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7" autoAdjust="0"/>
  </p:normalViewPr>
  <p:slideViewPr>
    <p:cSldViewPr>
      <p:cViewPr varScale="1">
        <p:scale>
          <a:sx n="42" d="100"/>
          <a:sy n="42" d="100"/>
        </p:scale>
        <p:origin x="-1253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000CE5-2292-4EF4-8FAA-C78CEFC28CEE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FA7966-ABCB-4884-A437-82FF6175DF1C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300" b="1" dirty="0" smtClean="0">
              <a:solidFill>
                <a:schemeClr val="tx1"/>
              </a:solidFill>
            </a:rPr>
            <a:t>Mandatory Assessment &amp; Placement Policies</a:t>
          </a:r>
          <a:endParaRPr lang="en-US" sz="1300" b="1" dirty="0">
            <a:solidFill>
              <a:schemeClr val="tx1"/>
            </a:solidFill>
          </a:endParaRPr>
        </a:p>
      </dgm:t>
    </dgm:pt>
    <dgm:pt modelId="{25B6D65E-7CE8-44EF-A06E-BCA01BFDE13E}" type="parTrans" cxnId="{3CFAD8BB-46EC-42B8-8AB4-AD6A9FBA30A2}">
      <dgm:prSet/>
      <dgm:spPr/>
      <dgm:t>
        <a:bodyPr/>
        <a:lstStyle/>
        <a:p>
          <a:endParaRPr lang="en-US" sz="1300"/>
        </a:p>
      </dgm:t>
    </dgm:pt>
    <dgm:pt modelId="{90F3659F-2274-4BF6-8B5D-D40E03F11571}" type="sibTrans" cxnId="{3CFAD8BB-46EC-42B8-8AB4-AD6A9FBA30A2}">
      <dgm:prSet/>
      <dgm:spPr/>
      <dgm:t>
        <a:bodyPr/>
        <a:lstStyle/>
        <a:p>
          <a:endParaRPr lang="en-US" sz="1300"/>
        </a:p>
      </dgm:t>
    </dgm:pt>
    <dgm:pt modelId="{D34B392B-5BCC-460C-B1F3-DA15119F10CA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300" b="1" dirty="0" smtClean="0">
              <a:solidFill>
                <a:schemeClr val="tx1"/>
              </a:solidFill>
            </a:rPr>
            <a:t>Center for Academic Success</a:t>
          </a:r>
          <a:endParaRPr lang="en-US" sz="1300" b="1" dirty="0">
            <a:solidFill>
              <a:schemeClr val="tx1"/>
            </a:solidFill>
          </a:endParaRPr>
        </a:p>
      </dgm:t>
    </dgm:pt>
    <dgm:pt modelId="{67ED2FBB-82A0-423E-AE99-DC3D34A6B0CB}" type="parTrans" cxnId="{ED281D3F-72E8-4BA7-AEEE-783E791C833D}">
      <dgm:prSet/>
      <dgm:spPr/>
      <dgm:t>
        <a:bodyPr/>
        <a:lstStyle/>
        <a:p>
          <a:endParaRPr lang="en-US" sz="1300"/>
        </a:p>
      </dgm:t>
    </dgm:pt>
    <dgm:pt modelId="{DF6A500B-FC13-44B7-8359-19A249EBF012}" type="sibTrans" cxnId="{ED281D3F-72E8-4BA7-AEEE-783E791C833D}">
      <dgm:prSet/>
      <dgm:spPr/>
      <dgm:t>
        <a:bodyPr/>
        <a:lstStyle/>
        <a:p>
          <a:endParaRPr lang="en-US" sz="1300"/>
        </a:p>
      </dgm:t>
    </dgm:pt>
    <dgm:pt modelId="{85F2AAB3-0EA2-4CC0-8FCD-29990E5C3AFA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300" b="1" dirty="0" smtClean="0">
              <a:solidFill>
                <a:schemeClr val="tx1"/>
              </a:solidFill>
            </a:rPr>
            <a:t>First Year Experience – revised SOAR</a:t>
          </a:r>
          <a:endParaRPr lang="en-US" sz="1300" b="1" dirty="0">
            <a:solidFill>
              <a:schemeClr val="tx1"/>
            </a:solidFill>
          </a:endParaRPr>
        </a:p>
      </dgm:t>
    </dgm:pt>
    <dgm:pt modelId="{BF45AFF8-64F2-4FA0-A3CB-9009343494F1}" type="parTrans" cxnId="{6BB584A2-E43F-4DB5-B978-B65F532A9901}">
      <dgm:prSet/>
      <dgm:spPr/>
      <dgm:t>
        <a:bodyPr/>
        <a:lstStyle/>
        <a:p>
          <a:endParaRPr lang="en-US" sz="1300"/>
        </a:p>
      </dgm:t>
    </dgm:pt>
    <dgm:pt modelId="{7047A697-02BC-4435-88D8-C09FAA20EDB1}" type="sibTrans" cxnId="{6BB584A2-E43F-4DB5-B978-B65F532A9901}">
      <dgm:prSet/>
      <dgm:spPr/>
      <dgm:t>
        <a:bodyPr/>
        <a:lstStyle/>
        <a:p>
          <a:endParaRPr lang="en-US" sz="1300"/>
        </a:p>
      </dgm:t>
    </dgm:pt>
    <dgm:pt modelId="{13723101-67CA-4F63-83CB-B3421D16594D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300" b="1" dirty="0" smtClean="0">
              <a:solidFill>
                <a:schemeClr val="tx1"/>
              </a:solidFill>
            </a:rPr>
            <a:t>Curriculum &amp; Pedagogy Changes</a:t>
          </a:r>
          <a:endParaRPr lang="en-US" sz="1300" b="1" dirty="0">
            <a:solidFill>
              <a:schemeClr val="tx1"/>
            </a:solidFill>
          </a:endParaRPr>
        </a:p>
      </dgm:t>
    </dgm:pt>
    <dgm:pt modelId="{7CE97E64-62E8-413F-BA88-5F2D4A5445EC}" type="parTrans" cxnId="{DF19B2F1-1649-4971-AE60-3CE3174C4A19}">
      <dgm:prSet/>
      <dgm:spPr/>
      <dgm:t>
        <a:bodyPr/>
        <a:lstStyle/>
        <a:p>
          <a:endParaRPr lang="en-US" sz="1300"/>
        </a:p>
      </dgm:t>
    </dgm:pt>
    <dgm:pt modelId="{FFDF095D-15C4-41A9-8B32-F8F599F912F0}" type="sibTrans" cxnId="{DF19B2F1-1649-4971-AE60-3CE3174C4A19}">
      <dgm:prSet/>
      <dgm:spPr/>
      <dgm:t>
        <a:bodyPr/>
        <a:lstStyle/>
        <a:p>
          <a:endParaRPr lang="en-US" sz="1300"/>
        </a:p>
      </dgm:t>
    </dgm:pt>
    <dgm:pt modelId="{EBA31BB4-0061-4EA8-A888-94899F5A3018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300" b="1" dirty="0" smtClean="0">
              <a:solidFill>
                <a:schemeClr val="tx1"/>
              </a:solidFill>
            </a:rPr>
            <a:t>Minority Student Initiatives</a:t>
          </a:r>
          <a:endParaRPr lang="en-US" sz="1300" b="1" dirty="0">
            <a:solidFill>
              <a:schemeClr val="tx1"/>
            </a:solidFill>
          </a:endParaRPr>
        </a:p>
      </dgm:t>
    </dgm:pt>
    <dgm:pt modelId="{A069FDB7-7398-446F-9346-39CF8CF3E933}" type="parTrans" cxnId="{1E6F1D19-48E4-4489-B702-7B40CC9D1D34}">
      <dgm:prSet/>
      <dgm:spPr/>
      <dgm:t>
        <a:bodyPr/>
        <a:lstStyle/>
        <a:p>
          <a:endParaRPr lang="en-US" sz="1300"/>
        </a:p>
      </dgm:t>
    </dgm:pt>
    <dgm:pt modelId="{E47DB7C5-83EB-4CD3-8B1E-895E03535EF2}" type="sibTrans" cxnId="{1E6F1D19-48E4-4489-B702-7B40CC9D1D34}">
      <dgm:prSet/>
      <dgm:spPr/>
      <dgm:t>
        <a:bodyPr/>
        <a:lstStyle/>
        <a:p>
          <a:endParaRPr lang="en-US" sz="1300"/>
        </a:p>
      </dgm:t>
    </dgm:pt>
    <dgm:pt modelId="{0403392D-5BBA-454B-9366-5D738A5A3604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300" b="1" dirty="0" smtClean="0">
              <a:solidFill>
                <a:schemeClr val="tx1"/>
              </a:solidFill>
            </a:rPr>
            <a:t>Data – Completion Metrics</a:t>
          </a:r>
          <a:endParaRPr lang="en-US" sz="1300" b="1" dirty="0">
            <a:solidFill>
              <a:schemeClr val="tx1"/>
            </a:solidFill>
          </a:endParaRPr>
        </a:p>
      </dgm:t>
    </dgm:pt>
    <dgm:pt modelId="{3F7547C6-404C-482D-88EF-705215482679}" type="parTrans" cxnId="{D9368D7E-5ED8-4646-94ED-2749A0C48199}">
      <dgm:prSet/>
      <dgm:spPr/>
      <dgm:t>
        <a:bodyPr/>
        <a:lstStyle/>
        <a:p>
          <a:endParaRPr lang="en-US" sz="1300"/>
        </a:p>
      </dgm:t>
    </dgm:pt>
    <dgm:pt modelId="{B77A12AE-F49A-4829-A995-DCEAB60E5AD9}" type="sibTrans" cxnId="{D9368D7E-5ED8-4646-94ED-2749A0C48199}">
      <dgm:prSet/>
      <dgm:spPr/>
      <dgm:t>
        <a:bodyPr/>
        <a:lstStyle/>
        <a:p>
          <a:endParaRPr lang="en-US" sz="1300"/>
        </a:p>
      </dgm:t>
    </dgm:pt>
    <dgm:pt modelId="{351CECE2-2873-4A88-86B2-6584668318B5}" type="pres">
      <dgm:prSet presAssocID="{5B000CE5-2292-4EF4-8FAA-C78CEFC28CE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E7B21B-56EA-490D-8DDD-F939A185564A}" type="pres">
      <dgm:prSet presAssocID="{E3FA7966-ABCB-4884-A437-82FF6175DF1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E16A24-3C58-4E6F-AB09-D0A55D62FFF5}" type="pres">
      <dgm:prSet presAssocID="{E3FA7966-ABCB-4884-A437-82FF6175DF1C}" presName="spNode" presStyleCnt="0"/>
      <dgm:spPr/>
    </dgm:pt>
    <dgm:pt modelId="{3E9D3196-00F0-4F89-94B4-EA20E3D5E57E}" type="pres">
      <dgm:prSet presAssocID="{90F3659F-2274-4BF6-8B5D-D40E03F11571}" presName="sibTrans" presStyleLbl="sibTrans1D1" presStyleIdx="0" presStyleCnt="6"/>
      <dgm:spPr/>
      <dgm:t>
        <a:bodyPr/>
        <a:lstStyle/>
        <a:p>
          <a:endParaRPr lang="en-US"/>
        </a:p>
      </dgm:t>
    </dgm:pt>
    <dgm:pt modelId="{6A6D9FAF-5BAE-481E-9FAC-98F82AAEC9EC}" type="pres">
      <dgm:prSet presAssocID="{D34B392B-5BCC-460C-B1F3-DA15119F10C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02D3C-0536-4F3C-997E-457CCA5FF875}" type="pres">
      <dgm:prSet presAssocID="{D34B392B-5BCC-460C-B1F3-DA15119F10CA}" presName="spNode" presStyleCnt="0"/>
      <dgm:spPr/>
    </dgm:pt>
    <dgm:pt modelId="{6F7057AE-9784-4720-8F6D-F00024703E19}" type="pres">
      <dgm:prSet presAssocID="{DF6A500B-FC13-44B7-8359-19A249EBF012}" presName="sibTrans" presStyleLbl="sibTrans1D1" presStyleIdx="1" presStyleCnt="6"/>
      <dgm:spPr/>
      <dgm:t>
        <a:bodyPr/>
        <a:lstStyle/>
        <a:p>
          <a:endParaRPr lang="en-US"/>
        </a:p>
      </dgm:t>
    </dgm:pt>
    <dgm:pt modelId="{A6A92250-4A14-44A0-B69C-0BECDCC9AE01}" type="pres">
      <dgm:prSet presAssocID="{0403392D-5BBA-454B-9366-5D738A5A3604}" presName="node" presStyleLbl="node1" presStyleIdx="2" presStyleCnt="6" custRadScaleRad="98559" custRadScaleInc="44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81CC0-C523-4981-9B02-294DF753DA2F}" type="pres">
      <dgm:prSet presAssocID="{0403392D-5BBA-454B-9366-5D738A5A3604}" presName="spNode" presStyleCnt="0"/>
      <dgm:spPr/>
    </dgm:pt>
    <dgm:pt modelId="{4C618267-F810-4FEF-AD16-190AAC3A6D24}" type="pres">
      <dgm:prSet presAssocID="{B77A12AE-F49A-4829-A995-DCEAB60E5AD9}" presName="sibTrans" presStyleLbl="sibTrans1D1" presStyleIdx="2" presStyleCnt="6"/>
      <dgm:spPr/>
      <dgm:t>
        <a:bodyPr/>
        <a:lstStyle/>
        <a:p>
          <a:endParaRPr lang="en-US"/>
        </a:p>
      </dgm:t>
    </dgm:pt>
    <dgm:pt modelId="{D99FABB1-6E1C-4D08-960E-ED704529EDCA}" type="pres">
      <dgm:prSet presAssocID="{85F2AAB3-0EA2-4CC0-8FCD-29990E5C3AF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40127F-1723-42DB-AD45-25CDA0EB128F}" type="pres">
      <dgm:prSet presAssocID="{85F2AAB3-0EA2-4CC0-8FCD-29990E5C3AFA}" presName="spNode" presStyleCnt="0"/>
      <dgm:spPr/>
    </dgm:pt>
    <dgm:pt modelId="{7FE2FCE5-2675-490A-84D8-B37C75C4B907}" type="pres">
      <dgm:prSet presAssocID="{7047A697-02BC-4435-88D8-C09FAA20EDB1}" presName="sibTrans" presStyleLbl="sibTrans1D1" presStyleIdx="3" presStyleCnt="6"/>
      <dgm:spPr/>
      <dgm:t>
        <a:bodyPr/>
        <a:lstStyle/>
        <a:p>
          <a:endParaRPr lang="en-US"/>
        </a:p>
      </dgm:t>
    </dgm:pt>
    <dgm:pt modelId="{E2FC6ADB-B2B0-49A0-A7D1-D7B8D0B8D464}" type="pres">
      <dgm:prSet presAssocID="{13723101-67CA-4F63-83CB-B3421D16594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8118F5-090C-49DB-B000-713DA6F1AC17}" type="pres">
      <dgm:prSet presAssocID="{13723101-67CA-4F63-83CB-B3421D16594D}" presName="spNode" presStyleCnt="0"/>
      <dgm:spPr/>
    </dgm:pt>
    <dgm:pt modelId="{DDFF753B-7510-4215-82E2-AD425F4A5729}" type="pres">
      <dgm:prSet presAssocID="{FFDF095D-15C4-41A9-8B32-F8F599F912F0}" presName="sibTrans" presStyleLbl="sibTrans1D1" presStyleIdx="4" presStyleCnt="6"/>
      <dgm:spPr/>
      <dgm:t>
        <a:bodyPr/>
        <a:lstStyle/>
        <a:p>
          <a:endParaRPr lang="en-US"/>
        </a:p>
      </dgm:t>
    </dgm:pt>
    <dgm:pt modelId="{B9A0FA8E-2647-4AC8-8D74-2E845000C423}" type="pres">
      <dgm:prSet presAssocID="{EBA31BB4-0061-4EA8-A888-94899F5A301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745AE5-B8ED-4CE4-A962-D3E28E271969}" type="pres">
      <dgm:prSet presAssocID="{EBA31BB4-0061-4EA8-A888-94899F5A3018}" presName="spNode" presStyleCnt="0"/>
      <dgm:spPr/>
    </dgm:pt>
    <dgm:pt modelId="{87A42EB6-BFD3-4BDF-9E84-A3D659531CE8}" type="pres">
      <dgm:prSet presAssocID="{E47DB7C5-83EB-4CD3-8B1E-895E03535EF2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D9368D7E-5ED8-4646-94ED-2749A0C48199}" srcId="{5B000CE5-2292-4EF4-8FAA-C78CEFC28CEE}" destId="{0403392D-5BBA-454B-9366-5D738A5A3604}" srcOrd="2" destOrd="0" parTransId="{3F7547C6-404C-482D-88EF-705215482679}" sibTransId="{B77A12AE-F49A-4829-A995-DCEAB60E5AD9}"/>
    <dgm:cxn modelId="{1CD302F9-E7B8-46A9-A2F7-51CCB62FDA16}" type="presOf" srcId="{D34B392B-5BCC-460C-B1F3-DA15119F10CA}" destId="{6A6D9FAF-5BAE-481E-9FAC-98F82AAEC9EC}" srcOrd="0" destOrd="0" presId="urn:microsoft.com/office/officeart/2005/8/layout/cycle6"/>
    <dgm:cxn modelId="{519D6B19-3D80-44B0-B543-108774986F88}" type="presOf" srcId="{DF6A500B-FC13-44B7-8359-19A249EBF012}" destId="{6F7057AE-9784-4720-8F6D-F00024703E19}" srcOrd="0" destOrd="0" presId="urn:microsoft.com/office/officeart/2005/8/layout/cycle6"/>
    <dgm:cxn modelId="{DF19B2F1-1649-4971-AE60-3CE3174C4A19}" srcId="{5B000CE5-2292-4EF4-8FAA-C78CEFC28CEE}" destId="{13723101-67CA-4F63-83CB-B3421D16594D}" srcOrd="4" destOrd="0" parTransId="{7CE97E64-62E8-413F-BA88-5F2D4A5445EC}" sibTransId="{FFDF095D-15C4-41A9-8B32-F8F599F912F0}"/>
    <dgm:cxn modelId="{51F00B3E-A60C-4E3A-B379-D4DE7301D522}" type="presOf" srcId="{85F2AAB3-0EA2-4CC0-8FCD-29990E5C3AFA}" destId="{D99FABB1-6E1C-4D08-960E-ED704529EDCA}" srcOrd="0" destOrd="0" presId="urn:microsoft.com/office/officeart/2005/8/layout/cycle6"/>
    <dgm:cxn modelId="{E4BEF1E0-9B2D-426C-BB5F-D9287F433367}" type="presOf" srcId="{E47DB7C5-83EB-4CD3-8B1E-895E03535EF2}" destId="{87A42EB6-BFD3-4BDF-9E84-A3D659531CE8}" srcOrd="0" destOrd="0" presId="urn:microsoft.com/office/officeart/2005/8/layout/cycle6"/>
    <dgm:cxn modelId="{2738F29A-BD41-4D0A-824D-42FB848ED158}" type="presOf" srcId="{E3FA7966-ABCB-4884-A437-82FF6175DF1C}" destId="{08E7B21B-56EA-490D-8DDD-F939A185564A}" srcOrd="0" destOrd="0" presId="urn:microsoft.com/office/officeart/2005/8/layout/cycle6"/>
    <dgm:cxn modelId="{3CFAD8BB-46EC-42B8-8AB4-AD6A9FBA30A2}" srcId="{5B000CE5-2292-4EF4-8FAA-C78CEFC28CEE}" destId="{E3FA7966-ABCB-4884-A437-82FF6175DF1C}" srcOrd="0" destOrd="0" parTransId="{25B6D65E-7CE8-44EF-A06E-BCA01BFDE13E}" sibTransId="{90F3659F-2274-4BF6-8B5D-D40E03F11571}"/>
    <dgm:cxn modelId="{BB76351D-F471-45A3-A27D-CC0017C2A7A4}" type="presOf" srcId="{90F3659F-2274-4BF6-8B5D-D40E03F11571}" destId="{3E9D3196-00F0-4F89-94B4-EA20E3D5E57E}" srcOrd="0" destOrd="0" presId="urn:microsoft.com/office/officeart/2005/8/layout/cycle6"/>
    <dgm:cxn modelId="{D9425112-FA53-4C97-A8CB-A42F7C3602E2}" type="presOf" srcId="{5B000CE5-2292-4EF4-8FAA-C78CEFC28CEE}" destId="{351CECE2-2873-4A88-86B2-6584668318B5}" srcOrd="0" destOrd="0" presId="urn:microsoft.com/office/officeart/2005/8/layout/cycle6"/>
    <dgm:cxn modelId="{6BB584A2-E43F-4DB5-B978-B65F532A9901}" srcId="{5B000CE5-2292-4EF4-8FAA-C78CEFC28CEE}" destId="{85F2AAB3-0EA2-4CC0-8FCD-29990E5C3AFA}" srcOrd="3" destOrd="0" parTransId="{BF45AFF8-64F2-4FA0-A3CB-9009343494F1}" sibTransId="{7047A697-02BC-4435-88D8-C09FAA20EDB1}"/>
    <dgm:cxn modelId="{3543F6C8-290F-49DA-90E9-21B00733E932}" type="presOf" srcId="{0403392D-5BBA-454B-9366-5D738A5A3604}" destId="{A6A92250-4A14-44A0-B69C-0BECDCC9AE01}" srcOrd="0" destOrd="0" presId="urn:microsoft.com/office/officeart/2005/8/layout/cycle6"/>
    <dgm:cxn modelId="{2B565648-E42A-406C-BC37-A23671329CA8}" type="presOf" srcId="{13723101-67CA-4F63-83CB-B3421D16594D}" destId="{E2FC6ADB-B2B0-49A0-A7D1-D7B8D0B8D464}" srcOrd="0" destOrd="0" presId="urn:microsoft.com/office/officeart/2005/8/layout/cycle6"/>
    <dgm:cxn modelId="{ED281D3F-72E8-4BA7-AEEE-783E791C833D}" srcId="{5B000CE5-2292-4EF4-8FAA-C78CEFC28CEE}" destId="{D34B392B-5BCC-460C-B1F3-DA15119F10CA}" srcOrd="1" destOrd="0" parTransId="{67ED2FBB-82A0-423E-AE99-DC3D34A6B0CB}" sibTransId="{DF6A500B-FC13-44B7-8359-19A249EBF012}"/>
    <dgm:cxn modelId="{22D9A9CC-6601-4DC4-86DA-D002384C70C1}" type="presOf" srcId="{B77A12AE-F49A-4829-A995-DCEAB60E5AD9}" destId="{4C618267-F810-4FEF-AD16-190AAC3A6D24}" srcOrd="0" destOrd="0" presId="urn:microsoft.com/office/officeart/2005/8/layout/cycle6"/>
    <dgm:cxn modelId="{B541F11B-8EB8-485F-B4C1-84E0806BDF3C}" type="presOf" srcId="{7047A697-02BC-4435-88D8-C09FAA20EDB1}" destId="{7FE2FCE5-2675-490A-84D8-B37C75C4B907}" srcOrd="0" destOrd="0" presId="urn:microsoft.com/office/officeart/2005/8/layout/cycle6"/>
    <dgm:cxn modelId="{619D4468-4039-4653-A2C8-D2EA0F85C50B}" type="presOf" srcId="{FFDF095D-15C4-41A9-8B32-F8F599F912F0}" destId="{DDFF753B-7510-4215-82E2-AD425F4A5729}" srcOrd="0" destOrd="0" presId="urn:microsoft.com/office/officeart/2005/8/layout/cycle6"/>
    <dgm:cxn modelId="{3B4C8859-5F6A-4AE0-9321-B74DF2FE3148}" type="presOf" srcId="{EBA31BB4-0061-4EA8-A888-94899F5A3018}" destId="{B9A0FA8E-2647-4AC8-8D74-2E845000C423}" srcOrd="0" destOrd="0" presId="urn:microsoft.com/office/officeart/2005/8/layout/cycle6"/>
    <dgm:cxn modelId="{1E6F1D19-48E4-4489-B702-7B40CC9D1D34}" srcId="{5B000CE5-2292-4EF4-8FAA-C78CEFC28CEE}" destId="{EBA31BB4-0061-4EA8-A888-94899F5A3018}" srcOrd="5" destOrd="0" parTransId="{A069FDB7-7398-446F-9346-39CF8CF3E933}" sibTransId="{E47DB7C5-83EB-4CD3-8B1E-895E03535EF2}"/>
    <dgm:cxn modelId="{6F523C17-5846-4141-B7F8-9900A574B948}" type="presParOf" srcId="{351CECE2-2873-4A88-86B2-6584668318B5}" destId="{08E7B21B-56EA-490D-8DDD-F939A185564A}" srcOrd="0" destOrd="0" presId="urn:microsoft.com/office/officeart/2005/8/layout/cycle6"/>
    <dgm:cxn modelId="{3786BD96-08C3-48E6-834B-737D47B2CEAE}" type="presParOf" srcId="{351CECE2-2873-4A88-86B2-6584668318B5}" destId="{2DE16A24-3C58-4E6F-AB09-D0A55D62FFF5}" srcOrd="1" destOrd="0" presId="urn:microsoft.com/office/officeart/2005/8/layout/cycle6"/>
    <dgm:cxn modelId="{6EC83563-F3D6-41D7-8D5F-47332F72FE7E}" type="presParOf" srcId="{351CECE2-2873-4A88-86B2-6584668318B5}" destId="{3E9D3196-00F0-4F89-94B4-EA20E3D5E57E}" srcOrd="2" destOrd="0" presId="urn:microsoft.com/office/officeart/2005/8/layout/cycle6"/>
    <dgm:cxn modelId="{AA22ECE2-3CD8-44C5-85F0-C2F80E82089A}" type="presParOf" srcId="{351CECE2-2873-4A88-86B2-6584668318B5}" destId="{6A6D9FAF-5BAE-481E-9FAC-98F82AAEC9EC}" srcOrd="3" destOrd="0" presId="urn:microsoft.com/office/officeart/2005/8/layout/cycle6"/>
    <dgm:cxn modelId="{03EFD9B9-F449-4154-87AE-662BD571494F}" type="presParOf" srcId="{351CECE2-2873-4A88-86B2-6584668318B5}" destId="{E5402D3C-0536-4F3C-997E-457CCA5FF875}" srcOrd="4" destOrd="0" presId="urn:microsoft.com/office/officeart/2005/8/layout/cycle6"/>
    <dgm:cxn modelId="{BAC934D5-5DD4-4741-9883-E4EEAA6168C0}" type="presParOf" srcId="{351CECE2-2873-4A88-86B2-6584668318B5}" destId="{6F7057AE-9784-4720-8F6D-F00024703E19}" srcOrd="5" destOrd="0" presId="urn:microsoft.com/office/officeart/2005/8/layout/cycle6"/>
    <dgm:cxn modelId="{A98A2917-0709-420B-8D96-EA3C7B76024D}" type="presParOf" srcId="{351CECE2-2873-4A88-86B2-6584668318B5}" destId="{A6A92250-4A14-44A0-B69C-0BECDCC9AE01}" srcOrd="6" destOrd="0" presId="urn:microsoft.com/office/officeart/2005/8/layout/cycle6"/>
    <dgm:cxn modelId="{CA565130-7C72-406F-948F-D2D4E3977460}" type="presParOf" srcId="{351CECE2-2873-4A88-86B2-6584668318B5}" destId="{88D81CC0-C523-4981-9B02-294DF753DA2F}" srcOrd="7" destOrd="0" presId="urn:microsoft.com/office/officeart/2005/8/layout/cycle6"/>
    <dgm:cxn modelId="{4020ECE6-FD99-463A-BE4C-BBA236DC6821}" type="presParOf" srcId="{351CECE2-2873-4A88-86B2-6584668318B5}" destId="{4C618267-F810-4FEF-AD16-190AAC3A6D24}" srcOrd="8" destOrd="0" presId="urn:microsoft.com/office/officeart/2005/8/layout/cycle6"/>
    <dgm:cxn modelId="{C8555342-8FF8-45D4-BE24-6702A2A41C78}" type="presParOf" srcId="{351CECE2-2873-4A88-86B2-6584668318B5}" destId="{D99FABB1-6E1C-4D08-960E-ED704529EDCA}" srcOrd="9" destOrd="0" presId="urn:microsoft.com/office/officeart/2005/8/layout/cycle6"/>
    <dgm:cxn modelId="{42EC9E8C-11D2-4A73-9C73-60D8BAB0A9A4}" type="presParOf" srcId="{351CECE2-2873-4A88-86B2-6584668318B5}" destId="{EE40127F-1723-42DB-AD45-25CDA0EB128F}" srcOrd="10" destOrd="0" presId="urn:microsoft.com/office/officeart/2005/8/layout/cycle6"/>
    <dgm:cxn modelId="{4F949973-3CA5-47EE-A5C3-51D59ADA861F}" type="presParOf" srcId="{351CECE2-2873-4A88-86B2-6584668318B5}" destId="{7FE2FCE5-2675-490A-84D8-B37C75C4B907}" srcOrd="11" destOrd="0" presId="urn:microsoft.com/office/officeart/2005/8/layout/cycle6"/>
    <dgm:cxn modelId="{B9EDB29E-0639-410C-9385-4701ADE42C26}" type="presParOf" srcId="{351CECE2-2873-4A88-86B2-6584668318B5}" destId="{E2FC6ADB-B2B0-49A0-A7D1-D7B8D0B8D464}" srcOrd="12" destOrd="0" presId="urn:microsoft.com/office/officeart/2005/8/layout/cycle6"/>
    <dgm:cxn modelId="{F8323144-7795-48F9-AEB4-E96A08E514FB}" type="presParOf" srcId="{351CECE2-2873-4A88-86B2-6584668318B5}" destId="{538118F5-090C-49DB-B000-713DA6F1AC17}" srcOrd="13" destOrd="0" presId="urn:microsoft.com/office/officeart/2005/8/layout/cycle6"/>
    <dgm:cxn modelId="{21B87E4A-43DB-4F46-BAC1-F3E892FFA9D3}" type="presParOf" srcId="{351CECE2-2873-4A88-86B2-6584668318B5}" destId="{DDFF753B-7510-4215-82E2-AD425F4A5729}" srcOrd="14" destOrd="0" presId="urn:microsoft.com/office/officeart/2005/8/layout/cycle6"/>
    <dgm:cxn modelId="{F9240490-4B96-482F-8A44-A6CC2801CCB4}" type="presParOf" srcId="{351CECE2-2873-4A88-86B2-6584668318B5}" destId="{B9A0FA8E-2647-4AC8-8D74-2E845000C423}" srcOrd="15" destOrd="0" presId="urn:microsoft.com/office/officeart/2005/8/layout/cycle6"/>
    <dgm:cxn modelId="{38E61C19-209B-445A-89CC-5B634C940B4A}" type="presParOf" srcId="{351CECE2-2873-4A88-86B2-6584668318B5}" destId="{D4745AE5-B8ED-4CE4-A962-D3E28E271969}" srcOrd="16" destOrd="0" presId="urn:microsoft.com/office/officeart/2005/8/layout/cycle6"/>
    <dgm:cxn modelId="{71350A76-2429-4953-94A2-436716818022}" type="presParOf" srcId="{351CECE2-2873-4A88-86B2-6584668318B5}" destId="{87A42EB6-BFD3-4BDF-9E84-A3D659531CE8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C40FA8-F661-4F71-8D71-E8E557D3F37F}" type="doc">
      <dgm:prSet loTypeId="urn:microsoft.com/office/officeart/2005/8/layout/cycle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8AA1B4-2865-40F0-B736-B47D24478758}">
      <dgm:prSet phldrT="[Text]" custT="1"/>
      <dgm:spPr>
        <a:solidFill>
          <a:srgbClr val="00B050"/>
        </a:solidFill>
        <a:ln>
          <a:solidFill>
            <a:schemeClr val="bg2"/>
          </a:solidFill>
        </a:ln>
      </dgm:spPr>
      <dgm:t>
        <a:bodyPr/>
        <a:lstStyle/>
        <a:p>
          <a:r>
            <a:rPr lang="en-US" sz="1800" b="1" dirty="0" smtClean="0">
              <a:solidFill>
                <a:sysClr val="windowText" lastClr="000000"/>
              </a:solidFill>
            </a:rPr>
            <a:t>Math Faculty Tutoring</a:t>
          </a:r>
          <a:endParaRPr lang="en-US" sz="1800" b="1" dirty="0">
            <a:solidFill>
              <a:sysClr val="windowText" lastClr="000000"/>
            </a:solidFill>
          </a:endParaRPr>
        </a:p>
      </dgm:t>
    </dgm:pt>
    <dgm:pt modelId="{A6BBBD7B-FF02-4AC9-BF89-11604F0DA10C}" type="parTrans" cxnId="{201D73DD-2001-4A1C-93D8-7B5504C18BB8}">
      <dgm:prSet/>
      <dgm:spPr/>
      <dgm:t>
        <a:bodyPr/>
        <a:lstStyle/>
        <a:p>
          <a:endParaRPr lang="en-US"/>
        </a:p>
      </dgm:t>
    </dgm:pt>
    <dgm:pt modelId="{0AF52D8C-9FE2-4198-8313-F194FDE8B70A}" type="sibTrans" cxnId="{201D73DD-2001-4A1C-93D8-7B5504C18BB8}">
      <dgm:prSet/>
      <dgm:spPr>
        <a:solidFill>
          <a:schemeClr val="bg2"/>
        </a:solidFill>
        <a:ln w="76200">
          <a:solidFill>
            <a:srgbClr val="00B0F0"/>
          </a:solidFill>
        </a:ln>
      </dgm:spPr>
      <dgm:t>
        <a:bodyPr/>
        <a:lstStyle/>
        <a:p>
          <a:endParaRPr lang="en-US"/>
        </a:p>
      </dgm:t>
    </dgm:pt>
    <dgm:pt modelId="{353E22B4-11FE-4048-A8E5-6A61F27A9A5A}">
      <dgm:prSet phldrT="[Text]" custT="1"/>
      <dgm:spPr>
        <a:solidFill>
          <a:srgbClr val="C00000"/>
        </a:solidFill>
        <a:ln>
          <a:solidFill>
            <a:schemeClr val="bg2"/>
          </a:solidFill>
        </a:ln>
      </dgm:spPr>
      <dgm:t>
        <a:bodyPr/>
        <a:lstStyle/>
        <a:p>
          <a:r>
            <a:rPr lang="en-US" sz="1800" b="1" dirty="0" smtClean="0">
              <a:solidFill>
                <a:sysClr val="windowText" lastClr="000000"/>
              </a:solidFill>
            </a:rPr>
            <a:t>Academic Development Lab – tutoring, CAI</a:t>
          </a:r>
          <a:endParaRPr lang="en-US" sz="1800" b="1" dirty="0">
            <a:solidFill>
              <a:sysClr val="windowText" lastClr="000000"/>
            </a:solidFill>
          </a:endParaRPr>
        </a:p>
      </dgm:t>
    </dgm:pt>
    <dgm:pt modelId="{D30CDB83-0E60-4576-85F2-C13F129783FB}" type="parTrans" cxnId="{9EBDDE54-C2BC-4774-8627-EE794A7EF2B9}">
      <dgm:prSet/>
      <dgm:spPr/>
      <dgm:t>
        <a:bodyPr/>
        <a:lstStyle/>
        <a:p>
          <a:endParaRPr lang="en-US"/>
        </a:p>
      </dgm:t>
    </dgm:pt>
    <dgm:pt modelId="{34ABE0F2-9C59-4EC6-85D3-6312990242B9}" type="sibTrans" cxnId="{9EBDDE54-C2BC-4774-8627-EE794A7EF2B9}">
      <dgm:prSet/>
      <dgm:spPr>
        <a:ln w="76200">
          <a:solidFill>
            <a:srgbClr val="00B0F0"/>
          </a:solidFill>
        </a:ln>
      </dgm:spPr>
      <dgm:t>
        <a:bodyPr/>
        <a:lstStyle/>
        <a:p>
          <a:endParaRPr lang="en-US"/>
        </a:p>
      </dgm:t>
    </dgm:pt>
    <dgm:pt modelId="{5DD5BDE5-63CF-4FF4-BFC5-4A4457E082BB}">
      <dgm:prSet phldrT="[Text]" custT="1"/>
      <dgm:spPr>
        <a:solidFill>
          <a:srgbClr val="FFC000"/>
        </a:solidFill>
        <a:ln>
          <a:solidFill>
            <a:schemeClr val="bg2"/>
          </a:solidFill>
        </a:ln>
      </dgm:spPr>
      <dgm:t>
        <a:bodyPr/>
        <a:lstStyle/>
        <a:p>
          <a:r>
            <a:rPr lang="en-US" sz="1800" b="1" dirty="0" smtClean="0">
              <a:solidFill>
                <a:sysClr val="windowText" lastClr="000000"/>
              </a:solidFill>
            </a:rPr>
            <a:t>Modules – </a:t>
          </a:r>
          <a:br>
            <a:rPr lang="en-US" sz="1800" b="1" dirty="0" smtClean="0">
              <a:solidFill>
                <a:sysClr val="windowText" lastClr="000000"/>
              </a:solidFill>
            </a:rPr>
          </a:br>
          <a:r>
            <a:rPr lang="en-US" sz="1800" b="1" dirty="0" smtClean="0">
              <a:solidFill>
                <a:sysClr val="windowText" lastClr="000000"/>
              </a:solidFill>
            </a:rPr>
            <a:t>slower-paced individualized instruction</a:t>
          </a:r>
          <a:endParaRPr lang="en-US" sz="1800" b="1" dirty="0">
            <a:solidFill>
              <a:sysClr val="windowText" lastClr="000000"/>
            </a:solidFill>
          </a:endParaRPr>
        </a:p>
      </dgm:t>
    </dgm:pt>
    <dgm:pt modelId="{77462A6E-CB06-4ED2-B487-1D5AD2FD7C35}" type="parTrans" cxnId="{41CEB895-0310-405F-8546-AA6C5B21F47E}">
      <dgm:prSet/>
      <dgm:spPr/>
      <dgm:t>
        <a:bodyPr/>
        <a:lstStyle/>
        <a:p>
          <a:endParaRPr lang="en-US"/>
        </a:p>
      </dgm:t>
    </dgm:pt>
    <dgm:pt modelId="{E743DA28-C701-442C-9B9D-83B43BB98101}" type="sibTrans" cxnId="{41CEB895-0310-405F-8546-AA6C5B21F47E}">
      <dgm:prSet/>
      <dgm:spPr>
        <a:ln w="76200">
          <a:solidFill>
            <a:srgbClr val="00B0F0"/>
          </a:solidFill>
        </a:ln>
      </dgm:spPr>
      <dgm:t>
        <a:bodyPr/>
        <a:lstStyle/>
        <a:p>
          <a:endParaRPr lang="en-US"/>
        </a:p>
      </dgm:t>
    </dgm:pt>
    <dgm:pt modelId="{DB4A350B-74EC-4D8B-A05A-44E91B148236}">
      <dgm:prSet phldrT="[Text]" custT="1"/>
      <dgm:spPr>
        <a:ln>
          <a:solidFill>
            <a:schemeClr val="bg2"/>
          </a:solidFill>
        </a:ln>
      </dgm:spPr>
      <dgm:t>
        <a:bodyPr/>
        <a:lstStyle/>
        <a:p>
          <a:r>
            <a:rPr lang="en-US" sz="1800" b="1" dirty="0" smtClean="0">
              <a:solidFill>
                <a:sysClr val="windowText" lastClr="000000"/>
              </a:solidFill>
            </a:rPr>
            <a:t>Advising and student development support</a:t>
          </a:r>
          <a:endParaRPr lang="en-US" sz="1800" b="1" dirty="0">
            <a:solidFill>
              <a:sysClr val="windowText" lastClr="000000"/>
            </a:solidFill>
          </a:endParaRPr>
        </a:p>
      </dgm:t>
    </dgm:pt>
    <dgm:pt modelId="{53A2360A-EE17-4466-BF5F-9B64F930B704}" type="parTrans" cxnId="{44B23C28-3CCF-41C9-9028-253F7791A33B}">
      <dgm:prSet/>
      <dgm:spPr/>
      <dgm:t>
        <a:bodyPr/>
        <a:lstStyle/>
        <a:p>
          <a:endParaRPr lang="en-US"/>
        </a:p>
      </dgm:t>
    </dgm:pt>
    <dgm:pt modelId="{66DD1BF9-B956-40BE-8155-4E2312858277}" type="sibTrans" cxnId="{44B23C28-3CCF-41C9-9028-253F7791A33B}">
      <dgm:prSet/>
      <dgm:spPr>
        <a:ln w="76200">
          <a:solidFill>
            <a:srgbClr val="00B0F0"/>
          </a:solidFill>
        </a:ln>
      </dgm:spPr>
      <dgm:t>
        <a:bodyPr/>
        <a:lstStyle/>
        <a:p>
          <a:endParaRPr lang="en-US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58EC7FD6-AFF4-444D-AA70-F9A5E9A9C9B5}" type="pres">
      <dgm:prSet presAssocID="{E8C40FA8-F661-4F71-8D71-E8E557D3F37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E352A7-3EB1-4A1B-924E-6DD7E9D40000}" type="pres">
      <dgm:prSet presAssocID="{CD8AA1B4-2865-40F0-B736-B47D2447875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A094B-FF06-4AD1-9F34-30F6E690B79A}" type="pres">
      <dgm:prSet presAssocID="{CD8AA1B4-2865-40F0-B736-B47D24478758}" presName="spNode" presStyleCnt="0"/>
      <dgm:spPr/>
    </dgm:pt>
    <dgm:pt modelId="{5CEDDC51-7AB8-4653-84A8-486ABC54D4EE}" type="pres">
      <dgm:prSet presAssocID="{0AF52D8C-9FE2-4198-8313-F194FDE8B70A}" presName="sibTrans" presStyleLbl="sibTrans1D1" presStyleIdx="0" presStyleCnt="4"/>
      <dgm:spPr/>
      <dgm:t>
        <a:bodyPr/>
        <a:lstStyle/>
        <a:p>
          <a:endParaRPr lang="en-US"/>
        </a:p>
      </dgm:t>
    </dgm:pt>
    <dgm:pt modelId="{03261968-BE39-4ABE-BADD-7589205E147C}" type="pres">
      <dgm:prSet presAssocID="{353E22B4-11FE-4048-A8E5-6A61F27A9A5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709B8-6997-4883-B1B6-928E6C371832}" type="pres">
      <dgm:prSet presAssocID="{353E22B4-11FE-4048-A8E5-6A61F27A9A5A}" presName="spNode" presStyleCnt="0"/>
      <dgm:spPr/>
    </dgm:pt>
    <dgm:pt modelId="{807DDC17-9202-4394-93BA-128911B2FADD}" type="pres">
      <dgm:prSet presAssocID="{34ABE0F2-9C59-4EC6-85D3-6312990242B9}" presName="sibTrans" presStyleLbl="sibTrans1D1" presStyleIdx="1" presStyleCnt="4"/>
      <dgm:spPr/>
      <dgm:t>
        <a:bodyPr/>
        <a:lstStyle/>
        <a:p>
          <a:endParaRPr lang="en-US"/>
        </a:p>
      </dgm:t>
    </dgm:pt>
    <dgm:pt modelId="{3477AB57-315D-4A7D-A748-51AA38B342CF}" type="pres">
      <dgm:prSet presAssocID="{5DD5BDE5-63CF-4FF4-BFC5-4A4457E082B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AF747-EB9A-41DE-84B3-B33CD87D2A0D}" type="pres">
      <dgm:prSet presAssocID="{5DD5BDE5-63CF-4FF4-BFC5-4A4457E082BB}" presName="spNode" presStyleCnt="0"/>
      <dgm:spPr/>
    </dgm:pt>
    <dgm:pt modelId="{EE2AAD0A-AD7C-478E-B89A-FFD3386D0007}" type="pres">
      <dgm:prSet presAssocID="{E743DA28-C701-442C-9B9D-83B43BB98101}" presName="sibTrans" presStyleLbl="sibTrans1D1" presStyleIdx="2" presStyleCnt="4"/>
      <dgm:spPr/>
      <dgm:t>
        <a:bodyPr/>
        <a:lstStyle/>
        <a:p>
          <a:endParaRPr lang="en-US"/>
        </a:p>
      </dgm:t>
    </dgm:pt>
    <dgm:pt modelId="{42E8D3A4-DF85-4F4D-9625-D9DE91D09CDC}" type="pres">
      <dgm:prSet presAssocID="{DB4A350B-74EC-4D8B-A05A-44E91B14823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63160A-A69A-42FA-8144-0912CB1ABA5B}" type="pres">
      <dgm:prSet presAssocID="{DB4A350B-74EC-4D8B-A05A-44E91B148236}" presName="spNode" presStyleCnt="0"/>
      <dgm:spPr/>
    </dgm:pt>
    <dgm:pt modelId="{E9A218B1-9FC1-4184-AA62-08CED7668445}" type="pres">
      <dgm:prSet presAssocID="{66DD1BF9-B956-40BE-8155-4E2312858277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6C96B8A0-F100-456F-B6EF-1CA3AE32E995}" type="presOf" srcId="{34ABE0F2-9C59-4EC6-85D3-6312990242B9}" destId="{807DDC17-9202-4394-93BA-128911B2FADD}" srcOrd="0" destOrd="0" presId="urn:microsoft.com/office/officeart/2005/8/layout/cycle6"/>
    <dgm:cxn modelId="{44B23C28-3CCF-41C9-9028-253F7791A33B}" srcId="{E8C40FA8-F661-4F71-8D71-E8E557D3F37F}" destId="{DB4A350B-74EC-4D8B-A05A-44E91B148236}" srcOrd="3" destOrd="0" parTransId="{53A2360A-EE17-4466-BF5F-9B64F930B704}" sibTransId="{66DD1BF9-B956-40BE-8155-4E2312858277}"/>
    <dgm:cxn modelId="{F8320828-5C4B-45FA-9977-1D1BDE2204E7}" type="presOf" srcId="{E743DA28-C701-442C-9B9D-83B43BB98101}" destId="{EE2AAD0A-AD7C-478E-B89A-FFD3386D0007}" srcOrd="0" destOrd="0" presId="urn:microsoft.com/office/officeart/2005/8/layout/cycle6"/>
    <dgm:cxn modelId="{B025E2FE-578F-4BA7-A372-E464699B321B}" type="presOf" srcId="{353E22B4-11FE-4048-A8E5-6A61F27A9A5A}" destId="{03261968-BE39-4ABE-BADD-7589205E147C}" srcOrd="0" destOrd="0" presId="urn:microsoft.com/office/officeart/2005/8/layout/cycle6"/>
    <dgm:cxn modelId="{AC01EC80-2D77-4084-AC6A-C79B8106BF6E}" type="presOf" srcId="{0AF52D8C-9FE2-4198-8313-F194FDE8B70A}" destId="{5CEDDC51-7AB8-4653-84A8-486ABC54D4EE}" srcOrd="0" destOrd="0" presId="urn:microsoft.com/office/officeart/2005/8/layout/cycle6"/>
    <dgm:cxn modelId="{E9535F34-C571-4037-8135-5CD21CE6B78A}" type="presOf" srcId="{E8C40FA8-F661-4F71-8D71-E8E557D3F37F}" destId="{58EC7FD6-AFF4-444D-AA70-F9A5E9A9C9B5}" srcOrd="0" destOrd="0" presId="urn:microsoft.com/office/officeart/2005/8/layout/cycle6"/>
    <dgm:cxn modelId="{142CAFD7-43C9-4C60-8CA5-DA352D5D72F1}" type="presOf" srcId="{5DD5BDE5-63CF-4FF4-BFC5-4A4457E082BB}" destId="{3477AB57-315D-4A7D-A748-51AA38B342CF}" srcOrd="0" destOrd="0" presId="urn:microsoft.com/office/officeart/2005/8/layout/cycle6"/>
    <dgm:cxn modelId="{9E7667F1-EA83-45E5-BDD5-51523B6D7056}" type="presOf" srcId="{CD8AA1B4-2865-40F0-B736-B47D24478758}" destId="{84E352A7-3EB1-4A1B-924E-6DD7E9D40000}" srcOrd="0" destOrd="0" presId="urn:microsoft.com/office/officeart/2005/8/layout/cycle6"/>
    <dgm:cxn modelId="{448F4788-8610-4401-8E9D-EB4687EF1B88}" type="presOf" srcId="{DB4A350B-74EC-4D8B-A05A-44E91B148236}" destId="{42E8D3A4-DF85-4F4D-9625-D9DE91D09CDC}" srcOrd="0" destOrd="0" presId="urn:microsoft.com/office/officeart/2005/8/layout/cycle6"/>
    <dgm:cxn modelId="{201D73DD-2001-4A1C-93D8-7B5504C18BB8}" srcId="{E8C40FA8-F661-4F71-8D71-E8E557D3F37F}" destId="{CD8AA1B4-2865-40F0-B736-B47D24478758}" srcOrd="0" destOrd="0" parTransId="{A6BBBD7B-FF02-4AC9-BF89-11604F0DA10C}" sibTransId="{0AF52D8C-9FE2-4198-8313-F194FDE8B70A}"/>
    <dgm:cxn modelId="{CB103795-5B3B-4797-B94A-08115FC82E89}" type="presOf" srcId="{66DD1BF9-B956-40BE-8155-4E2312858277}" destId="{E9A218B1-9FC1-4184-AA62-08CED7668445}" srcOrd="0" destOrd="0" presId="urn:microsoft.com/office/officeart/2005/8/layout/cycle6"/>
    <dgm:cxn modelId="{9EBDDE54-C2BC-4774-8627-EE794A7EF2B9}" srcId="{E8C40FA8-F661-4F71-8D71-E8E557D3F37F}" destId="{353E22B4-11FE-4048-A8E5-6A61F27A9A5A}" srcOrd="1" destOrd="0" parTransId="{D30CDB83-0E60-4576-85F2-C13F129783FB}" sibTransId="{34ABE0F2-9C59-4EC6-85D3-6312990242B9}"/>
    <dgm:cxn modelId="{41CEB895-0310-405F-8546-AA6C5B21F47E}" srcId="{E8C40FA8-F661-4F71-8D71-E8E557D3F37F}" destId="{5DD5BDE5-63CF-4FF4-BFC5-4A4457E082BB}" srcOrd="2" destOrd="0" parTransId="{77462A6E-CB06-4ED2-B487-1D5AD2FD7C35}" sibTransId="{E743DA28-C701-442C-9B9D-83B43BB98101}"/>
    <dgm:cxn modelId="{DC4775CD-2C93-49B0-9D5B-ED7F5D50D938}" type="presParOf" srcId="{58EC7FD6-AFF4-444D-AA70-F9A5E9A9C9B5}" destId="{84E352A7-3EB1-4A1B-924E-6DD7E9D40000}" srcOrd="0" destOrd="0" presId="urn:microsoft.com/office/officeart/2005/8/layout/cycle6"/>
    <dgm:cxn modelId="{FE045FE3-B533-45CD-A180-91AF940086B4}" type="presParOf" srcId="{58EC7FD6-AFF4-444D-AA70-F9A5E9A9C9B5}" destId="{791A094B-FF06-4AD1-9F34-30F6E690B79A}" srcOrd="1" destOrd="0" presId="urn:microsoft.com/office/officeart/2005/8/layout/cycle6"/>
    <dgm:cxn modelId="{C934BC07-1530-4C7D-B13A-DEE8E5DEF9B9}" type="presParOf" srcId="{58EC7FD6-AFF4-444D-AA70-F9A5E9A9C9B5}" destId="{5CEDDC51-7AB8-4653-84A8-486ABC54D4EE}" srcOrd="2" destOrd="0" presId="urn:microsoft.com/office/officeart/2005/8/layout/cycle6"/>
    <dgm:cxn modelId="{83EE42EE-B245-414F-9D18-DD58BD42C762}" type="presParOf" srcId="{58EC7FD6-AFF4-444D-AA70-F9A5E9A9C9B5}" destId="{03261968-BE39-4ABE-BADD-7589205E147C}" srcOrd="3" destOrd="0" presId="urn:microsoft.com/office/officeart/2005/8/layout/cycle6"/>
    <dgm:cxn modelId="{F450AB39-119D-4B04-B7A7-5F4DFF0506F4}" type="presParOf" srcId="{58EC7FD6-AFF4-444D-AA70-F9A5E9A9C9B5}" destId="{406709B8-6997-4883-B1B6-928E6C371832}" srcOrd="4" destOrd="0" presId="urn:microsoft.com/office/officeart/2005/8/layout/cycle6"/>
    <dgm:cxn modelId="{85CD9512-FC8D-46E6-AC5D-6E4E2F0BFA58}" type="presParOf" srcId="{58EC7FD6-AFF4-444D-AA70-F9A5E9A9C9B5}" destId="{807DDC17-9202-4394-93BA-128911B2FADD}" srcOrd="5" destOrd="0" presId="urn:microsoft.com/office/officeart/2005/8/layout/cycle6"/>
    <dgm:cxn modelId="{10C117A8-361C-4677-8420-E5A29922CC6A}" type="presParOf" srcId="{58EC7FD6-AFF4-444D-AA70-F9A5E9A9C9B5}" destId="{3477AB57-315D-4A7D-A748-51AA38B342CF}" srcOrd="6" destOrd="0" presId="urn:microsoft.com/office/officeart/2005/8/layout/cycle6"/>
    <dgm:cxn modelId="{CB5632AC-0517-4FB3-871F-CC8C3A579A6F}" type="presParOf" srcId="{58EC7FD6-AFF4-444D-AA70-F9A5E9A9C9B5}" destId="{958AF747-EB9A-41DE-84B3-B33CD87D2A0D}" srcOrd="7" destOrd="0" presId="urn:microsoft.com/office/officeart/2005/8/layout/cycle6"/>
    <dgm:cxn modelId="{BAEC970D-C523-4E15-BA7A-F4AF4B19C796}" type="presParOf" srcId="{58EC7FD6-AFF4-444D-AA70-F9A5E9A9C9B5}" destId="{EE2AAD0A-AD7C-478E-B89A-FFD3386D0007}" srcOrd="8" destOrd="0" presId="urn:microsoft.com/office/officeart/2005/8/layout/cycle6"/>
    <dgm:cxn modelId="{B97E04A8-614D-4F69-9490-5113B383CDE4}" type="presParOf" srcId="{58EC7FD6-AFF4-444D-AA70-F9A5E9A9C9B5}" destId="{42E8D3A4-DF85-4F4D-9625-D9DE91D09CDC}" srcOrd="9" destOrd="0" presId="urn:microsoft.com/office/officeart/2005/8/layout/cycle6"/>
    <dgm:cxn modelId="{2B968F20-2538-4CD9-9D2E-38FE3695C8F0}" type="presParOf" srcId="{58EC7FD6-AFF4-444D-AA70-F9A5E9A9C9B5}" destId="{0C63160A-A69A-42FA-8144-0912CB1ABA5B}" srcOrd="10" destOrd="0" presId="urn:microsoft.com/office/officeart/2005/8/layout/cycle6"/>
    <dgm:cxn modelId="{DC968381-2109-4637-8F6B-10DE8DC0179F}" type="presParOf" srcId="{58EC7FD6-AFF4-444D-AA70-F9A5E9A9C9B5}" destId="{E9A218B1-9FC1-4184-AA62-08CED7668445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D0F164-09F6-4E1D-AF94-3ED2D3CA7BF6}" type="doc">
      <dgm:prSet loTypeId="urn:microsoft.com/office/officeart/2005/8/layout/radial6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F6BAA71-7D5C-41A4-AF51-0E72B144B8BE}">
      <dgm:prSet phldrT="[Text]"/>
      <dgm:spPr/>
      <dgm:t>
        <a:bodyPr/>
        <a:lstStyle/>
        <a:p>
          <a:r>
            <a:rPr lang="en-US" b="1" smtClean="0">
              <a:solidFill>
                <a:schemeClr val="tx1"/>
              </a:solidFill>
            </a:rPr>
            <a:t>First Year Experience</a:t>
          </a:r>
          <a:endParaRPr lang="en-US" b="1" dirty="0">
            <a:solidFill>
              <a:schemeClr val="tx1"/>
            </a:solidFill>
          </a:endParaRPr>
        </a:p>
      </dgm:t>
    </dgm:pt>
    <dgm:pt modelId="{0A5E5D24-4242-4B26-A107-36B4F28317A1}" type="parTrans" cxnId="{51CC25E5-6D82-4B2A-811C-5BE51A4AF27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FE0AAC6-BE05-4C7B-A677-A3DFD97B56AB}" type="sibTrans" cxnId="{51CC25E5-6D82-4B2A-811C-5BE51A4AF27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B7C96C4-E61B-4A91-B47A-4F104CFD33D6}">
      <dgm:prSet phldrT="[Text]" custT="1"/>
      <dgm:spPr/>
      <dgm:t>
        <a:bodyPr/>
        <a:lstStyle/>
        <a:p>
          <a:r>
            <a:rPr lang="en-US" sz="1400" b="1" smtClean="0">
              <a:solidFill>
                <a:schemeClr val="tx1"/>
              </a:solidFill>
            </a:rPr>
            <a:t>SOAR</a:t>
          </a:r>
          <a:endParaRPr lang="en-US" sz="1400" b="1" dirty="0">
            <a:solidFill>
              <a:schemeClr val="tx1"/>
            </a:solidFill>
          </a:endParaRPr>
        </a:p>
      </dgm:t>
    </dgm:pt>
    <dgm:pt modelId="{045300AE-55E6-4DC0-9626-14A6E8DD4275}" type="parTrans" cxnId="{8D2CA3F7-928B-4738-A796-44A8BC304E6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AC7C24C-1A60-46C1-9F41-859478BBD331}" type="sibTrans" cxnId="{8D2CA3F7-928B-4738-A796-44A8BC304E6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D20E5F1-8E62-4361-816A-31D14B66FCF1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First Year </a:t>
          </a:r>
          <a:r>
            <a:rPr lang="en-US" sz="1000" b="1" dirty="0" smtClean="0">
              <a:solidFill>
                <a:schemeClr val="tx1"/>
              </a:solidFill>
            </a:rPr>
            <a:t>Communities</a:t>
          </a:r>
          <a:endParaRPr lang="en-US" sz="1000" b="1" dirty="0">
            <a:solidFill>
              <a:schemeClr val="tx1"/>
            </a:solidFill>
          </a:endParaRPr>
        </a:p>
      </dgm:t>
    </dgm:pt>
    <dgm:pt modelId="{C174A11F-0990-4DE4-9008-8DB515FE8104}" type="parTrans" cxnId="{20E1D248-1F68-400B-9E77-1551BC85339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F9C832B-0F0C-4EFD-9EA9-16381C6A2E8C}" type="sibTrans" cxnId="{20E1D248-1F68-400B-9E77-1551BC85339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1207657-ADD0-4DC5-88D0-52098167B216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Curriculum Changes</a:t>
          </a:r>
          <a:endParaRPr lang="en-US" sz="1200" b="1" dirty="0">
            <a:solidFill>
              <a:schemeClr val="tx1"/>
            </a:solidFill>
          </a:endParaRPr>
        </a:p>
      </dgm:t>
    </dgm:pt>
    <dgm:pt modelId="{6B5BA338-264F-4DBC-A4D8-4C35BE5BE65C}" type="parTrans" cxnId="{5A8BD11A-95AD-46E5-ACE9-A1288F2C368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5F7FD98-79B5-49D8-A4E8-E747BEC90278}" type="sibTrans" cxnId="{5A8BD11A-95AD-46E5-ACE9-A1288F2C368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650734B-04CF-42BB-90C7-0C0696BFC231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Minority Student Initiatives</a:t>
          </a:r>
          <a:endParaRPr lang="en-US" b="1" dirty="0">
            <a:solidFill>
              <a:schemeClr val="tx1"/>
            </a:solidFill>
          </a:endParaRPr>
        </a:p>
      </dgm:t>
    </dgm:pt>
    <dgm:pt modelId="{12FE1AB3-43D0-414A-8824-D1824A29F4F4}" type="parTrans" cxnId="{40F2F660-C8BA-4468-9E04-2AB74C02FF10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F1F9CED-BAE5-4721-819B-6324999C9100}" type="sibTrans" cxnId="{40F2F660-C8BA-4468-9E04-2AB74C02FF10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430BACF-A571-4545-ACE7-13D1CAE3218C}">
      <dgm:prSet phldrT="[Text]" custT="1"/>
      <dgm:spPr/>
      <dgm:t>
        <a:bodyPr/>
        <a:lstStyle/>
        <a:p>
          <a:r>
            <a:rPr lang="en-US" sz="1200" b="1" smtClean="0">
              <a:solidFill>
                <a:schemeClr val="tx1"/>
              </a:solidFill>
            </a:rPr>
            <a:t>College Success Course</a:t>
          </a:r>
          <a:endParaRPr lang="en-US" sz="1200" b="1" dirty="0">
            <a:solidFill>
              <a:schemeClr val="tx1"/>
            </a:solidFill>
          </a:endParaRPr>
        </a:p>
      </dgm:t>
    </dgm:pt>
    <dgm:pt modelId="{3BFAA2DA-BA40-4DCA-8CEE-A8BED8C12068}" type="parTrans" cxnId="{EB43473C-ED5F-4BC1-B681-915F2E5FBA0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1177EF2-4CB8-4FC9-9CF4-5D105B289F36}" type="sibTrans" cxnId="{EB43473C-ED5F-4BC1-B681-915F2E5FBA0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8B13A1F-9E02-4828-88DE-814D4010E464}">
      <dgm:prSet custT="1"/>
      <dgm:spPr/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Convocation</a:t>
          </a:r>
          <a:endParaRPr lang="en-US" sz="1100" b="1" dirty="0">
            <a:solidFill>
              <a:schemeClr val="tx1"/>
            </a:solidFill>
          </a:endParaRPr>
        </a:p>
      </dgm:t>
    </dgm:pt>
    <dgm:pt modelId="{4831AAA4-7ACA-4D0A-B0A3-69A4EAAFF37A}" type="parTrans" cxnId="{D026E348-5A8C-432E-BA5D-4A80A9C0C5E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7F10142-B4C2-439B-909A-7AC2C0739121}" type="sibTrans" cxnId="{D026E348-5A8C-432E-BA5D-4A80A9C0C5E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D5CACC1-360C-4607-8075-C5B87555683B}" type="pres">
      <dgm:prSet presAssocID="{D4D0F164-09F6-4E1D-AF94-3ED2D3CA7BF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201648-8791-488A-B4DF-352B97B869CC}" type="pres">
      <dgm:prSet presAssocID="{1F6BAA71-7D5C-41A4-AF51-0E72B144B8BE}" presName="centerShape" presStyleLbl="node0" presStyleIdx="0" presStyleCnt="1"/>
      <dgm:spPr/>
      <dgm:t>
        <a:bodyPr/>
        <a:lstStyle/>
        <a:p>
          <a:endParaRPr lang="en-US"/>
        </a:p>
      </dgm:t>
    </dgm:pt>
    <dgm:pt modelId="{547B4611-1CFF-4945-9ECF-A818A054F6B8}" type="pres">
      <dgm:prSet presAssocID="{9B7C96C4-E61B-4A91-B47A-4F104CFD33D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77C7C-BA39-4439-AAF0-F03439207483}" type="pres">
      <dgm:prSet presAssocID="{9B7C96C4-E61B-4A91-B47A-4F104CFD33D6}" presName="dummy" presStyleCnt="0"/>
      <dgm:spPr/>
    </dgm:pt>
    <dgm:pt modelId="{C6666A99-8151-418C-8A85-AB9E7C562DAC}" type="pres">
      <dgm:prSet presAssocID="{EAC7C24C-1A60-46C1-9F41-859478BBD331}" presName="sibTrans" presStyleLbl="sibTrans2D1" presStyleIdx="0" presStyleCnt="6"/>
      <dgm:spPr/>
      <dgm:t>
        <a:bodyPr/>
        <a:lstStyle/>
        <a:p>
          <a:endParaRPr lang="en-US"/>
        </a:p>
      </dgm:t>
    </dgm:pt>
    <dgm:pt modelId="{CF2337AF-7305-4146-A286-1C832EBC2CFB}" type="pres">
      <dgm:prSet presAssocID="{78B13A1F-9E02-4828-88DE-814D4010E46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21894-9BDD-4A1B-912B-731087098CB6}" type="pres">
      <dgm:prSet presAssocID="{78B13A1F-9E02-4828-88DE-814D4010E464}" presName="dummy" presStyleCnt="0"/>
      <dgm:spPr/>
    </dgm:pt>
    <dgm:pt modelId="{A627D0E5-85C1-4F9C-AF1B-F37600D3C4EB}" type="pres">
      <dgm:prSet presAssocID="{D7F10142-B4C2-439B-909A-7AC2C0739121}" presName="sibTrans" presStyleLbl="sibTrans2D1" presStyleIdx="1" presStyleCnt="6"/>
      <dgm:spPr/>
      <dgm:t>
        <a:bodyPr/>
        <a:lstStyle/>
        <a:p>
          <a:endParaRPr lang="en-US"/>
        </a:p>
      </dgm:t>
    </dgm:pt>
    <dgm:pt modelId="{C4988461-343B-49E1-87A4-43AC430CBC24}" type="pres">
      <dgm:prSet presAssocID="{5430BACF-A571-4545-ACE7-13D1CAE3218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4FB17B-01B2-450E-8FC1-9DF978F88BBF}" type="pres">
      <dgm:prSet presAssocID="{5430BACF-A571-4545-ACE7-13D1CAE3218C}" presName="dummy" presStyleCnt="0"/>
      <dgm:spPr/>
    </dgm:pt>
    <dgm:pt modelId="{BA80EB09-B91E-4B07-99D4-50DD74C9BD11}" type="pres">
      <dgm:prSet presAssocID="{51177EF2-4CB8-4FC9-9CF4-5D105B289F36}" presName="sibTrans" presStyleLbl="sibTrans2D1" presStyleIdx="2" presStyleCnt="6"/>
      <dgm:spPr/>
      <dgm:t>
        <a:bodyPr/>
        <a:lstStyle/>
        <a:p>
          <a:endParaRPr lang="en-US"/>
        </a:p>
      </dgm:t>
    </dgm:pt>
    <dgm:pt modelId="{F2052E12-913F-4A0F-99FD-54A2352044EB}" type="pres">
      <dgm:prSet presAssocID="{8D20E5F1-8E62-4361-816A-31D14B66FCF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56137-75B0-455D-908A-2A26AE5D1877}" type="pres">
      <dgm:prSet presAssocID="{8D20E5F1-8E62-4361-816A-31D14B66FCF1}" presName="dummy" presStyleCnt="0"/>
      <dgm:spPr/>
    </dgm:pt>
    <dgm:pt modelId="{1DA85925-7309-4D13-867B-864DFD95A0D0}" type="pres">
      <dgm:prSet presAssocID="{7F9C832B-0F0C-4EFD-9EA9-16381C6A2E8C}" presName="sibTrans" presStyleLbl="sibTrans2D1" presStyleIdx="3" presStyleCnt="6"/>
      <dgm:spPr/>
      <dgm:t>
        <a:bodyPr/>
        <a:lstStyle/>
        <a:p>
          <a:endParaRPr lang="en-US"/>
        </a:p>
      </dgm:t>
    </dgm:pt>
    <dgm:pt modelId="{6701A7D0-1BBB-43B1-9372-9FD81A8D8043}" type="pres">
      <dgm:prSet presAssocID="{21207657-ADD0-4DC5-88D0-52098167B21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EA36F-F627-4BD3-B03A-7AFE10F8D292}" type="pres">
      <dgm:prSet presAssocID="{21207657-ADD0-4DC5-88D0-52098167B216}" presName="dummy" presStyleCnt="0"/>
      <dgm:spPr/>
    </dgm:pt>
    <dgm:pt modelId="{ABD77FF1-17E2-4EA8-9FC6-BFE6AEE09714}" type="pres">
      <dgm:prSet presAssocID="{85F7FD98-79B5-49D8-A4E8-E747BEC90278}" presName="sibTrans" presStyleLbl="sibTrans2D1" presStyleIdx="4" presStyleCnt="6"/>
      <dgm:spPr/>
      <dgm:t>
        <a:bodyPr/>
        <a:lstStyle/>
        <a:p>
          <a:endParaRPr lang="en-US"/>
        </a:p>
      </dgm:t>
    </dgm:pt>
    <dgm:pt modelId="{F13FBE2A-E78B-4FDB-BD05-596C279F6288}" type="pres">
      <dgm:prSet presAssocID="{D650734B-04CF-42BB-90C7-0C0696BFC23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98DE9-2DED-4D2E-96B9-C3839AE294CC}" type="pres">
      <dgm:prSet presAssocID="{D650734B-04CF-42BB-90C7-0C0696BFC231}" presName="dummy" presStyleCnt="0"/>
      <dgm:spPr/>
    </dgm:pt>
    <dgm:pt modelId="{CADA4916-F3FF-4C7C-AB81-DAF1C657E884}" type="pres">
      <dgm:prSet presAssocID="{7F1F9CED-BAE5-4721-819B-6324999C9100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8D2CA3F7-928B-4738-A796-44A8BC304E68}" srcId="{1F6BAA71-7D5C-41A4-AF51-0E72B144B8BE}" destId="{9B7C96C4-E61B-4A91-B47A-4F104CFD33D6}" srcOrd="0" destOrd="0" parTransId="{045300AE-55E6-4DC0-9626-14A6E8DD4275}" sibTransId="{EAC7C24C-1A60-46C1-9F41-859478BBD331}"/>
    <dgm:cxn modelId="{5A8BD11A-95AD-46E5-ACE9-A1288F2C3685}" srcId="{1F6BAA71-7D5C-41A4-AF51-0E72B144B8BE}" destId="{21207657-ADD0-4DC5-88D0-52098167B216}" srcOrd="4" destOrd="0" parTransId="{6B5BA338-264F-4DBC-A4D8-4C35BE5BE65C}" sibTransId="{85F7FD98-79B5-49D8-A4E8-E747BEC90278}"/>
    <dgm:cxn modelId="{63960828-AE20-4D1F-AEC1-76DF149D2BE5}" type="presOf" srcId="{7F9C832B-0F0C-4EFD-9EA9-16381C6A2E8C}" destId="{1DA85925-7309-4D13-867B-864DFD95A0D0}" srcOrd="0" destOrd="0" presId="urn:microsoft.com/office/officeart/2005/8/layout/radial6"/>
    <dgm:cxn modelId="{E5F9DF2A-15BF-4BBC-B097-DE291654C1D0}" type="presOf" srcId="{D650734B-04CF-42BB-90C7-0C0696BFC231}" destId="{F13FBE2A-E78B-4FDB-BD05-596C279F6288}" srcOrd="0" destOrd="0" presId="urn:microsoft.com/office/officeart/2005/8/layout/radial6"/>
    <dgm:cxn modelId="{C0DF7F5D-C343-4B44-9859-EC17BEA655B4}" type="presOf" srcId="{9B7C96C4-E61B-4A91-B47A-4F104CFD33D6}" destId="{547B4611-1CFF-4945-9ECF-A818A054F6B8}" srcOrd="0" destOrd="0" presId="urn:microsoft.com/office/officeart/2005/8/layout/radial6"/>
    <dgm:cxn modelId="{6B2E399E-E76F-4394-AF7E-F59DE5295A21}" type="presOf" srcId="{51177EF2-4CB8-4FC9-9CF4-5D105B289F36}" destId="{BA80EB09-B91E-4B07-99D4-50DD74C9BD11}" srcOrd="0" destOrd="0" presId="urn:microsoft.com/office/officeart/2005/8/layout/radial6"/>
    <dgm:cxn modelId="{40F2F660-C8BA-4468-9E04-2AB74C02FF10}" srcId="{1F6BAA71-7D5C-41A4-AF51-0E72B144B8BE}" destId="{D650734B-04CF-42BB-90C7-0C0696BFC231}" srcOrd="5" destOrd="0" parTransId="{12FE1AB3-43D0-414A-8824-D1824A29F4F4}" sibTransId="{7F1F9CED-BAE5-4721-819B-6324999C9100}"/>
    <dgm:cxn modelId="{68090964-61FE-434D-BB3E-534D370D62CB}" type="presOf" srcId="{D7F10142-B4C2-439B-909A-7AC2C0739121}" destId="{A627D0E5-85C1-4F9C-AF1B-F37600D3C4EB}" srcOrd="0" destOrd="0" presId="urn:microsoft.com/office/officeart/2005/8/layout/radial6"/>
    <dgm:cxn modelId="{FE1CBEA9-EE07-43B2-9297-B806EC4925DD}" type="presOf" srcId="{1F6BAA71-7D5C-41A4-AF51-0E72B144B8BE}" destId="{DD201648-8791-488A-B4DF-352B97B869CC}" srcOrd="0" destOrd="0" presId="urn:microsoft.com/office/officeart/2005/8/layout/radial6"/>
    <dgm:cxn modelId="{6B7B6D81-CBF0-40E2-B6DF-2501C7526699}" type="presOf" srcId="{78B13A1F-9E02-4828-88DE-814D4010E464}" destId="{CF2337AF-7305-4146-A286-1C832EBC2CFB}" srcOrd="0" destOrd="0" presId="urn:microsoft.com/office/officeart/2005/8/layout/radial6"/>
    <dgm:cxn modelId="{51CC25E5-6D82-4B2A-811C-5BE51A4AF276}" srcId="{D4D0F164-09F6-4E1D-AF94-3ED2D3CA7BF6}" destId="{1F6BAA71-7D5C-41A4-AF51-0E72B144B8BE}" srcOrd="0" destOrd="0" parTransId="{0A5E5D24-4242-4B26-A107-36B4F28317A1}" sibTransId="{3FE0AAC6-BE05-4C7B-A677-A3DFD97B56AB}"/>
    <dgm:cxn modelId="{B03ADE0A-41DD-432E-A27F-C34ADF3BF5CC}" type="presOf" srcId="{21207657-ADD0-4DC5-88D0-52098167B216}" destId="{6701A7D0-1BBB-43B1-9372-9FD81A8D8043}" srcOrd="0" destOrd="0" presId="urn:microsoft.com/office/officeart/2005/8/layout/radial6"/>
    <dgm:cxn modelId="{3D217FF8-BA99-44B2-B64F-C1EF382D78AB}" type="presOf" srcId="{EAC7C24C-1A60-46C1-9F41-859478BBD331}" destId="{C6666A99-8151-418C-8A85-AB9E7C562DAC}" srcOrd="0" destOrd="0" presId="urn:microsoft.com/office/officeart/2005/8/layout/radial6"/>
    <dgm:cxn modelId="{EB43473C-ED5F-4BC1-B681-915F2E5FBA09}" srcId="{1F6BAA71-7D5C-41A4-AF51-0E72B144B8BE}" destId="{5430BACF-A571-4545-ACE7-13D1CAE3218C}" srcOrd="2" destOrd="0" parTransId="{3BFAA2DA-BA40-4DCA-8CEE-A8BED8C12068}" sibTransId="{51177EF2-4CB8-4FC9-9CF4-5D105B289F36}"/>
    <dgm:cxn modelId="{680858BC-0111-491E-9887-64E749CC378E}" type="presOf" srcId="{7F1F9CED-BAE5-4721-819B-6324999C9100}" destId="{CADA4916-F3FF-4C7C-AB81-DAF1C657E884}" srcOrd="0" destOrd="0" presId="urn:microsoft.com/office/officeart/2005/8/layout/radial6"/>
    <dgm:cxn modelId="{3E80FB84-85D0-4DC3-985D-02E3D4E7B0D4}" type="presOf" srcId="{5430BACF-A571-4545-ACE7-13D1CAE3218C}" destId="{C4988461-343B-49E1-87A4-43AC430CBC24}" srcOrd="0" destOrd="0" presId="urn:microsoft.com/office/officeart/2005/8/layout/radial6"/>
    <dgm:cxn modelId="{01E5AC9E-0F59-4158-9EB1-98D116182832}" type="presOf" srcId="{D4D0F164-09F6-4E1D-AF94-3ED2D3CA7BF6}" destId="{FD5CACC1-360C-4607-8075-C5B87555683B}" srcOrd="0" destOrd="0" presId="urn:microsoft.com/office/officeart/2005/8/layout/radial6"/>
    <dgm:cxn modelId="{20E1D248-1F68-400B-9E77-1551BC85339E}" srcId="{1F6BAA71-7D5C-41A4-AF51-0E72B144B8BE}" destId="{8D20E5F1-8E62-4361-816A-31D14B66FCF1}" srcOrd="3" destOrd="0" parTransId="{C174A11F-0990-4DE4-9008-8DB515FE8104}" sibTransId="{7F9C832B-0F0C-4EFD-9EA9-16381C6A2E8C}"/>
    <dgm:cxn modelId="{D8A4F45E-AE1A-494A-9FB3-826B51BD8ADD}" type="presOf" srcId="{85F7FD98-79B5-49D8-A4E8-E747BEC90278}" destId="{ABD77FF1-17E2-4EA8-9FC6-BFE6AEE09714}" srcOrd="0" destOrd="0" presId="urn:microsoft.com/office/officeart/2005/8/layout/radial6"/>
    <dgm:cxn modelId="{D026E348-5A8C-432E-BA5D-4A80A9C0C5E6}" srcId="{1F6BAA71-7D5C-41A4-AF51-0E72B144B8BE}" destId="{78B13A1F-9E02-4828-88DE-814D4010E464}" srcOrd="1" destOrd="0" parTransId="{4831AAA4-7ACA-4D0A-B0A3-69A4EAAFF37A}" sibTransId="{D7F10142-B4C2-439B-909A-7AC2C0739121}"/>
    <dgm:cxn modelId="{947B0059-D4A0-4A36-8D28-DADC65E88C7E}" type="presOf" srcId="{8D20E5F1-8E62-4361-816A-31D14B66FCF1}" destId="{F2052E12-913F-4A0F-99FD-54A2352044EB}" srcOrd="0" destOrd="0" presId="urn:microsoft.com/office/officeart/2005/8/layout/radial6"/>
    <dgm:cxn modelId="{0A7ACA0A-6C71-4B8D-9088-3B9FD26F3364}" type="presParOf" srcId="{FD5CACC1-360C-4607-8075-C5B87555683B}" destId="{DD201648-8791-488A-B4DF-352B97B869CC}" srcOrd="0" destOrd="0" presId="urn:microsoft.com/office/officeart/2005/8/layout/radial6"/>
    <dgm:cxn modelId="{7E33A941-607E-4CE3-8BF9-C7E673079D60}" type="presParOf" srcId="{FD5CACC1-360C-4607-8075-C5B87555683B}" destId="{547B4611-1CFF-4945-9ECF-A818A054F6B8}" srcOrd="1" destOrd="0" presId="urn:microsoft.com/office/officeart/2005/8/layout/radial6"/>
    <dgm:cxn modelId="{83BAE921-D959-4918-94F6-B57C59522327}" type="presParOf" srcId="{FD5CACC1-360C-4607-8075-C5B87555683B}" destId="{A1577C7C-BA39-4439-AAF0-F03439207483}" srcOrd="2" destOrd="0" presId="urn:microsoft.com/office/officeart/2005/8/layout/radial6"/>
    <dgm:cxn modelId="{EEEDC3C7-5AC7-48B6-A421-A56373F788DD}" type="presParOf" srcId="{FD5CACC1-360C-4607-8075-C5B87555683B}" destId="{C6666A99-8151-418C-8A85-AB9E7C562DAC}" srcOrd="3" destOrd="0" presId="urn:microsoft.com/office/officeart/2005/8/layout/radial6"/>
    <dgm:cxn modelId="{F07CE004-F606-4832-877E-5B055752BFAE}" type="presParOf" srcId="{FD5CACC1-360C-4607-8075-C5B87555683B}" destId="{CF2337AF-7305-4146-A286-1C832EBC2CFB}" srcOrd="4" destOrd="0" presId="urn:microsoft.com/office/officeart/2005/8/layout/radial6"/>
    <dgm:cxn modelId="{DE444A3E-B3A4-42EA-8060-6358CCD3B297}" type="presParOf" srcId="{FD5CACC1-360C-4607-8075-C5B87555683B}" destId="{39A21894-9BDD-4A1B-912B-731087098CB6}" srcOrd="5" destOrd="0" presId="urn:microsoft.com/office/officeart/2005/8/layout/radial6"/>
    <dgm:cxn modelId="{53BAC7FC-764E-4107-83E3-5561F2C65CA2}" type="presParOf" srcId="{FD5CACC1-360C-4607-8075-C5B87555683B}" destId="{A627D0E5-85C1-4F9C-AF1B-F37600D3C4EB}" srcOrd="6" destOrd="0" presId="urn:microsoft.com/office/officeart/2005/8/layout/radial6"/>
    <dgm:cxn modelId="{22F1E022-0CE0-48C2-85AC-80237A3F41CB}" type="presParOf" srcId="{FD5CACC1-360C-4607-8075-C5B87555683B}" destId="{C4988461-343B-49E1-87A4-43AC430CBC24}" srcOrd="7" destOrd="0" presId="urn:microsoft.com/office/officeart/2005/8/layout/radial6"/>
    <dgm:cxn modelId="{E55AA754-D2BE-4B93-9B7D-3BA0DE3F9946}" type="presParOf" srcId="{FD5CACC1-360C-4607-8075-C5B87555683B}" destId="{1D4FB17B-01B2-450E-8FC1-9DF978F88BBF}" srcOrd="8" destOrd="0" presId="urn:microsoft.com/office/officeart/2005/8/layout/radial6"/>
    <dgm:cxn modelId="{A9DDE369-59BC-4FB4-A0B8-30EF6623E5F7}" type="presParOf" srcId="{FD5CACC1-360C-4607-8075-C5B87555683B}" destId="{BA80EB09-B91E-4B07-99D4-50DD74C9BD11}" srcOrd="9" destOrd="0" presId="urn:microsoft.com/office/officeart/2005/8/layout/radial6"/>
    <dgm:cxn modelId="{6B02D074-516A-4C61-80F8-859DD13E6431}" type="presParOf" srcId="{FD5CACC1-360C-4607-8075-C5B87555683B}" destId="{F2052E12-913F-4A0F-99FD-54A2352044EB}" srcOrd="10" destOrd="0" presId="urn:microsoft.com/office/officeart/2005/8/layout/radial6"/>
    <dgm:cxn modelId="{33733894-44D1-47A7-B61F-0EEB94A7BF95}" type="presParOf" srcId="{FD5CACC1-360C-4607-8075-C5B87555683B}" destId="{7F256137-75B0-455D-908A-2A26AE5D1877}" srcOrd="11" destOrd="0" presId="urn:microsoft.com/office/officeart/2005/8/layout/radial6"/>
    <dgm:cxn modelId="{BE8C41AF-BD3F-47D8-B7F6-EBC215AAFCEA}" type="presParOf" srcId="{FD5CACC1-360C-4607-8075-C5B87555683B}" destId="{1DA85925-7309-4D13-867B-864DFD95A0D0}" srcOrd="12" destOrd="0" presId="urn:microsoft.com/office/officeart/2005/8/layout/radial6"/>
    <dgm:cxn modelId="{6CC8FF1A-902D-4E51-9F53-EB6850FA2CC4}" type="presParOf" srcId="{FD5CACC1-360C-4607-8075-C5B87555683B}" destId="{6701A7D0-1BBB-43B1-9372-9FD81A8D8043}" srcOrd="13" destOrd="0" presId="urn:microsoft.com/office/officeart/2005/8/layout/radial6"/>
    <dgm:cxn modelId="{87AA44B5-FD01-4411-9B8E-221E33FF0803}" type="presParOf" srcId="{FD5CACC1-360C-4607-8075-C5B87555683B}" destId="{A2EEA36F-F627-4BD3-B03A-7AFE10F8D292}" srcOrd="14" destOrd="0" presId="urn:microsoft.com/office/officeart/2005/8/layout/radial6"/>
    <dgm:cxn modelId="{224F3155-E4B0-4150-99BB-46BF53A218D6}" type="presParOf" srcId="{FD5CACC1-360C-4607-8075-C5B87555683B}" destId="{ABD77FF1-17E2-4EA8-9FC6-BFE6AEE09714}" srcOrd="15" destOrd="0" presId="urn:microsoft.com/office/officeart/2005/8/layout/radial6"/>
    <dgm:cxn modelId="{4000F13C-778B-4634-8E98-2E88B24E16CD}" type="presParOf" srcId="{FD5CACC1-360C-4607-8075-C5B87555683B}" destId="{F13FBE2A-E78B-4FDB-BD05-596C279F6288}" srcOrd="16" destOrd="0" presId="urn:microsoft.com/office/officeart/2005/8/layout/radial6"/>
    <dgm:cxn modelId="{A73567B5-BCC5-4F07-8304-607842DDED3B}" type="presParOf" srcId="{FD5CACC1-360C-4607-8075-C5B87555683B}" destId="{D7598DE9-2DED-4D2E-96B9-C3839AE294CC}" srcOrd="17" destOrd="0" presId="urn:microsoft.com/office/officeart/2005/8/layout/radial6"/>
    <dgm:cxn modelId="{65B61ED0-F002-4B78-B8A1-CE816963D818}" type="presParOf" srcId="{FD5CACC1-360C-4607-8075-C5B87555683B}" destId="{CADA4916-F3FF-4C7C-AB81-DAF1C657E884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E7B21B-56EA-490D-8DDD-F939A185564A}">
      <dsp:nvSpPr>
        <dsp:cNvPr id="0" name=""/>
        <dsp:cNvSpPr/>
      </dsp:nvSpPr>
      <dsp:spPr>
        <a:xfrm>
          <a:off x="3491954" y="511"/>
          <a:ext cx="1245691" cy="809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Mandatory Assessment &amp; Placement Policies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3531480" y="40037"/>
        <a:ext cx="1166639" cy="730647"/>
      </dsp:txXfrm>
    </dsp:sp>
    <dsp:sp modelId="{3E9D3196-00F0-4F89-94B4-EA20E3D5E57E}">
      <dsp:nvSpPr>
        <dsp:cNvPr id="0" name=""/>
        <dsp:cNvSpPr/>
      </dsp:nvSpPr>
      <dsp:spPr>
        <a:xfrm>
          <a:off x="2207173" y="405361"/>
          <a:ext cx="3815252" cy="3815252"/>
        </a:xfrm>
        <a:custGeom>
          <a:avLst/>
          <a:gdLst/>
          <a:ahLst/>
          <a:cxnLst/>
          <a:rect l="0" t="0" r="0" b="0"/>
          <a:pathLst>
            <a:path>
              <a:moveTo>
                <a:pt x="2538432" y="107314"/>
              </a:moveTo>
              <a:arcTo wR="1907626" hR="1907626" stAng="17358589" swAng="1501237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6D9FAF-5BAE-481E-9FAC-98F82AAEC9EC}">
      <dsp:nvSpPr>
        <dsp:cNvPr id="0" name=""/>
        <dsp:cNvSpPr/>
      </dsp:nvSpPr>
      <dsp:spPr>
        <a:xfrm>
          <a:off x="5144007" y="954324"/>
          <a:ext cx="1245691" cy="809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Center for Academic Success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5183533" y="993850"/>
        <a:ext cx="1166639" cy="730647"/>
      </dsp:txXfrm>
    </dsp:sp>
    <dsp:sp modelId="{6F7057AE-9784-4720-8F6D-F00024703E19}">
      <dsp:nvSpPr>
        <dsp:cNvPr id="0" name=""/>
        <dsp:cNvSpPr/>
      </dsp:nvSpPr>
      <dsp:spPr>
        <a:xfrm>
          <a:off x="2193617" y="358038"/>
          <a:ext cx="3815252" cy="3815252"/>
        </a:xfrm>
        <a:custGeom>
          <a:avLst/>
          <a:gdLst/>
          <a:ahLst/>
          <a:cxnLst/>
          <a:rect l="0" t="0" r="0" b="0"/>
          <a:pathLst>
            <a:path>
              <a:moveTo>
                <a:pt x="3751001" y="1416701"/>
              </a:moveTo>
              <a:arcTo wR="1907626" hR="1907626" stAng="20705233" swAng="1989358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92250-4A14-44A0-B69C-0BECDCC9AE01}">
      <dsp:nvSpPr>
        <dsp:cNvPr id="0" name=""/>
        <dsp:cNvSpPr/>
      </dsp:nvSpPr>
      <dsp:spPr>
        <a:xfrm>
          <a:off x="5105406" y="2873378"/>
          <a:ext cx="1245691" cy="809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Data – Completion Metrics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5144932" y="2912904"/>
        <a:ext cx="1166639" cy="730647"/>
      </dsp:txXfrm>
    </dsp:sp>
    <dsp:sp modelId="{4C618267-F810-4FEF-AD16-190AAC3A6D24}">
      <dsp:nvSpPr>
        <dsp:cNvPr id="0" name=""/>
        <dsp:cNvSpPr/>
      </dsp:nvSpPr>
      <dsp:spPr>
        <a:xfrm>
          <a:off x="2143907" y="428473"/>
          <a:ext cx="3815252" cy="3815252"/>
        </a:xfrm>
        <a:custGeom>
          <a:avLst/>
          <a:gdLst/>
          <a:ahLst/>
          <a:cxnLst/>
          <a:rect l="0" t="0" r="0" b="0"/>
          <a:pathLst>
            <a:path>
              <a:moveTo>
                <a:pt x="3252823" y="3260210"/>
              </a:moveTo>
              <a:arcTo wR="1907626" hR="1907626" stAng="2709413" swAng="1411503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FABB1-6E1C-4D08-960E-ED704529EDCA}">
      <dsp:nvSpPr>
        <dsp:cNvPr id="0" name=""/>
        <dsp:cNvSpPr/>
      </dsp:nvSpPr>
      <dsp:spPr>
        <a:xfrm>
          <a:off x="3491954" y="3815764"/>
          <a:ext cx="1245691" cy="809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First Year Experience – revised SOAR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3531480" y="3855290"/>
        <a:ext cx="1166639" cy="730647"/>
      </dsp:txXfrm>
    </dsp:sp>
    <dsp:sp modelId="{7FE2FCE5-2675-490A-84D8-B37C75C4B907}">
      <dsp:nvSpPr>
        <dsp:cNvPr id="0" name=""/>
        <dsp:cNvSpPr/>
      </dsp:nvSpPr>
      <dsp:spPr>
        <a:xfrm>
          <a:off x="2207173" y="405361"/>
          <a:ext cx="3815252" cy="3815252"/>
        </a:xfrm>
        <a:custGeom>
          <a:avLst/>
          <a:gdLst/>
          <a:ahLst/>
          <a:cxnLst/>
          <a:rect l="0" t="0" r="0" b="0"/>
          <a:pathLst>
            <a:path>
              <a:moveTo>
                <a:pt x="1276819" y="3707937"/>
              </a:moveTo>
              <a:arcTo wR="1907626" hR="1907626" stAng="6558589" swAng="1501237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FC6ADB-B2B0-49A0-A7D1-D7B8D0B8D464}">
      <dsp:nvSpPr>
        <dsp:cNvPr id="0" name=""/>
        <dsp:cNvSpPr/>
      </dsp:nvSpPr>
      <dsp:spPr>
        <a:xfrm>
          <a:off x="1839901" y="2861950"/>
          <a:ext cx="1245691" cy="809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Curriculum &amp; Pedagogy Changes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1879427" y="2901476"/>
        <a:ext cx="1166639" cy="730647"/>
      </dsp:txXfrm>
    </dsp:sp>
    <dsp:sp modelId="{DDFF753B-7510-4215-82E2-AD425F4A5729}">
      <dsp:nvSpPr>
        <dsp:cNvPr id="0" name=""/>
        <dsp:cNvSpPr/>
      </dsp:nvSpPr>
      <dsp:spPr>
        <a:xfrm>
          <a:off x="2207173" y="405361"/>
          <a:ext cx="3815252" cy="3815252"/>
        </a:xfrm>
        <a:custGeom>
          <a:avLst/>
          <a:gdLst/>
          <a:ahLst/>
          <a:cxnLst/>
          <a:rect l="0" t="0" r="0" b="0"/>
          <a:pathLst>
            <a:path>
              <a:moveTo>
                <a:pt x="77565" y="2446065"/>
              </a:moveTo>
              <a:arcTo wR="1907626" hR="1907626" stAng="9816305" swAng="1967390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0FA8E-2647-4AC8-8D74-2E845000C423}">
      <dsp:nvSpPr>
        <dsp:cNvPr id="0" name=""/>
        <dsp:cNvSpPr/>
      </dsp:nvSpPr>
      <dsp:spPr>
        <a:xfrm>
          <a:off x="1839901" y="954324"/>
          <a:ext cx="1245691" cy="809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Minority Student Initiatives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1879427" y="993850"/>
        <a:ext cx="1166639" cy="730647"/>
      </dsp:txXfrm>
    </dsp:sp>
    <dsp:sp modelId="{87A42EB6-BFD3-4BDF-9E84-A3D659531CE8}">
      <dsp:nvSpPr>
        <dsp:cNvPr id="0" name=""/>
        <dsp:cNvSpPr/>
      </dsp:nvSpPr>
      <dsp:spPr>
        <a:xfrm>
          <a:off x="2207173" y="405361"/>
          <a:ext cx="3815252" cy="3815252"/>
        </a:xfrm>
        <a:custGeom>
          <a:avLst/>
          <a:gdLst/>
          <a:ahLst/>
          <a:cxnLst/>
          <a:rect l="0" t="0" r="0" b="0"/>
          <a:pathLst>
            <a:path>
              <a:moveTo>
                <a:pt x="574585" y="543060"/>
              </a:moveTo>
              <a:arcTo wR="1907626" hR="1907626" stAng="13540174" swAng="1501237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751AB-CD00-47AF-8FB8-3398B869B043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D9583-32EC-40FB-AE47-4032E172C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93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Parkland College, Champaign, 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10/02/2008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Academic Success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E692899-B483-46E4-A873-2AEE9EA7547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Parkland College, Champaign, 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10/02/2008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Academic Success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E692899-B483-46E4-A873-2AEE9EA7547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7FFC-2490-4357-A305-78D792FADF04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C43-780D-4B99-9E02-BBCEF3155E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7FFC-2490-4357-A305-78D792FADF04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C43-780D-4B99-9E02-BBCEF3155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7FFC-2490-4357-A305-78D792FADF04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C43-780D-4B99-9E02-BBCEF3155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7FFC-2490-4357-A305-78D792FADF04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C43-780D-4B99-9E02-BBCEF3155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7FFC-2490-4357-A305-78D792FADF04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C43-780D-4B99-9E02-BBCEF3155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7FFC-2490-4357-A305-78D792FADF04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C43-780D-4B99-9E02-BBCEF3155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7FFC-2490-4357-A305-78D792FADF04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C43-780D-4B99-9E02-BBCEF3155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7FFC-2490-4357-A305-78D792FADF04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C43-780D-4B99-9E02-BBCEF3155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7FFC-2490-4357-A305-78D792FADF04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C43-780D-4B99-9E02-BBCEF3155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7FFC-2490-4357-A305-78D792FADF04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C43-780D-4B99-9E02-BBCEF3155E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6F87FFC-2490-4357-A305-78D792FADF04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7B1AC43-780D-4B99-9E02-BBCEF3155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6F87FFC-2490-4357-A305-78D792FADF04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7B1AC43-780D-4B99-9E02-BBCEF3155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kland.edu/resources/cas" TargetMode="External"/><Relationship Id="rId2" Type="http://schemas.openxmlformats.org/officeDocument/2006/relationships/hyperlink" Target="mailto:plau@parkland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Improving Student Success in Developmental Education</a:t>
            </a:r>
            <a:br>
              <a:rPr lang="en-US" sz="3600" dirty="0" smtClean="0"/>
            </a:br>
            <a:r>
              <a:rPr lang="en-US" sz="3600" dirty="0" smtClean="0">
                <a:solidFill>
                  <a:srgbClr val="92D050"/>
                </a:solidFill>
              </a:rPr>
              <a:t>Parkland College, Champaign, IL</a:t>
            </a:r>
            <a:endParaRPr lang="en-US" sz="3600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8077200" cy="14996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Session </a:t>
            </a:r>
            <a:br>
              <a:rPr lang="en-US" sz="2800" dirty="0" smtClean="0"/>
            </a:br>
            <a:r>
              <a:rPr lang="en-US" sz="2800" b="1" i="1" dirty="0" smtClean="0"/>
              <a:t>Catching Up: Meeting the Developmental Education Challenge</a:t>
            </a:r>
            <a:endParaRPr lang="en-US" sz="2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638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College Changes Everything Conference</a:t>
            </a:r>
          </a:p>
          <a:p>
            <a:pPr algn="r"/>
            <a:r>
              <a:rPr lang="en-US" b="1" dirty="0" smtClean="0"/>
              <a:t>Tinley Park, IL</a:t>
            </a:r>
          </a:p>
          <a:p>
            <a:pPr algn="r"/>
            <a:r>
              <a:rPr lang="en-US" b="1" dirty="0" smtClean="0"/>
              <a:t>July 12, 2012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Year Experience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SOAR/Student Orientation, Advising, and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0292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Required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for every new full-time student</a:t>
            </a:r>
          </a:p>
          <a:p>
            <a:r>
              <a:rPr lang="en-US" dirty="0" smtClean="0"/>
              <a:t>Online sign-up after assessment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Face-to-face session </a:t>
            </a:r>
            <a:r>
              <a:rPr lang="en-US" dirty="0" smtClean="0"/>
              <a:t>with </a:t>
            </a:r>
            <a:r>
              <a:rPr lang="en-US" b="1" dirty="0" smtClean="0">
                <a:solidFill>
                  <a:srgbClr val="C00000"/>
                </a:solidFill>
              </a:rPr>
              <a:t>computer lab component</a:t>
            </a:r>
            <a:r>
              <a:rPr lang="en-US" dirty="0" smtClean="0"/>
              <a:t> </a:t>
            </a:r>
            <a:r>
              <a:rPr lang="en-US" sz="2800" i="1" dirty="0" smtClean="0"/>
              <a:t>(online version for military personnel and out-of-state students)</a:t>
            </a:r>
          </a:p>
          <a:p>
            <a:r>
              <a:rPr lang="en-US" dirty="0" smtClean="0"/>
              <a:t>Online version of orientation on each student’s LMS account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Advising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C00000"/>
                </a:solidFill>
              </a:rPr>
              <a:t>registration</a:t>
            </a:r>
          </a:p>
          <a:p>
            <a:r>
              <a:rPr lang="en-US" dirty="0" smtClean="0"/>
              <a:t>Lower-reading developmental students are advised in CAS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Year Communities (FYC)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625609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Cohort-based learning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Career or major-based, or specific demographic grouping: </a:t>
            </a:r>
            <a:r>
              <a:rPr lang="en-US" sz="3000" i="1" dirty="0" smtClean="0"/>
              <a:t>dev. reading/writing + college success course + college course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Contextualization</a:t>
            </a:r>
            <a:r>
              <a:rPr lang="en-US" dirty="0" smtClean="0"/>
              <a:t> of reading and writing curriculum</a:t>
            </a:r>
          </a:p>
          <a:p>
            <a:pPr lvl="1"/>
            <a:r>
              <a:rPr lang="en-US" dirty="0" smtClean="0"/>
              <a:t>Health Professions FYC</a:t>
            </a:r>
          </a:p>
          <a:p>
            <a:pPr lvl="1"/>
            <a:r>
              <a:rPr lang="en-US" dirty="0" smtClean="0"/>
              <a:t>Criminal Justice FYC </a:t>
            </a:r>
          </a:p>
          <a:p>
            <a:pPr lvl="1"/>
            <a:r>
              <a:rPr lang="en-US" dirty="0" smtClean="0"/>
              <a:t>Business FYC</a:t>
            </a:r>
          </a:p>
          <a:p>
            <a:pPr lvl="1"/>
            <a:r>
              <a:rPr lang="en-US" dirty="0" smtClean="0"/>
              <a:t>Together We Achieve (FYC for black males)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Math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Two-track developmental math sequence</a:t>
            </a:r>
          </a:p>
          <a:p>
            <a:pPr lvl="1"/>
            <a:r>
              <a:rPr lang="en-US" dirty="0" smtClean="0"/>
              <a:t>STEM and business (transfer) </a:t>
            </a:r>
          </a:p>
          <a:p>
            <a:pPr lvl="1"/>
            <a:r>
              <a:rPr lang="en-US" dirty="0" smtClean="0"/>
              <a:t>General math for non-STEM programs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Pedagogy change </a:t>
            </a:r>
            <a:r>
              <a:rPr lang="en-US" dirty="0" smtClean="0"/>
              <a:t>– use of flipped classroom</a:t>
            </a:r>
          </a:p>
          <a:p>
            <a:r>
              <a:rPr lang="en-US" dirty="0" smtClean="0"/>
              <a:t>Pilots in AY 2013</a:t>
            </a:r>
          </a:p>
          <a:p>
            <a:r>
              <a:rPr lang="en-US" dirty="0" smtClean="0"/>
              <a:t>Incremental implementation over 5 years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Formative evaluation </a:t>
            </a:r>
            <a:r>
              <a:rPr lang="en-US" dirty="0" smtClean="0"/>
              <a:t>throughout</a:t>
            </a:r>
          </a:p>
          <a:p>
            <a:r>
              <a:rPr lang="en-US" dirty="0" smtClean="0"/>
              <a:t>Training for all faculty, full-time and part-time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Developmental Education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 is an </a:t>
            </a:r>
            <a:r>
              <a:rPr lang="en-US" b="1" dirty="0" smtClean="0">
                <a:solidFill>
                  <a:srgbClr val="C00000"/>
                </a:solidFill>
              </a:rPr>
              <a:t>open forum </a:t>
            </a:r>
            <a:r>
              <a:rPr lang="en-US" dirty="0" smtClean="0"/>
              <a:t>for </a:t>
            </a:r>
            <a:r>
              <a:rPr lang="en-US" b="1" dirty="0" smtClean="0">
                <a:solidFill>
                  <a:srgbClr val="C00000"/>
                </a:solidFill>
              </a:rPr>
              <a:t>all stakeholders </a:t>
            </a:r>
            <a:r>
              <a:rPr lang="en-US" dirty="0" smtClean="0"/>
              <a:t>to dialog about developmental education related issues and make recommendations to College Council</a:t>
            </a:r>
          </a:p>
          <a:p>
            <a:r>
              <a:rPr lang="en-US" dirty="0" smtClean="0"/>
              <a:t>Representatives from academic and student services</a:t>
            </a:r>
          </a:p>
          <a:p>
            <a:r>
              <a:rPr lang="en-US" dirty="0" smtClean="0"/>
              <a:t>Data presented and discussed; catalyst for initiatives; updates and outcomes discussed; suggestions for improvements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/>
              <a:t>Contact information: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Pam Lau</a:t>
            </a:r>
          </a:p>
          <a:p>
            <a:pPr>
              <a:buNone/>
            </a:pPr>
            <a:r>
              <a:rPr lang="en-US" sz="2800" b="1" dirty="0" smtClean="0"/>
              <a:t>Dean, Academic Services</a:t>
            </a:r>
          </a:p>
          <a:p>
            <a:pPr>
              <a:buNone/>
            </a:pPr>
            <a:r>
              <a:rPr lang="en-US" sz="2800" b="1" dirty="0" smtClean="0"/>
              <a:t>Parkland College</a:t>
            </a:r>
          </a:p>
          <a:p>
            <a:pPr>
              <a:buNone/>
            </a:pPr>
            <a:r>
              <a:rPr lang="en-US" sz="2800" b="1" dirty="0" smtClean="0"/>
              <a:t>Champaign, IL 61821</a:t>
            </a:r>
          </a:p>
          <a:p>
            <a:pPr>
              <a:buNone/>
            </a:pPr>
            <a:r>
              <a:rPr lang="en-US" sz="2800" b="1" dirty="0" smtClean="0"/>
              <a:t>Email: </a:t>
            </a:r>
            <a:r>
              <a:rPr lang="en-US" sz="2800" b="1" dirty="0" smtClean="0">
                <a:hlinkClick r:id="rId2"/>
              </a:rPr>
              <a:t>plau@parkland.edu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Phone: 217 373-3709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Center for Academic Success: </a:t>
            </a:r>
            <a:r>
              <a:rPr lang="en-US" sz="2800" b="1" dirty="0" smtClean="0">
                <a:hlinkClick r:id="rId3"/>
              </a:rPr>
              <a:t>http://www.parkland.edu/resources/cas</a:t>
            </a:r>
            <a:endParaRPr lang="en-US" sz="2800" b="1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Parkland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625609"/>
          </a:xfrm>
        </p:spPr>
        <p:txBody>
          <a:bodyPr/>
          <a:lstStyle/>
          <a:p>
            <a:r>
              <a:rPr lang="en-US" sz="2800" dirty="0" smtClean="0"/>
              <a:t>Large, rural one-campus community college located in Champaign-Urbana, Illinois (combined population: 122,305/U.S. Census Bureau 2010)</a:t>
            </a:r>
          </a:p>
          <a:p>
            <a:r>
              <a:rPr lang="en-US" sz="2800" dirty="0" smtClean="0"/>
              <a:t>Annual enrollment: 17,840 (FY2011 A1 data)</a:t>
            </a:r>
          </a:p>
          <a:p>
            <a:r>
              <a:rPr lang="en-US" sz="2800" dirty="0" smtClean="0"/>
              <a:t>Demographics:</a:t>
            </a:r>
          </a:p>
          <a:p>
            <a:pPr lvl="1"/>
            <a:r>
              <a:rPr lang="en-US" sz="2400" dirty="0" smtClean="0"/>
              <a:t>White: 56.8%</a:t>
            </a:r>
          </a:p>
          <a:p>
            <a:pPr lvl="1"/>
            <a:r>
              <a:rPr lang="en-US" sz="2400" dirty="0" smtClean="0"/>
              <a:t>Non-white: 43.2%</a:t>
            </a:r>
          </a:p>
          <a:p>
            <a:pPr lvl="2"/>
            <a:r>
              <a:rPr lang="en-US" dirty="0" smtClean="0"/>
              <a:t>Black: 14.2%</a:t>
            </a:r>
          </a:p>
          <a:p>
            <a:pPr lvl="2"/>
            <a:r>
              <a:rPr lang="en-US" dirty="0" smtClean="0"/>
              <a:t>Hispanic 4.8%</a:t>
            </a:r>
            <a:endParaRPr lang="en-US" dirty="0"/>
          </a:p>
        </p:txBody>
      </p:sp>
      <p:pic>
        <p:nvPicPr>
          <p:cNvPr id="4" name="Content Placeholder 10" descr="header-2.jpg"/>
          <p:cNvPicPr>
            <a:picLocks noChangeAspect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>
          <a:xfrm>
            <a:off x="0" y="5464175"/>
            <a:ext cx="9144000" cy="13938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91000" y="38100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First generation: 80.3%</a:t>
            </a:r>
          </a:p>
          <a:p>
            <a:r>
              <a:rPr lang="en-US" sz="2400" dirty="0" smtClean="0"/>
              <a:t>Out-of-District: 27.5%</a:t>
            </a:r>
          </a:p>
          <a:p>
            <a:pPr lvl="1"/>
            <a:r>
              <a:rPr lang="en-US" sz="2400" dirty="0" smtClean="0"/>
              <a:t>(Cook County: 10%)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z="4000" smtClean="0">
                <a:effectLst/>
              </a:rPr>
              <a:t>Students with developmental coursework placements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953000"/>
          </a:xfrm>
          <a:noFill/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3600" dirty="0" smtClean="0">
                <a:effectLst/>
              </a:rPr>
              <a:t>Entering students from area high schools (2005-2009):</a:t>
            </a:r>
          </a:p>
          <a:p>
            <a:r>
              <a:rPr lang="en-US" sz="3600" dirty="0" smtClean="0">
                <a:effectLst/>
              </a:rPr>
              <a:t>72% place into developmental math</a:t>
            </a:r>
          </a:p>
          <a:p>
            <a:r>
              <a:rPr lang="en-US" sz="3600" dirty="0" smtClean="0">
                <a:effectLst/>
              </a:rPr>
              <a:t>31% place into developmental writing</a:t>
            </a:r>
          </a:p>
          <a:p>
            <a:r>
              <a:rPr lang="en-US" sz="3600" dirty="0" smtClean="0">
                <a:effectLst/>
              </a:rPr>
              <a:t>32% place into developmental reading</a:t>
            </a:r>
          </a:p>
          <a:p>
            <a:r>
              <a:rPr lang="en-US" sz="3600" dirty="0" smtClean="0">
                <a:effectLst/>
              </a:rPr>
              <a:t>7– 8 % of overall seat count is taken by developmental students</a:t>
            </a:r>
          </a:p>
          <a:p>
            <a:endParaRPr lang="en-US" sz="3600" dirty="0" smtClean="0">
              <a:effectLst/>
            </a:endParaRPr>
          </a:p>
          <a:p>
            <a:endParaRPr lang="en-US" sz="360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99B18E-D9AF-4511-A4CB-2E96EA6E41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Multi-dimensional Approach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810000" y="3276600"/>
            <a:ext cx="1600200" cy="1600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bg1"/>
                </a:solidFill>
              </a:rPr>
              <a:t>Integration </a:t>
            </a:r>
            <a:r>
              <a:rPr lang="en-US" sz="1400" b="1" dirty="0" smtClean="0">
                <a:solidFill>
                  <a:schemeClr val="bg1"/>
                </a:solidFill>
              </a:rPr>
              <a:t>of Academic and Student Services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Comprehensive Assessment Program (CAP):  </a:t>
            </a:r>
            <a:r>
              <a:rPr lang="en-US" dirty="0" smtClean="0">
                <a:solidFill>
                  <a:srgbClr val="92D050"/>
                </a:solidFill>
              </a:rPr>
              <a:t>Access </a:t>
            </a:r>
            <a:r>
              <a:rPr lang="en-US" dirty="0" smtClean="0">
                <a:solidFill>
                  <a:srgbClr val="92D050"/>
                </a:solidFill>
                <a:sym typeface="Wingdings"/>
              </a:rPr>
              <a:t> Success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1"/>
            <a:ext cx="84582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Mandatory assessment and placement policies in place since 1990s.</a:t>
            </a:r>
          </a:p>
          <a:p>
            <a:r>
              <a:rPr lang="en-US" dirty="0" smtClean="0"/>
              <a:t>Access is limited by reading skill level </a:t>
            </a:r>
            <a:br>
              <a:rPr lang="en-US" dirty="0" smtClean="0"/>
            </a:br>
            <a:r>
              <a:rPr lang="en-US" dirty="0" smtClean="0"/>
              <a:t>(COMPASS reading minimum: 45)</a:t>
            </a:r>
          </a:p>
          <a:p>
            <a:r>
              <a:rPr lang="en-US" dirty="0" smtClean="0"/>
              <a:t>Lower-level readers (COMPASS 45 -64) select classes from Reading Limited List</a:t>
            </a:r>
          </a:p>
          <a:p>
            <a:r>
              <a:rPr lang="en-US" dirty="0" smtClean="0"/>
              <a:t>Higher level developmental readers (COMPASS 65 – 82) may take any college level course with concurrent enrollment in reading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Center for Academic Success</a:t>
            </a:r>
            <a:br>
              <a:rPr lang="en-US" dirty="0" smtClean="0"/>
            </a:br>
            <a:r>
              <a:rPr lang="en-US" sz="2800" dirty="0" smtClean="0">
                <a:solidFill>
                  <a:schemeClr val="bg1"/>
                </a:solidFill>
              </a:rPr>
              <a:t>July 2006 through present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Award-winning </a:t>
            </a:r>
            <a:r>
              <a:rPr lang="en-US" b="1" dirty="0" smtClean="0">
                <a:solidFill>
                  <a:srgbClr val="C00000"/>
                </a:solidFill>
              </a:rPr>
              <a:t>one-stop learning center </a:t>
            </a:r>
            <a:r>
              <a:rPr lang="en-US" dirty="0" smtClean="0"/>
              <a:t>with a special focus on needs of developmental students using a </a:t>
            </a:r>
            <a:r>
              <a:rPr lang="en-US" b="1" dirty="0" smtClean="0">
                <a:solidFill>
                  <a:srgbClr val="00B0F0"/>
                </a:solidFill>
              </a:rPr>
              <a:t>wrap-around model </a:t>
            </a:r>
            <a:r>
              <a:rPr lang="en-US" dirty="0" smtClean="0"/>
              <a:t>of support</a:t>
            </a:r>
          </a:p>
          <a:p>
            <a:r>
              <a:rPr lang="en-US" dirty="0" smtClean="0"/>
              <a:t>Unique blend of 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academic advising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C00000"/>
                </a:solidFill>
              </a:rPr>
              <a:t>student development support </a:t>
            </a:r>
            <a:r>
              <a:rPr lang="en-US" dirty="0" smtClean="0"/>
              <a:t>(3 advocates/advisors)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learning assistance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C00000"/>
                </a:solidFill>
              </a:rPr>
              <a:t>tutoring</a:t>
            </a:r>
            <a:r>
              <a:rPr lang="en-US" dirty="0" smtClean="0"/>
              <a:t> (2 learning specialists; faculty-led tutoring for math and writing)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alternative delivery </a:t>
            </a:r>
            <a:r>
              <a:rPr lang="en-US" dirty="0" smtClean="0"/>
              <a:t>of developmental courses through </a:t>
            </a:r>
            <a:r>
              <a:rPr lang="en-US" b="1" dirty="0" smtClean="0">
                <a:solidFill>
                  <a:srgbClr val="C00000"/>
                </a:solidFill>
              </a:rPr>
              <a:t>modules</a:t>
            </a:r>
            <a:r>
              <a:rPr lang="en-US" dirty="0" smtClean="0"/>
              <a:t> (math, reading, and writing modules)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 Nexus of Integrated Support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153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99B18E-D9AF-4511-A4CB-2E96EA6E41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3657600" y="3276600"/>
            <a:ext cx="1752600" cy="1524000"/>
          </a:xfrm>
          <a:prstGeom prst="ellipse">
            <a:avLst/>
          </a:prstGeom>
          <a:solidFill>
            <a:srgbClr val="FF9933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charset="0"/>
                <a:cs typeface="Arial" charset="0"/>
              </a:rPr>
              <a:t>Dev.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charset="0"/>
                <a:cs typeface="Arial" charset="0"/>
              </a:rPr>
              <a:t> Math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baseline="0" dirty="0" smtClean="0">
                <a:solidFill>
                  <a:sysClr val="windowText" lastClr="000000"/>
                </a:solidFill>
              </a:rPr>
              <a:t>student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7" name="Picture 6" descr="11949846661982808509people_juliane_krug_08a_svg_med.pn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4343400" y="4191000"/>
            <a:ext cx="354539" cy="6112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 of 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More than </a:t>
            </a:r>
            <a:r>
              <a:rPr lang="en-US" b="1" dirty="0" smtClean="0">
                <a:solidFill>
                  <a:srgbClr val="C00000"/>
                </a:solidFill>
              </a:rPr>
              <a:t>47,000 student visits </a:t>
            </a:r>
            <a:r>
              <a:rPr lang="en-US" dirty="0" smtClean="0"/>
              <a:t>annually</a:t>
            </a:r>
          </a:p>
          <a:p>
            <a:r>
              <a:rPr lang="en-US" dirty="0" smtClean="0"/>
              <a:t>Increase in math module enrollments (from </a:t>
            </a:r>
            <a:r>
              <a:rPr lang="en-US" b="1" dirty="0" smtClean="0">
                <a:solidFill>
                  <a:srgbClr val="00B0F0"/>
                </a:solidFill>
              </a:rPr>
              <a:t>25</a:t>
            </a:r>
            <a:r>
              <a:rPr lang="en-US" dirty="0" smtClean="0"/>
              <a:t> in AY2008 to </a:t>
            </a:r>
            <a:r>
              <a:rPr lang="en-US" b="1" dirty="0" smtClean="0">
                <a:solidFill>
                  <a:srgbClr val="00B0F0"/>
                </a:solidFill>
              </a:rPr>
              <a:t>102</a:t>
            </a:r>
            <a:r>
              <a:rPr lang="en-US" dirty="0" smtClean="0"/>
              <a:t> in AY2012)</a:t>
            </a:r>
          </a:p>
          <a:p>
            <a:pPr lvl="1"/>
            <a:r>
              <a:rPr lang="en-US" dirty="0" smtClean="0"/>
              <a:t>Obstacles for math-challenged student</a:t>
            </a:r>
          </a:p>
          <a:p>
            <a:pPr lvl="1"/>
            <a:r>
              <a:rPr lang="en-US" dirty="0" smtClean="0"/>
              <a:t>Success in subsequent non-module math course: 27%</a:t>
            </a:r>
          </a:p>
          <a:p>
            <a:r>
              <a:rPr lang="en-US" dirty="0" smtClean="0"/>
              <a:t>Repeat users of Math Faculty tutoring pass at higher rate than peers who do not</a:t>
            </a:r>
          </a:p>
          <a:p>
            <a:r>
              <a:rPr lang="en-US" dirty="0" smtClean="0"/>
              <a:t>Students using CAS services have higher fall-to-spring and fall-to-fall persistence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– Progression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54209"/>
          </a:xfrm>
        </p:spPr>
        <p:txBody>
          <a:bodyPr/>
          <a:lstStyle/>
          <a:p>
            <a:r>
              <a:rPr lang="en-US" dirty="0" smtClean="0"/>
              <a:t>Use of </a:t>
            </a:r>
            <a:r>
              <a:rPr lang="en-US" b="1" dirty="0" smtClean="0">
                <a:solidFill>
                  <a:srgbClr val="C00000"/>
                </a:solidFill>
              </a:rPr>
              <a:t>cohort tracking data </a:t>
            </a:r>
            <a:r>
              <a:rPr lang="en-US" dirty="0" smtClean="0"/>
              <a:t>to show attainment of momentum points and milestones toward credential attainment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Completion of developmental sequence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Completion of gateway course for which remediation was received</a:t>
            </a:r>
          </a:p>
          <a:p>
            <a:r>
              <a:rPr lang="en-US" dirty="0" smtClean="0"/>
              <a:t>Stark results: developmental students not making the level of progress expected</a:t>
            </a:r>
          </a:p>
          <a:p>
            <a:r>
              <a:rPr lang="en-US" dirty="0" smtClean="0"/>
              <a:t>Re-examine strategic interventions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273</TotalTime>
  <Words>664</Words>
  <Application>Microsoft Office PowerPoint</Application>
  <PresentationFormat>On-screen Show (4:3)</PresentationFormat>
  <Paragraphs>118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Improving Student Success in Developmental Education Parkland College, Champaign, IL</vt:lpstr>
      <vt:lpstr>Parkland College</vt:lpstr>
      <vt:lpstr>Students with developmental coursework placements</vt:lpstr>
      <vt:lpstr>Multi-dimensional Approach</vt:lpstr>
      <vt:lpstr>Comprehensive Assessment Program (CAP):  Access  Success</vt:lpstr>
      <vt:lpstr>Center for Academic Success July 2006 through present</vt:lpstr>
      <vt:lpstr>CAS Nexus of Integrated Support</vt:lpstr>
      <vt:lpstr>Effectiveness of CAS</vt:lpstr>
      <vt:lpstr>Data – Progression metrics</vt:lpstr>
      <vt:lpstr>First Year Experience</vt:lpstr>
      <vt:lpstr>SOAR/Student Orientation, Advising, and Registration</vt:lpstr>
      <vt:lpstr>First Year Communities (FYC)</vt:lpstr>
      <vt:lpstr>Developmental Math reform</vt:lpstr>
      <vt:lpstr>Developmental Education Council</vt:lpstr>
      <vt:lpstr>Questions?</vt:lpstr>
    </vt:vector>
  </TitlesOfParts>
  <Company>Parkland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Parkland College, Champaign, IL Improving Student Success in Developmental Education</dc:title>
  <dc:creator>Pam Lau</dc:creator>
  <cp:lastModifiedBy>Sam Nelson</cp:lastModifiedBy>
  <cp:revision>28</cp:revision>
  <dcterms:created xsi:type="dcterms:W3CDTF">2012-07-04T14:53:10Z</dcterms:created>
  <dcterms:modified xsi:type="dcterms:W3CDTF">2012-07-16T18:11:23Z</dcterms:modified>
</cp:coreProperties>
</file>