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61" r:id="rId3"/>
    <p:sldId id="262" r:id="rId4"/>
    <p:sldId id="263" r:id="rId5"/>
    <p:sldId id="266" r:id="rId6"/>
    <p:sldId id="267" r:id="rId7"/>
    <p:sldId id="268" r:id="rId8"/>
    <p:sldId id="270" r:id="rId9"/>
    <p:sldId id="269" r:id="rId10"/>
    <p:sldId id="287" r:id="rId11"/>
    <p:sldId id="288" r:id="rId12"/>
    <p:sldId id="281" r:id="rId13"/>
    <p:sldId id="285" r:id="rId14"/>
    <p:sldId id="282" r:id="rId15"/>
    <p:sldId id="283" r:id="rId16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1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48615-BD56-40B3-B0AE-5BC16654B7D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40E4-0126-466C-BA24-36FF84F99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95776-2AF4-49AD-BD5D-9ED7D4938380}" type="datetimeFigureOut">
              <a:rPr lang="en-US" smtClean="0"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E3CE-94E3-41CA-8EF5-F3F7F627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5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E3CE-94E3-41CA-8EF5-F3F7F6279B4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3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7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3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3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93B3-8A88-40DB-B1AA-0F50151BBB18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6BDD-91E9-490D-8455-246DC7DA5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814513" y="312738"/>
            <a:ext cx="69405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/>
              <a:t>Success by Dual Degrees:</a:t>
            </a:r>
          </a:p>
          <a:p>
            <a:pPr algn="ctr"/>
            <a:r>
              <a:rPr lang="en-US" sz="3600" b="1" dirty="0"/>
              <a:t>A New Model for</a:t>
            </a:r>
          </a:p>
          <a:p>
            <a:pPr algn="ctr"/>
            <a:r>
              <a:rPr lang="en-US" sz="3600" b="1" dirty="0"/>
              <a:t>Community College/University </a:t>
            </a:r>
          </a:p>
          <a:p>
            <a:pPr algn="ctr"/>
            <a:r>
              <a:rPr lang="en-US" sz="3600" b="1" dirty="0"/>
              <a:t>Transfer</a:t>
            </a:r>
          </a:p>
          <a:p>
            <a:pPr algn="ctr"/>
            <a:endParaRPr lang="en-US" sz="3600" dirty="0"/>
          </a:p>
          <a:p>
            <a:pPr algn="ctr" eaLnBrk="0" hangingPunct="0"/>
            <a:endParaRPr lang="en-US" sz="3600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888949" y="2864128"/>
            <a:ext cx="27946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b="1" dirty="0" smtClean="0"/>
              <a:t>College Changes Everything</a:t>
            </a:r>
            <a:endParaRPr lang="en-US" b="1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124451" y="3245128"/>
            <a:ext cx="1470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b="1" dirty="0" smtClean="0"/>
              <a:t> July 12, </a:t>
            </a:r>
            <a:r>
              <a:rPr lang="en-US" b="1" dirty="0"/>
              <a:t>2012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605463"/>
            <a:ext cx="16160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76213" y="63261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Dual Degree Program</a:t>
            </a:r>
          </a:p>
        </p:txBody>
      </p:sp>
    </p:spTree>
    <p:extLst>
      <p:ext uri="{BB962C8B-B14F-4D97-AF65-F5344CB8AC3E}">
        <p14:creationId xmlns:p14="http://schemas.microsoft.com/office/powerpoint/2010/main" val="39027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ache2.allpostersimages.com/p/LRG/61/6176/OQD1100Z/prints/emily-flake-we-re-from-student-loans-we-came-to-repo-your-b-a-new-yorker-carto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685800"/>
            <a:ext cx="6858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0174" y="5410200"/>
            <a:ext cx="60327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	</a:t>
            </a:r>
          </a:p>
          <a:p>
            <a:r>
              <a:rPr lang="en-US" sz="2000" i="1" dirty="0" smtClean="0"/>
              <a:t>“We’re from Student Loans – we came to repo your B.A.”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The New Yorker, January 16, 2012</a:t>
            </a:r>
          </a:p>
        </p:txBody>
      </p:sp>
    </p:spTree>
    <p:extLst>
      <p:ext uri="{BB962C8B-B14F-4D97-AF65-F5344CB8AC3E}">
        <p14:creationId xmlns:p14="http://schemas.microsoft.com/office/powerpoint/2010/main" val="3785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9" y="2819400"/>
            <a:ext cx="45110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i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i="1" dirty="0" smtClean="0"/>
              <a:t>Tuition freeze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i="1" dirty="0" smtClean="0"/>
              <a:t>GSU Promise Scholarships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i="1" dirty="0" smtClean="0"/>
              <a:t>DDP Honors Scholarships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i="1" dirty="0" smtClean="0"/>
              <a:t>MAP 2+2 Pilot Program </a:t>
            </a:r>
            <a:endParaRPr lang="en-US" sz="2800" i="1" dirty="0"/>
          </a:p>
        </p:txBody>
      </p:sp>
      <p:pic>
        <p:nvPicPr>
          <p:cNvPr id="2050" name="Picture 2" descr="C:\Users\p-perdue.GOVST\AppData\Local\Microsoft\Windows\Temporary Internet Files\Content.IE5\I66AYX8V\MC9000370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2" y="533400"/>
            <a:ext cx="2877922" cy="40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61622" y="240843"/>
            <a:ext cx="8058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/>
              <a:t>Preliminary Results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1981199"/>
            <a:ext cx="6672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310 students currently enrolled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in DDP Program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 44 students projected to arrive at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GSU in Fall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61622" y="240843"/>
            <a:ext cx="8058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/>
              <a:t>Scholarships Recently Awarded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34691" y="1301966"/>
            <a:ext cx="50372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24 Recipients: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46% African American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8% Hispanic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4% Asian</a:t>
            </a:r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75% Female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25% Male</a:t>
            </a:r>
          </a:p>
        </p:txBody>
      </p:sp>
      <p:pic>
        <p:nvPicPr>
          <p:cNvPr id="2050" name="Picture 2" descr="C:\Users\p-perdue.GOVST\AppData\Local\Microsoft\Windows\Temporary Internet Files\Content.IE5\F5E1AV36\MC9004332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" y="2209800"/>
            <a:ext cx="4114800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0414" y="5916122"/>
            <a:ext cx="684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71% are Pell-eligible and </a:t>
            </a:r>
          </a:p>
          <a:p>
            <a:pPr algn="r"/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54% have an Expected Family Contribution of </a:t>
            </a:r>
            <a:r>
              <a:rPr lang="en-US" sz="2400" b="1" i="1" u="dbl" dirty="0" smtClean="0">
                <a:solidFill>
                  <a:schemeClr val="accent2">
                    <a:lumMod val="50000"/>
                  </a:schemeClr>
                </a:solidFill>
              </a:rPr>
              <a:t>ZERO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762000"/>
            <a:ext cx="6750050" cy="4454525"/>
            <a:chOff x="1044" y="498"/>
            <a:chExt cx="4252" cy="2806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81"/>
            <a:stretch>
              <a:fillRect/>
            </a:stretch>
          </p:blipFill>
          <p:spPr bwMode="auto">
            <a:xfrm>
              <a:off x="1044" y="1313"/>
              <a:ext cx="4213" cy="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1335"/>
              <a:ext cx="3721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005" y="498"/>
              <a:ext cx="23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Moving the Needle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207" y="2900"/>
              <a:ext cx="40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Percentage of students entering community colleges who go on to complete bachelor’s degrees in six years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3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/>
          <a:stretch>
            <a:fillRect/>
          </a:stretch>
        </p:blipFill>
        <p:spPr bwMode="auto">
          <a:xfrm>
            <a:off x="533400" y="76200"/>
            <a:ext cx="8153400" cy="53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4933" y="5454134"/>
            <a:ext cx="8058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868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62000" y="1913929"/>
            <a:ext cx="7620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/>
              <a:t>Governors State University and</a:t>
            </a:r>
          </a:p>
          <a:p>
            <a:pPr algn="ctr"/>
            <a:r>
              <a:rPr lang="en-US" sz="2400" b="1" dirty="0" smtClean="0"/>
              <a:t>nine community college partners</a:t>
            </a:r>
          </a:p>
          <a:p>
            <a:pPr algn="ctr"/>
            <a:r>
              <a:rPr lang="en-US" sz="2400" b="1" dirty="0"/>
              <a:t>s</a:t>
            </a:r>
            <a:r>
              <a:rPr lang="en-US" sz="2400" b="1" dirty="0" smtClean="0"/>
              <a:t>hare a commitment: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Increase the number of students who </a:t>
            </a:r>
          </a:p>
          <a:p>
            <a:pPr algn="ctr"/>
            <a:r>
              <a:rPr lang="en-US" sz="2400" b="1" dirty="0" smtClean="0"/>
              <a:t>complete their associate degrees and </a:t>
            </a:r>
          </a:p>
          <a:p>
            <a:pPr algn="ctr"/>
            <a:r>
              <a:rPr lang="en-US" sz="2400" b="1" dirty="0" smtClean="0"/>
              <a:t>transfer to complete their bachelor’s degrees.</a:t>
            </a:r>
          </a:p>
          <a:p>
            <a:pPr algn="ctr"/>
            <a:endParaRPr lang="en-US" sz="3600" b="1" dirty="0"/>
          </a:p>
          <a:p>
            <a:pPr algn="ctr" eaLnBrk="0" hangingPunct="0"/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5756492"/>
            <a:ext cx="2400300" cy="71135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4" name="Picture 3" descr="JJC Stack_fu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93845"/>
            <a:ext cx="900007" cy="1135698"/>
          </a:xfrm>
          <a:prstGeom prst="rect">
            <a:avLst/>
          </a:prstGeom>
        </p:spPr>
      </p:pic>
      <p:pic>
        <p:nvPicPr>
          <p:cNvPr id="5" name="Picture 4" descr="KCC logo colo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5655"/>
            <a:ext cx="1981200" cy="814706"/>
          </a:xfrm>
          <a:prstGeom prst="rect">
            <a:avLst/>
          </a:prstGeom>
        </p:spPr>
      </p:pic>
      <p:pic>
        <p:nvPicPr>
          <p:cNvPr id="6" name="Picture 5" descr="mvcc logo 554 ta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2" y="5699581"/>
            <a:ext cx="2247901" cy="8251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55" y="5614807"/>
            <a:ext cx="1693898" cy="994727"/>
          </a:xfrm>
          <a:prstGeom prst="rect">
            <a:avLst/>
          </a:prstGeom>
        </p:spPr>
      </p:pic>
      <p:pic>
        <p:nvPicPr>
          <p:cNvPr id="8" name="Picture 7" descr="stack 349_cmyk 30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55" y="354647"/>
            <a:ext cx="1757045" cy="914400"/>
          </a:xfrm>
          <a:prstGeom prst="rect">
            <a:avLst/>
          </a:prstGeom>
        </p:spPr>
      </p:pic>
      <p:pic>
        <p:nvPicPr>
          <p:cNvPr id="9" name="Picture 8" descr="SSC_logo_FINAL3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537" y="2700637"/>
            <a:ext cx="1128925" cy="1092200"/>
          </a:xfrm>
          <a:prstGeom prst="rect">
            <a:avLst/>
          </a:prstGeom>
        </p:spPr>
      </p:pic>
      <p:pic>
        <p:nvPicPr>
          <p:cNvPr id="10" name="Picture 9" descr="Triton new_logo_cmyk [Converted]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52507"/>
            <a:ext cx="1752600" cy="90646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92335"/>
          <a:stretch/>
        </p:blipFill>
        <p:spPr bwMode="auto">
          <a:xfrm>
            <a:off x="4667250" y="427988"/>
            <a:ext cx="1600200" cy="788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6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DDP – A Partnership of Diverse Institutions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4830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Regional Public University:  </a:t>
            </a:r>
            <a:r>
              <a:rPr lang="en-US" dirty="0" smtClean="0"/>
              <a:t>Governors State University</a:t>
            </a:r>
          </a:p>
          <a:p>
            <a:endParaRPr lang="en-US" dirty="0"/>
          </a:p>
          <a:p>
            <a:r>
              <a:rPr lang="en-US" b="1" i="1" dirty="0" smtClean="0"/>
              <a:t>Two Largest Illinois Community Colleges:  </a:t>
            </a:r>
            <a:r>
              <a:rPr lang="en-US" dirty="0" smtClean="0"/>
              <a:t>College of </a:t>
            </a:r>
            <a:r>
              <a:rPr lang="en-US" dirty="0" err="1" smtClean="0"/>
              <a:t>DuPage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      Moraine Valley Community College</a:t>
            </a:r>
          </a:p>
          <a:p>
            <a:endParaRPr lang="en-US" b="1" i="1" dirty="0" smtClean="0"/>
          </a:p>
          <a:p>
            <a:r>
              <a:rPr lang="en-US" b="1" i="1" dirty="0" smtClean="0"/>
              <a:t>Largest </a:t>
            </a:r>
            <a:r>
              <a:rPr lang="en-US" b="1" i="1" dirty="0"/>
              <a:t>Illinois Community </a:t>
            </a:r>
            <a:r>
              <a:rPr lang="en-US" b="1" i="1" dirty="0" smtClean="0"/>
              <a:t>College District:  </a:t>
            </a:r>
            <a:r>
              <a:rPr lang="en-US" dirty="0" smtClean="0"/>
              <a:t>City Colleges of Chicago</a:t>
            </a:r>
            <a:endParaRPr lang="en-US" dirty="0"/>
          </a:p>
          <a:p>
            <a:endParaRPr lang="en-US" dirty="0"/>
          </a:p>
          <a:p>
            <a:r>
              <a:rPr lang="en-US" b="1" i="1" dirty="0" smtClean="0"/>
              <a:t>Predominately Rural Community College:  </a:t>
            </a:r>
            <a:r>
              <a:rPr lang="en-US" dirty="0" smtClean="0"/>
              <a:t>Kankakee Community College</a:t>
            </a:r>
          </a:p>
          <a:p>
            <a:endParaRPr lang="en-US" dirty="0"/>
          </a:p>
          <a:p>
            <a:r>
              <a:rPr lang="en-US" b="1" i="1" dirty="0" smtClean="0"/>
              <a:t>Predominantly Black Institutions (PBI’s):</a:t>
            </a:r>
            <a:r>
              <a:rPr lang="en-US" b="1" dirty="0" smtClean="0"/>
              <a:t>  </a:t>
            </a:r>
            <a:r>
              <a:rPr lang="en-US" dirty="0" smtClean="0"/>
              <a:t>Prairie State College</a:t>
            </a:r>
          </a:p>
          <a:p>
            <a:r>
              <a:rPr lang="en-US" dirty="0"/>
              <a:t>	</a:t>
            </a:r>
            <a:r>
              <a:rPr lang="en-US" dirty="0" smtClean="0"/>
              <a:t>			     South Suburban College</a:t>
            </a:r>
          </a:p>
          <a:p>
            <a:endParaRPr lang="en-US" dirty="0"/>
          </a:p>
          <a:p>
            <a:r>
              <a:rPr lang="en-US" b="1" i="1" dirty="0" smtClean="0"/>
              <a:t>Hispanic Serving Institutions (HSI’s):  </a:t>
            </a:r>
            <a:r>
              <a:rPr lang="en-US" dirty="0" smtClean="0"/>
              <a:t>Morton College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Triton College</a:t>
            </a:r>
          </a:p>
          <a:p>
            <a:endParaRPr lang="en-US" dirty="0"/>
          </a:p>
          <a:p>
            <a:r>
              <a:rPr lang="en-US" b="1" i="1" dirty="0" smtClean="0"/>
              <a:t>Nation’s Oldest – First! – Community College: </a:t>
            </a:r>
            <a:r>
              <a:rPr lang="en-US" i="1" dirty="0" smtClean="0"/>
              <a:t> </a:t>
            </a:r>
            <a:r>
              <a:rPr lang="en-US" dirty="0" smtClean="0"/>
              <a:t>Joliet Junior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133600"/>
            <a:ext cx="52484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Research and Rationale </a:t>
            </a:r>
          </a:p>
          <a:p>
            <a:pPr algn="ctr"/>
            <a:r>
              <a:rPr lang="en-US" sz="3600" dirty="0" smtClean="0"/>
              <a:t>support each of the </a:t>
            </a:r>
          </a:p>
          <a:p>
            <a:pPr algn="ctr"/>
            <a:r>
              <a:rPr lang="en-US" sz="3600" dirty="0" smtClean="0"/>
              <a:t>unique components of the </a:t>
            </a:r>
          </a:p>
          <a:p>
            <a:pPr algn="ctr"/>
            <a:r>
              <a:rPr lang="en-US" sz="3600" dirty="0" smtClean="0"/>
              <a:t>Dual Degree Program</a:t>
            </a:r>
          </a:p>
          <a:p>
            <a:pPr algn="ctr"/>
            <a:endParaRPr lang="en-US" sz="3600" dirty="0"/>
          </a:p>
        </p:txBody>
      </p:sp>
      <p:pic>
        <p:nvPicPr>
          <p:cNvPr id="2051" name="Picture 3" descr="C:\Users\p-perdue.GOVST\AppData\Local\Microsoft\Windows\Temporary Internet Files\Content.IE5\O8ZNVE1N\MP9004092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055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273" y="1143000"/>
            <a:ext cx="584172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Students must complete their </a:t>
            </a:r>
          </a:p>
          <a:p>
            <a:pPr algn="ctr"/>
            <a:r>
              <a:rPr lang="en-US" sz="3600" dirty="0" smtClean="0"/>
              <a:t>associate degree prior to </a:t>
            </a:r>
          </a:p>
          <a:p>
            <a:pPr algn="ctr"/>
            <a:r>
              <a:rPr lang="en-US" sz="3600" dirty="0"/>
              <a:t>t</a:t>
            </a:r>
            <a:r>
              <a:rPr lang="en-US" sz="3600" dirty="0" smtClean="0"/>
              <a:t>ransfer to university.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2000" dirty="0" smtClean="0"/>
              <a:t>Dual </a:t>
            </a:r>
            <a:r>
              <a:rPr lang="en-US" sz="2000" b="1" u="sng" dirty="0" smtClean="0"/>
              <a:t>Degree</a:t>
            </a:r>
            <a:r>
              <a:rPr lang="en-US" sz="2000" dirty="0" smtClean="0"/>
              <a:t> Program: </a:t>
            </a:r>
          </a:p>
          <a:p>
            <a:pPr algn="ctr"/>
            <a:r>
              <a:rPr lang="en-US" sz="2000" b="1" u="sng" dirty="0" smtClean="0"/>
              <a:t>Not</a:t>
            </a:r>
            <a:r>
              <a:rPr lang="en-US" sz="2000" dirty="0" smtClean="0"/>
              <a:t> dual credit or dual enrollment</a:t>
            </a:r>
            <a:endParaRPr lang="en-US" sz="2000" dirty="0"/>
          </a:p>
        </p:txBody>
      </p:sp>
      <p:pic>
        <p:nvPicPr>
          <p:cNvPr id="3075" name="Picture 3" descr="C:\Users\p-perdue.GOVST\AppData\Local\Microsoft\Windows\Temporary Internet Files\Content.IE5\F5E1AV36\MP9004221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58855"/>
            <a:ext cx="3536901" cy="30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644" y="4653802"/>
            <a:ext cx="602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Students must attend full-time.</a:t>
            </a:r>
            <a:endParaRPr lang="en-US" sz="3600" dirty="0"/>
          </a:p>
        </p:txBody>
      </p:sp>
      <p:pic>
        <p:nvPicPr>
          <p:cNvPr id="4098" name="Picture 2" descr="C:\Users\p-perdue.GOVST\AppData\Local\Microsoft\Windows\Temporary Internet Files\Content.IE5\Y0QI5CDG\MP9004395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051570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t="64098" r="32689" b="12006"/>
          <a:stretch>
            <a:fillRect/>
          </a:stretch>
        </p:blipFill>
        <p:spPr bwMode="auto">
          <a:xfrm>
            <a:off x="2232025" y="2647950"/>
            <a:ext cx="45021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t="43558" r="32814" b="32246"/>
          <a:stretch>
            <a:fillRect/>
          </a:stretch>
        </p:blipFill>
        <p:spPr bwMode="auto">
          <a:xfrm>
            <a:off x="4043363" y="4357688"/>
            <a:ext cx="4546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t="33145" r="32555" b="41457"/>
          <a:stretch>
            <a:fillRect/>
          </a:stretch>
        </p:blipFill>
        <p:spPr bwMode="auto">
          <a:xfrm>
            <a:off x="406400" y="838200"/>
            <a:ext cx="451643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175" y="63246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Complete College </a:t>
            </a:r>
            <a:r>
              <a:rPr lang="en-US" dirty="0" smtClean="0"/>
              <a:t>America, </a:t>
            </a:r>
            <a:r>
              <a:rPr lang="en-US" dirty="0"/>
              <a:t>2011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1524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Part-time students rarely graduate --- even when they have twice as much time.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81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0059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Students must participate in structured, </a:t>
            </a:r>
          </a:p>
          <a:p>
            <a:pPr algn="ctr"/>
            <a:r>
              <a:rPr lang="en-US" sz="3600" dirty="0" smtClean="0"/>
              <a:t>intentional, inter-segmental advising </a:t>
            </a:r>
          </a:p>
          <a:p>
            <a:pPr algn="ctr"/>
            <a:r>
              <a:rPr lang="en-US" sz="3600" dirty="0" smtClean="0"/>
              <a:t>and mentoring.</a:t>
            </a:r>
            <a:endParaRPr lang="en-US" sz="2800" i="1" dirty="0"/>
          </a:p>
        </p:txBody>
      </p:sp>
      <p:pic>
        <p:nvPicPr>
          <p:cNvPr id="6150" name="Picture 6" descr="C:\Users\p-perdue.GOVST\AppData\Local\Microsoft\Windows\Temporary Internet Files\Content.IE5\HY9GPX8F\MP9004394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69" y="685800"/>
            <a:ext cx="5029200" cy="32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20" y="2438400"/>
            <a:ext cx="65673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Students receive academic </a:t>
            </a:r>
          </a:p>
          <a:p>
            <a:r>
              <a:rPr lang="en-US" sz="3600" dirty="0" smtClean="0"/>
              <a:t>and financial incentives and 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upport</a:t>
            </a:r>
            <a:r>
              <a:rPr lang="en-US" sz="3600" dirty="0"/>
              <a:t>.</a:t>
            </a:r>
            <a:endParaRPr lang="en-US" sz="1600" dirty="0" smtClean="0"/>
          </a:p>
          <a:p>
            <a:r>
              <a:rPr lang="en-US" sz="2800" i="1" dirty="0" smtClean="0"/>
              <a:t>	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i="1" dirty="0" smtClean="0"/>
              <a:t>Guaranteed university admission</a:t>
            </a:r>
          </a:p>
        </p:txBody>
      </p:sp>
      <p:pic>
        <p:nvPicPr>
          <p:cNvPr id="5122" name="Picture 2" descr="C:\Users\p-perdue.GOVST\AppData\Local\Microsoft\Windows\Temporary Internet Files\Content.IE5\PR98LW53\MP9003987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270</Words>
  <Application>Microsoft Office PowerPoint</Application>
  <PresentationFormat>On-screen Show (4:3)</PresentationFormat>
  <Paragraphs>97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p-perdue</dc:creator>
  <cp:lastModifiedBy>Sam Nelson</cp:lastModifiedBy>
  <cp:revision>38</cp:revision>
  <cp:lastPrinted>2012-07-10T16:47:05Z</cp:lastPrinted>
  <dcterms:created xsi:type="dcterms:W3CDTF">2012-03-20T12:12:26Z</dcterms:created>
  <dcterms:modified xsi:type="dcterms:W3CDTF">2012-07-27T20:37:13Z</dcterms:modified>
</cp:coreProperties>
</file>