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3" r:id="rId2"/>
    <p:sldId id="314" r:id="rId3"/>
    <p:sldId id="315" r:id="rId4"/>
    <p:sldId id="316" r:id="rId5"/>
    <p:sldId id="307" r:id="rId6"/>
    <p:sldId id="317" r:id="rId7"/>
    <p:sldId id="304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F00"/>
    <a:srgbClr val="FFAF3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3" autoAdjust="0"/>
    <p:restoredTop sz="78993" autoAdjust="0"/>
  </p:normalViewPr>
  <p:slideViewPr>
    <p:cSldViewPr>
      <p:cViewPr>
        <p:scale>
          <a:sx n="98" d="100"/>
          <a:sy n="98" d="100"/>
        </p:scale>
        <p:origin x="-211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U%20drive\Retention\Freshmen%20Retention\Retention%202011\Undergrad_Retention_Charts%20for%20report_201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Proportion of Cohort within Each Academic Performance Group</a:t>
            </a:r>
          </a:p>
        </c:rich>
      </c:tx>
      <c:layout>
        <c:manualLayout>
          <c:xMode val="edge"/>
          <c:yMode val="edge"/>
          <c:x val="0.16646213826407499"/>
          <c:y val="1.534295999555509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490248700003101"/>
          <c:y val="0.15720566732517699"/>
          <c:w val="0.88033245732446297"/>
          <c:h val="0.70743493592797502"/>
        </c:manualLayout>
      </c:layout>
      <c:lineChart>
        <c:grouping val="standard"/>
        <c:varyColors val="0"/>
        <c:ser>
          <c:idx val="0"/>
          <c:order val="0"/>
          <c:tx>
            <c:strRef>
              <c:f>'Prep and Performance'!$S$2</c:f>
              <c:strCache>
                <c:ptCount val="1"/>
                <c:pt idx="0">
                  <c:v>High </c:v>
                </c:pt>
              </c:strCache>
            </c:strRef>
          </c:tx>
          <c:dLbls>
            <c:dLbl>
              <c:idx val="1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'Prep and Performance'!$R$3:$R$13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'Prep and Performance'!$S$3:$S$13</c:f>
              <c:numCache>
                <c:formatCode>0.0%</c:formatCode>
                <c:ptCount val="11"/>
                <c:pt idx="0">
                  <c:v>0.49260823653643099</c:v>
                </c:pt>
                <c:pt idx="1">
                  <c:v>0.51226692836113696</c:v>
                </c:pt>
                <c:pt idx="2">
                  <c:v>0.51233737101839305</c:v>
                </c:pt>
                <c:pt idx="3">
                  <c:v>0.53428317008014203</c:v>
                </c:pt>
                <c:pt idx="4">
                  <c:v>0.53886235345201905</c:v>
                </c:pt>
                <c:pt idx="5">
                  <c:v>0.58469259723964895</c:v>
                </c:pt>
                <c:pt idx="6">
                  <c:v>0.56363636363636305</c:v>
                </c:pt>
                <c:pt idx="7">
                  <c:v>0.61122164743334795</c:v>
                </c:pt>
                <c:pt idx="8">
                  <c:v>0.66026645768025105</c:v>
                </c:pt>
                <c:pt idx="9">
                  <c:v>0.64237623762376395</c:v>
                </c:pt>
                <c:pt idx="10" formatCode="0.00%">
                  <c:v>0.65400000000000102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'Prep and Performance'!$T$2</c:f>
              <c:strCache>
                <c:ptCount val="1"/>
                <c:pt idx="0">
                  <c:v>Medium</c:v>
                </c:pt>
              </c:strCache>
            </c:strRef>
          </c:tx>
          <c:dLbls>
            <c:dLbl>
              <c:idx val="1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'Prep and Performance'!$R$3:$R$13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'Prep and Performance'!$T$3:$T$13</c:f>
              <c:numCache>
                <c:formatCode>0.0%</c:formatCode>
                <c:ptCount val="11"/>
                <c:pt idx="0">
                  <c:v>0.263991552270327</c:v>
                </c:pt>
                <c:pt idx="1">
                  <c:v>0.24631992149165799</c:v>
                </c:pt>
                <c:pt idx="2">
                  <c:v>0.22835352175863599</c:v>
                </c:pt>
                <c:pt idx="3">
                  <c:v>0.23820124666073</c:v>
                </c:pt>
                <c:pt idx="4">
                  <c:v>0.23751628310898901</c:v>
                </c:pt>
                <c:pt idx="5">
                  <c:v>0.201589293182769</c:v>
                </c:pt>
                <c:pt idx="6">
                  <c:v>0.222529644268775</c:v>
                </c:pt>
                <c:pt idx="7">
                  <c:v>0.203740549144449</c:v>
                </c:pt>
                <c:pt idx="8">
                  <c:v>0.183777429467085</c:v>
                </c:pt>
                <c:pt idx="9">
                  <c:v>0.19287128712871299</c:v>
                </c:pt>
                <c:pt idx="10" formatCode="0.00%">
                  <c:v>0.187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'Prep and Performance'!$U$2</c:f>
              <c:strCache>
                <c:ptCount val="1"/>
                <c:pt idx="0">
                  <c:v>Low</c:v>
                </c:pt>
              </c:strCache>
            </c:strRef>
          </c:tx>
          <c:dLbls>
            <c:dLbl>
              <c:idx val="10"/>
              <c:layout>
                <c:manualLayout>
                  <c:x val="-1.15324614019618E-2"/>
                  <c:y val="6.723348755358439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'Prep and Performance'!$R$3:$R$13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'Prep and Performance'!$U$3:$U$13</c:f>
              <c:numCache>
                <c:formatCode>0.0%</c:formatCode>
                <c:ptCount val="11"/>
                <c:pt idx="0">
                  <c:v>0.24340021119324201</c:v>
                </c:pt>
                <c:pt idx="1">
                  <c:v>0.24141315014720399</c:v>
                </c:pt>
                <c:pt idx="2">
                  <c:v>0.25930910722297101</c:v>
                </c:pt>
                <c:pt idx="3">
                  <c:v>0.22751558325912699</c:v>
                </c:pt>
                <c:pt idx="4">
                  <c:v>0.223621363438993</c:v>
                </c:pt>
                <c:pt idx="5">
                  <c:v>0.213718109577583</c:v>
                </c:pt>
                <c:pt idx="6">
                  <c:v>0.21383399209486201</c:v>
                </c:pt>
                <c:pt idx="7">
                  <c:v>0.18503780342220499</c:v>
                </c:pt>
                <c:pt idx="8">
                  <c:v>0.155956112852665</c:v>
                </c:pt>
                <c:pt idx="9">
                  <c:v>0.16475247524752501</c:v>
                </c:pt>
                <c:pt idx="10" formatCode="0.00%">
                  <c:v>0.159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883008"/>
        <c:axId val="93897472"/>
      </c:lineChart>
      <c:catAx>
        <c:axId val="9388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Cohort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3897472"/>
        <c:crosses val="autoZero"/>
        <c:auto val="1"/>
        <c:lblAlgn val="ctr"/>
        <c:lblOffset val="100"/>
        <c:noMultiLvlLbl val="0"/>
      </c:catAx>
      <c:valAx>
        <c:axId val="93897472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rgbClr val="FFFFFF">
                  <a:lumMod val="75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Cohort</a:t>
                </a:r>
              </a:p>
            </c:rich>
          </c:tx>
          <c:layout>
            <c:manualLayout>
              <c:xMode val="edge"/>
              <c:yMode val="edge"/>
              <c:x val="4.22885497591384E-3"/>
              <c:y val="0.3884693759510249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93883008"/>
        <c:crosses val="autoZero"/>
        <c:crossBetween val="between"/>
        <c:majorUnit val="0.2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F4367-541A-435A-8213-7C65DED7FA9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649F1A-91D9-4D31-B28A-15EEC3E82E1E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C00000"/>
              </a:solidFill>
            </a:rPr>
            <a:t>Profile</a:t>
          </a:r>
          <a:r>
            <a:rPr lang="en-US" b="1" dirty="0" smtClean="0"/>
            <a:t> </a:t>
          </a:r>
          <a:endParaRPr lang="en-US" dirty="0"/>
        </a:p>
      </dgm:t>
    </dgm:pt>
    <dgm:pt modelId="{169B6E07-BEF2-4F67-BBEA-6BC29C3B1A3A}" type="parTrans" cxnId="{89B0E43F-565E-4C3C-A7F8-5AD6FFA07FB1}">
      <dgm:prSet/>
      <dgm:spPr/>
      <dgm:t>
        <a:bodyPr/>
        <a:lstStyle/>
        <a:p>
          <a:endParaRPr lang="en-US"/>
        </a:p>
      </dgm:t>
    </dgm:pt>
    <dgm:pt modelId="{0B952096-6C9D-4E78-8A97-D192E2E73D27}" type="sibTrans" cxnId="{89B0E43F-565E-4C3C-A7F8-5AD6FFA07FB1}">
      <dgm:prSet/>
      <dgm:spPr/>
      <dgm:t>
        <a:bodyPr/>
        <a:lstStyle/>
        <a:p>
          <a:endParaRPr lang="en-US"/>
        </a:p>
      </dgm:t>
    </dgm:pt>
    <dgm:pt modelId="{9A95605C-CAE7-4D55-B554-36C4FE9F948E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Progress</a:t>
          </a:r>
          <a:r>
            <a:rPr lang="en-US" b="1" dirty="0" smtClean="0"/>
            <a:t> </a:t>
          </a:r>
          <a:endParaRPr lang="en-US" dirty="0"/>
        </a:p>
      </dgm:t>
    </dgm:pt>
    <dgm:pt modelId="{BA5B9E12-03A9-41AD-BC51-390662B9A5C1}" type="parTrans" cxnId="{37556EB9-13D7-4FCF-9828-FD57AFFBA9D3}">
      <dgm:prSet/>
      <dgm:spPr/>
      <dgm:t>
        <a:bodyPr/>
        <a:lstStyle/>
        <a:p>
          <a:endParaRPr lang="en-US"/>
        </a:p>
      </dgm:t>
    </dgm:pt>
    <dgm:pt modelId="{D0F64B4B-1DA3-47A7-819C-FE8A93983979}" type="sibTrans" cxnId="{37556EB9-13D7-4FCF-9828-FD57AFFBA9D3}">
      <dgm:prSet/>
      <dgm:spPr/>
      <dgm:t>
        <a:bodyPr/>
        <a:lstStyle/>
        <a:p>
          <a:endParaRPr lang="en-US"/>
        </a:p>
      </dgm:t>
    </dgm:pt>
    <dgm:pt modelId="{C3551E14-3DD8-4CDC-8F33-1CD7031E2C3D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Process</a:t>
          </a:r>
          <a:endParaRPr lang="en-US" dirty="0"/>
        </a:p>
      </dgm:t>
    </dgm:pt>
    <dgm:pt modelId="{CAE9506B-B711-4BCE-AAFE-281628B1E773}" type="parTrans" cxnId="{A17675BE-8D12-4FE4-903B-1D61D45EF0F5}">
      <dgm:prSet/>
      <dgm:spPr/>
      <dgm:t>
        <a:bodyPr/>
        <a:lstStyle/>
        <a:p>
          <a:endParaRPr lang="en-US"/>
        </a:p>
      </dgm:t>
    </dgm:pt>
    <dgm:pt modelId="{B72CC335-44D9-4CAB-8A0B-27E0D150BB93}" type="sibTrans" cxnId="{A17675BE-8D12-4FE4-903B-1D61D45EF0F5}">
      <dgm:prSet/>
      <dgm:spPr/>
      <dgm:t>
        <a:bodyPr/>
        <a:lstStyle/>
        <a:p>
          <a:endParaRPr lang="en-US"/>
        </a:p>
      </dgm:t>
    </dgm:pt>
    <dgm:pt modelId="{ED21B6B9-DE24-4470-8B8F-F00E67929022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Promise</a:t>
          </a:r>
          <a:r>
            <a:rPr lang="en-US" b="1" dirty="0" smtClean="0"/>
            <a:t> </a:t>
          </a:r>
          <a:endParaRPr lang="en-US" dirty="0"/>
        </a:p>
      </dgm:t>
    </dgm:pt>
    <dgm:pt modelId="{577BC914-9781-43CF-87B0-6A4301F7E5F2}" type="parTrans" cxnId="{5BFD5CC6-85D9-490D-8D7E-1C48F41A802A}">
      <dgm:prSet/>
      <dgm:spPr/>
      <dgm:t>
        <a:bodyPr/>
        <a:lstStyle/>
        <a:p>
          <a:endParaRPr lang="en-US"/>
        </a:p>
      </dgm:t>
    </dgm:pt>
    <dgm:pt modelId="{1D494134-9ED8-4234-8942-A13B1EE62243}" type="sibTrans" cxnId="{5BFD5CC6-85D9-490D-8D7E-1C48F41A802A}">
      <dgm:prSet/>
      <dgm:spPr/>
      <dgm:t>
        <a:bodyPr/>
        <a:lstStyle/>
        <a:p>
          <a:endParaRPr lang="en-US"/>
        </a:p>
      </dgm:t>
    </dgm:pt>
    <dgm:pt modelId="{46C32466-8769-493B-82B3-B226B5511FE6}" type="pres">
      <dgm:prSet presAssocID="{3F2F4367-541A-435A-8213-7C65DED7FA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DDBBC8-964F-4751-923D-594AF11D88FF}" type="pres">
      <dgm:prSet presAssocID="{F0649F1A-91D9-4D31-B28A-15EEC3E82E1E}" presName="linNode" presStyleCnt="0"/>
      <dgm:spPr/>
    </dgm:pt>
    <dgm:pt modelId="{0A5B4480-6402-4F3A-A9DE-461FCD813002}" type="pres">
      <dgm:prSet presAssocID="{F0649F1A-91D9-4D31-B28A-15EEC3E82E1E}" presName="parentText" presStyleLbl="node1" presStyleIdx="0" presStyleCnt="4" custScaleX="1984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72C71-3BD6-4834-9B91-89BA1F717071}" type="pres">
      <dgm:prSet presAssocID="{0B952096-6C9D-4E78-8A97-D192E2E73D27}" presName="sp" presStyleCnt="0"/>
      <dgm:spPr/>
    </dgm:pt>
    <dgm:pt modelId="{7C7C7BFA-272B-492D-BA2E-32BB69EE2BFA}" type="pres">
      <dgm:prSet presAssocID="{9A95605C-CAE7-4D55-B554-36C4FE9F948E}" presName="linNode" presStyleCnt="0"/>
      <dgm:spPr/>
    </dgm:pt>
    <dgm:pt modelId="{62EBABC0-28AD-412B-A03D-B4204F65F2A6}" type="pres">
      <dgm:prSet presAssocID="{9A95605C-CAE7-4D55-B554-36C4FE9F948E}" presName="parentText" presStyleLbl="node1" presStyleIdx="1" presStyleCnt="4" custScaleX="200557" custLinFactNeighborX="-1072" custLinFactNeighborY="-13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F47D8-0996-4F6D-8D8E-411852633F2E}" type="pres">
      <dgm:prSet presAssocID="{D0F64B4B-1DA3-47A7-819C-FE8A93983979}" presName="sp" presStyleCnt="0"/>
      <dgm:spPr/>
    </dgm:pt>
    <dgm:pt modelId="{ECA9128A-CA44-4425-A8B2-CE0B5BCB1F2A}" type="pres">
      <dgm:prSet presAssocID="{C3551E14-3DD8-4CDC-8F33-1CD7031E2C3D}" presName="linNode" presStyleCnt="0"/>
      <dgm:spPr/>
    </dgm:pt>
    <dgm:pt modelId="{FDD54A58-1294-4109-8AE2-E2A1B2F07209}" type="pres">
      <dgm:prSet presAssocID="{C3551E14-3DD8-4CDC-8F33-1CD7031E2C3D}" presName="parentText" presStyleLbl="node1" presStyleIdx="2" presStyleCnt="4" custScaleX="1984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BAAE5-1CE4-419F-9731-6AC79898644D}" type="pres">
      <dgm:prSet presAssocID="{B72CC335-44D9-4CAB-8A0B-27E0D150BB93}" presName="sp" presStyleCnt="0"/>
      <dgm:spPr/>
    </dgm:pt>
    <dgm:pt modelId="{4785FDFF-F8E1-40D2-8834-DD0570537C87}" type="pres">
      <dgm:prSet presAssocID="{ED21B6B9-DE24-4470-8B8F-F00E67929022}" presName="linNode" presStyleCnt="0"/>
      <dgm:spPr/>
    </dgm:pt>
    <dgm:pt modelId="{3878B2FB-F04B-41C8-9C45-34D28CA158C4}" type="pres">
      <dgm:prSet presAssocID="{ED21B6B9-DE24-4470-8B8F-F00E67929022}" presName="parentText" presStyleLbl="node1" presStyleIdx="3" presStyleCnt="4" custScaleX="1984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7675BE-8D12-4FE4-903B-1D61D45EF0F5}" srcId="{3F2F4367-541A-435A-8213-7C65DED7FA9F}" destId="{C3551E14-3DD8-4CDC-8F33-1CD7031E2C3D}" srcOrd="2" destOrd="0" parTransId="{CAE9506B-B711-4BCE-AAFE-281628B1E773}" sibTransId="{B72CC335-44D9-4CAB-8A0B-27E0D150BB93}"/>
    <dgm:cxn modelId="{7BE4485D-AC36-4345-A7F9-862FD1254B4E}" type="presOf" srcId="{ED21B6B9-DE24-4470-8B8F-F00E67929022}" destId="{3878B2FB-F04B-41C8-9C45-34D28CA158C4}" srcOrd="0" destOrd="0" presId="urn:microsoft.com/office/officeart/2005/8/layout/vList5"/>
    <dgm:cxn modelId="{76AF0B13-F6EC-432F-BE5B-7A0F8F904D39}" type="presOf" srcId="{C3551E14-3DD8-4CDC-8F33-1CD7031E2C3D}" destId="{FDD54A58-1294-4109-8AE2-E2A1B2F07209}" srcOrd="0" destOrd="0" presId="urn:microsoft.com/office/officeart/2005/8/layout/vList5"/>
    <dgm:cxn modelId="{F59403C9-0D12-4CCE-94AA-248872688D35}" type="presOf" srcId="{9A95605C-CAE7-4D55-B554-36C4FE9F948E}" destId="{62EBABC0-28AD-412B-A03D-B4204F65F2A6}" srcOrd="0" destOrd="0" presId="urn:microsoft.com/office/officeart/2005/8/layout/vList5"/>
    <dgm:cxn modelId="{89B0E43F-565E-4C3C-A7F8-5AD6FFA07FB1}" srcId="{3F2F4367-541A-435A-8213-7C65DED7FA9F}" destId="{F0649F1A-91D9-4D31-B28A-15EEC3E82E1E}" srcOrd="0" destOrd="0" parTransId="{169B6E07-BEF2-4F67-BBEA-6BC29C3B1A3A}" sibTransId="{0B952096-6C9D-4E78-8A97-D192E2E73D27}"/>
    <dgm:cxn modelId="{B3DF44EE-15A2-4C61-AC20-865146E0A9F2}" type="presOf" srcId="{F0649F1A-91D9-4D31-B28A-15EEC3E82E1E}" destId="{0A5B4480-6402-4F3A-A9DE-461FCD813002}" srcOrd="0" destOrd="0" presId="urn:microsoft.com/office/officeart/2005/8/layout/vList5"/>
    <dgm:cxn modelId="{37556EB9-13D7-4FCF-9828-FD57AFFBA9D3}" srcId="{3F2F4367-541A-435A-8213-7C65DED7FA9F}" destId="{9A95605C-CAE7-4D55-B554-36C4FE9F948E}" srcOrd="1" destOrd="0" parTransId="{BA5B9E12-03A9-41AD-BC51-390662B9A5C1}" sibTransId="{D0F64B4B-1DA3-47A7-819C-FE8A93983979}"/>
    <dgm:cxn modelId="{CCE4E50E-5D9A-430B-9581-844D43A59801}" type="presOf" srcId="{3F2F4367-541A-435A-8213-7C65DED7FA9F}" destId="{46C32466-8769-493B-82B3-B226B5511FE6}" srcOrd="0" destOrd="0" presId="urn:microsoft.com/office/officeart/2005/8/layout/vList5"/>
    <dgm:cxn modelId="{5BFD5CC6-85D9-490D-8D7E-1C48F41A802A}" srcId="{3F2F4367-541A-435A-8213-7C65DED7FA9F}" destId="{ED21B6B9-DE24-4470-8B8F-F00E67929022}" srcOrd="3" destOrd="0" parTransId="{577BC914-9781-43CF-87B0-6A4301F7E5F2}" sibTransId="{1D494134-9ED8-4234-8942-A13B1EE62243}"/>
    <dgm:cxn modelId="{63598B3B-A586-4394-BE2A-D31FB3E5CA5E}" type="presParOf" srcId="{46C32466-8769-493B-82B3-B226B5511FE6}" destId="{42DDBBC8-964F-4751-923D-594AF11D88FF}" srcOrd="0" destOrd="0" presId="urn:microsoft.com/office/officeart/2005/8/layout/vList5"/>
    <dgm:cxn modelId="{7899800C-9D26-4719-884B-2F815C3D2E18}" type="presParOf" srcId="{42DDBBC8-964F-4751-923D-594AF11D88FF}" destId="{0A5B4480-6402-4F3A-A9DE-461FCD813002}" srcOrd="0" destOrd="0" presId="urn:microsoft.com/office/officeart/2005/8/layout/vList5"/>
    <dgm:cxn modelId="{CBF45897-B136-46DF-8716-DC1E7AB8E105}" type="presParOf" srcId="{46C32466-8769-493B-82B3-B226B5511FE6}" destId="{08672C71-3BD6-4834-9B91-89BA1F717071}" srcOrd="1" destOrd="0" presId="urn:microsoft.com/office/officeart/2005/8/layout/vList5"/>
    <dgm:cxn modelId="{C550FAE5-A653-4635-92D3-3A81ACBC43A0}" type="presParOf" srcId="{46C32466-8769-493B-82B3-B226B5511FE6}" destId="{7C7C7BFA-272B-492D-BA2E-32BB69EE2BFA}" srcOrd="2" destOrd="0" presId="urn:microsoft.com/office/officeart/2005/8/layout/vList5"/>
    <dgm:cxn modelId="{19D2134A-7C32-41D4-ABA0-F4C60C134ADE}" type="presParOf" srcId="{7C7C7BFA-272B-492D-BA2E-32BB69EE2BFA}" destId="{62EBABC0-28AD-412B-A03D-B4204F65F2A6}" srcOrd="0" destOrd="0" presId="urn:microsoft.com/office/officeart/2005/8/layout/vList5"/>
    <dgm:cxn modelId="{36A0F5C5-0C8B-489B-9916-0EFFE312336E}" type="presParOf" srcId="{46C32466-8769-493B-82B3-B226B5511FE6}" destId="{267F47D8-0996-4F6D-8D8E-411852633F2E}" srcOrd="3" destOrd="0" presId="urn:microsoft.com/office/officeart/2005/8/layout/vList5"/>
    <dgm:cxn modelId="{7F109FC7-424A-47D6-9C6B-81512FAC8654}" type="presParOf" srcId="{46C32466-8769-493B-82B3-B226B5511FE6}" destId="{ECA9128A-CA44-4425-A8B2-CE0B5BCB1F2A}" srcOrd="4" destOrd="0" presId="urn:microsoft.com/office/officeart/2005/8/layout/vList5"/>
    <dgm:cxn modelId="{7AF0E829-D4B6-4556-AB0B-EDF2C41D578B}" type="presParOf" srcId="{ECA9128A-CA44-4425-A8B2-CE0B5BCB1F2A}" destId="{FDD54A58-1294-4109-8AE2-E2A1B2F07209}" srcOrd="0" destOrd="0" presId="urn:microsoft.com/office/officeart/2005/8/layout/vList5"/>
    <dgm:cxn modelId="{4BA7D6A3-44B7-4580-9B8F-061AA83EC4A9}" type="presParOf" srcId="{46C32466-8769-493B-82B3-B226B5511FE6}" destId="{4DABAAE5-1CE4-419F-9731-6AC79898644D}" srcOrd="5" destOrd="0" presId="urn:microsoft.com/office/officeart/2005/8/layout/vList5"/>
    <dgm:cxn modelId="{B45EA06A-6AA1-4778-93DE-C4C937811692}" type="presParOf" srcId="{46C32466-8769-493B-82B3-B226B5511FE6}" destId="{4785FDFF-F8E1-40D2-8834-DD0570537C87}" srcOrd="6" destOrd="0" presId="urn:microsoft.com/office/officeart/2005/8/layout/vList5"/>
    <dgm:cxn modelId="{F356321A-A0A7-435D-AEA6-978638C9ED2E}" type="presParOf" srcId="{4785FDFF-F8E1-40D2-8834-DD0570537C87}" destId="{3878B2FB-F04B-41C8-9C45-34D28CA158C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B4480-6402-4F3A-A9DE-461FCD813002}">
      <dsp:nvSpPr>
        <dsp:cNvPr id="0" name=""/>
        <dsp:cNvSpPr/>
      </dsp:nvSpPr>
      <dsp:spPr>
        <a:xfrm>
          <a:off x="1037976" y="2135"/>
          <a:ext cx="5334008" cy="1027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 dirty="0" smtClean="0">
              <a:solidFill>
                <a:srgbClr val="C00000"/>
              </a:solidFill>
            </a:rPr>
            <a:t>Profile</a:t>
          </a:r>
          <a:r>
            <a:rPr lang="en-US" sz="5200" b="1" kern="1200" dirty="0" smtClean="0"/>
            <a:t> </a:t>
          </a:r>
          <a:endParaRPr lang="en-US" sz="5200" kern="1200" dirty="0"/>
        </a:p>
      </dsp:txBody>
      <dsp:txXfrm>
        <a:off x="1088120" y="52279"/>
        <a:ext cx="5233720" cy="926923"/>
      </dsp:txXfrm>
    </dsp:sp>
    <dsp:sp modelId="{62EBABC0-28AD-412B-A03D-B4204F65F2A6}">
      <dsp:nvSpPr>
        <dsp:cNvPr id="0" name=""/>
        <dsp:cNvSpPr/>
      </dsp:nvSpPr>
      <dsp:spPr>
        <a:xfrm>
          <a:off x="1009158" y="1066799"/>
          <a:ext cx="5391646" cy="1027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smtClean="0">
              <a:solidFill>
                <a:srgbClr val="C00000"/>
              </a:solidFill>
            </a:rPr>
            <a:t>Progress</a:t>
          </a:r>
          <a:r>
            <a:rPr lang="en-US" sz="5100" b="1" kern="1200" dirty="0" smtClean="0"/>
            <a:t> </a:t>
          </a:r>
          <a:endParaRPr lang="en-US" sz="5100" kern="1200" dirty="0"/>
        </a:p>
      </dsp:txBody>
      <dsp:txXfrm>
        <a:off x="1059302" y="1116943"/>
        <a:ext cx="5291358" cy="926923"/>
      </dsp:txXfrm>
    </dsp:sp>
    <dsp:sp modelId="{FDD54A58-1294-4109-8AE2-E2A1B2F07209}">
      <dsp:nvSpPr>
        <dsp:cNvPr id="0" name=""/>
        <dsp:cNvSpPr/>
      </dsp:nvSpPr>
      <dsp:spPr>
        <a:xfrm>
          <a:off x="1037976" y="2159280"/>
          <a:ext cx="5334008" cy="1027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b="1" kern="1200" dirty="0" smtClean="0">
              <a:solidFill>
                <a:srgbClr val="C00000"/>
              </a:solidFill>
            </a:rPr>
            <a:t>Process</a:t>
          </a:r>
          <a:endParaRPr lang="en-US" sz="5000" kern="1200" dirty="0"/>
        </a:p>
      </dsp:txBody>
      <dsp:txXfrm>
        <a:off x="1088120" y="2209424"/>
        <a:ext cx="5233720" cy="926923"/>
      </dsp:txXfrm>
    </dsp:sp>
    <dsp:sp modelId="{3878B2FB-F04B-41C8-9C45-34D28CA158C4}">
      <dsp:nvSpPr>
        <dsp:cNvPr id="0" name=""/>
        <dsp:cNvSpPr/>
      </dsp:nvSpPr>
      <dsp:spPr>
        <a:xfrm>
          <a:off x="1037976" y="3237852"/>
          <a:ext cx="5334008" cy="1027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 dirty="0" smtClean="0">
              <a:solidFill>
                <a:srgbClr val="C00000"/>
              </a:solidFill>
            </a:rPr>
            <a:t>Promise</a:t>
          </a:r>
          <a:r>
            <a:rPr lang="en-US" sz="4900" b="1" kern="1200" dirty="0" smtClean="0"/>
            <a:t> </a:t>
          </a:r>
          <a:endParaRPr lang="en-US" sz="4900" kern="1200" dirty="0"/>
        </a:p>
      </dsp:txBody>
      <dsp:txXfrm>
        <a:off x="1088120" y="3287996"/>
        <a:ext cx="5233720" cy="926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0.1195</cdr:x>
      <cdr:y>0.3461</cdr:y>
    </cdr:from>
    <cdr:to>
      <cdr:x>0.32845</cdr:x>
      <cdr:y>0.40023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1065162"/>
          <a:ext cx="1065889" cy="16659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100" b="1" dirty="0">
              <a:solidFill>
                <a:schemeClr val="accent1"/>
              </a:solidFill>
            </a:rPr>
            <a:t>High</a:t>
          </a:r>
          <a:r>
            <a:rPr lang="en-US" sz="1100" b="1" baseline="0" dirty="0">
              <a:solidFill>
                <a:schemeClr val="accent1"/>
              </a:solidFill>
            </a:rPr>
            <a:t> Performance</a:t>
          </a:r>
        </a:p>
      </cdr:txBody>
    </cdr:sp>
  </cdr:relSizeAnchor>
  <cdr:relSizeAnchor xmlns:cdr="http://schemas.openxmlformats.org/drawingml/2006/chartDrawing">
    <cdr:from>
      <cdr:x>0.1195</cdr:x>
      <cdr:y>0.5682</cdr:y>
    </cdr:from>
    <cdr:to>
      <cdr:x>0.38816</cdr:x>
      <cdr:y>0.62802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9600" y="1748701"/>
          <a:ext cx="1370480" cy="18410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 b="1" baseline="0" dirty="0">
              <a:solidFill>
                <a:schemeClr val="accent5"/>
              </a:solidFill>
            </a:rPr>
            <a:t>Moderate Performance</a:t>
          </a:r>
        </a:p>
      </cdr:txBody>
    </cdr:sp>
  </cdr:relSizeAnchor>
  <cdr:relSizeAnchor xmlns:cdr="http://schemas.openxmlformats.org/drawingml/2006/chartDrawing">
    <cdr:from>
      <cdr:x>0.13726</cdr:x>
      <cdr:y>0.74359</cdr:y>
    </cdr:from>
    <cdr:to>
      <cdr:x>0.34621</cdr:x>
      <cdr:y>0.80057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190518" y="4678665"/>
          <a:ext cx="1812275" cy="35851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baseline="0">
              <a:solidFill>
                <a:schemeClr val="accent3"/>
              </a:solidFill>
            </a:rPr>
            <a:t>Low Performance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B4E2537-7EEE-4D2C-B689-11AFC0B16ECA}" type="datetimeFigureOut">
              <a:rPr lang="en-US"/>
              <a:pPr>
                <a:defRPr/>
              </a:pPr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D737900-E110-48A8-A88A-745616572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7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B907FE3-547B-4EE0-AE7A-6DDDF3A58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45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C75F9-96BB-4BDF-889B-11311918FE9C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D04D27-E529-4132-A0AA-09CBFF805860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5AD3D5-C3BC-43BF-8380-06A65330906E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89AAF9-2513-449F-8679-58D7786CA124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062BE8-27ED-42E9-8F0A-1BCCBD96920C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resen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8853729-9E02-4638-A96D-9EEE0EB5A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2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314099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228297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116196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124281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271475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233700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177996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170739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35153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  <p:extLst>
      <p:ext uri="{BB962C8B-B14F-4D97-AF65-F5344CB8AC3E}">
        <p14:creationId xmlns:p14="http://schemas.microsoft.com/office/powerpoint/2010/main" val="341571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Pag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822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dirty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Click on View, Headers and Footer to change text footer.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yas@depaul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yas.depaul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Retention at DePaul University	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467600" cy="1752600"/>
          </a:xfrm>
        </p:spPr>
        <p:txBody>
          <a:bodyPr/>
          <a:lstStyle/>
          <a:p>
            <a:pPr eaLnBrk="1" hangingPunct="1"/>
            <a:r>
              <a:rPr lang="en-US" smtClean="0"/>
              <a:t>Yesenia Sánchez-Giancola, Director</a:t>
            </a:r>
          </a:p>
          <a:p>
            <a:pPr eaLnBrk="1" hangingPunct="1"/>
            <a:r>
              <a:rPr lang="en-US" smtClean="0"/>
              <a:t>First-Year Academic Success Program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DePaul’s 4Ps Retention Framework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641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</a:rPr>
              <a:t>4Ps:</a:t>
            </a:r>
            <a:r>
              <a:rPr lang="en-US" b="1" smtClean="0"/>
              <a:t> </a:t>
            </a:r>
            <a:r>
              <a:rPr lang="en-US" sz="2000" b="1" smtClean="0"/>
              <a:t>Institutions need to implement comprehensive integrated efforts, there is no silver bullet. </a:t>
            </a:r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990600" y="1600200"/>
          <a:ext cx="7467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smtClean="0"/>
              <a:t>First-year Academic Performance is the Key Driver of</a:t>
            </a:r>
            <a:br>
              <a:rPr lang="en-US" sz="2400" b="1" smtClean="0"/>
            </a:br>
            <a:r>
              <a:rPr lang="en-US" sz="2400" b="1" smtClean="0"/>
              <a:t> Retention and Graduation Rates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22275" y="1219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000" smtClean="0"/>
              <a:t>Students who complete the year in the high performance group (earning a 2.5 or higher GPA and 48 or more credit hours) retain at a rate above 90%.</a:t>
            </a:r>
          </a:p>
          <a:p>
            <a:pPr eaLnBrk="1" hangingPunct="1"/>
            <a:r>
              <a:rPr lang="en-US" sz="2000" b="1" smtClean="0">
                <a:solidFill>
                  <a:srgbClr val="C00000"/>
                </a:solidFill>
              </a:rPr>
              <a:t>Students in the high performing group graduate within four and six years at substantially higher rates than lower performing students.</a:t>
            </a:r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r>
              <a:rPr lang="en-US" sz="1600" smtClean="0"/>
              <a:t>Performance Group Key:</a:t>
            </a:r>
          </a:p>
          <a:p>
            <a:pPr eaLnBrk="1" hangingPunct="1"/>
            <a:r>
              <a:rPr lang="en-US" sz="1400" u="sng" smtClean="0"/>
              <a:t>High performance:</a:t>
            </a:r>
            <a:r>
              <a:rPr lang="en-US" sz="1400" smtClean="0"/>
              <a:t> </a:t>
            </a:r>
          </a:p>
          <a:p>
            <a:pPr eaLnBrk="1" hangingPunct="1">
              <a:buFontTx/>
              <a:buNone/>
            </a:pPr>
            <a:r>
              <a:rPr lang="en-US" sz="1400" smtClean="0"/>
              <a:t>Grade point average of 2.5 or higher AND </a:t>
            </a:r>
          </a:p>
          <a:p>
            <a:pPr eaLnBrk="1" hangingPunct="1">
              <a:buFontTx/>
              <a:buNone/>
            </a:pPr>
            <a:r>
              <a:rPr lang="en-US" sz="1400" smtClean="0"/>
              <a:t>completion of 48 or more credits.</a:t>
            </a:r>
          </a:p>
          <a:p>
            <a:pPr eaLnBrk="1" hangingPunct="1"/>
            <a:r>
              <a:rPr lang="en-US" sz="1400" u="sng" smtClean="0"/>
              <a:t>Moderate performance:</a:t>
            </a:r>
            <a:r>
              <a:rPr lang="en-US" sz="1400" smtClean="0"/>
              <a:t> </a:t>
            </a:r>
          </a:p>
          <a:p>
            <a:pPr eaLnBrk="1" hangingPunct="1">
              <a:buFontTx/>
              <a:buNone/>
            </a:pPr>
            <a:r>
              <a:rPr lang="en-US" sz="1400" smtClean="0"/>
              <a:t>Grade point average of 2.5 or higher OR </a:t>
            </a:r>
          </a:p>
          <a:p>
            <a:pPr eaLnBrk="1" hangingPunct="1">
              <a:buFontTx/>
              <a:buNone/>
            </a:pPr>
            <a:r>
              <a:rPr lang="en-US" sz="1400" smtClean="0"/>
              <a:t>completion of 48 or more credits.</a:t>
            </a:r>
          </a:p>
          <a:p>
            <a:pPr eaLnBrk="1" hangingPunct="1"/>
            <a:r>
              <a:rPr lang="en-US" sz="1400" u="sng" smtClean="0"/>
              <a:t>Low performance:</a:t>
            </a:r>
            <a:r>
              <a:rPr lang="en-US" sz="1400" smtClean="0"/>
              <a:t> Grade point average </a:t>
            </a:r>
          </a:p>
          <a:p>
            <a:pPr eaLnBrk="1" hangingPunct="1">
              <a:buFontTx/>
              <a:buNone/>
            </a:pPr>
            <a:r>
              <a:rPr lang="en-US" sz="1400" smtClean="0"/>
              <a:t>below 2.5 AND completion of less than 48 credits</a:t>
            </a:r>
            <a:r>
              <a:rPr lang="en-US" sz="2000" smtClean="0"/>
              <a:t>. 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4191000" y="2819401"/>
          <a:ext cx="4720166" cy="361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523875"/>
            <a:ext cx="8572500" cy="582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16"/>
          <p:cNvSpPr txBox="1">
            <a:spLocks noChangeArrowheads="1"/>
          </p:cNvSpPr>
          <p:nvPr/>
        </p:nvSpPr>
        <p:spPr bwMode="auto">
          <a:xfrm>
            <a:off x="1676400" y="5943600"/>
            <a:ext cx="746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latin typeface="Calibri" pitchFamily="34" charset="0"/>
              </a:rPr>
              <a:t>*  2000-2009 Fall cohorts only, excludes Bridge, Fine Arts, BARAT, Athletes, International, &amp; Tuition-Exchange </a:t>
            </a:r>
          </a:p>
        </p:txBody>
      </p:sp>
      <p:sp>
        <p:nvSpPr>
          <p:cNvPr id="6148" name="TextBox 18"/>
          <p:cNvSpPr txBox="1">
            <a:spLocks noChangeArrowheads="1"/>
          </p:cNvSpPr>
          <p:nvPr/>
        </p:nvSpPr>
        <p:spPr bwMode="auto">
          <a:xfrm>
            <a:off x="1501775" y="-50800"/>
            <a:ext cx="7261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latin typeface="Calibri" pitchFamily="34" charset="0"/>
              </a:rPr>
              <a:t>Retention and Graduation Rates by First Year Performance (Cumulative GPA and Credits Earned)</a:t>
            </a:r>
          </a:p>
        </p:txBody>
      </p:sp>
      <p:grpSp>
        <p:nvGrpSpPr>
          <p:cNvPr id="6149" name="Group 32"/>
          <p:cNvGrpSpPr>
            <a:grpSpLocks/>
          </p:cNvGrpSpPr>
          <p:nvPr/>
        </p:nvGrpSpPr>
        <p:grpSpPr bwMode="auto">
          <a:xfrm>
            <a:off x="0" y="762000"/>
            <a:ext cx="1795463" cy="5121275"/>
            <a:chOff x="0" y="761476"/>
            <a:chExt cx="1794933" cy="5120980"/>
          </a:xfrm>
        </p:grpSpPr>
        <p:sp>
          <p:nvSpPr>
            <p:cNvPr id="6160" name="TextBox 25"/>
            <p:cNvSpPr txBox="1">
              <a:spLocks noChangeArrowheads="1"/>
            </p:cNvSpPr>
            <p:nvPr/>
          </p:nvSpPr>
          <p:spPr bwMode="auto">
            <a:xfrm>
              <a:off x="0" y="761476"/>
              <a:ext cx="1794933" cy="1246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  <a:latin typeface="Calibri" pitchFamily="34" charset="0"/>
                </a:rPr>
                <a:t>High Performance</a:t>
              </a:r>
            </a:p>
            <a:p>
              <a:pPr eaLnBrk="1" hangingPunct="1"/>
              <a:endParaRPr lang="en-US" sz="900" b="1">
                <a:solidFill>
                  <a:srgbClr val="C00000"/>
                </a:solidFill>
                <a:latin typeface="Calibri" pitchFamily="34" charset="0"/>
              </a:endParaRPr>
            </a:p>
            <a:p>
              <a:pPr eaLnBrk="1" hangingPunct="1"/>
              <a:r>
                <a:rPr lang="en-US" sz="1200">
                  <a:solidFill>
                    <a:srgbClr val="C00000"/>
                  </a:solidFill>
                  <a:latin typeface="Calibri" pitchFamily="34" charset="0"/>
                </a:rPr>
                <a:t>High GPA, High Credits</a:t>
              </a:r>
            </a:p>
            <a:p>
              <a:pPr eaLnBrk="1" hangingPunct="1"/>
              <a:endParaRPr lang="en-US" b="1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6161" name="TextBox 15"/>
            <p:cNvSpPr txBox="1">
              <a:spLocks noChangeArrowheads="1"/>
            </p:cNvSpPr>
            <p:nvPr/>
          </p:nvSpPr>
          <p:spPr bwMode="auto">
            <a:xfrm>
              <a:off x="0" y="2437853"/>
              <a:ext cx="1794933" cy="1431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  <a:latin typeface="Calibri" pitchFamily="34" charset="0"/>
                </a:rPr>
                <a:t>Moderate Performance</a:t>
              </a:r>
            </a:p>
            <a:p>
              <a:pPr eaLnBrk="1" hangingPunct="1"/>
              <a:endParaRPr lang="en-US" sz="900" b="1">
                <a:solidFill>
                  <a:srgbClr val="C00000"/>
                </a:solidFill>
                <a:latin typeface="Calibri" pitchFamily="34" charset="0"/>
              </a:endParaRPr>
            </a:p>
            <a:p>
              <a:pPr eaLnBrk="1" hangingPunct="1"/>
              <a:r>
                <a:rPr lang="en-US" sz="1200">
                  <a:solidFill>
                    <a:srgbClr val="C00000"/>
                  </a:solidFill>
                  <a:latin typeface="Calibri" pitchFamily="34" charset="0"/>
                </a:rPr>
                <a:t>High GPA, Mod Credits</a:t>
              </a:r>
            </a:p>
            <a:p>
              <a:pPr eaLnBrk="1" hangingPunct="1"/>
              <a:r>
                <a:rPr lang="en-US" sz="1200">
                  <a:solidFill>
                    <a:srgbClr val="C00000"/>
                  </a:solidFill>
                  <a:latin typeface="Calibri" pitchFamily="34" charset="0"/>
                </a:rPr>
                <a:t>Low GPA, High Credits</a:t>
              </a:r>
            </a:p>
            <a:p>
              <a:pPr eaLnBrk="1" hangingPunct="1"/>
              <a:endParaRPr lang="en-US" b="1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6162" name="TextBox 17"/>
            <p:cNvSpPr txBox="1">
              <a:spLocks noChangeArrowheads="1"/>
            </p:cNvSpPr>
            <p:nvPr/>
          </p:nvSpPr>
          <p:spPr bwMode="auto">
            <a:xfrm>
              <a:off x="0" y="4266629"/>
              <a:ext cx="1794933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  <a:latin typeface="Calibri" pitchFamily="34" charset="0"/>
                </a:rPr>
                <a:t>Low</a:t>
              </a:r>
            </a:p>
            <a:p>
              <a:pPr eaLnBrk="1" hangingPunct="1"/>
              <a:r>
                <a:rPr lang="en-US" b="1">
                  <a:solidFill>
                    <a:srgbClr val="C00000"/>
                  </a:solidFill>
                  <a:latin typeface="Calibri" pitchFamily="34" charset="0"/>
                </a:rPr>
                <a:t>Performance</a:t>
              </a:r>
            </a:p>
            <a:p>
              <a:pPr eaLnBrk="1" hangingPunct="1"/>
              <a:endParaRPr lang="en-US" sz="900" b="1">
                <a:solidFill>
                  <a:srgbClr val="C00000"/>
                </a:solidFill>
                <a:latin typeface="Calibri" pitchFamily="34" charset="0"/>
              </a:endParaRPr>
            </a:p>
            <a:p>
              <a:pPr eaLnBrk="1" hangingPunct="1"/>
              <a:r>
                <a:rPr lang="en-US" sz="1200">
                  <a:solidFill>
                    <a:srgbClr val="C00000"/>
                  </a:solidFill>
                  <a:latin typeface="Calibri" pitchFamily="34" charset="0"/>
                </a:rPr>
                <a:t>High GPA, Low Credits</a:t>
              </a:r>
            </a:p>
            <a:p>
              <a:pPr eaLnBrk="1" hangingPunct="1"/>
              <a:r>
                <a:rPr lang="en-US" sz="1200">
                  <a:solidFill>
                    <a:srgbClr val="C00000"/>
                  </a:solidFill>
                  <a:latin typeface="Calibri" pitchFamily="34" charset="0"/>
                </a:rPr>
                <a:t>Low GPA, Mod Credits</a:t>
              </a:r>
            </a:p>
            <a:p>
              <a:pPr eaLnBrk="1" hangingPunct="1"/>
              <a:r>
                <a:rPr lang="en-US" sz="1200">
                  <a:solidFill>
                    <a:srgbClr val="C00000"/>
                  </a:solidFill>
                  <a:latin typeface="Calibri" pitchFamily="34" charset="0"/>
                </a:rPr>
                <a:t>Low GPA, Low Credits</a:t>
              </a:r>
            </a:p>
            <a:p>
              <a:pPr eaLnBrk="1" hangingPunct="1"/>
              <a:endParaRPr lang="en-US" b="1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6150" name="Group 31"/>
          <p:cNvGrpSpPr>
            <a:grpSpLocks/>
          </p:cNvGrpSpPr>
          <p:nvPr/>
        </p:nvGrpSpPr>
        <p:grpSpPr bwMode="auto">
          <a:xfrm>
            <a:off x="1633538" y="5486400"/>
            <a:ext cx="7510462" cy="584200"/>
            <a:chOff x="1634067" y="5997221"/>
            <a:chExt cx="7509936" cy="584776"/>
          </a:xfrm>
        </p:grpSpPr>
        <p:sp>
          <p:nvSpPr>
            <p:cNvPr id="6155" name="TextBox 19"/>
            <p:cNvSpPr txBox="1">
              <a:spLocks noChangeArrowheads="1"/>
            </p:cNvSpPr>
            <p:nvPr/>
          </p:nvSpPr>
          <p:spPr bwMode="auto">
            <a:xfrm>
              <a:off x="1634067" y="5997221"/>
              <a:ext cx="136877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7030A0"/>
                  </a:solidFill>
                  <a:latin typeface="Calibri" pitchFamily="34" charset="0"/>
                </a:rPr>
                <a:t>Year 2 Retention</a:t>
              </a:r>
            </a:p>
          </p:txBody>
        </p:sp>
        <p:sp>
          <p:nvSpPr>
            <p:cNvPr id="6156" name="TextBox 20"/>
            <p:cNvSpPr txBox="1">
              <a:spLocks noChangeArrowheads="1"/>
            </p:cNvSpPr>
            <p:nvPr/>
          </p:nvSpPr>
          <p:spPr bwMode="auto">
            <a:xfrm>
              <a:off x="3136122" y="5997222"/>
              <a:ext cx="149779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7030A0"/>
                  </a:solidFill>
                  <a:latin typeface="Calibri" pitchFamily="34" charset="0"/>
                </a:rPr>
                <a:t>Year 3 Retention</a:t>
              </a:r>
            </a:p>
          </p:txBody>
        </p:sp>
        <p:sp>
          <p:nvSpPr>
            <p:cNvPr id="6157" name="TextBox 21"/>
            <p:cNvSpPr txBox="1">
              <a:spLocks noChangeArrowheads="1"/>
            </p:cNvSpPr>
            <p:nvPr/>
          </p:nvSpPr>
          <p:spPr bwMode="auto">
            <a:xfrm>
              <a:off x="4597858" y="5997222"/>
              <a:ext cx="162973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7030A0"/>
                  </a:solidFill>
                  <a:latin typeface="Calibri" pitchFamily="34" charset="0"/>
                </a:rPr>
                <a:t>Year 4 Graduation</a:t>
              </a:r>
            </a:p>
          </p:txBody>
        </p:sp>
        <p:sp>
          <p:nvSpPr>
            <p:cNvPr id="6158" name="TextBox 22"/>
            <p:cNvSpPr txBox="1">
              <a:spLocks noChangeArrowheads="1"/>
            </p:cNvSpPr>
            <p:nvPr/>
          </p:nvSpPr>
          <p:spPr bwMode="auto">
            <a:xfrm>
              <a:off x="6033486" y="5997222"/>
              <a:ext cx="162973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7030A0"/>
                  </a:solidFill>
                  <a:latin typeface="Calibri" pitchFamily="34" charset="0"/>
                </a:rPr>
                <a:t>Year 5 Graduation</a:t>
              </a:r>
            </a:p>
          </p:txBody>
        </p:sp>
        <p:sp>
          <p:nvSpPr>
            <p:cNvPr id="6159" name="TextBox 23"/>
            <p:cNvSpPr txBox="1">
              <a:spLocks noChangeArrowheads="1"/>
            </p:cNvSpPr>
            <p:nvPr/>
          </p:nvSpPr>
          <p:spPr bwMode="auto">
            <a:xfrm>
              <a:off x="7514271" y="5997222"/>
              <a:ext cx="162973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7030A0"/>
                  </a:solidFill>
                  <a:latin typeface="Calibri" pitchFamily="34" charset="0"/>
                </a:rPr>
                <a:t>Year 6 Graduation</a:t>
              </a:r>
            </a:p>
          </p:txBody>
        </p:sp>
      </p:grpSp>
      <p:sp>
        <p:nvSpPr>
          <p:cNvPr id="6151" name="TextBox 24"/>
          <p:cNvSpPr txBox="1">
            <a:spLocks noChangeArrowheads="1"/>
          </p:cNvSpPr>
          <p:nvPr/>
        </p:nvSpPr>
        <p:spPr bwMode="auto">
          <a:xfrm>
            <a:off x="0" y="33338"/>
            <a:ext cx="1276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FF0000"/>
                </a:solidFill>
                <a:latin typeface="Calibri" pitchFamily="34" charset="0"/>
              </a:rPr>
              <a:t>High GPA &gt;= 2.50</a:t>
            </a:r>
          </a:p>
          <a:p>
            <a:pPr eaLnBrk="1" hangingPunct="1"/>
            <a:r>
              <a:rPr lang="en-US" sz="1200" b="1">
                <a:solidFill>
                  <a:srgbClr val="FF0000"/>
                </a:solidFill>
                <a:latin typeface="Calibri" pitchFamily="34" charset="0"/>
              </a:rPr>
              <a:t>Low GPA &lt; 2.50</a:t>
            </a:r>
          </a:p>
        </p:txBody>
      </p:sp>
      <p:sp>
        <p:nvSpPr>
          <p:cNvPr id="6152" name="TextBox 28"/>
          <p:cNvSpPr txBox="1">
            <a:spLocks noChangeArrowheads="1"/>
          </p:cNvSpPr>
          <p:nvPr/>
        </p:nvSpPr>
        <p:spPr bwMode="auto">
          <a:xfrm>
            <a:off x="0" y="5638800"/>
            <a:ext cx="1406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33CC"/>
                </a:solidFill>
                <a:latin typeface="Calibri" pitchFamily="34" charset="0"/>
              </a:rPr>
              <a:t>High Credits: &gt;= 48</a:t>
            </a:r>
          </a:p>
          <a:p>
            <a:pPr eaLnBrk="1" hangingPunct="1"/>
            <a:r>
              <a:rPr lang="en-US" sz="1200" b="1">
                <a:solidFill>
                  <a:srgbClr val="0033CC"/>
                </a:solidFill>
                <a:latin typeface="Calibri" pitchFamily="34" charset="0"/>
              </a:rPr>
              <a:t>Mod Credits: 37-47</a:t>
            </a:r>
          </a:p>
          <a:p>
            <a:pPr eaLnBrk="1" hangingPunct="1"/>
            <a:r>
              <a:rPr lang="en-US" sz="1200" b="1">
                <a:solidFill>
                  <a:srgbClr val="0033CC"/>
                </a:solidFill>
                <a:latin typeface="Calibri" pitchFamily="34" charset="0"/>
              </a:rPr>
              <a:t>Low Credits: &lt;= 36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1113" y="615950"/>
            <a:ext cx="8997950" cy="4763"/>
          </a:xfrm>
          <a:prstGeom prst="line">
            <a:avLst/>
          </a:prstGeom>
          <a:ln w="28575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113" y="6005513"/>
            <a:ext cx="8997950" cy="6350"/>
          </a:xfrm>
          <a:prstGeom prst="line">
            <a:avLst/>
          </a:prstGeom>
          <a:ln w="28575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First-Year Academic Success (FYAS) Recruitment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Identified at Admission based on HS math GPA and/or ACT math score</a:t>
            </a:r>
          </a:p>
          <a:p>
            <a:pPr eaLnBrk="1" hangingPunct="1"/>
            <a:r>
              <a:rPr lang="en-US" smtClean="0"/>
              <a:t>Invite those who place into Basic Algebra through Pre-calculus, Basic Writing II, and students who could benefit from General Chemistry Techniques </a:t>
            </a:r>
          </a:p>
          <a:p>
            <a:pPr eaLnBrk="1" hangingPunct="1"/>
            <a:r>
              <a:rPr lang="en-US" smtClean="0"/>
              <a:t>Referred by an Academic Advisor</a:t>
            </a:r>
          </a:p>
          <a:p>
            <a:pPr eaLnBrk="1" hangingPunct="1"/>
            <a:r>
              <a:rPr lang="en-US" smtClean="0"/>
              <a:t>First-Year, Transfer, &amp; Current Students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FYAS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Population Data:</a:t>
            </a:r>
          </a:p>
          <a:p>
            <a:pPr lvl="1" eaLnBrk="1" hangingPunct="1">
              <a:defRPr/>
            </a:pPr>
            <a:r>
              <a:rPr lang="en-US" dirty="0" smtClean="0"/>
              <a:t>FYAS students are more likely to be first generation, underrepresented students of color, commuters, and are from the city of Chicago.</a:t>
            </a:r>
          </a:p>
          <a:p>
            <a:pPr lvl="1" eaLnBrk="1" hangingPunct="1">
              <a:defRPr/>
            </a:pPr>
            <a:r>
              <a:rPr lang="en-US" dirty="0" smtClean="0"/>
              <a:t>Coupled with the lower level of academic preparedness, FYAS students may be academically performing at higher levels than would be predicted. </a:t>
            </a:r>
          </a:p>
          <a:p>
            <a:pPr eaLnBrk="1" hangingPunct="1">
              <a:defRPr/>
            </a:pPr>
            <a:r>
              <a:rPr lang="en-US" dirty="0" smtClean="0"/>
              <a:t>Performance Highlights:</a:t>
            </a:r>
          </a:p>
          <a:p>
            <a:pPr lvl="1" eaLnBrk="1" hangingPunct="1">
              <a:defRPr/>
            </a:pPr>
            <a:r>
              <a:rPr lang="en-US" dirty="0" smtClean="0"/>
              <a:t>73% made progress to degree at the end of the AQ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 &amp; Answers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z="2800" smtClean="0"/>
              <a:t>773-325-7426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hlinkClick r:id="rId3"/>
              </a:rPr>
              <a:t>fyas@depaul.edu</a:t>
            </a:r>
            <a:r>
              <a:rPr lang="en-US" sz="2800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hlinkClick r:id="rId4"/>
              </a:rPr>
              <a:t>http://fyas.depaul.edu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Paul IRMA Standard">
    <a:dk1>
      <a:srgbClr val="000000"/>
    </a:dk1>
    <a:lt1>
      <a:srgbClr val="FFFFFF"/>
    </a:lt1>
    <a:dk2>
      <a:srgbClr val="000000"/>
    </a:dk2>
    <a:lt2>
      <a:srgbClr val="FCE8B5"/>
    </a:lt2>
    <a:accent1>
      <a:srgbClr val="2C4E6A"/>
    </a:accent1>
    <a:accent2>
      <a:srgbClr val="BDAAA3"/>
    </a:accent2>
    <a:accent3>
      <a:srgbClr val="A80000"/>
    </a:accent3>
    <a:accent4>
      <a:srgbClr val="8CB0CE"/>
    </a:accent4>
    <a:accent5>
      <a:srgbClr val="4E3E38"/>
    </a:accent5>
    <a:accent6>
      <a:srgbClr val="92C49C"/>
    </a:accent6>
    <a:hlink>
      <a:srgbClr val="2E4641"/>
    </a:hlink>
    <a:folHlink>
      <a:srgbClr val="F7B615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</TotalTime>
  <Words>419</Words>
  <Application>Microsoft Office PowerPoint</Application>
  <PresentationFormat>On-screen Show (4:3)</PresentationFormat>
  <Paragraphs>82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Retention at DePaul University </vt:lpstr>
      <vt:lpstr>DePaul’s 4Ps Retention Framework</vt:lpstr>
      <vt:lpstr>First-year Academic Performance is the Key Driver of  Retention and Graduation Rates </vt:lpstr>
      <vt:lpstr>PowerPoint Presentation</vt:lpstr>
      <vt:lpstr>First-Year Academic Success (FYAS) Recruitment</vt:lpstr>
      <vt:lpstr>FYAS Data</vt:lpstr>
      <vt:lpstr>Questions &amp; Answers</vt:lpstr>
    </vt:vector>
  </TitlesOfParts>
  <Company>DePaul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Quach</dc:creator>
  <cp:lastModifiedBy>Chris Pierson</cp:lastModifiedBy>
  <cp:revision>214</cp:revision>
  <cp:lastPrinted>2012-03-13T20:52:48Z</cp:lastPrinted>
  <dcterms:created xsi:type="dcterms:W3CDTF">2006-06-30T20:58:34Z</dcterms:created>
  <dcterms:modified xsi:type="dcterms:W3CDTF">2012-08-08T16:11:37Z</dcterms:modified>
</cp:coreProperties>
</file>