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71" r:id="rId2"/>
    <p:sldId id="291" r:id="rId3"/>
    <p:sldId id="298" r:id="rId4"/>
    <p:sldId id="292" r:id="rId5"/>
    <p:sldId id="300" r:id="rId6"/>
    <p:sldId id="297" r:id="rId7"/>
    <p:sldId id="280" r:id="rId8"/>
    <p:sldId id="281" r:id="rId9"/>
    <p:sldId id="282" r:id="rId10"/>
    <p:sldId id="283" r:id="rId11"/>
    <p:sldId id="266" r:id="rId12"/>
    <p:sldId id="288" r:id="rId13"/>
    <p:sldId id="268" r:id="rId14"/>
    <p:sldId id="269" r:id="rId15"/>
    <p:sldId id="272" r:id="rId16"/>
  </p:sldIdLst>
  <p:sldSz cx="9144000" cy="6858000" type="screen4x3"/>
  <p:notesSz cx="7010400" cy="9296400"/>
  <p:embeddedFontLst>
    <p:embeddedFont>
      <p:font typeface="Calibri" pitchFamily="34" charset="0"/>
      <p:regular r:id="rId19"/>
      <p:bold r:id="rId20"/>
      <p:italic r:id="rId21"/>
      <p:boldItalic r:id="rId22"/>
    </p:embeddedFont>
    <p:embeddedFont>
      <p:font typeface="Brush Script MT" pitchFamily="66" charset="0"/>
      <p:italic r:id="rId23"/>
    </p:embeddedFont>
    <p:embeddedFont>
      <p:font typeface="Britannic Bold" pitchFamily="34" charset="0"/>
      <p:regular r:id="rId24"/>
    </p:embeddedFont>
    <p:embeddedFont>
      <p:font typeface="Gill Sans MT" pitchFamily="34" charset="0"/>
      <p:regular r:id="rId25"/>
      <p:bold r:id="rId26"/>
      <p:italic r:id="rId27"/>
      <p:boldItalic r:id="rId28"/>
    </p:embeddedFont>
    <p:embeddedFont>
      <p:font typeface="ＭＳ Ｐゴシック" pitchFamily="34" charset="-128"/>
      <p:regular r:id="rId29"/>
    </p:embeddedFont>
    <p:embeddedFont>
      <p:font typeface="Gill Sans MT Condensed" pitchFamily="34" charset="0"/>
      <p:regular r:id="rId30"/>
    </p:embeddedFont>
  </p:embeddedFontLst>
  <p:defaultTextStyle>
    <a:defPPr>
      <a:defRPr lang="en-US"/>
    </a:defPPr>
    <a:lvl1pPr algn="l" rtl="0" fontAlgn="base">
      <a:spcBef>
        <a:spcPct val="0"/>
      </a:spcBef>
      <a:spcAft>
        <a:spcPct val="0"/>
      </a:spcAft>
      <a:defRPr sz="3200" kern="1200">
        <a:solidFill>
          <a:srgbClr val="333333"/>
        </a:solidFill>
        <a:latin typeface="Gill Sans MT" pitchFamily="34" charset="0"/>
        <a:ea typeface="+mn-ea"/>
        <a:cs typeface="+mn-cs"/>
      </a:defRPr>
    </a:lvl1pPr>
    <a:lvl2pPr marL="457200" algn="l" rtl="0" fontAlgn="base">
      <a:spcBef>
        <a:spcPct val="0"/>
      </a:spcBef>
      <a:spcAft>
        <a:spcPct val="0"/>
      </a:spcAft>
      <a:defRPr sz="3200" kern="1200">
        <a:solidFill>
          <a:srgbClr val="333333"/>
        </a:solidFill>
        <a:latin typeface="Gill Sans MT" pitchFamily="34" charset="0"/>
        <a:ea typeface="+mn-ea"/>
        <a:cs typeface="+mn-cs"/>
      </a:defRPr>
    </a:lvl2pPr>
    <a:lvl3pPr marL="914400" algn="l" rtl="0" fontAlgn="base">
      <a:spcBef>
        <a:spcPct val="0"/>
      </a:spcBef>
      <a:spcAft>
        <a:spcPct val="0"/>
      </a:spcAft>
      <a:defRPr sz="3200" kern="1200">
        <a:solidFill>
          <a:srgbClr val="333333"/>
        </a:solidFill>
        <a:latin typeface="Gill Sans MT" pitchFamily="34" charset="0"/>
        <a:ea typeface="+mn-ea"/>
        <a:cs typeface="+mn-cs"/>
      </a:defRPr>
    </a:lvl3pPr>
    <a:lvl4pPr marL="1371600" algn="l" rtl="0" fontAlgn="base">
      <a:spcBef>
        <a:spcPct val="0"/>
      </a:spcBef>
      <a:spcAft>
        <a:spcPct val="0"/>
      </a:spcAft>
      <a:defRPr sz="3200" kern="1200">
        <a:solidFill>
          <a:srgbClr val="333333"/>
        </a:solidFill>
        <a:latin typeface="Gill Sans MT" pitchFamily="34" charset="0"/>
        <a:ea typeface="+mn-ea"/>
        <a:cs typeface="+mn-cs"/>
      </a:defRPr>
    </a:lvl4pPr>
    <a:lvl5pPr marL="1828800" algn="l" rtl="0" fontAlgn="base">
      <a:spcBef>
        <a:spcPct val="0"/>
      </a:spcBef>
      <a:spcAft>
        <a:spcPct val="0"/>
      </a:spcAft>
      <a:defRPr sz="3200" kern="1200">
        <a:solidFill>
          <a:srgbClr val="333333"/>
        </a:solidFill>
        <a:latin typeface="Gill Sans MT" pitchFamily="34" charset="0"/>
        <a:ea typeface="+mn-ea"/>
        <a:cs typeface="+mn-cs"/>
      </a:defRPr>
    </a:lvl5pPr>
    <a:lvl6pPr marL="2286000" algn="l" defTabSz="914400" rtl="0" eaLnBrk="1" latinLnBrk="0" hangingPunct="1">
      <a:defRPr sz="3200" kern="1200">
        <a:solidFill>
          <a:srgbClr val="333333"/>
        </a:solidFill>
        <a:latin typeface="Gill Sans MT" pitchFamily="34" charset="0"/>
        <a:ea typeface="+mn-ea"/>
        <a:cs typeface="+mn-cs"/>
      </a:defRPr>
    </a:lvl6pPr>
    <a:lvl7pPr marL="2743200" algn="l" defTabSz="914400" rtl="0" eaLnBrk="1" latinLnBrk="0" hangingPunct="1">
      <a:defRPr sz="3200" kern="1200">
        <a:solidFill>
          <a:srgbClr val="333333"/>
        </a:solidFill>
        <a:latin typeface="Gill Sans MT" pitchFamily="34" charset="0"/>
        <a:ea typeface="+mn-ea"/>
        <a:cs typeface="+mn-cs"/>
      </a:defRPr>
    </a:lvl7pPr>
    <a:lvl8pPr marL="3200400" algn="l" defTabSz="914400" rtl="0" eaLnBrk="1" latinLnBrk="0" hangingPunct="1">
      <a:defRPr sz="3200" kern="1200">
        <a:solidFill>
          <a:srgbClr val="333333"/>
        </a:solidFill>
        <a:latin typeface="Gill Sans MT" pitchFamily="34" charset="0"/>
        <a:ea typeface="+mn-ea"/>
        <a:cs typeface="+mn-cs"/>
      </a:defRPr>
    </a:lvl8pPr>
    <a:lvl9pPr marL="3657600" algn="l" defTabSz="914400" rtl="0" eaLnBrk="1" latinLnBrk="0" hangingPunct="1">
      <a:defRPr sz="3200" kern="1200">
        <a:solidFill>
          <a:srgbClr val="333333"/>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037"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CBDB5-8650-4C73-ADE0-E73BA72137DD}"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932E3526-07F9-4D48-B960-E122487C7EB9}">
      <dgm:prSet phldrT="[Text]" custT="1"/>
      <dgm:spPr>
        <a:solidFill>
          <a:srgbClr val="92D050"/>
        </a:solidFill>
      </dgm:spPr>
      <dgm:t>
        <a:bodyPr/>
        <a:lstStyle/>
        <a:p>
          <a:r>
            <a:rPr lang="en-US" sz="2800" b="1" dirty="0" smtClean="0"/>
            <a:t>$ Value</a:t>
          </a:r>
          <a:endParaRPr lang="en-US" sz="2800" b="1" dirty="0"/>
        </a:p>
      </dgm:t>
    </dgm:pt>
    <dgm:pt modelId="{ADAE8B14-60FC-4BE5-A8E5-13E85FFC3C0F}" type="parTrans" cxnId="{CC362946-A629-4914-B7F4-0C06F6D7D930}">
      <dgm:prSet/>
      <dgm:spPr/>
      <dgm:t>
        <a:bodyPr/>
        <a:lstStyle/>
        <a:p>
          <a:endParaRPr lang="en-US"/>
        </a:p>
      </dgm:t>
    </dgm:pt>
    <dgm:pt modelId="{F827B277-8CD0-4CA9-81C0-9BF80764B9D0}" type="sibTrans" cxnId="{CC362946-A629-4914-B7F4-0C06F6D7D930}">
      <dgm:prSet/>
      <dgm:spPr/>
      <dgm:t>
        <a:bodyPr/>
        <a:lstStyle/>
        <a:p>
          <a:endParaRPr lang="en-US"/>
        </a:p>
      </dgm:t>
    </dgm:pt>
    <dgm:pt modelId="{2CA94F61-06DD-4CD0-89B9-5E57DBBF079A}">
      <dgm:prSet phldrT="[Text]" custT="1"/>
      <dgm:spPr>
        <a:solidFill>
          <a:srgbClr val="FFC000"/>
        </a:solidFill>
      </dgm:spPr>
      <dgm:t>
        <a:bodyPr/>
        <a:lstStyle/>
        <a:p>
          <a:r>
            <a:rPr lang="en-US" sz="2800" b="1" dirty="0" smtClean="0"/>
            <a:t>People</a:t>
          </a:r>
          <a:endParaRPr lang="en-US" sz="2800" b="1" dirty="0"/>
        </a:p>
      </dgm:t>
    </dgm:pt>
    <dgm:pt modelId="{A92E25F0-2EA8-4BA7-BB0E-2A6BA9ECB2E0}" type="parTrans" cxnId="{76F2072E-FC9C-468C-98CF-AE1D3448175A}">
      <dgm:prSet/>
      <dgm:spPr/>
      <dgm:t>
        <a:bodyPr/>
        <a:lstStyle/>
        <a:p>
          <a:endParaRPr lang="en-US"/>
        </a:p>
      </dgm:t>
    </dgm:pt>
    <dgm:pt modelId="{C14DA717-A4C1-49E0-8DF7-4AA4C7FE2235}" type="sibTrans" cxnId="{76F2072E-FC9C-468C-98CF-AE1D3448175A}">
      <dgm:prSet/>
      <dgm:spPr/>
      <dgm:t>
        <a:bodyPr/>
        <a:lstStyle/>
        <a:p>
          <a:endParaRPr lang="en-US"/>
        </a:p>
      </dgm:t>
    </dgm:pt>
    <dgm:pt modelId="{3F787440-9594-4130-8B73-265DCFC2FAE5}">
      <dgm:prSet phldrT="[Text]" custT="1"/>
      <dgm:spPr/>
      <dgm:t>
        <a:bodyPr/>
        <a:lstStyle/>
        <a:p>
          <a:r>
            <a:rPr lang="en-US" sz="2800" dirty="0" smtClean="0"/>
            <a:t>Environment</a:t>
          </a:r>
          <a:endParaRPr lang="en-US" sz="2800" dirty="0"/>
        </a:p>
      </dgm:t>
    </dgm:pt>
    <dgm:pt modelId="{D2205BE9-ACA3-46FF-8913-86FC4CBB1529}" type="parTrans" cxnId="{0E2D402F-0724-4C45-A5D4-AADFE3499448}">
      <dgm:prSet/>
      <dgm:spPr/>
      <dgm:t>
        <a:bodyPr/>
        <a:lstStyle/>
        <a:p>
          <a:endParaRPr lang="en-US"/>
        </a:p>
      </dgm:t>
    </dgm:pt>
    <dgm:pt modelId="{9E38B5DF-9BB2-4B41-A341-632BD2A0337D}" type="sibTrans" cxnId="{0E2D402F-0724-4C45-A5D4-AADFE3499448}">
      <dgm:prSet/>
      <dgm:spPr/>
      <dgm:t>
        <a:bodyPr/>
        <a:lstStyle/>
        <a:p>
          <a:endParaRPr lang="en-US"/>
        </a:p>
      </dgm:t>
    </dgm:pt>
    <dgm:pt modelId="{D9EDFF83-2BFC-43F2-BB7A-43BB71819A2D}">
      <dgm:prSet phldrT="[Text]"/>
      <dgm:spPr/>
      <dgm:t>
        <a:bodyPr/>
        <a:lstStyle/>
        <a:p>
          <a:r>
            <a:rPr lang="en-US" dirty="0" smtClean="0">
              <a:solidFill>
                <a:schemeClr val="tx1"/>
              </a:solidFill>
            </a:rPr>
            <a:t>Getting to what makes sense for College, Community, and Region.</a:t>
          </a:r>
          <a:endParaRPr lang="en-US" dirty="0">
            <a:solidFill>
              <a:schemeClr val="tx1"/>
            </a:solidFill>
          </a:endParaRPr>
        </a:p>
      </dgm:t>
    </dgm:pt>
    <dgm:pt modelId="{FEF4F1FF-AE20-4A70-A3EA-3577D7C5AD33}" type="parTrans" cxnId="{A21B10C1-F6E7-40A9-B54C-AB1C5ACA1EA1}">
      <dgm:prSet/>
      <dgm:spPr/>
      <dgm:t>
        <a:bodyPr/>
        <a:lstStyle/>
        <a:p>
          <a:endParaRPr lang="en-US"/>
        </a:p>
      </dgm:t>
    </dgm:pt>
    <dgm:pt modelId="{99DD825E-E4A7-4BE4-83F3-16BB31DFED89}" type="sibTrans" cxnId="{A21B10C1-F6E7-40A9-B54C-AB1C5ACA1EA1}">
      <dgm:prSet/>
      <dgm:spPr/>
      <dgm:t>
        <a:bodyPr/>
        <a:lstStyle/>
        <a:p>
          <a:endParaRPr lang="en-US"/>
        </a:p>
      </dgm:t>
    </dgm:pt>
    <dgm:pt modelId="{F00A2970-ACBB-45D7-AD6C-7667BFF5BB19}" type="pres">
      <dgm:prSet presAssocID="{7CBCBDB5-8650-4C73-ADE0-E73BA72137DD}" presName="Name0" presStyleCnt="0">
        <dgm:presLayoutVars>
          <dgm:chMax val="4"/>
          <dgm:resizeHandles val="exact"/>
        </dgm:presLayoutVars>
      </dgm:prSet>
      <dgm:spPr/>
      <dgm:t>
        <a:bodyPr/>
        <a:lstStyle/>
        <a:p>
          <a:endParaRPr lang="en-US"/>
        </a:p>
      </dgm:t>
    </dgm:pt>
    <dgm:pt modelId="{4C12F4AD-10FC-4C1E-BC3F-5DEEAA4453F9}" type="pres">
      <dgm:prSet presAssocID="{7CBCBDB5-8650-4C73-ADE0-E73BA72137DD}" presName="ellipse" presStyleLbl="trBgShp" presStyleIdx="0" presStyleCnt="1"/>
      <dgm:spPr/>
    </dgm:pt>
    <dgm:pt modelId="{49AAF70C-2C40-4563-ABC4-F604678949A0}" type="pres">
      <dgm:prSet presAssocID="{7CBCBDB5-8650-4C73-ADE0-E73BA72137DD}" presName="arrow1" presStyleLbl="fgShp" presStyleIdx="0" presStyleCnt="1" custScaleY="186125" custLinFactX="41866" custLinFactNeighborX="100000" custLinFactNeighborY="-14254"/>
      <dgm:spPr>
        <a:solidFill>
          <a:srgbClr val="FF0000"/>
        </a:solidFill>
      </dgm:spPr>
    </dgm:pt>
    <dgm:pt modelId="{895E482E-1273-408D-9A13-5EC2E1768422}" type="pres">
      <dgm:prSet presAssocID="{7CBCBDB5-8650-4C73-ADE0-E73BA72137DD}" presName="rectangle" presStyleLbl="revTx" presStyleIdx="0" presStyleCnt="1" custScaleX="164593" custScaleY="99044" custLinFactNeighborX="-1914" custLinFactNeighborY="17913">
        <dgm:presLayoutVars>
          <dgm:bulletEnabled val="1"/>
        </dgm:presLayoutVars>
      </dgm:prSet>
      <dgm:spPr/>
      <dgm:t>
        <a:bodyPr/>
        <a:lstStyle/>
        <a:p>
          <a:endParaRPr lang="en-US"/>
        </a:p>
      </dgm:t>
    </dgm:pt>
    <dgm:pt modelId="{CAE77A33-F256-462C-A102-D675FF12EDB9}" type="pres">
      <dgm:prSet presAssocID="{2CA94F61-06DD-4CD0-89B9-5E57DBBF079A}" presName="item1" presStyleLbl="node1" presStyleIdx="0" presStyleCnt="3" custScaleX="206061" custScaleY="144796" custLinFactNeighborX="56860" custLinFactNeighborY="-4510">
        <dgm:presLayoutVars>
          <dgm:bulletEnabled val="1"/>
        </dgm:presLayoutVars>
      </dgm:prSet>
      <dgm:spPr/>
      <dgm:t>
        <a:bodyPr/>
        <a:lstStyle/>
        <a:p>
          <a:endParaRPr lang="en-US"/>
        </a:p>
      </dgm:t>
    </dgm:pt>
    <dgm:pt modelId="{E43925A1-AD0F-40EE-B1D1-207DC9D5FB0D}" type="pres">
      <dgm:prSet presAssocID="{3F787440-9594-4130-8B73-265DCFC2FAE5}" presName="item2" presStyleLbl="node1" presStyleIdx="1" presStyleCnt="3" custScaleX="206856" custScaleY="153615" custLinFactNeighborX="42051" custLinFactNeighborY="-42463">
        <dgm:presLayoutVars>
          <dgm:bulletEnabled val="1"/>
        </dgm:presLayoutVars>
      </dgm:prSet>
      <dgm:spPr/>
      <dgm:t>
        <a:bodyPr/>
        <a:lstStyle/>
        <a:p>
          <a:endParaRPr lang="en-US"/>
        </a:p>
      </dgm:t>
    </dgm:pt>
    <dgm:pt modelId="{A45B9E72-5D2A-440F-B198-7F56891E432A}" type="pres">
      <dgm:prSet presAssocID="{D9EDFF83-2BFC-43F2-BB7A-43BB71819A2D}" presName="item3" presStyleLbl="node1" presStyleIdx="2" presStyleCnt="3" custScaleX="207045" custScaleY="163298" custLinFactX="23655" custLinFactNeighborX="100000" custLinFactNeighborY="-23651">
        <dgm:presLayoutVars>
          <dgm:bulletEnabled val="1"/>
        </dgm:presLayoutVars>
      </dgm:prSet>
      <dgm:spPr/>
      <dgm:t>
        <a:bodyPr/>
        <a:lstStyle/>
        <a:p>
          <a:endParaRPr lang="en-US"/>
        </a:p>
      </dgm:t>
    </dgm:pt>
    <dgm:pt modelId="{119A5CE7-A114-40A3-B0F6-5B0A33003399}" type="pres">
      <dgm:prSet presAssocID="{7CBCBDB5-8650-4C73-ADE0-E73BA72137DD}" presName="funnel" presStyleLbl="trAlignAcc1" presStyleIdx="0" presStyleCnt="1" custScaleX="137081" custScaleY="111464" custLinFactNeighborX="22607" custLinFactNeighborY="-2192"/>
      <dgm:spPr/>
    </dgm:pt>
  </dgm:ptLst>
  <dgm:cxnLst>
    <dgm:cxn modelId="{95D5B464-A73A-4DDB-A65B-32DD8A82903F}" type="presOf" srcId="{7CBCBDB5-8650-4C73-ADE0-E73BA72137DD}" destId="{F00A2970-ACBB-45D7-AD6C-7667BFF5BB19}" srcOrd="0" destOrd="0" presId="urn:microsoft.com/office/officeart/2005/8/layout/funnel1"/>
    <dgm:cxn modelId="{A21B10C1-F6E7-40A9-B54C-AB1C5ACA1EA1}" srcId="{7CBCBDB5-8650-4C73-ADE0-E73BA72137DD}" destId="{D9EDFF83-2BFC-43F2-BB7A-43BB71819A2D}" srcOrd="3" destOrd="0" parTransId="{FEF4F1FF-AE20-4A70-A3EA-3577D7C5AD33}" sibTransId="{99DD825E-E4A7-4BE4-83F3-16BB31DFED89}"/>
    <dgm:cxn modelId="{76F2072E-FC9C-468C-98CF-AE1D3448175A}" srcId="{7CBCBDB5-8650-4C73-ADE0-E73BA72137DD}" destId="{2CA94F61-06DD-4CD0-89B9-5E57DBBF079A}" srcOrd="1" destOrd="0" parTransId="{A92E25F0-2EA8-4BA7-BB0E-2A6BA9ECB2E0}" sibTransId="{C14DA717-A4C1-49E0-8DF7-4AA4C7FE2235}"/>
    <dgm:cxn modelId="{3FB77FDA-D586-45DD-B0E8-4BE19CCDF763}" type="presOf" srcId="{3F787440-9594-4130-8B73-265DCFC2FAE5}" destId="{CAE77A33-F256-462C-A102-D675FF12EDB9}" srcOrd="0" destOrd="0" presId="urn:microsoft.com/office/officeart/2005/8/layout/funnel1"/>
    <dgm:cxn modelId="{B5B58CCF-4871-4F82-8AA0-50E4C69541CF}" type="presOf" srcId="{932E3526-07F9-4D48-B960-E122487C7EB9}" destId="{A45B9E72-5D2A-440F-B198-7F56891E432A}" srcOrd="0" destOrd="0" presId="urn:microsoft.com/office/officeart/2005/8/layout/funnel1"/>
    <dgm:cxn modelId="{029F1B96-436C-472B-B5A2-174B491C4B90}" type="presOf" srcId="{2CA94F61-06DD-4CD0-89B9-5E57DBBF079A}" destId="{E43925A1-AD0F-40EE-B1D1-207DC9D5FB0D}" srcOrd="0" destOrd="0" presId="urn:microsoft.com/office/officeart/2005/8/layout/funnel1"/>
    <dgm:cxn modelId="{0E2D402F-0724-4C45-A5D4-AADFE3499448}" srcId="{7CBCBDB5-8650-4C73-ADE0-E73BA72137DD}" destId="{3F787440-9594-4130-8B73-265DCFC2FAE5}" srcOrd="2" destOrd="0" parTransId="{D2205BE9-ACA3-46FF-8913-86FC4CBB1529}" sibTransId="{9E38B5DF-9BB2-4B41-A341-632BD2A0337D}"/>
    <dgm:cxn modelId="{CC362946-A629-4914-B7F4-0C06F6D7D930}" srcId="{7CBCBDB5-8650-4C73-ADE0-E73BA72137DD}" destId="{932E3526-07F9-4D48-B960-E122487C7EB9}" srcOrd="0" destOrd="0" parTransId="{ADAE8B14-60FC-4BE5-A8E5-13E85FFC3C0F}" sibTransId="{F827B277-8CD0-4CA9-81C0-9BF80764B9D0}"/>
    <dgm:cxn modelId="{A169470F-3300-4B23-B979-85C5329043A9}" type="presOf" srcId="{D9EDFF83-2BFC-43F2-BB7A-43BB71819A2D}" destId="{895E482E-1273-408D-9A13-5EC2E1768422}" srcOrd="0" destOrd="0" presId="urn:microsoft.com/office/officeart/2005/8/layout/funnel1"/>
    <dgm:cxn modelId="{C30E2EFA-FF5C-437A-8A16-253EB7C59A3F}" type="presParOf" srcId="{F00A2970-ACBB-45D7-AD6C-7667BFF5BB19}" destId="{4C12F4AD-10FC-4C1E-BC3F-5DEEAA4453F9}" srcOrd="0" destOrd="0" presId="urn:microsoft.com/office/officeart/2005/8/layout/funnel1"/>
    <dgm:cxn modelId="{CFC3F404-D16B-45DF-90A3-CCB0E9302BD2}" type="presParOf" srcId="{F00A2970-ACBB-45D7-AD6C-7667BFF5BB19}" destId="{49AAF70C-2C40-4563-ABC4-F604678949A0}" srcOrd="1" destOrd="0" presId="urn:microsoft.com/office/officeart/2005/8/layout/funnel1"/>
    <dgm:cxn modelId="{C4B58021-3BCD-4587-982E-888FCF2F3920}" type="presParOf" srcId="{F00A2970-ACBB-45D7-AD6C-7667BFF5BB19}" destId="{895E482E-1273-408D-9A13-5EC2E1768422}" srcOrd="2" destOrd="0" presId="urn:microsoft.com/office/officeart/2005/8/layout/funnel1"/>
    <dgm:cxn modelId="{90CAF360-A631-4286-8A52-D9598A403651}" type="presParOf" srcId="{F00A2970-ACBB-45D7-AD6C-7667BFF5BB19}" destId="{CAE77A33-F256-462C-A102-D675FF12EDB9}" srcOrd="3" destOrd="0" presId="urn:microsoft.com/office/officeart/2005/8/layout/funnel1"/>
    <dgm:cxn modelId="{BF8CC4F0-4C0F-4E30-B5D3-3EB74034A8EA}" type="presParOf" srcId="{F00A2970-ACBB-45D7-AD6C-7667BFF5BB19}" destId="{E43925A1-AD0F-40EE-B1D1-207DC9D5FB0D}" srcOrd="4" destOrd="0" presId="urn:microsoft.com/office/officeart/2005/8/layout/funnel1"/>
    <dgm:cxn modelId="{3D6DA068-923A-439D-87F1-8552651D1DD0}" type="presParOf" srcId="{F00A2970-ACBB-45D7-AD6C-7667BFF5BB19}" destId="{A45B9E72-5D2A-440F-B198-7F56891E432A}" srcOrd="5" destOrd="0" presId="urn:microsoft.com/office/officeart/2005/8/layout/funnel1"/>
    <dgm:cxn modelId="{B7C7A785-D063-4FBF-B697-72009AC403D5}" type="presParOf" srcId="{F00A2970-ACBB-45D7-AD6C-7667BFF5BB19}" destId="{119A5CE7-A114-40A3-B0F6-5B0A3300339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1DB00-07B7-4414-9B92-13E64CC5AA64}" type="doc">
      <dgm:prSet loTypeId="urn:microsoft.com/office/officeart/2005/8/layout/arrow2" loCatId="process" qsTypeId="urn:microsoft.com/office/officeart/2005/8/quickstyle/simple1" qsCatId="simple" csTypeId="urn:microsoft.com/office/officeart/2005/8/colors/accent2_1" csCatId="accent2" phldr="1"/>
      <dgm:spPr/>
    </dgm:pt>
    <dgm:pt modelId="{647D191C-3704-46D8-96D5-E56E39982A8A}">
      <dgm:prSet phldrT="[Text]" custT="1"/>
      <dgm:spPr/>
      <dgm:t>
        <a:bodyPr/>
        <a:lstStyle/>
        <a:p>
          <a:r>
            <a:rPr lang="en-US" sz="2400" dirty="0" smtClean="0">
              <a:solidFill>
                <a:schemeClr val="tx1"/>
              </a:solidFill>
              <a:latin typeface="+mj-lt"/>
            </a:rPr>
            <a:t>Industrial/</a:t>
          </a:r>
          <a:r>
            <a:rPr lang="en-US" sz="2400" dirty="0" err="1" smtClean="0">
              <a:solidFill>
                <a:schemeClr val="tx1"/>
              </a:solidFill>
              <a:latin typeface="+mj-lt"/>
            </a:rPr>
            <a:t>Mfging</a:t>
          </a:r>
          <a:r>
            <a:rPr lang="en-US" sz="2400" dirty="0" smtClean="0">
              <a:solidFill>
                <a:schemeClr val="tx1"/>
              </a:solidFill>
              <a:latin typeface="+mj-lt"/>
            </a:rPr>
            <a:t> Processing</a:t>
          </a:r>
          <a:endParaRPr lang="en-US" sz="2400" dirty="0">
            <a:solidFill>
              <a:schemeClr val="tx1"/>
            </a:solidFill>
            <a:latin typeface="+mj-lt"/>
          </a:endParaRPr>
        </a:p>
      </dgm:t>
    </dgm:pt>
    <dgm:pt modelId="{02BBAE6E-6B01-49A0-98A8-33D7D6BFCEE5}" type="parTrans" cxnId="{9F30BB0B-C972-4F90-9186-29EFC746DE5A}">
      <dgm:prSet/>
      <dgm:spPr/>
      <dgm:t>
        <a:bodyPr/>
        <a:lstStyle/>
        <a:p>
          <a:endParaRPr lang="en-US">
            <a:solidFill>
              <a:schemeClr val="tx1"/>
            </a:solidFill>
            <a:latin typeface="+mj-lt"/>
          </a:endParaRPr>
        </a:p>
      </dgm:t>
    </dgm:pt>
    <dgm:pt modelId="{1944F9FE-1CB0-4C1A-B6FA-9B076E0593E1}" type="sibTrans" cxnId="{9F30BB0B-C972-4F90-9186-29EFC746DE5A}">
      <dgm:prSet/>
      <dgm:spPr/>
      <dgm:t>
        <a:bodyPr/>
        <a:lstStyle/>
        <a:p>
          <a:endParaRPr lang="en-US">
            <a:solidFill>
              <a:schemeClr val="tx1"/>
            </a:solidFill>
            <a:latin typeface="+mj-lt"/>
          </a:endParaRPr>
        </a:p>
      </dgm:t>
    </dgm:pt>
    <dgm:pt modelId="{0D77CF0D-170D-4F69-BADF-4937D19B959F}">
      <dgm:prSet phldrT="[Text]" custT="1"/>
      <dgm:spPr/>
      <dgm:t>
        <a:bodyPr/>
        <a:lstStyle/>
        <a:p>
          <a:r>
            <a:rPr lang="en-US" sz="2400" dirty="0" smtClean="0">
              <a:solidFill>
                <a:schemeClr val="tx1"/>
              </a:solidFill>
              <a:latin typeface="+mj-lt"/>
            </a:rPr>
            <a:t>Renewable Energies </a:t>
          </a:r>
          <a:endParaRPr lang="en-US" sz="2400" dirty="0">
            <a:solidFill>
              <a:schemeClr val="tx1"/>
            </a:solidFill>
            <a:latin typeface="+mj-lt"/>
          </a:endParaRPr>
        </a:p>
      </dgm:t>
    </dgm:pt>
    <dgm:pt modelId="{72FB7026-1262-4566-891B-842D2C6AE936}" type="parTrans" cxnId="{8A87D5FB-9566-4ED6-AB08-6B8B92B50729}">
      <dgm:prSet/>
      <dgm:spPr/>
      <dgm:t>
        <a:bodyPr/>
        <a:lstStyle/>
        <a:p>
          <a:endParaRPr lang="en-US">
            <a:solidFill>
              <a:schemeClr val="tx1"/>
            </a:solidFill>
            <a:latin typeface="+mj-lt"/>
          </a:endParaRPr>
        </a:p>
      </dgm:t>
    </dgm:pt>
    <dgm:pt modelId="{0A64AF1D-478B-4254-AF40-FDEA42B4866A}" type="sibTrans" cxnId="{8A87D5FB-9566-4ED6-AB08-6B8B92B50729}">
      <dgm:prSet/>
      <dgm:spPr/>
      <dgm:t>
        <a:bodyPr/>
        <a:lstStyle/>
        <a:p>
          <a:endParaRPr lang="en-US">
            <a:solidFill>
              <a:schemeClr val="tx1"/>
            </a:solidFill>
            <a:latin typeface="+mj-lt"/>
          </a:endParaRPr>
        </a:p>
      </dgm:t>
    </dgm:pt>
    <dgm:pt modelId="{AF82EE0A-95A3-4ADE-9E78-E34C13EB13CD}">
      <dgm:prSet phldrT="[Text]" custT="1"/>
      <dgm:spPr/>
      <dgm:t>
        <a:bodyPr/>
        <a:lstStyle/>
        <a:p>
          <a:r>
            <a:rPr lang="en-US" sz="2400" dirty="0" smtClean="0">
              <a:solidFill>
                <a:schemeClr val="tx1"/>
              </a:solidFill>
              <a:latin typeface="+mj-lt"/>
            </a:rPr>
            <a:t>Sequestration</a:t>
          </a:r>
          <a:endParaRPr lang="en-US" sz="2400" dirty="0">
            <a:solidFill>
              <a:schemeClr val="tx1"/>
            </a:solidFill>
            <a:latin typeface="+mj-lt"/>
          </a:endParaRPr>
        </a:p>
      </dgm:t>
    </dgm:pt>
    <dgm:pt modelId="{E16D40A9-FBCD-4355-8086-1AB515852C2D}" type="parTrans" cxnId="{15148CD5-EAD2-4C28-9F98-E55C8A3A132C}">
      <dgm:prSet/>
      <dgm:spPr/>
      <dgm:t>
        <a:bodyPr/>
        <a:lstStyle/>
        <a:p>
          <a:endParaRPr lang="en-US">
            <a:solidFill>
              <a:schemeClr val="tx1"/>
            </a:solidFill>
            <a:latin typeface="+mj-lt"/>
          </a:endParaRPr>
        </a:p>
      </dgm:t>
    </dgm:pt>
    <dgm:pt modelId="{B0E46081-69F2-42E5-981B-F3E034506DDD}" type="sibTrans" cxnId="{15148CD5-EAD2-4C28-9F98-E55C8A3A132C}">
      <dgm:prSet/>
      <dgm:spPr/>
      <dgm:t>
        <a:bodyPr/>
        <a:lstStyle/>
        <a:p>
          <a:endParaRPr lang="en-US">
            <a:solidFill>
              <a:schemeClr val="tx1"/>
            </a:solidFill>
            <a:latin typeface="+mj-lt"/>
          </a:endParaRPr>
        </a:p>
      </dgm:t>
    </dgm:pt>
    <dgm:pt modelId="{7EC4E0ED-DE0D-45D9-9000-36CCAFF8D3E4}" type="pres">
      <dgm:prSet presAssocID="{9081DB00-07B7-4414-9B92-13E64CC5AA64}" presName="arrowDiagram" presStyleCnt="0">
        <dgm:presLayoutVars>
          <dgm:chMax val="5"/>
          <dgm:dir/>
          <dgm:resizeHandles val="exact"/>
        </dgm:presLayoutVars>
      </dgm:prSet>
      <dgm:spPr/>
    </dgm:pt>
    <dgm:pt modelId="{91966E9D-D935-4D05-836C-0922F3A6CE76}" type="pres">
      <dgm:prSet presAssocID="{9081DB00-07B7-4414-9B92-13E64CC5AA64}" presName="arrow" presStyleLbl="bgShp" presStyleIdx="0" presStyleCnt="1"/>
      <dgm:spPr/>
    </dgm:pt>
    <dgm:pt modelId="{1603532B-FD05-4A36-A3E6-0E97083B4320}" type="pres">
      <dgm:prSet presAssocID="{9081DB00-07B7-4414-9B92-13E64CC5AA64}" presName="arrowDiagram3" presStyleCnt="0"/>
      <dgm:spPr/>
    </dgm:pt>
    <dgm:pt modelId="{928D5F65-0A0F-4143-BD49-93116DB7C036}" type="pres">
      <dgm:prSet presAssocID="{647D191C-3704-46D8-96D5-E56E39982A8A}" presName="bullet3a" presStyleLbl="node1" presStyleIdx="0" presStyleCnt="3"/>
      <dgm:spPr>
        <a:solidFill>
          <a:srgbClr val="0070C0"/>
        </a:solidFill>
      </dgm:spPr>
    </dgm:pt>
    <dgm:pt modelId="{9267517E-C2AE-4BF8-A07D-51E2A1902740}" type="pres">
      <dgm:prSet presAssocID="{647D191C-3704-46D8-96D5-E56E39982A8A}" presName="textBox3a" presStyleLbl="revTx" presStyleIdx="0" presStyleCnt="3" custScaleX="263091" custScaleY="93772" custLinFactNeighborX="64378" custLinFactNeighborY="9227">
        <dgm:presLayoutVars>
          <dgm:bulletEnabled val="1"/>
        </dgm:presLayoutVars>
      </dgm:prSet>
      <dgm:spPr/>
      <dgm:t>
        <a:bodyPr/>
        <a:lstStyle/>
        <a:p>
          <a:endParaRPr lang="en-US"/>
        </a:p>
      </dgm:t>
    </dgm:pt>
    <dgm:pt modelId="{483C3A3A-BD32-4B95-9750-E369EA7BBB45}" type="pres">
      <dgm:prSet presAssocID="{0D77CF0D-170D-4F69-BADF-4937D19B959F}" presName="bullet3b" presStyleLbl="node1" presStyleIdx="1" presStyleCnt="3"/>
      <dgm:spPr>
        <a:solidFill>
          <a:srgbClr val="00B050"/>
        </a:solidFill>
      </dgm:spPr>
    </dgm:pt>
    <dgm:pt modelId="{543A5B14-B71C-4FF6-B974-6098F2B88A0D}" type="pres">
      <dgm:prSet presAssocID="{0D77CF0D-170D-4F69-BADF-4937D19B959F}" presName="textBox3b" presStyleLbl="revTx" presStyleIdx="1" presStyleCnt="3" custScaleX="291667" custScaleY="78920" custLinFactNeighborX="62500" custLinFactNeighborY="-1226">
        <dgm:presLayoutVars>
          <dgm:bulletEnabled val="1"/>
        </dgm:presLayoutVars>
      </dgm:prSet>
      <dgm:spPr/>
      <dgm:t>
        <a:bodyPr/>
        <a:lstStyle/>
        <a:p>
          <a:endParaRPr lang="en-US"/>
        </a:p>
      </dgm:t>
    </dgm:pt>
    <dgm:pt modelId="{701E44B4-14E8-4C46-ABCB-9C54A21D496E}" type="pres">
      <dgm:prSet presAssocID="{AF82EE0A-95A3-4ADE-9E78-E34C13EB13CD}" presName="bullet3c" presStyleLbl="node1" presStyleIdx="2" presStyleCnt="3"/>
      <dgm:spPr>
        <a:solidFill>
          <a:srgbClr val="FFFF00"/>
        </a:solidFill>
      </dgm:spPr>
    </dgm:pt>
    <dgm:pt modelId="{97226BB8-E673-43A5-ACE2-6BDD221418DE}" type="pres">
      <dgm:prSet presAssocID="{AF82EE0A-95A3-4ADE-9E78-E34C13EB13CD}" presName="textBox3c" presStyleLbl="revTx" presStyleIdx="2" presStyleCnt="3" custFlipVert="0" custScaleX="154167" custScaleY="82734" custLinFactNeighborX="15625" custLinFactNeighborY="240">
        <dgm:presLayoutVars>
          <dgm:bulletEnabled val="1"/>
        </dgm:presLayoutVars>
      </dgm:prSet>
      <dgm:spPr/>
      <dgm:t>
        <a:bodyPr/>
        <a:lstStyle/>
        <a:p>
          <a:endParaRPr lang="en-US"/>
        </a:p>
      </dgm:t>
    </dgm:pt>
  </dgm:ptLst>
  <dgm:cxnLst>
    <dgm:cxn modelId="{DD854D08-D2CB-405A-A772-E41AED077CE1}" type="presOf" srcId="{9081DB00-07B7-4414-9B92-13E64CC5AA64}" destId="{7EC4E0ED-DE0D-45D9-9000-36CCAFF8D3E4}" srcOrd="0" destOrd="0" presId="urn:microsoft.com/office/officeart/2005/8/layout/arrow2"/>
    <dgm:cxn modelId="{9F30BB0B-C972-4F90-9186-29EFC746DE5A}" srcId="{9081DB00-07B7-4414-9B92-13E64CC5AA64}" destId="{647D191C-3704-46D8-96D5-E56E39982A8A}" srcOrd="0" destOrd="0" parTransId="{02BBAE6E-6B01-49A0-98A8-33D7D6BFCEE5}" sibTransId="{1944F9FE-1CB0-4C1A-B6FA-9B076E0593E1}"/>
    <dgm:cxn modelId="{8A87D5FB-9566-4ED6-AB08-6B8B92B50729}" srcId="{9081DB00-07B7-4414-9B92-13E64CC5AA64}" destId="{0D77CF0D-170D-4F69-BADF-4937D19B959F}" srcOrd="1" destOrd="0" parTransId="{72FB7026-1262-4566-891B-842D2C6AE936}" sibTransId="{0A64AF1D-478B-4254-AF40-FDEA42B4866A}"/>
    <dgm:cxn modelId="{BB511A40-4AC2-4FB5-8A8A-ADD5B7F67BAD}" type="presOf" srcId="{0D77CF0D-170D-4F69-BADF-4937D19B959F}" destId="{543A5B14-B71C-4FF6-B974-6098F2B88A0D}" srcOrd="0" destOrd="0" presId="urn:microsoft.com/office/officeart/2005/8/layout/arrow2"/>
    <dgm:cxn modelId="{517F5DB6-FFFD-4FB7-8DA2-D38D8DC32816}" type="presOf" srcId="{AF82EE0A-95A3-4ADE-9E78-E34C13EB13CD}" destId="{97226BB8-E673-43A5-ACE2-6BDD221418DE}" srcOrd="0" destOrd="0" presId="urn:microsoft.com/office/officeart/2005/8/layout/arrow2"/>
    <dgm:cxn modelId="{15148CD5-EAD2-4C28-9F98-E55C8A3A132C}" srcId="{9081DB00-07B7-4414-9B92-13E64CC5AA64}" destId="{AF82EE0A-95A3-4ADE-9E78-E34C13EB13CD}" srcOrd="2" destOrd="0" parTransId="{E16D40A9-FBCD-4355-8086-1AB515852C2D}" sibTransId="{B0E46081-69F2-42E5-981B-F3E034506DDD}"/>
    <dgm:cxn modelId="{F5806A1B-6B94-4FA7-B56B-5BD6BA5E2217}" type="presOf" srcId="{647D191C-3704-46D8-96D5-E56E39982A8A}" destId="{9267517E-C2AE-4BF8-A07D-51E2A1902740}" srcOrd="0" destOrd="0" presId="urn:microsoft.com/office/officeart/2005/8/layout/arrow2"/>
    <dgm:cxn modelId="{C7315039-41F6-4E5F-843C-6DBE815B0E4C}" type="presParOf" srcId="{7EC4E0ED-DE0D-45D9-9000-36CCAFF8D3E4}" destId="{91966E9D-D935-4D05-836C-0922F3A6CE76}" srcOrd="0" destOrd="0" presId="urn:microsoft.com/office/officeart/2005/8/layout/arrow2"/>
    <dgm:cxn modelId="{D6D36C2B-9876-4921-A250-FFF8B2B2FC17}" type="presParOf" srcId="{7EC4E0ED-DE0D-45D9-9000-36CCAFF8D3E4}" destId="{1603532B-FD05-4A36-A3E6-0E97083B4320}" srcOrd="1" destOrd="0" presId="urn:microsoft.com/office/officeart/2005/8/layout/arrow2"/>
    <dgm:cxn modelId="{F86E0A88-E882-4FDC-80B9-E1C28F3A55EC}" type="presParOf" srcId="{1603532B-FD05-4A36-A3E6-0E97083B4320}" destId="{928D5F65-0A0F-4143-BD49-93116DB7C036}" srcOrd="0" destOrd="0" presId="urn:microsoft.com/office/officeart/2005/8/layout/arrow2"/>
    <dgm:cxn modelId="{9579E706-98DA-4813-8E28-69A8E70FD074}" type="presParOf" srcId="{1603532B-FD05-4A36-A3E6-0E97083B4320}" destId="{9267517E-C2AE-4BF8-A07D-51E2A1902740}" srcOrd="1" destOrd="0" presId="urn:microsoft.com/office/officeart/2005/8/layout/arrow2"/>
    <dgm:cxn modelId="{F49FE879-9927-4E70-B498-8B0890E0BB1F}" type="presParOf" srcId="{1603532B-FD05-4A36-A3E6-0E97083B4320}" destId="{483C3A3A-BD32-4B95-9750-E369EA7BBB45}" srcOrd="2" destOrd="0" presId="urn:microsoft.com/office/officeart/2005/8/layout/arrow2"/>
    <dgm:cxn modelId="{1DE3A93F-5642-408C-9E0B-DB5C7956E0E7}" type="presParOf" srcId="{1603532B-FD05-4A36-A3E6-0E97083B4320}" destId="{543A5B14-B71C-4FF6-B974-6098F2B88A0D}" srcOrd="3" destOrd="0" presId="urn:microsoft.com/office/officeart/2005/8/layout/arrow2"/>
    <dgm:cxn modelId="{B235BC2E-858A-479E-8459-21CE56F1EA79}" type="presParOf" srcId="{1603532B-FD05-4A36-A3E6-0E97083B4320}" destId="{701E44B4-14E8-4C46-ABCB-9C54A21D496E}" srcOrd="4" destOrd="0" presId="urn:microsoft.com/office/officeart/2005/8/layout/arrow2"/>
    <dgm:cxn modelId="{5351DD03-03C9-4D3C-B8EE-BF26CAE25FC1}" type="presParOf" srcId="{1603532B-FD05-4A36-A3E6-0E97083B4320}" destId="{97226BB8-E673-43A5-ACE2-6BDD221418D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F4AD-10FC-4C1E-BC3F-5DEEAA4453F9}">
      <dsp:nvSpPr>
        <dsp:cNvPr id="0" name=""/>
        <dsp:cNvSpPr/>
      </dsp:nvSpPr>
      <dsp:spPr>
        <a:xfrm>
          <a:off x="2120534" y="324541"/>
          <a:ext cx="4280058" cy="148640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AF70C-2C40-4563-ABC4-F604678949A0}">
      <dsp:nvSpPr>
        <dsp:cNvPr id="0" name=""/>
        <dsp:cNvSpPr/>
      </dsp:nvSpPr>
      <dsp:spPr>
        <a:xfrm>
          <a:off x="5029199" y="3659980"/>
          <a:ext cx="829468" cy="988063"/>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E482E-1273-408D-9A13-5EC2E1768422}">
      <dsp:nvSpPr>
        <dsp:cNvPr id="0" name=""/>
        <dsp:cNvSpPr/>
      </dsp:nvSpPr>
      <dsp:spPr>
        <a:xfrm>
          <a:off x="914401" y="4393696"/>
          <a:ext cx="6553187" cy="98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Getting to what makes sense for College, Community, and Region.</a:t>
          </a:r>
          <a:endParaRPr lang="en-US" sz="2300" kern="1200" dirty="0">
            <a:solidFill>
              <a:schemeClr val="tx1"/>
            </a:solidFill>
          </a:endParaRPr>
        </a:p>
      </dsp:txBody>
      <dsp:txXfrm>
        <a:off x="914401" y="4393696"/>
        <a:ext cx="6553187" cy="985846"/>
      </dsp:txXfrm>
    </dsp:sp>
    <dsp:sp modelId="{CAE77A33-F256-462C-A102-D675FF12EDB9}">
      <dsp:nvSpPr>
        <dsp:cNvPr id="0" name=""/>
        <dsp:cNvSpPr/>
      </dsp:nvSpPr>
      <dsp:spPr>
        <a:xfrm>
          <a:off x="3733794" y="1524000"/>
          <a:ext cx="3076580" cy="21618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Environment</a:t>
          </a:r>
          <a:endParaRPr lang="en-US" sz="2800" kern="1200" dirty="0"/>
        </a:p>
      </dsp:txBody>
      <dsp:txXfrm>
        <a:off x="4184349" y="1840598"/>
        <a:ext cx="2175470" cy="1528671"/>
      </dsp:txXfrm>
    </dsp:sp>
    <dsp:sp modelId="{E43925A1-AD0F-40EE-B1D1-207DC9D5FB0D}">
      <dsp:nvSpPr>
        <dsp:cNvPr id="0" name=""/>
        <dsp:cNvSpPr/>
      </dsp:nvSpPr>
      <dsp:spPr>
        <a:xfrm>
          <a:off x="2438398" y="0"/>
          <a:ext cx="3088450" cy="229353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People</a:t>
          </a:r>
          <a:endParaRPr lang="en-US" sz="2800" b="1" kern="1200" dirty="0"/>
        </a:p>
      </dsp:txBody>
      <dsp:txXfrm>
        <a:off x="2890691" y="335881"/>
        <a:ext cx="2183864" cy="1621777"/>
      </dsp:txXfrm>
    </dsp:sp>
    <dsp:sp modelId="{A45B9E72-5D2A-440F-B198-7F56891E432A}">
      <dsp:nvSpPr>
        <dsp:cNvPr id="0" name=""/>
        <dsp:cNvSpPr/>
      </dsp:nvSpPr>
      <dsp:spPr>
        <a:xfrm>
          <a:off x="5181593" y="-27884"/>
          <a:ext cx="3091272" cy="243811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 Value</a:t>
          </a:r>
          <a:endParaRPr lang="en-US" sz="2800" b="1" kern="1200" dirty="0"/>
        </a:p>
      </dsp:txBody>
      <dsp:txXfrm>
        <a:off x="5634299" y="329169"/>
        <a:ext cx="2185860" cy="1724004"/>
      </dsp:txXfrm>
    </dsp:sp>
    <dsp:sp modelId="{119A5CE7-A114-40A3-B0F6-5B0A33003399}">
      <dsp:nvSpPr>
        <dsp:cNvPr id="0" name=""/>
        <dsp:cNvSpPr/>
      </dsp:nvSpPr>
      <dsp:spPr>
        <a:xfrm>
          <a:off x="2133577" y="-70943"/>
          <a:ext cx="6367446" cy="414202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C8A283B-71F7-4B1F-8CC3-1607CDCAFF65}" type="datetimeFigureOut">
              <a:rPr lang="en-US" smtClean="0"/>
              <a:pPr/>
              <a:t>7/18/2012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465187-F0A3-4E86-86B5-C0FC3313831A}" type="slidenum">
              <a:rPr lang="en-US" smtClean="0"/>
              <a:pPr/>
              <a:t>‹#›</a:t>
            </a:fld>
            <a:endParaRPr lang="en-US"/>
          </a:p>
        </p:txBody>
      </p:sp>
    </p:spTree>
    <p:extLst>
      <p:ext uri="{BB962C8B-B14F-4D97-AF65-F5344CB8AC3E}">
        <p14:creationId xmlns:p14="http://schemas.microsoft.com/office/powerpoint/2010/main" val="272819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FDA14-857D-4DB9-BB31-9215240EAEB7}" type="datetimeFigureOut">
              <a:rPr lang="en-US" smtClean="0"/>
              <a:pPr/>
              <a:t>7/18/2012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FA6522F-1430-48EC-8ABC-B27E12E6B878}" type="slidenum">
              <a:rPr lang="en-US" smtClean="0"/>
              <a:pPr/>
              <a:t>‹#›</a:t>
            </a:fld>
            <a:endParaRPr lang="en-US"/>
          </a:p>
        </p:txBody>
      </p:sp>
    </p:spTree>
    <p:extLst>
      <p:ext uri="{BB962C8B-B14F-4D97-AF65-F5344CB8AC3E}">
        <p14:creationId xmlns:p14="http://schemas.microsoft.com/office/powerpoint/2010/main" val="4422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855EDD-3F12-4D61-87B1-3556FADBD72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855EDD-3F12-4D61-87B1-3556FADBD72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5" name="Picture 7" descr="rccltbluegradient_newlogo"/>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7926FD0A-1743-4898-8600-03A1A055EDB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EA6490-A7FB-4E58-8AA3-86EF0E6A77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9EC2A-CE09-426B-B20D-20E8BF37BB9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5AC3F16-55EB-4FA9-9478-F9F3C4E754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11F294-0A89-49F5-9FBA-F91F2D844B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5C13E0-434D-4CBA-9D30-58555F29EEF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941E04-8792-41B4-AB2C-6FB31B18E3D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DEF677-C6B4-42EB-82D8-1E70C65EE9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9435DA-4774-4B6C-9C16-62112F38EF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112DF3-8AEC-49A1-954C-F248E8A1B5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FDB3DF-A207-433B-A1A9-6C3C9CABE0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891922-41E9-4973-94A9-CDF5B622AE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rccltbluegradient_newlogo"/>
          <p:cNvPicPr>
            <a:picLocks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5B3C5C0D-3DB2-49AF-8D85-5BB8D154CF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ill Sans MT" pitchFamily="34" charset="0"/>
        </a:defRPr>
      </a:lvl2pPr>
      <a:lvl3pPr algn="ctr" rtl="0" eaLnBrk="1" fontAlgn="base" hangingPunct="1">
        <a:spcBef>
          <a:spcPct val="0"/>
        </a:spcBef>
        <a:spcAft>
          <a:spcPct val="0"/>
        </a:spcAft>
        <a:defRPr sz="4400">
          <a:solidFill>
            <a:srgbClr val="333333"/>
          </a:solidFill>
          <a:latin typeface="Gill Sans MT" pitchFamily="34" charset="0"/>
        </a:defRPr>
      </a:lvl3pPr>
      <a:lvl4pPr algn="ctr" rtl="0" eaLnBrk="1" fontAlgn="base" hangingPunct="1">
        <a:spcBef>
          <a:spcPct val="0"/>
        </a:spcBef>
        <a:spcAft>
          <a:spcPct val="0"/>
        </a:spcAft>
        <a:defRPr sz="4400">
          <a:solidFill>
            <a:srgbClr val="333333"/>
          </a:solidFill>
          <a:latin typeface="Gill Sans MT" pitchFamily="34" charset="0"/>
        </a:defRPr>
      </a:lvl4pPr>
      <a:lvl5pPr algn="ctr" rtl="0" eaLnBrk="1" fontAlgn="base" hangingPunct="1">
        <a:spcBef>
          <a:spcPct val="0"/>
        </a:spcBef>
        <a:spcAft>
          <a:spcPct val="0"/>
        </a:spcAft>
        <a:defRPr sz="4400">
          <a:solidFill>
            <a:srgbClr val="333333"/>
          </a:solidFill>
          <a:latin typeface="Gill Sans MT" pitchFamily="34" charset="0"/>
        </a:defRPr>
      </a:lvl5pPr>
      <a:lvl6pPr marL="457200" algn="ctr" rtl="0" eaLnBrk="1" fontAlgn="base" hangingPunct="1">
        <a:spcBef>
          <a:spcPct val="0"/>
        </a:spcBef>
        <a:spcAft>
          <a:spcPct val="0"/>
        </a:spcAft>
        <a:defRPr sz="4400">
          <a:solidFill>
            <a:srgbClr val="333333"/>
          </a:solidFill>
          <a:latin typeface="Gill Sans MT" pitchFamily="34" charset="0"/>
        </a:defRPr>
      </a:lvl6pPr>
      <a:lvl7pPr marL="914400" algn="ctr" rtl="0" eaLnBrk="1" fontAlgn="base" hangingPunct="1">
        <a:spcBef>
          <a:spcPct val="0"/>
        </a:spcBef>
        <a:spcAft>
          <a:spcPct val="0"/>
        </a:spcAft>
        <a:defRPr sz="4400">
          <a:solidFill>
            <a:srgbClr val="333333"/>
          </a:solidFill>
          <a:latin typeface="Gill Sans MT" pitchFamily="34" charset="0"/>
        </a:defRPr>
      </a:lvl7pPr>
      <a:lvl8pPr marL="1371600" algn="ctr" rtl="0" eaLnBrk="1" fontAlgn="base" hangingPunct="1">
        <a:spcBef>
          <a:spcPct val="0"/>
        </a:spcBef>
        <a:spcAft>
          <a:spcPct val="0"/>
        </a:spcAft>
        <a:defRPr sz="4400">
          <a:solidFill>
            <a:srgbClr val="333333"/>
          </a:solidFill>
          <a:latin typeface="Gill Sans MT" pitchFamily="34" charset="0"/>
        </a:defRPr>
      </a:lvl8pPr>
      <a:lvl9pPr marL="1828800" algn="ctr" rtl="0" eaLnBrk="1" fontAlgn="base" hangingPunct="1">
        <a:spcBef>
          <a:spcPct val="0"/>
        </a:spcBef>
        <a:spcAft>
          <a:spcPct val="0"/>
        </a:spcAft>
        <a:defRPr sz="4400">
          <a:solidFill>
            <a:srgbClr val="333333"/>
          </a:solidFill>
          <a:latin typeface="Gill Sans MT" pitchFamily="34" charset="0"/>
        </a:defRPr>
      </a:lvl9pPr>
    </p:titleStyle>
    <p:bodyStyle>
      <a:lvl1pPr marL="342900" indent="-342900" algn="l" rtl="0" eaLnBrk="1" fontAlgn="base" hangingPunct="1">
        <a:spcBef>
          <a:spcPct val="20000"/>
        </a:spcBef>
        <a:spcAft>
          <a:spcPct val="0"/>
        </a:spcAft>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har char="–"/>
        <a:defRPr sz="2800">
          <a:solidFill>
            <a:srgbClr val="333333"/>
          </a:solidFill>
          <a:latin typeface="+mn-lt"/>
        </a:defRPr>
      </a:lvl2pPr>
      <a:lvl3pPr marL="1143000" indent="-228600" algn="l" rtl="0" eaLnBrk="1" fontAlgn="base" hangingPunct="1">
        <a:spcBef>
          <a:spcPct val="20000"/>
        </a:spcBef>
        <a:spcAft>
          <a:spcPct val="0"/>
        </a:spcAft>
        <a:buChar char="•"/>
        <a:defRPr sz="2400">
          <a:solidFill>
            <a:srgbClr val="333333"/>
          </a:solidFill>
          <a:latin typeface="+mn-lt"/>
        </a:defRPr>
      </a:lvl3pPr>
      <a:lvl4pPr marL="1600200" indent="-228600" algn="l" rtl="0" eaLnBrk="1" fontAlgn="base" hangingPunct="1">
        <a:spcBef>
          <a:spcPct val="20000"/>
        </a:spcBef>
        <a:spcAft>
          <a:spcPct val="0"/>
        </a:spcAft>
        <a:buChar char="–"/>
        <a:defRPr sz="2000">
          <a:solidFill>
            <a:srgbClr val="333333"/>
          </a:solidFill>
          <a:latin typeface="+mn-lt"/>
        </a:defRPr>
      </a:lvl4pPr>
      <a:lvl5pPr marL="2057400" indent="-228600" algn="l" rtl="0" eaLnBrk="1" fontAlgn="base" hangingPunct="1">
        <a:spcBef>
          <a:spcPct val="20000"/>
        </a:spcBef>
        <a:spcAft>
          <a:spcPct val="0"/>
        </a:spcAft>
        <a:buChar char="»"/>
        <a:defRPr sz="2000">
          <a:solidFill>
            <a:srgbClr val="333333"/>
          </a:solidFill>
          <a:latin typeface="+mn-lt"/>
        </a:defRPr>
      </a:lvl5pPr>
      <a:lvl6pPr marL="2514600" indent="-228600" algn="l" rtl="0" eaLnBrk="1" fontAlgn="base" hangingPunct="1">
        <a:spcBef>
          <a:spcPct val="20000"/>
        </a:spcBef>
        <a:spcAft>
          <a:spcPct val="0"/>
        </a:spcAft>
        <a:buChar char="»"/>
        <a:defRPr sz="2000">
          <a:solidFill>
            <a:srgbClr val="333333"/>
          </a:solidFill>
          <a:latin typeface="+mn-lt"/>
        </a:defRPr>
      </a:lvl6pPr>
      <a:lvl7pPr marL="2971800" indent="-228600" algn="l" rtl="0" eaLnBrk="1" fontAlgn="base" hangingPunct="1">
        <a:spcBef>
          <a:spcPct val="20000"/>
        </a:spcBef>
        <a:spcAft>
          <a:spcPct val="0"/>
        </a:spcAft>
        <a:buChar char="»"/>
        <a:defRPr sz="2000">
          <a:solidFill>
            <a:srgbClr val="333333"/>
          </a:solidFill>
          <a:latin typeface="+mn-lt"/>
        </a:defRPr>
      </a:lvl7pPr>
      <a:lvl8pPr marL="3429000" indent="-228600" algn="l" rtl="0" eaLnBrk="1" fontAlgn="base" hangingPunct="1">
        <a:spcBef>
          <a:spcPct val="20000"/>
        </a:spcBef>
        <a:spcAft>
          <a:spcPct val="0"/>
        </a:spcAft>
        <a:buChar char="»"/>
        <a:defRPr sz="2000">
          <a:solidFill>
            <a:srgbClr val="333333"/>
          </a:solidFill>
          <a:latin typeface="+mn-lt"/>
        </a:defRPr>
      </a:lvl8pPr>
      <a:lvl9pPr marL="3886200" indent="-228600" algn="l" rtl="0" eaLnBrk="1" fontAlgn="base" hangingPunct="1">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1470025"/>
          </a:xfrm>
        </p:spPr>
        <p:txBody>
          <a:bodyPr/>
          <a:lstStyle/>
          <a:p>
            <a:r>
              <a:rPr lang="en-US" dirty="0" smtClean="0">
                <a:solidFill>
                  <a:schemeClr val="tx1"/>
                </a:solidFill>
                <a:latin typeface="Arial" pitchFamily="34" charset="0"/>
                <a:cs typeface="Arial" pitchFamily="34" charset="0"/>
              </a:rPr>
              <a:t>Community-based Workforce Development Synergies</a:t>
            </a:r>
            <a:r>
              <a:rPr lang="en-US" dirty="0" smtClean="0">
                <a:solidFill>
                  <a:schemeClr val="tx1"/>
                </a:solidFill>
                <a:latin typeface="Calibri" pitchFamily="34" charset="0"/>
              </a:rPr>
              <a:t/>
            </a:r>
            <a:br>
              <a:rPr lang="en-US" dirty="0" smtClean="0">
                <a:solidFill>
                  <a:schemeClr val="tx1"/>
                </a:solidFill>
                <a:latin typeface="Calibri" pitchFamily="34" charset="0"/>
              </a:rPr>
            </a:br>
            <a:r>
              <a:rPr lang="en-US" sz="4000" dirty="0" smtClean="0">
                <a:solidFill>
                  <a:schemeClr val="tx1"/>
                </a:solidFill>
                <a:latin typeface="Brush Script MT" pitchFamily="66" charset="0"/>
              </a:rPr>
              <a:t>Leveraging Higher Education </a:t>
            </a:r>
            <a:r>
              <a:rPr lang="en-US" dirty="0" smtClean="0">
                <a:solidFill>
                  <a:schemeClr val="tx1"/>
                </a:solidFill>
                <a:latin typeface="Calibri" pitchFamily="34" charset="0"/>
              </a:rPr>
              <a:t> </a:t>
            </a:r>
            <a:br>
              <a:rPr lang="en-US" dirty="0" smtClean="0">
                <a:solidFill>
                  <a:schemeClr val="tx1"/>
                </a:solidFill>
                <a:latin typeface="Calibri" pitchFamily="34" charset="0"/>
              </a:rPr>
            </a:br>
            <a:r>
              <a:rPr lang="en-US" dirty="0" smtClean="0">
                <a:solidFill>
                  <a:schemeClr val="tx1"/>
                </a:solidFill>
                <a:latin typeface="Calibri" pitchFamily="34" charset="0"/>
              </a:rPr>
              <a:t/>
            </a:r>
            <a:br>
              <a:rPr lang="en-US" dirty="0" smtClean="0">
                <a:solidFill>
                  <a:schemeClr val="tx1"/>
                </a:solidFill>
                <a:latin typeface="Calibri" pitchFamily="34" charset="0"/>
              </a:rPr>
            </a:br>
            <a:r>
              <a:rPr lang="en-US" sz="3600" dirty="0" smtClean="0">
                <a:solidFill>
                  <a:schemeClr val="tx1"/>
                </a:solidFill>
                <a:latin typeface="Calibri" pitchFamily="34" charset="0"/>
              </a:rPr>
              <a:t> Douglas C. Brauer, Ph.D.</a:t>
            </a:r>
            <a:br>
              <a:rPr lang="en-US" sz="3600" dirty="0" smtClean="0">
                <a:solidFill>
                  <a:schemeClr val="tx1"/>
                </a:solidFill>
                <a:latin typeface="Calibri" pitchFamily="34" charset="0"/>
              </a:rPr>
            </a:br>
            <a:r>
              <a:rPr lang="en-US" dirty="0" smtClean="0">
                <a:solidFill>
                  <a:schemeClr val="tx1"/>
                </a:solidFill>
                <a:latin typeface="Calibri" pitchFamily="34" charset="0"/>
              </a:rPr>
              <a:t> </a:t>
            </a:r>
            <a:r>
              <a:rPr lang="en-US" sz="3600" b="1" dirty="0" smtClean="0">
                <a:solidFill>
                  <a:schemeClr val="tx1"/>
                </a:solidFill>
                <a:latin typeface="Calibri" pitchFamily="34" charset="0"/>
              </a:rPr>
              <a:t>Richland Community College </a:t>
            </a:r>
            <a:br>
              <a:rPr lang="en-US" sz="3600" b="1" dirty="0" smtClean="0">
                <a:solidFill>
                  <a:schemeClr val="tx1"/>
                </a:solidFill>
                <a:latin typeface="Calibri" pitchFamily="34" charset="0"/>
              </a:rPr>
            </a:br>
            <a:r>
              <a:rPr lang="en-US" sz="2800" b="1" dirty="0" smtClean="0">
                <a:solidFill>
                  <a:schemeClr val="tx1"/>
                </a:solidFill>
                <a:latin typeface="Calibri" pitchFamily="34" charset="0"/>
              </a:rPr>
              <a:t>July 12, 2012 </a:t>
            </a:r>
            <a:endParaRPr lang="en-US" sz="2800" b="1" dirty="0">
              <a:solidFill>
                <a:schemeClr val="tx1"/>
              </a:solidFill>
              <a:latin typeface="Calibri" pitchFamily="34" charset="0"/>
            </a:endParaRPr>
          </a:p>
        </p:txBody>
      </p:sp>
      <p:sp>
        <p:nvSpPr>
          <p:cNvPr id="4" name="Slide Number Placeholder 3"/>
          <p:cNvSpPr>
            <a:spLocks noGrp="1"/>
          </p:cNvSpPr>
          <p:nvPr>
            <p:ph type="sldNum" sz="quarter" idx="4"/>
          </p:nvPr>
        </p:nvSpPr>
        <p:spPr>
          <a:xfrm>
            <a:off x="7010400" y="6381750"/>
            <a:ext cx="2133600" cy="476250"/>
          </a:xfrm>
        </p:spPr>
        <p:txBody>
          <a:bodyPr/>
          <a:lstStyle/>
          <a:p>
            <a:fld id="{2C7A2429-7846-4B52-99C5-467CE7D16A32}" type="slidenum">
              <a:rPr lang="en-US" smtClean="0"/>
              <a:pPr/>
              <a:t>1</a:t>
            </a:fld>
            <a:endParaRPr lang="en-US"/>
          </a:p>
        </p:txBody>
      </p:sp>
      <p:pic>
        <p:nvPicPr>
          <p:cNvPr id="5" name="Picture 2"/>
          <p:cNvPicPr>
            <a:picLocks noChangeAspect="1" noChangeArrowheads="1"/>
          </p:cNvPicPr>
          <p:nvPr/>
        </p:nvPicPr>
        <p:blipFill>
          <a:blip r:embed="rId3" cstate="print"/>
          <a:srcRect/>
          <a:stretch>
            <a:fillRect/>
          </a:stretch>
        </p:blipFill>
        <p:spPr bwMode="auto">
          <a:xfrm>
            <a:off x="457200" y="4953000"/>
            <a:ext cx="38862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b="1" dirty="0" smtClean="0">
                <a:solidFill>
                  <a:schemeClr val="tx1"/>
                </a:solidFill>
              </a:rPr>
              <a:t>N</a:t>
            </a:r>
            <a:r>
              <a:rPr lang="en-US" sz="4000" dirty="0" smtClean="0">
                <a:solidFill>
                  <a:schemeClr val="tx1"/>
                </a:solidFill>
              </a:rPr>
              <a:t>ational </a:t>
            </a:r>
            <a:r>
              <a:rPr lang="en-US" sz="4000" b="1" dirty="0" smtClean="0">
                <a:solidFill>
                  <a:schemeClr val="tx1"/>
                </a:solidFill>
              </a:rPr>
              <a:t>S</a:t>
            </a:r>
            <a:r>
              <a:rPr lang="en-US" sz="4000" dirty="0" smtClean="0">
                <a:solidFill>
                  <a:schemeClr val="tx1"/>
                </a:solidFill>
              </a:rPr>
              <a:t>equestration </a:t>
            </a:r>
            <a:r>
              <a:rPr lang="en-US" sz="4000" b="1" dirty="0" smtClean="0">
                <a:solidFill>
                  <a:schemeClr val="tx1"/>
                </a:solidFill>
              </a:rPr>
              <a:t>E</a:t>
            </a:r>
            <a:r>
              <a:rPr lang="en-US" sz="4000" dirty="0" smtClean="0">
                <a:solidFill>
                  <a:schemeClr val="tx1"/>
                </a:solidFill>
              </a:rPr>
              <a:t>ducation </a:t>
            </a:r>
            <a:r>
              <a:rPr lang="en-US" sz="4000" b="1" dirty="0" smtClean="0">
                <a:solidFill>
                  <a:schemeClr val="tx1"/>
                </a:solidFill>
              </a:rPr>
              <a:t>C</a:t>
            </a:r>
            <a:r>
              <a:rPr lang="en-US" sz="4000" dirty="0" smtClean="0">
                <a:solidFill>
                  <a:schemeClr val="tx1"/>
                </a:solidFill>
              </a:rPr>
              <a:t>enter</a:t>
            </a:r>
            <a:endParaRPr lang="en-US" sz="4000" dirty="0">
              <a:solidFill>
                <a:schemeClr val="tx1"/>
              </a:solidFill>
            </a:endParaRPr>
          </a:p>
        </p:txBody>
      </p:sp>
      <p:sp>
        <p:nvSpPr>
          <p:cNvPr id="3" name="Content Placeholder 2"/>
          <p:cNvSpPr>
            <a:spLocks noGrp="1"/>
          </p:cNvSpPr>
          <p:nvPr>
            <p:ph idx="1"/>
          </p:nvPr>
        </p:nvSpPr>
        <p:spPr>
          <a:xfrm>
            <a:off x="457200" y="1143000"/>
            <a:ext cx="8229600" cy="4525963"/>
          </a:xfrm>
        </p:spPr>
        <p:txBody>
          <a:bodyPr/>
          <a:lstStyle/>
          <a:p>
            <a:r>
              <a:rPr lang="en-US" sz="2400" dirty="0" smtClean="0">
                <a:solidFill>
                  <a:schemeClr val="tx1"/>
                </a:solidFill>
              </a:rPr>
              <a:t>Innovative educational spaces</a:t>
            </a:r>
          </a:p>
          <a:p>
            <a:pPr lvl="1">
              <a:buFont typeface="Wingdings" pitchFamily="2" charset="2"/>
              <a:buChar char="Ø"/>
            </a:pPr>
            <a:r>
              <a:rPr lang="en-US" sz="2400" dirty="0" smtClean="0">
                <a:solidFill>
                  <a:schemeClr val="tx1"/>
                </a:solidFill>
              </a:rPr>
              <a:t>Academic Curricula</a:t>
            </a:r>
          </a:p>
          <a:p>
            <a:pPr lvl="1">
              <a:buFont typeface="Wingdings" pitchFamily="2" charset="2"/>
              <a:buChar char="Ø"/>
            </a:pPr>
            <a:r>
              <a:rPr lang="en-US" sz="2400" dirty="0" smtClean="0">
                <a:solidFill>
                  <a:schemeClr val="tx1"/>
                </a:solidFill>
              </a:rPr>
              <a:t>Community &amp; Industry Workshops</a:t>
            </a:r>
          </a:p>
          <a:p>
            <a:pPr lvl="1">
              <a:buFont typeface="Wingdings" pitchFamily="2" charset="2"/>
              <a:buChar char="Ø"/>
            </a:pPr>
            <a:r>
              <a:rPr lang="en-US" sz="2400" dirty="0" smtClean="0">
                <a:solidFill>
                  <a:schemeClr val="tx1"/>
                </a:solidFill>
              </a:rPr>
              <a:t>International Seminars/Conferences</a:t>
            </a:r>
          </a:p>
          <a:p>
            <a:pPr lvl="1">
              <a:buFont typeface="Wingdings" pitchFamily="2" charset="2"/>
              <a:buChar char="Ø"/>
            </a:pPr>
            <a:r>
              <a:rPr lang="en-US" sz="2400" dirty="0" smtClean="0">
                <a:solidFill>
                  <a:schemeClr val="tx1"/>
                </a:solidFill>
              </a:rPr>
              <a:t>Workforce Training Activities</a:t>
            </a:r>
          </a:p>
          <a:p>
            <a:r>
              <a:rPr lang="en-US" sz="2400" dirty="0" smtClean="0">
                <a:solidFill>
                  <a:schemeClr val="tx1"/>
                </a:solidFill>
              </a:rPr>
              <a:t>Visitor Center </a:t>
            </a:r>
          </a:p>
          <a:p>
            <a:pPr lvl="1">
              <a:buFont typeface="Wingdings" pitchFamily="2" charset="2"/>
              <a:buChar char="Ø"/>
            </a:pPr>
            <a:r>
              <a:rPr lang="en-US" sz="2400" dirty="0" smtClean="0">
                <a:solidFill>
                  <a:schemeClr val="tx1"/>
                </a:solidFill>
              </a:rPr>
              <a:t>Sequestration Training &amp; Education Program activities </a:t>
            </a:r>
            <a:r>
              <a:rPr lang="en-US" sz="1600" dirty="0" smtClean="0">
                <a:solidFill>
                  <a:schemeClr val="tx1"/>
                </a:solidFill>
              </a:rPr>
              <a:t>(funded through IBDP project)</a:t>
            </a:r>
          </a:p>
          <a:p>
            <a:pPr lvl="1">
              <a:buFont typeface="Wingdings" pitchFamily="2" charset="2"/>
              <a:buChar char="Ø"/>
            </a:pPr>
            <a:r>
              <a:rPr lang="en-US" sz="2400" dirty="0" smtClean="0">
                <a:solidFill>
                  <a:schemeClr val="tx1"/>
                </a:solidFill>
              </a:rPr>
              <a:t>K-12, Community &amp; Regional Outreach</a:t>
            </a:r>
          </a:p>
          <a:p>
            <a:pPr lvl="1">
              <a:buFont typeface="Wingdings" pitchFamily="2" charset="2"/>
              <a:buChar char="Ø"/>
            </a:pPr>
            <a:r>
              <a:rPr lang="en-US" sz="2400" dirty="0" smtClean="0">
                <a:solidFill>
                  <a:schemeClr val="tx1"/>
                </a:solidFill>
              </a:rPr>
              <a:t>Interactive/Entertaining/Educational</a:t>
            </a:r>
          </a:p>
          <a:p>
            <a:pPr>
              <a:buFont typeface="Arial" pitchFamily="34" charset="0"/>
              <a:buChar char="•"/>
            </a:pPr>
            <a:r>
              <a:rPr lang="en-US" sz="2400" dirty="0" smtClean="0">
                <a:solidFill>
                  <a:schemeClr val="tx1"/>
                </a:solidFill>
              </a:rPr>
              <a:t>Sustainability Walkway</a:t>
            </a:r>
          </a:p>
          <a:p>
            <a:pPr lvl="1">
              <a:buFont typeface="Wingdings" pitchFamily="2" charset="2"/>
              <a:buChar char="Ø"/>
            </a:pPr>
            <a:r>
              <a:rPr lang="en-US" sz="2400" dirty="0" smtClean="0">
                <a:solidFill>
                  <a:schemeClr val="tx1"/>
                </a:solidFill>
              </a:rPr>
              <a:t>Plants, energy grasses &amp; technology</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482CBBEF-08F9-4CF5-8C36-669827C66A6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Arial" pitchFamily="34" charset="0"/>
                <a:ea typeface="ＭＳ Ｐゴシック"/>
                <a:cs typeface="Arial" pitchFamily="34" charset="0"/>
              </a:rPr>
              <a:t>Letting Science and Society Come Together </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1981200"/>
          </a:xfrm>
        </p:spPr>
        <p:txBody>
          <a:bodyPr/>
          <a:lstStyle/>
          <a:p>
            <a:pPr>
              <a:defRPr/>
            </a:pPr>
            <a:r>
              <a:rPr lang="en-US" sz="2400" dirty="0" smtClean="0">
                <a:solidFill>
                  <a:schemeClr val="tx1"/>
                </a:solidFill>
              </a:rPr>
              <a:t>On RCC campus: 4 wind turbines, 3 solar arrays, 2 biomass furnaces, 1 biodiesel production center, and 2 geothermal systems, 1 accelerated composter, 1 Mobile </a:t>
            </a:r>
            <a:r>
              <a:rPr lang="en-US" sz="2400" dirty="0" err="1" smtClean="0">
                <a:solidFill>
                  <a:schemeClr val="tx1"/>
                </a:solidFill>
              </a:rPr>
              <a:t>BioEnergy</a:t>
            </a:r>
            <a:r>
              <a:rPr lang="en-US" sz="2400" dirty="0" smtClean="0">
                <a:solidFill>
                  <a:schemeClr val="tx1"/>
                </a:solidFill>
              </a:rPr>
              <a:t> Lab (biodiesel and ethanol production)</a:t>
            </a:r>
          </a:p>
          <a:p>
            <a:pPr>
              <a:defRPr/>
            </a:pPr>
            <a:r>
              <a:rPr lang="en-US" sz="2400" dirty="0" smtClean="0">
                <a:solidFill>
                  <a:schemeClr val="tx1"/>
                </a:solidFill>
              </a:rPr>
              <a:t>With NSEC: CCUS connects with renewable energy</a:t>
            </a:r>
            <a:endParaRPr lang="en-US" sz="2400" dirty="0">
              <a:solidFill>
                <a:schemeClr val="tx1"/>
              </a:solidFill>
            </a:endParaRPr>
          </a:p>
        </p:txBody>
      </p:sp>
      <p:pic>
        <p:nvPicPr>
          <p:cNvPr id="40964" name="Picture 3" descr="http://apps.carleton.edu/reason_package/reason_4.0/www/images/60759.jpg?cb=1155925043"/>
          <p:cNvPicPr>
            <a:picLocks noChangeAspect="1" noChangeArrowheads="1"/>
          </p:cNvPicPr>
          <p:nvPr/>
        </p:nvPicPr>
        <p:blipFill>
          <a:blip r:embed="rId2" cstate="print"/>
          <a:srcRect/>
          <a:stretch>
            <a:fillRect/>
          </a:stretch>
        </p:blipFill>
        <p:spPr bwMode="auto">
          <a:xfrm>
            <a:off x="228600" y="4191000"/>
            <a:ext cx="1524000" cy="2438400"/>
          </a:xfrm>
          <a:prstGeom prst="rect">
            <a:avLst/>
          </a:prstGeom>
          <a:noFill/>
          <a:ln w="9525">
            <a:noFill/>
            <a:miter lim="800000"/>
            <a:headEnd/>
            <a:tailEnd/>
          </a:ln>
        </p:spPr>
      </p:pic>
      <p:pic>
        <p:nvPicPr>
          <p:cNvPr id="40965" name="Picture 4" descr="http://cheapsolarpanels.info/wp-content/uploads/2011/05/1306153816-52.jpg"/>
          <p:cNvPicPr>
            <a:picLocks noChangeAspect="1" noChangeArrowheads="1"/>
          </p:cNvPicPr>
          <p:nvPr/>
        </p:nvPicPr>
        <p:blipFill>
          <a:blip r:embed="rId3" cstate="print"/>
          <a:srcRect/>
          <a:stretch>
            <a:fillRect/>
          </a:stretch>
        </p:blipFill>
        <p:spPr bwMode="auto">
          <a:xfrm>
            <a:off x="1447800" y="4648200"/>
            <a:ext cx="2133600" cy="2057400"/>
          </a:xfrm>
          <a:prstGeom prst="rect">
            <a:avLst/>
          </a:prstGeom>
          <a:noFill/>
          <a:ln w="9525">
            <a:noFill/>
            <a:miter lim="800000"/>
            <a:headEnd/>
            <a:tailEnd/>
          </a:ln>
        </p:spPr>
      </p:pic>
      <p:pic>
        <p:nvPicPr>
          <p:cNvPr id="40966" name="Picture 5" descr="http://www.cornstovescentral.com/images/LDJ-AmaizeingHeat-Furnace.jpg"/>
          <p:cNvPicPr>
            <a:picLocks noChangeAspect="1" noChangeArrowheads="1"/>
          </p:cNvPicPr>
          <p:nvPr/>
        </p:nvPicPr>
        <p:blipFill>
          <a:blip r:embed="rId4" cstate="print"/>
          <a:srcRect/>
          <a:stretch>
            <a:fillRect/>
          </a:stretch>
        </p:blipFill>
        <p:spPr bwMode="auto">
          <a:xfrm>
            <a:off x="3657600" y="4191000"/>
            <a:ext cx="2590800" cy="2286000"/>
          </a:xfrm>
          <a:prstGeom prst="rect">
            <a:avLst/>
          </a:prstGeom>
          <a:noFill/>
          <a:ln w="9525">
            <a:noFill/>
            <a:miter lim="800000"/>
            <a:headEnd/>
            <a:tailEnd/>
          </a:ln>
        </p:spPr>
      </p:pic>
      <p:pic>
        <p:nvPicPr>
          <p:cNvPr id="7" name="Content Placeholder 4" descr="http://s4.hubimg.com/u/494443_f496.jpg"/>
          <p:cNvPicPr>
            <a:picLocks/>
          </p:cNvPicPr>
          <p:nvPr/>
        </p:nvPicPr>
        <p:blipFill>
          <a:blip r:embed="rId5" cstate="print"/>
          <a:srcRect/>
          <a:stretch>
            <a:fillRect/>
          </a:stretch>
        </p:blipFill>
        <p:spPr bwMode="auto">
          <a:xfrm>
            <a:off x="5791200" y="3505200"/>
            <a:ext cx="3048000" cy="2514600"/>
          </a:xfrm>
          <a:prstGeom prst="rect">
            <a:avLst/>
          </a:prstGeom>
          <a:noFill/>
          <a:ln w="9525">
            <a:noFill/>
            <a:miter lim="800000"/>
            <a:headEnd/>
            <a:tailEnd/>
          </a:ln>
        </p:spPr>
      </p:pic>
      <p:pic>
        <p:nvPicPr>
          <p:cNvPr id="1026" name="Picture 2" descr="C:\Documents and Settings\dbrauer\Desktop\A500 Rocket.jpg"/>
          <p:cNvPicPr>
            <a:picLocks noChangeAspect="1" noChangeArrowheads="1"/>
          </p:cNvPicPr>
          <p:nvPr/>
        </p:nvPicPr>
        <p:blipFill>
          <a:blip r:embed="rId6" cstate="print"/>
          <a:srcRect/>
          <a:stretch>
            <a:fillRect/>
          </a:stretch>
        </p:blipFill>
        <p:spPr bwMode="auto">
          <a:xfrm>
            <a:off x="1219200" y="3581400"/>
            <a:ext cx="2514600" cy="16725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1"/>
                </a:solidFill>
              </a:rPr>
              <a:t>Leveraging Forward…</a:t>
            </a:r>
            <a:endParaRPr lang="en-US" dirty="0">
              <a:solidFill>
                <a:schemeClr val="tx1"/>
              </a:solidFill>
            </a:endParaRPr>
          </a:p>
        </p:txBody>
      </p:sp>
      <p:sp>
        <p:nvSpPr>
          <p:cNvPr id="3" name="Content Placeholder 2"/>
          <p:cNvSpPr>
            <a:spLocks noGrp="1"/>
          </p:cNvSpPr>
          <p:nvPr>
            <p:ph idx="1"/>
          </p:nvPr>
        </p:nvSpPr>
        <p:spPr>
          <a:xfrm>
            <a:off x="457200" y="990600"/>
            <a:ext cx="8382000" cy="5105400"/>
          </a:xfrm>
        </p:spPr>
        <p:txBody>
          <a:bodyPr/>
          <a:lstStyle/>
          <a:p>
            <a:r>
              <a:rPr lang="en-US" sz="2400" dirty="0" smtClean="0">
                <a:solidFill>
                  <a:schemeClr val="tx1"/>
                </a:solidFill>
              </a:rPr>
              <a:t>K-8…..Camp Connections and SMASH Camp with District 61 &amp; </a:t>
            </a:r>
            <a:r>
              <a:rPr lang="en-US" sz="2400" dirty="0" err="1" smtClean="0">
                <a:solidFill>
                  <a:schemeClr val="tx1"/>
                </a:solidFill>
              </a:rPr>
              <a:t>Millikin</a:t>
            </a:r>
            <a:r>
              <a:rPr lang="en-US" sz="2400" dirty="0" smtClean="0">
                <a:solidFill>
                  <a:schemeClr val="tx1"/>
                </a:solidFill>
              </a:rPr>
              <a:t> University</a:t>
            </a:r>
          </a:p>
          <a:p>
            <a:pPr lvl="1"/>
            <a:r>
              <a:rPr lang="en-US" sz="2400" dirty="0" smtClean="0">
                <a:solidFill>
                  <a:schemeClr val="tx1"/>
                </a:solidFill>
              </a:rPr>
              <a:t>Sustainable Agriculture</a:t>
            </a:r>
          </a:p>
          <a:p>
            <a:pPr lvl="1"/>
            <a:r>
              <a:rPr lang="en-US" sz="2400" dirty="0" smtClean="0">
                <a:solidFill>
                  <a:schemeClr val="tx1"/>
                </a:solidFill>
              </a:rPr>
              <a:t>Solar Power</a:t>
            </a:r>
          </a:p>
          <a:p>
            <a:pPr lvl="1"/>
            <a:r>
              <a:rPr lang="en-US" sz="2400" dirty="0" smtClean="0">
                <a:solidFill>
                  <a:schemeClr val="tx1"/>
                </a:solidFill>
              </a:rPr>
              <a:t>Wind Power</a:t>
            </a:r>
          </a:p>
          <a:p>
            <a:pPr lvl="1"/>
            <a:r>
              <a:rPr lang="en-US" sz="2400" dirty="0" smtClean="0">
                <a:solidFill>
                  <a:schemeClr val="tx1"/>
                </a:solidFill>
              </a:rPr>
              <a:t>Carbon  Capture, Utilization &amp; Storage</a:t>
            </a:r>
          </a:p>
          <a:p>
            <a:pPr lvl="1"/>
            <a:r>
              <a:rPr lang="en-US" sz="2400" dirty="0" smtClean="0">
                <a:solidFill>
                  <a:schemeClr val="tx1"/>
                </a:solidFill>
              </a:rPr>
              <a:t>Recycling</a:t>
            </a:r>
          </a:p>
          <a:p>
            <a:r>
              <a:rPr lang="en-US" sz="2400" dirty="0" smtClean="0">
                <a:solidFill>
                  <a:schemeClr val="tx1"/>
                </a:solidFill>
              </a:rPr>
              <a:t>Dual Credit with Heartland Technical Academy</a:t>
            </a:r>
          </a:p>
          <a:p>
            <a:pPr lvl="1"/>
            <a:r>
              <a:rPr lang="en-US" sz="2400" dirty="0" smtClean="0">
                <a:solidFill>
                  <a:schemeClr val="tx1"/>
                </a:solidFill>
              </a:rPr>
              <a:t>CCS 115</a:t>
            </a:r>
          </a:p>
          <a:p>
            <a:r>
              <a:rPr lang="en-US" sz="2400" dirty="0" smtClean="0">
                <a:solidFill>
                  <a:schemeClr val="tx1"/>
                </a:solidFill>
              </a:rPr>
              <a:t>Higher Education with university articulations</a:t>
            </a:r>
          </a:p>
          <a:p>
            <a:pPr lvl="1"/>
            <a:r>
              <a:rPr lang="en-US" sz="2400" dirty="0" smtClean="0">
                <a:solidFill>
                  <a:schemeClr val="tx1"/>
                </a:solidFill>
              </a:rPr>
              <a:t>Associate of Science with CCS concentration</a:t>
            </a:r>
          </a:p>
          <a:p>
            <a:pPr lvl="1"/>
            <a:r>
              <a:rPr lang="en-US" sz="2400" dirty="0" smtClean="0">
                <a:solidFill>
                  <a:schemeClr val="tx1"/>
                </a:solidFill>
              </a:rPr>
              <a:t>Associate of Applied Science in Engineering Technology with CCS specialty</a:t>
            </a:r>
          </a:p>
          <a:p>
            <a:endParaRPr lang="en-US" sz="2400" dirty="0" smtClean="0">
              <a:solidFill>
                <a:schemeClr val="tx1"/>
              </a:solidFill>
            </a:endParaRPr>
          </a:p>
          <a:p>
            <a:pPr lvl="1"/>
            <a:endParaRPr lang="en-US" sz="2400" dirty="0" smtClean="0">
              <a:solidFill>
                <a:schemeClr val="tx1"/>
              </a:solidFill>
            </a:endParaRPr>
          </a:p>
          <a:p>
            <a:endParaRPr lang="en-US"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dirty="0" smtClean="0">
                <a:solidFill>
                  <a:schemeClr val="tx1"/>
                </a:solidFill>
                <a:latin typeface="Arial" pitchFamily="34" charset="0"/>
                <a:cs typeface="Arial" pitchFamily="34" charset="0"/>
              </a:rPr>
              <a:t>How is our outreach over FY2012 ?</a:t>
            </a:r>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82CBBEF-08F9-4CF5-8C36-669827C66A60}" type="slidenum">
              <a:rPr lang="en-US" smtClean="0"/>
              <a:pPr/>
              <a:t>13</a:t>
            </a:fld>
            <a:endParaRPr lang="en-US"/>
          </a:p>
        </p:txBody>
      </p:sp>
      <p:sp>
        <p:nvSpPr>
          <p:cNvPr id="5" name="Content Placeholder 4"/>
          <p:cNvSpPr>
            <a:spLocks noGrp="1"/>
          </p:cNvSpPr>
          <p:nvPr>
            <p:ph idx="1"/>
          </p:nvPr>
        </p:nvSpPr>
        <p:spPr/>
        <p:txBody>
          <a:bodyPr/>
          <a:lstStyle/>
          <a:p>
            <a:r>
              <a:rPr lang="en-US" sz="2000" dirty="0" smtClean="0">
                <a:solidFill>
                  <a:schemeClr val="tx1"/>
                </a:solidFill>
              </a:rPr>
              <a:t>Summer Excursion		</a:t>
            </a:r>
            <a:r>
              <a:rPr lang="en-US" sz="2000" b="1" dirty="0" smtClean="0">
                <a:solidFill>
                  <a:srgbClr val="FFFF00"/>
                </a:solidFill>
              </a:rPr>
              <a:t>1100</a:t>
            </a:r>
            <a:r>
              <a:rPr lang="en-US" sz="2000" dirty="0" smtClean="0">
                <a:solidFill>
                  <a:schemeClr val="tx1"/>
                </a:solidFill>
              </a:rPr>
              <a:t> (students from 3 &amp; 4 grade)</a:t>
            </a:r>
            <a:endParaRPr lang="en-US" sz="2000" b="1" dirty="0" smtClean="0">
              <a:solidFill>
                <a:schemeClr val="tx1"/>
              </a:solidFill>
            </a:endParaRPr>
          </a:p>
          <a:p>
            <a:r>
              <a:rPr lang="en-US" sz="2000" dirty="0" smtClean="0">
                <a:solidFill>
                  <a:schemeClr val="tx1"/>
                </a:solidFill>
              </a:rPr>
              <a:t>Sustainability Safari		</a:t>
            </a:r>
            <a:r>
              <a:rPr lang="en-US" sz="2000" b="1" dirty="0" smtClean="0">
                <a:solidFill>
                  <a:srgbClr val="FFFF00"/>
                </a:solidFill>
              </a:rPr>
              <a:t>100</a:t>
            </a:r>
            <a:r>
              <a:rPr lang="en-US" sz="2000" dirty="0" smtClean="0">
                <a:solidFill>
                  <a:schemeClr val="tx1"/>
                </a:solidFill>
              </a:rPr>
              <a:t> (students and parents)</a:t>
            </a:r>
            <a:endParaRPr lang="en-US" sz="2000" b="1" dirty="0" smtClean="0">
              <a:solidFill>
                <a:schemeClr val="tx1"/>
              </a:solidFill>
            </a:endParaRPr>
          </a:p>
          <a:p>
            <a:r>
              <a:rPr lang="en-US" sz="2000" dirty="0" smtClean="0">
                <a:solidFill>
                  <a:schemeClr val="tx1"/>
                </a:solidFill>
              </a:rPr>
              <a:t>8</a:t>
            </a:r>
            <a:r>
              <a:rPr lang="en-US" sz="2000" baseline="30000" dirty="0" smtClean="0">
                <a:solidFill>
                  <a:schemeClr val="tx1"/>
                </a:solidFill>
              </a:rPr>
              <a:t>th</a:t>
            </a:r>
            <a:r>
              <a:rPr lang="en-US" sz="2000" dirty="0" smtClean="0">
                <a:solidFill>
                  <a:schemeClr val="tx1"/>
                </a:solidFill>
              </a:rPr>
              <a:t> Grade Career Fair	</a:t>
            </a:r>
            <a:r>
              <a:rPr lang="en-US" sz="2000" b="1" dirty="0" smtClean="0">
                <a:solidFill>
                  <a:srgbClr val="FFFF00"/>
                </a:solidFill>
              </a:rPr>
              <a:t>1,600</a:t>
            </a:r>
            <a:r>
              <a:rPr lang="en-US" sz="2000" dirty="0" smtClean="0">
                <a:solidFill>
                  <a:schemeClr val="tx1"/>
                </a:solidFill>
              </a:rPr>
              <a:t> (students from 22 schools)</a:t>
            </a:r>
            <a:endParaRPr lang="en-US" sz="2000" b="1" dirty="0" smtClean="0">
              <a:solidFill>
                <a:schemeClr val="tx1"/>
              </a:solidFill>
            </a:endParaRPr>
          </a:p>
          <a:p>
            <a:r>
              <a:rPr lang="en-US" sz="2000" dirty="0" err="1" smtClean="0">
                <a:solidFill>
                  <a:schemeClr val="tx1"/>
                </a:solidFill>
              </a:rPr>
              <a:t>Agucation</a:t>
            </a:r>
            <a:r>
              <a:rPr lang="en-US" sz="2000" dirty="0" smtClean="0">
                <a:solidFill>
                  <a:schemeClr val="tx1"/>
                </a:solidFill>
              </a:rPr>
              <a:t>			</a:t>
            </a:r>
            <a:r>
              <a:rPr lang="en-US" sz="2000" b="1" dirty="0" smtClean="0">
                <a:solidFill>
                  <a:srgbClr val="FFFF00"/>
                </a:solidFill>
              </a:rPr>
              <a:t>865</a:t>
            </a:r>
            <a:r>
              <a:rPr lang="en-US" sz="2000" dirty="0" smtClean="0">
                <a:solidFill>
                  <a:schemeClr val="tx1"/>
                </a:solidFill>
              </a:rPr>
              <a:t>  (5</a:t>
            </a:r>
            <a:r>
              <a:rPr lang="en-US" sz="2000" baseline="30000" dirty="0" smtClean="0">
                <a:solidFill>
                  <a:schemeClr val="tx1"/>
                </a:solidFill>
              </a:rPr>
              <a:t>th</a:t>
            </a:r>
            <a:r>
              <a:rPr lang="en-US" sz="2000" dirty="0" smtClean="0">
                <a:solidFill>
                  <a:schemeClr val="tx1"/>
                </a:solidFill>
              </a:rPr>
              <a:t> grade students)</a:t>
            </a:r>
            <a:endParaRPr lang="en-US" sz="2000" b="1" dirty="0" smtClean="0">
              <a:solidFill>
                <a:schemeClr val="tx1"/>
              </a:solidFill>
            </a:endParaRPr>
          </a:p>
          <a:p>
            <a:r>
              <a:rPr lang="en-US" sz="2000" dirty="0" smtClean="0">
                <a:solidFill>
                  <a:schemeClr val="tx1"/>
                </a:solidFill>
              </a:rPr>
              <a:t>Saturday Produce Market	</a:t>
            </a:r>
            <a:r>
              <a:rPr lang="en-US" sz="2000" b="1" dirty="0" smtClean="0">
                <a:solidFill>
                  <a:srgbClr val="FFFF00"/>
                </a:solidFill>
              </a:rPr>
              <a:t> 3000 </a:t>
            </a:r>
            <a:r>
              <a:rPr lang="en-US" sz="2000" dirty="0" smtClean="0">
                <a:solidFill>
                  <a:schemeClr val="tx1"/>
                </a:solidFill>
              </a:rPr>
              <a:t>(8 Vendors weekly</a:t>
            </a:r>
            <a:endParaRPr lang="en-US" sz="2000" b="1" dirty="0" smtClean="0">
              <a:solidFill>
                <a:schemeClr val="tx1"/>
              </a:solidFill>
            </a:endParaRPr>
          </a:p>
          <a:p>
            <a:pPr>
              <a:buNone/>
            </a:pPr>
            <a:r>
              <a:rPr lang="en-US" sz="2000" dirty="0" smtClean="0">
                <a:solidFill>
                  <a:schemeClr val="tx1"/>
                </a:solidFill>
              </a:rPr>
              <a:t>					150-175 weekly customers</a:t>
            </a:r>
          </a:p>
          <a:p>
            <a:pPr>
              <a:buNone/>
            </a:pPr>
            <a:r>
              <a:rPr lang="en-US" sz="2000" b="1" dirty="0" smtClean="0">
                <a:solidFill>
                  <a:schemeClr val="tx1"/>
                </a:solidFill>
              </a:rPr>
              <a:t>					</a:t>
            </a:r>
            <a:r>
              <a:rPr lang="en-US" sz="2000" dirty="0" smtClean="0">
                <a:solidFill>
                  <a:schemeClr val="tx1"/>
                </a:solidFill>
              </a:rPr>
              <a:t>20 weeks = 3000 patrons)</a:t>
            </a:r>
          </a:p>
          <a:p>
            <a:r>
              <a:rPr lang="en-US" sz="2000" dirty="0" smtClean="0">
                <a:solidFill>
                  <a:schemeClr val="tx1"/>
                </a:solidFill>
              </a:rPr>
              <a:t>CAI events			</a:t>
            </a:r>
            <a:r>
              <a:rPr lang="en-US" sz="2000" b="1" dirty="0" smtClean="0">
                <a:solidFill>
                  <a:srgbClr val="FFFF00"/>
                </a:solidFill>
              </a:rPr>
              <a:t>685</a:t>
            </a:r>
            <a:r>
              <a:rPr lang="en-US" sz="2000" dirty="0" smtClean="0">
                <a:solidFill>
                  <a:schemeClr val="tx1"/>
                </a:solidFill>
              </a:rPr>
              <a:t> (link to sustainable Ag)</a:t>
            </a:r>
          </a:p>
          <a:p>
            <a:endParaRPr lang="en-US" sz="2000" b="1" dirty="0" smtClean="0">
              <a:solidFill>
                <a:schemeClr val="tx1"/>
              </a:solidFill>
            </a:endParaRPr>
          </a:p>
          <a:p>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4525963"/>
          </a:xfrm>
        </p:spPr>
        <p:txBody>
          <a:bodyPr/>
          <a:lstStyle/>
          <a:p>
            <a:r>
              <a:rPr lang="en-US" sz="2000" dirty="0" smtClean="0">
                <a:solidFill>
                  <a:schemeClr val="tx1"/>
                </a:solidFill>
              </a:rPr>
              <a:t>International presentations	</a:t>
            </a:r>
            <a:r>
              <a:rPr lang="en-US" sz="2000" b="1" dirty="0" smtClean="0">
                <a:solidFill>
                  <a:srgbClr val="FFFF00"/>
                </a:solidFill>
              </a:rPr>
              <a:t>&gt;100</a:t>
            </a:r>
            <a:r>
              <a:rPr lang="en-US" sz="2000" dirty="0" smtClean="0">
                <a:solidFill>
                  <a:schemeClr val="tx1"/>
                </a:solidFill>
              </a:rPr>
              <a:t> (at LCES &amp; WCPG presentations) </a:t>
            </a:r>
          </a:p>
          <a:p>
            <a:pPr>
              <a:buNone/>
            </a:pPr>
            <a:r>
              <a:rPr lang="en-US" sz="2000" dirty="0" smtClean="0">
                <a:solidFill>
                  <a:schemeClr val="tx1"/>
                </a:solidFill>
              </a:rPr>
              <a:t>					&gt;</a:t>
            </a:r>
            <a:r>
              <a:rPr lang="en-US" sz="2000" i="1" dirty="0" smtClean="0">
                <a:solidFill>
                  <a:schemeClr val="tx1"/>
                </a:solidFill>
              </a:rPr>
              <a:t>1000 (Int’l attendees at each conference) </a:t>
            </a:r>
            <a:endParaRPr lang="en-US" sz="2000" b="1" i="1" dirty="0" smtClean="0">
              <a:solidFill>
                <a:schemeClr val="tx1"/>
              </a:solidFill>
            </a:endParaRPr>
          </a:p>
          <a:p>
            <a:r>
              <a:rPr lang="en-US" sz="2000" dirty="0" smtClean="0">
                <a:solidFill>
                  <a:schemeClr val="tx1"/>
                </a:solidFill>
              </a:rPr>
              <a:t>NSEC site tours		</a:t>
            </a:r>
            <a:r>
              <a:rPr lang="en-US" sz="2000" b="1" dirty="0" smtClean="0">
                <a:solidFill>
                  <a:srgbClr val="FFFF00"/>
                </a:solidFill>
              </a:rPr>
              <a:t>36</a:t>
            </a:r>
            <a:r>
              <a:rPr lang="en-US" sz="2000" dirty="0" smtClean="0">
                <a:solidFill>
                  <a:schemeClr val="tx1"/>
                </a:solidFill>
              </a:rPr>
              <a:t> (MU environmental science students)</a:t>
            </a:r>
            <a:endParaRPr lang="en-US" sz="2000" b="1" dirty="0" smtClean="0">
              <a:solidFill>
                <a:schemeClr val="tx1"/>
              </a:solidFill>
            </a:endParaRPr>
          </a:p>
          <a:p>
            <a:r>
              <a:rPr lang="en-US" sz="2000" dirty="0" smtClean="0">
                <a:solidFill>
                  <a:schemeClr val="tx1"/>
                </a:solidFill>
              </a:rPr>
              <a:t>Community presentations	</a:t>
            </a:r>
            <a:r>
              <a:rPr lang="en-US" sz="2000" dirty="0" smtClean="0">
                <a:solidFill>
                  <a:srgbClr val="FFFF00"/>
                </a:solidFill>
              </a:rPr>
              <a:t>290</a:t>
            </a:r>
            <a:r>
              <a:rPr lang="en-US" sz="2000" dirty="0" smtClean="0">
                <a:solidFill>
                  <a:schemeClr val="tx1"/>
                </a:solidFill>
              </a:rPr>
              <a:t> (Chambers, ROMEOs…….etc.)  </a:t>
            </a:r>
            <a:endParaRPr lang="en-US" sz="2000" b="1" dirty="0" smtClean="0">
              <a:solidFill>
                <a:schemeClr val="tx1"/>
              </a:solidFill>
            </a:endParaRPr>
          </a:p>
          <a:p>
            <a:r>
              <a:rPr lang="en-US" sz="2000" dirty="0" smtClean="0">
                <a:solidFill>
                  <a:schemeClr val="tx1"/>
                </a:solidFill>
              </a:rPr>
              <a:t>IL-ICCS Community</a:t>
            </a:r>
          </a:p>
          <a:p>
            <a:pPr>
              <a:buNone/>
            </a:pPr>
            <a:r>
              <a:rPr lang="en-US" sz="2000" dirty="0" smtClean="0">
                <a:solidFill>
                  <a:schemeClr val="tx1"/>
                </a:solidFill>
              </a:rPr>
              <a:t>		Meetings		</a:t>
            </a:r>
            <a:r>
              <a:rPr lang="en-US" sz="2000" b="1" dirty="0" smtClean="0">
                <a:solidFill>
                  <a:srgbClr val="FFFF00"/>
                </a:solidFill>
              </a:rPr>
              <a:t>80</a:t>
            </a:r>
            <a:r>
              <a:rPr lang="en-US" sz="2000" dirty="0" smtClean="0">
                <a:solidFill>
                  <a:schemeClr val="tx1"/>
                </a:solidFill>
              </a:rPr>
              <a:t>  (RCC main campus)</a:t>
            </a:r>
            <a:endParaRPr lang="en-US" sz="2000" b="1" dirty="0" smtClean="0">
              <a:solidFill>
                <a:schemeClr val="tx1"/>
              </a:solidFill>
            </a:endParaRPr>
          </a:p>
          <a:p>
            <a:r>
              <a:rPr lang="en-US" sz="2000" dirty="0" smtClean="0">
                <a:solidFill>
                  <a:schemeClr val="tx1"/>
                </a:solidFill>
              </a:rPr>
              <a:t>IL State Fair			</a:t>
            </a:r>
            <a:r>
              <a:rPr lang="en-US" sz="2000" b="1" dirty="0" smtClean="0">
                <a:solidFill>
                  <a:srgbClr val="FFFF00"/>
                </a:solidFill>
              </a:rPr>
              <a:t>2700</a:t>
            </a:r>
            <a:r>
              <a:rPr lang="en-US" sz="2000" dirty="0" smtClean="0">
                <a:solidFill>
                  <a:schemeClr val="tx1"/>
                </a:solidFill>
              </a:rPr>
              <a:t> (RCC booth visitors)</a:t>
            </a:r>
            <a:endParaRPr lang="en-US" sz="2000" b="1" dirty="0" smtClean="0">
              <a:solidFill>
                <a:schemeClr val="tx1"/>
              </a:solidFill>
            </a:endParaRPr>
          </a:p>
          <a:p>
            <a:pPr>
              <a:buNone/>
            </a:pPr>
            <a:r>
              <a:rPr lang="en-US" sz="2000" dirty="0" smtClean="0">
                <a:solidFill>
                  <a:schemeClr val="tx1"/>
                </a:solidFill>
              </a:rPr>
              <a:t>					</a:t>
            </a:r>
            <a:r>
              <a:rPr lang="en-US" sz="2000" i="1" dirty="0" smtClean="0">
                <a:solidFill>
                  <a:schemeClr val="tx1"/>
                </a:solidFill>
              </a:rPr>
              <a:t>900 (asked questions)</a:t>
            </a:r>
            <a:endParaRPr lang="en-US" sz="2000" b="1" i="1" dirty="0" smtClean="0">
              <a:solidFill>
                <a:schemeClr val="tx1"/>
              </a:solidFill>
            </a:endParaRPr>
          </a:p>
          <a:p>
            <a:r>
              <a:rPr lang="en-US" sz="2000" dirty="0" smtClean="0">
                <a:solidFill>
                  <a:schemeClr val="tx1"/>
                </a:solidFill>
              </a:rPr>
              <a:t>NSEC groundbreaking		</a:t>
            </a:r>
            <a:r>
              <a:rPr lang="en-US" sz="2000" b="1" dirty="0" smtClean="0">
                <a:solidFill>
                  <a:srgbClr val="FFFF00"/>
                </a:solidFill>
              </a:rPr>
              <a:t>90  </a:t>
            </a:r>
            <a:r>
              <a:rPr lang="en-US" sz="2000" dirty="0" smtClean="0">
                <a:solidFill>
                  <a:schemeClr val="tx1"/>
                </a:solidFill>
              </a:rPr>
              <a:t>(national attention)</a:t>
            </a:r>
          </a:p>
          <a:p>
            <a:r>
              <a:rPr lang="en-US" sz="2000" dirty="0" smtClean="0">
                <a:solidFill>
                  <a:schemeClr val="tx1"/>
                </a:solidFill>
              </a:rPr>
              <a:t>Farm Progress Show		</a:t>
            </a:r>
            <a:r>
              <a:rPr lang="en-US" sz="2000" i="1" dirty="0" smtClean="0">
                <a:solidFill>
                  <a:schemeClr val="tx1"/>
                </a:solidFill>
              </a:rPr>
              <a:t>200,000 (visitors over 3 days)</a:t>
            </a:r>
            <a:endParaRPr lang="en-US" sz="2000" b="1" i="1" dirty="0" smtClean="0">
              <a:solidFill>
                <a:schemeClr val="tx1"/>
              </a:solidFill>
            </a:endParaRPr>
          </a:p>
          <a:p>
            <a:pPr>
              <a:buNone/>
            </a:pPr>
            <a:r>
              <a:rPr lang="en-US" sz="2000" dirty="0" smtClean="0">
                <a:solidFill>
                  <a:schemeClr val="tx1"/>
                </a:solidFill>
              </a:rPr>
              <a:t>					</a:t>
            </a:r>
            <a:r>
              <a:rPr lang="en-US" sz="2000" b="1" dirty="0" smtClean="0">
                <a:solidFill>
                  <a:srgbClr val="FFFF00"/>
                </a:solidFill>
              </a:rPr>
              <a:t>&gt;100</a:t>
            </a:r>
            <a:r>
              <a:rPr lang="en-US" sz="2000" dirty="0" smtClean="0">
                <a:solidFill>
                  <a:schemeClr val="tx1"/>
                </a:solidFill>
              </a:rPr>
              <a:t> (asked questions including Gov Quinn</a:t>
            </a:r>
          </a:p>
          <a:p>
            <a:r>
              <a:rPr lang="en-US" sz="2000" dirty="0" smtClean="0">
                <a:solidFill>
                  <a:schemeClr val="tx1"/>
                </a:solidFill>
              </a:rPr>
              <a:t>WSOY Radio Show		</a:t>
            </a:r>
            <a:r>
              <a:rPr lang="en-US" sz="2000" b="1" dirty="0" smtClean="0">
                <a:solidFill>
                  <a:srgbClr val="FFFF00"/>
                </a:solidFill>
              </a:rPr>
              <a:t>5000</a:t>
            </a:r>
            <a:r>
              <a:rPr lang="en-US" sz="2000" dirty="0" smtClean="0">
                <a:solidFill>
                  <a:schemeClr val="tx1"/>
                </a:solidFill>
              </a:rPr>
              <a:t> (5 shows with sustainability link)</a:t>
            </a:r>
          </a:p>
          <a:p>
            <a:pPr>
              <a:buNone/>
            </a:pPr>
            <a:r>
              <a:rPr lang="en-US" sz="2000" dirty="0" smtClean="0">
                <a:solidFill>
                  <a:schemeClr val="tx1"/>
                </a:solidFill>
              </a:rPr>
              <a:t>			</a:t>
            </a:r>
            <a:r>
              <a:rPr lang="en-US" sz="2000" dirty="0" smtClean="0">
                <a:solidFill>
                  <a:srgbClr val="FFC000"/>
                </a:solidFill>
              </a:rPr>
              <a:t>“Richland Night”</a:t>
            </a:r>
            <a:r>
              <a:rPr lang="en-US" sz="2000" dirty="0" smtClean="0">
                <a:solidFill>
                  <a:schemeClr val="tx1"/>
                </a:solidFill>
              </a:rPr>
              <a:t>	(10 shows, avg. 1000 listeners per show) </a:t>
            </a:r>
          </a:p>
          <a:p>
            <a:r>
              <a:rPr lang="en-US" sz="2000" dirty="0" smtClean="0">
                <a:solidFill>
                  <a:schemeClr val="tx1"/>
                </a:solidFill>
              </a:rPr>
              <a:t>WAND TV	</a:t>
            </a:r>
            <a:r>
              <a:rPr lang="en-US" sz="2000" dirty="0" smtClean="0">
                <a:solidFill>
                  <a:srgbClr val="FFC000"/>
                </a:solidFill>
              </a:rPr>
              <a:t>“Making The</a:t>
            </a:r>
            <a:r>
              <a:rPr lang="en-US" sz="2000" dirty="0" smtClean="0">
                <a:solidFill>
                  <a:schemeClr val="tx1"/>
                </a:solidFill>
              </a:rPr>
              <a:t> 	1,672,000 viewers (2 x per</a:t>
            </a:r>
          </a:p>
          <a:p>
            <a:pPr>
              <a:buNone/>
            </a:pPr>
            <a:r>
              <a:rPr lang="en-US" sz="2000" dirty="0" smtClean="0">
                <a:solidFill>
                  <a:schemeClr val="tx1"/>
                </a:solidFill>
              </a:rPr>
              <a:t>		</a:t>
            </a:r>
            <a:r>
              <a:rPr lang="en-US" sz="2000" dirty="0" smtClean="0">
                <a:solidFill>
                  <a:srgbClr val="FFC000"/>
                </a:solidFill>
              </a:rPr>
              <a:t>World A Little Greener”</a:t>
            </a:r>
            <a:r>
              <a:rPr lang="en-US" sz="2000" dirty="0" smtClean="0">
                <a:solidFill>
                  <a:schemeClr val="tx1"/>
                </a:solidFill>
              </a:rPr>
              <a:t>	day= </a:t>
            </a:r>
            <a:r>
              <a:rPr lang="en-US" sz="2000" b="1" dirty="0" smtClean="0">
                <a:solidFill>
                  <a:srgbClr val="FFFF00"/>
                </a:solidFill>
              </a:rPr>
              <a:t>3,344,000</a:t>
            </a:r>
            <a:r>
              <a:rPr lang="en-US" sz="2000" dirty="0" smtClean="0">
                <a:solidFill>
                  <a:schemeClr val="tx1"/>
                </a:solidFill>
              </a:rPr>
              <a:t>) (44 TV spots, </a:t>
            </a:r>
            <a:r>
              <a:rPr lang="en-US" sz="2000" dirty="0" err="1" smtClean="0">
                <a:solidFill>
                  <a:schemeClr val="tx1"/>
                </a:solidFill>
              </a:rPr>
              <a:t>avg</a:t>
            </a:r>
            <a:r>
              <a:rPr lang="en-US" sz="2000" dirty="0" smtClean="0">
                <a:solidFill>
                  <a:schemeClr val="tx1"/>
                </a:solidFill>
              </a:rPr>
              <a:t> 38000</a:t>
            </a:r>
          </a:p>
          <a:p>
            <a:pPr lvl="1">
              <a:buNone/>
            </a:pPr>
            <a:r>
              <a:rPr lang="en-US" sz="2000" dirty="0" smtClean="0">
                <a:solidFill>
                  <a:schemeClr val="tx1"/>
                </a:solidFill>
              </a:rPr>
              <a:t>					households per viewing) (2 CCS spots)	</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482CBBEF-08F9-4CF5-8C36-669827C66A6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28600" y="152400"/>
            <a:ext cx="8734425" cy="5915025"/>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7010400" y="6381750"/>
            <a:ext cx="2133600" cy="476250"/>
          </a:xfrm>
        </p:spPr>
        <p:txBody>
          <a:bodyPr/>
          <a:lstStyle/>
          <a:p>
            <a:pPr>
              <a:defRPr/>
            </a:pPr>
            <a:fld id="{A5AC3F16-55EB-4FA9-9478-F9F3C4E754D2}" type="slidenum">
              <a:rPr lang="en-US" smtClean="0"/>
              <a:pPr>
                <a:defRPr/>
              </a:pPr>
              <a:t>15</a:t>
            </a:fld>
            <a:endParaRPr lang="en-US"/>
          </a:p>
        </p:txBody>
      </p:sp>
      <p:sp>
        <p:nvSpPr>
          <p:cNvPr id="5" name="Rectangle 4"/>
          <p:cNvSpPr/>
          <p:nvPr/>
        </p:nvSpPr>
        <p:spPr>
          <a:xfrm>
            <a:off x="381000" y="457200"/>
            <a:ext cx="8382000" cy="1754326"/>
          </a:xfrm>
          <a:prstGeom prst="rect">
            <a:avLst/>
          </a:prstGeom>
        </p:spPr>
        <p:txBody>
          <a:bodyPr wrap="square">
            <a:spAutoFit/>
          </a:bodyPr>
          <a:lstStyle/>
          <a:p>
            <a:pPr algn="ctr"/>
            <a:r>
              <a:rPr lang="en-US" sz="3600" b="1" dirty="0" smtClean="0">
                <a:solidFill>
                  <a:schemeClr val="tx2"/>
                </a:solidFill>
                <a:latin typeface="Gill Sans MT Condensed" pitchFamily="34" charset="0"/>
              </a:rPr>
              <a:t>“Richland’s investments in the future embrace our commitment to enabling sustainable ecological, social, and economic systems. “</a:t>
            </a:r>
            <a:endParaRPr lang="en-US" sz="3600" b="1" dirty="0">
              <a:solidFill>
                <a:schemeClr val="tx2"/>
              </a:solidFill>
              <a:latin typeface="Gill Sans MT Condense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pPr algn="l"/>
            <a:r>
              <a:rPr lang="en-US" sz="3600" b="1" dirty="0" smtClean="0">
                <a:solidFill>
                  <a:schemeClr val="tx1"/>
                </a:solidFill>
              </a:rPr>
              <a:t>Sustainability at Richland Community College</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482CBBEF-08F9-4CF5-8C36-669827C66A60}" type="slidenum">
              <a:rPr lang="en-US" smtClean="0"/>
              <a:pPr/>
              <a:t>2</a:t>
            </a:fld>
            <a:endParaRPr lang="en-US"/>
          </a:p>
        </p:txBody>
      </p:sp>
      <p:graphicFrame>
        <p:nvGraphicFramePr>
          <p:cNvPr id="5" name="Diagram 4"/>
          <p:cNvGraphicFramePr/>
          <p:nvPr/>
        </p:nvGraphicFramePr>
        <p:xfrm>
          <a:off x="0" y="990600"/>
          <a:ext cx="85344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idx="4294967295"/>
          </p:nvPr>
        </p:nvSpPr>
        <p:spPr>
          <a:xfrm>
            <a:off x="0" y="274638"/>
            <a:ext cx="9144000" cy="1143000"/>
          </a:xfrm>
        </p:spPr>
        <p:txBody>
          <a:bodyPr anchor="t"/>
          <a:lstStyle/>
          <a:p>
            <a:pPr eaLnBrk="1" hangingPunct="1"/>
            <a:r>
              <a:rPr lang="en-US" sz="4000" dirty="0" smtClean="0">
                <a:solidFill>
                  <a:schemeClr val="tx1"/>
                </a:solidFill>
                <a:ea typeface="ＭＳ Ｐゴシック"/>
                <a:cs typeface="ＭＳ Ｐゴシック"/>
              </a:rPr>
              <a:t>Making Connections with regional partners to let Science and Society meet solutions</a:t>
            </a:r>
          </a:p>
        </p:txBody>
      </p:sp>
      <p:sp>
        <p:nvSpPr>
          <p:cNvPr id="235522" name="Rectangle 3"/>
          <p:cNvSpPr>
            <a:spLocks noGrp="1" noChangeArrowheads="1"/>
          </p:cNvSpPr>
          <p:nvPr>
            <p:ph type="body" idx="4294967295"/>
          </p:nvPr>
        </p:nvSpPr>
        <p:spPr>
          <a:xfrm>
            <a:off x="685800" y="1828800"/>
            <a:ext cx="8153400" cy="4411663"/>
          </a:xfrm>
        </p:spPr>
        <p:txBody>
          <a:bodyPr/>
          <a:lstStyle/>
          <a:p>
            <a:pPr>
              <a:lnSpc>
                <a:spcPct val="80000"/>
              </a:lnSpc>
              <a:buFont typeface="Wingdings" pitchFamily="2" charset="2"/>
              <a:buNone/>
            </a:pPr>
            <a:r>
              <a:rPr lang="en-US" sz="2400" dirty="0" smtClean="0">
                <a:solidFill>
                  <a:schemeClr val="tx1"/>
                </a:solidFill>
                <a:ea typeface="ＭＳ Ｐゴシック"/>
                <a:cs typeface="ＭＳ Ｐゴシック"/>
              </a:rPr>
              <a:t>Build on existing RCC academic programs</a:t>
            </a:r>
          </a:p>
          <a:p>
            <a:pPr>
              <a:lnSpc>
                <a:spcPct val="80000"/>
              </a:lnSpc>
            </a:pPr>
            <a:r>
              <a:rPr lang="en-US" sz="2400" dirty="0" smtClean="0">
                <a:solidFill>
                  <a:schemeClr val="tx1"/>
                </a:solidFill>
                <a:ea typeface="ＭＳ Ｐゴシック"/>
                <a:cs typeface="ＭＳ Ｐゴシック"/>
              </a:rPr>
              <a:t>Business &amp; Technology</a:t>
            </a:r>
          </a:p>
          <a:p>
            <a:pPr lvl="1">
              <a:lnSpc>
                <a:spcPct val="80000"/>
              </a:lnSpc>
            </a:pPr>
            <a:r>
              <a:rPr lang="en-US" sz="2400" dirty="0" smtClean="0">
                <a:solidFill>
                  <a:schemeClr val="tx1"/>
                </a:solidFill>
                <a:ea typeface="ＭＳ Ｐゴシック"/>
              </a:rPr>
              <a:t>Agribusiness &amp; Agriculture</a:t>
            </a:r>
          </a:p>
          <a:p>
            <a:pPr>
              <a:lnSpc>
                <a:spcPct val="80000"/>
              </a:lnSpc>
            </a:pPr>
            <a:r>
              <a:rPr lang="en-US" sz="2400" dirty="0" smtClean="0">
                <a:solidFill>
                  <a:schemeClr val="tx1"/>
                </a:solidFill>
                <a:ea typeface="ＭＳ Ｐゴシック"/>
                <a:cs typeface="ＭＳ Ｐゴシック"/>
              </a:rPr>
              <a:t>Continuing &amp; Professional Education</a:t>
            </a:r>
          </a:p>
          <a:p>
            <a:pPr lvl="1">
              <a:lnSpc>
                <a:spcPct val="80000"/>
              </a:lnSpc>
            </a:pPr>
            <a:r>
              <a:rPr lang="en-US" sz="2400" dirty="0" smtClean="0">
                <a:solidFill>
                  <a:schemeClr val="tx1"/>
                </a:solidFill>
                <a:ea typeface="ＭＳ Ｐゴシック"/>
              </a:rPr>
              <a:t>Community Education</a:t>
            </a:r>
          </a:p>
          <a:p>
            <a:pPr lvl="1">
              <a:lnSpc>
                <a:spcPct val="80000"/>
              </a:lnSpc>
            </a:pPr>
            <a:r>
              <a:rPr lang="en-US" sz="2400" dirty="0" smtClean="0">
                <a:solidFill>
                  <a:schemeClr val="tx1"/>
                </a:solidFill>
                <a:ea typeface="ＭＳ Ｐゴシック"/>
              </a:rPr>
              <a:t>Engineering Technology</a:t>
            </a:r>
          </a:p>
          <a:p>
            <a:pPr lvl="1">
              <a:lnSpc>
                <a:spcPct val="80000"/>
              </a:lnSpc>
            </a:pPr>
            <a:r>
              <a:rPr lang="en-US" sz="2400" dirty="0" smtClean="0">
                <a:solidFill>
                  <a:schemeClr val="tx1"/>
                </a:solidFill>
                <a:ea typeface="ＭＳ Ｐゴシック"/>
              </a:rPr>
              <a:t>Professional Development &amp; Business Training</a:t>
            </a:r>
          </a:p>
          <a:p>
            <a:pPr>
              <a:lnSpc>
                <a:spcPct val="80000"/>
              </a:lnSpc>
            </a:pPr>
            <a:r>
              <a:rPr lang="en-US" sz="2400" dirty="0" smtClean="0">
                <a:solidFill>
                  <a:schemeClr val="tx1"/>
                </a:solidFill>
                <a:ea typeface="ＭＳ Ｐゴシック"/>
                <a:cs typeface="ＭＳ Ｐゴシック"/>
              </a:rPr>
              <a:t>Mathematics and Sciences…….STEM</a:t>
            </a:r>
          </a:p>
          <a:p>
            <a:pPr lvl="1">
              <a:lnSpc>
                <a:spcPct val="80000"/>
              </a:lnSpc>
            </a:pPr>
            <a:r>
              <a:rPr lang="en-US" sz="2400" dirty="0" smtClean="0">
                <a:solidFill>
                  <a:schemeClr val="tx1"/>
                </a:solidFill>
                <a:ea typeface="ＭＳ Ｐゴシック"/>
              </a:rPr>
              <a:t>Science</a:t>
            </a:r>
          </a:p>
          <a:p>
            <a:pPr lvl="1">
              <a:lnSpc>
                <a:spcPct val="80000"/>
              </a:lnSpc>
            </a:pPr>
            <a:r>
              <a:rPr lang="en-US" sz="2400" dirty="0" smtClean="0">
                <a:solidFill>
                  <a:schemeClr val="tx1"/>
                </a:solidFill>
                <a:ea typeface="ＭＳ Ｐゴシック"/>
              </a:rPr>
              <a:t>Technology</a:t>
            </a:r>
          </a:p>
          <a:p>
            <a:pPr lvl="1">
              <a:lnSpc>
                <a:spcPct val="80000"/>
              </a:lnSpc>
            </a:pPr>
            <a:r>
              <a:rPr lang="en-US" sz="2400" dirty="0" smtClean="0">
                <a:solidFill>
                  <a:schemeClr val="tx1"/>
                </a:solidFill>
                <a:ea typeface="ＭＳ Ｐゴシック"/>
              </a:rPr>
              <a:t>Engineering</a:t>
            </a:r>
          </a:p>
          <a:p>
            <a:pPr lvl="1">
              <a:lnSpc>
                <a:spcPct val="80000"/>
              </a:lnSpc>
            </a:pPr>
            <a:r>
              <a:rPr lang="en-US" sz="2400" dirty="0" smtClean="0">
                <a:solidFill>
                  <a:schemeClr val="tx1"/>
                </a:solidFill>
                <a:ea typeface="ＭＳ Ｐゴシック"/>
              </a:rPr>
              <a:t>Mathematics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470025"/>
          </a:xfrm>
        </p:spPr>
        <p:txBody>
          <a:bodyPr/>
          <a:lstStyle/>
          <a:p>
            <a:r>
              <a:rPr lang="en-US" dirty="0" smtClean="0">
                <a:solidFill>
                  <a:schemeClr val="tx1"/>
                </a:solidFill>
              </a:rPr>
              <a:t>CO2 Capture from Biofuels Production and Sequestration into the Mt. Simon Sandstone </a:t>
            </a:r>
            <a:br>
              <a:rPr lang="en-US" dirty="0" smtClean="0">
                <a:solidFill>
                  <a:schemeClr val="tx1"/>
                </a:solidFill>
              </a:rPr>
            </a:br>
            <a:endParaRPr lang="en-US" dirty="0">
              <a:solidFill>
                <a:schemeClr val="tx1"/>
              </a:solidFill>
            </a:endParaRPr>
          </a:p>
        </p:txBody>
      </p:sp>
      <p:sp>
        <p:nvSpPr>
          <p:cNvPr id="3" name="Subtitle 2"/>
          <p:cNvSpPr>
            <a:spLocks noGrp="1"/>
          </p:cNvSpPr>
          <p:nvPr>
            <p:ph type="subTitle" idx="1"/>
          </p:nvPr>
        </p:nvSpPr>
        <p:spPr>
          <a:xfrm>
            <a:off x="533400" y="3048000"/>
            <a:ext cx="8229600" cy="1752600"/>
          </a:xfrm>
        </p:spPr>
        <p:txBody>
          <a:bodyPr/>
          <a:lstStyle/>
          <a:p>
            <a:r>
              <a:rPr lang="en-US" sz="2400" b="1" i="1" dirty="0" smtClean="0">
                <a:solidFill>
                  <a:schemeClr val="tx1"/>
                </a:solidFill>
              </a:rPr>
              <a:t>The Richland solution will provide academic, development, training, and readiness services to prepare the local and regional workforce to enter “sequestration” careers within emerging CO2 capture, sequestration, and storage recovery industries.</a:t>
            </a:r>
            <a:endParaRPr lang="en-US" sz="2400" b="1" i="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i="1" dirty="0" smtClean="0">
                <a:solidFill>
                  <a:schemeClr val="tx1"/>
                </a:solidFill>
              </a:rPr>
              <a:t>Strategic Partnerships</a:t>
            </a:r>
            <a:r>
              <a:rPr lang="en-US" sz="4000" dirty="0" smtClean="0">
                <a:solidFill>
                  <a:schemeClr val="tx1"/>
                </a:solidFill>
              </a:rPr>
              <a:t/>
            </a:r>
            <a:br>
              <a:rPr lang="en-US" sz="4000" dirty="0" smtClean="0">
                <a:solidFill>
                  <a:schemeClr val="tx1"/>
                </a:solidFill>
              </a:rPr>
            </a:br>
            <a:endParaRPr lang="en-US" sz="4000" dirty="0">
              <a:solidFill>
                <a:schemeClr val="tx1"/>
              </a:solidFill>
            </a:endParaRPr>
          </a:p>
        </p:txBody>
      </p:sp>
      <p:sp>
        <p:nvSpPr>
          <p:cNvPr id="5" name="Content Placeholder 4"/>
          <p:cNvSpPr>
            <a:spLocks noGrp="1"/>
          </p:cNvSpPr>
          <p:nvPr>
            <p:ph idx="1"/>
          </p:nvPr>
        </p:nvSpPr>
        <p:spPr>
          <a:xfrm>
            <a:off x="685800" y="1219200"/>
            <a:ext cx="7696200" cy="3886200"/>
          </a:xfrm>
        </p:spPr>
        <p:txBody>
          <a:bodyPr/>
          <a:lstStyle/>
          <a:p>
            <a:pPr algn="ctr">
              <a:buNone/>
            </a:pPr>
            <a:r>
              <a:rPr lang="en-US" sz="2400" i="1" dirty="0" smtClean="0">
                <a:solidFill>
                  <a:schemeClr val="tx1"/>
                </a:solidFill>
              </a:rPr>
              <a:t>This project is supported by the U.S. Department of Energy under Award No. DE-FE-0001547.  This Industrial Carbon Capture and Sequestration (ICCS) project, which is administered by the DOE’s Office of Fossil Energy and managed by the National Energy Technology Laboratory (NETL), has received funding from the American Recovery and Reinvestment Act of 2009.  </a:t>
            </a:r>
            <a:endParaRPr lang="en-US" sz="24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457200" y="3810000"/>
            <a:ext cx="6072188"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RCC Project Role</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sz="2800" dirty="0" smtClean="0">
                <a:solidFill>
                  <a:schemeClr val="tx1"/>
                </a:solidFill>
              </a:rPr>
              <a:t>Construction and establishment of the National Sequestration Education Center (NSEC)</a:t>
            </a:r>
          </a:p>
          <a:p>
            <a:pPr>
              <a:buFont typeface="Wingdings" pitchFamily="2" charset="2"/>
              <a:buChar char="ü"/>
            </a:pPr>
            <a:r>
              <a:rPr lang="en-US" sz="2800" dirty="0" smtClean="0">
                <a:solidFill>
                  <a:schemeClr val="tx1"/>
                </a:solidFill>
              </a:rPr>
              <a:t>Development of sequestration technologies higher education degree curriculum</a:t>
            </a:r>
          </a:p>
          <a:p>
            <a:pPr>
              <a:buFont typeface="Wingdings" pitchFamily="2" charset="2"/>
              <a:buChar char="ü"/>
            </a:pPr>
            <a:r>
              <a:rPr lang="en-US" sz="2800" dirty="0" smtClean="0">
                <a:solidFill>
                  <a:schemeClr val="tx1"/>
                </a:solidFill>
              </a:rPr>
              <a:t>Acquisition and development of working laboratories with demonstration technologies</a:t>
            </a:r>
          </a:p>
          <a:p>
            <a:pPr>
              <a:buFont typeface="Wingdings" pitchFamily="2" charset="2"/>
              <a:buChar char="ü"/>
            </a:pPr>
            <a:r>
              <a:rPr lang="en-US" sz="2800" dirty="0" smtClean="0">
                <a:solidFill>
                  <a:schemeClr val="tx1"/>
                </a:solidFill>
              </a:rPr>
              <a:t>Coordination of community outreach activities for local, regional, and global audiences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2CBBEF-08F9-4CF5-8C36-669827C66A60}" type="slidenum">
              <a:rPr lang="en-US" smtClean="0"/>
              <a:pPr/>
              <a:t>7</a:t>
            </a:fld>
            <a:endParaRPr lang="en-US"/>
          </a:p>
        </p:txBody>
      </p:sp>
      <p:sp>
        <p:nvSpPr>
          <p:cNvPr id="5" name="Rectangle 2"/>
          <p:cNvSpPr>
            <a:spLocks noGrp="1" noChangeArrowheads="1"/>
          </p:cNvSpPr>
          <p:nvPr>
            <p:ph type="title"/>
          </p:nvPr>
        </p:nvSpPr>
        <p:spPr>
          <a:xfrm>
            <a:off x="0" y="274638"/>
            <a:ext cx="9144000" cy="1143000"/>
          </a:xfrm>
        </p:spPr>
        <p:txBody>
          <a:bodyPr anchor="t"/>
          <a:lstStyle/>
          <a:p>
            <a:pPr eaLnBrk="1" hangingPunct="1"/>
            <a:r>
              <a:rPr lang="en-US" sz="3600" dirty="0" smtClean="0">
                <a:solidFill>
                  <a:schemeClr val="tx1"/>
                </a:solidFill>
                <a:ea typeface="ＭＳ Ｐゴシック"/>
                <a:cs typeface="ＭＳ Ｐゴシック"/>
              </a:rPr>
              <a:t>Strategic Connections:  Richland &amp; Archer Daniels Midland Company</a:t>
            </a:r>
          </a:p>
        </p:txBody>
      </p:sp>
      <p:sp>
        <p:nvSpPr>
          <p:cNvPr id="6" name="Rectangle 3"/>
          <p:cNvSpPr>
            <a:spLocks noGrp="1" noChangeArrowheads="1"/>
          </p:cNvSpPr>
          <p:nvPr>
            <p:ph idx="1"/>
          </p:nvPr>
        </p:nvSpPr>
        <p:spPr>
          <a:xfrm>
            <a:off x="457200" y="1676400"/>
            <a:ext cx="8229600" cy="4525963"/>
          </a:xfrm>
        </p:spPr>
        <p:txBody>
          <a:bodyPr/>
          <a:lstStyle/>
          <a:p>
            <a:pPr>
              <a:lnSpc>
                <a:spcPct val="80000"/>
              </a:lnSpc>
              <a:buFont typeface="Wingdings" pitchFamily="2" charset="2"/>
              <a:buNone/>
            </a:pPr>
            <a:r>
              <a:rPr lang="en-US" sz="2400" dirty="0" smtClean="0">
                <a:solidFill>
                  <a:schemeClr val="tx1"/>
                </a:solidFill>
                <a:latin typeface="+mj-lt"/>
                <a:ea typeface="ＭＳ Ｐゴシック"/>
                <a:cs typeface="ＭＳ Ｐゴシック"/>
              </a:rPr>
              <a:t>Build on existing Richland and University of Illinois academic and continuing education programs</a:t>
            </a:r>
          </a:p>
          <a:p>
            <a:pPr lvl="1">
              <a:lnSpc>
                <a:spcPct val="80000"/>
              </a:lnSpc>
            </a:pPr>
            <a:r>
              <a:rPr lang="en-US" sz="2400" dirty="0" smtClean="0">
                <a:solidFill>
                  <a:schemeClr val="tx1"/>
                </a:solidFill>
                <a:latin typeface="+mj-lt"/>
                <a:ea typeface="ＭＳ Ｐゴシック"/>
              </a:rPr>
              <a:t>Engineering Technologies</a:t>
            </a:r>
          </a:p>
          <a:p>
            <a:pPr lvl="1">
              <a:lnSpc>
                <a:spcPct val="80000"/>
              </a:lnSpc>
            </a:pPr>
            <a:r>
              <a:rPr lang="en-US" sz="2400" dirty="0" smtClean="0">
                <a:solidFill>
                  <a:schemeClr val="tx1"/>
                </a:solidFill>
                <a:latin typeface="+mj-lt"/>
                <a:ea typeface="ＭＳ Ｐゴシック"/>
              </a:rPr>
              <a:t>Agribusiness &amp; Sustainable Agriculture</a:t>
            </a:r>
          </a:p>
          <a:p>
            <a:pPr lvl="1">
              <a:lnSpc>
                <a:spcPct val="80000"/>
              </a:lnSpc>
            </a:pPr>
            <a:r>
              <a:rPr lang="en-US" sz="2400" dirty="0" smtClean="0">
                <a:solidFill>
                  <a:schemeClr val="tx1"/>
                </a:solidFill>
                <a:latin typeface="+mj-lt"/>
                <a:ea typeface="ＭＳ Ｐゴシック"/>
              </a:rPr>
              <a:t>Earth Science</a:t>
            </a:r>
          </a:p>
          <a:p>
            <a:pPr lvl="1">
              <a:lnSpc>
                <a:spcPct val="80000"/>
              </a:lnSpc>
            </a:pPr>
            <a:r>
              <a:rPr lang="en-US" sz="2400" dirty="0" smtClean="0">
                <a:solidFill>
                  <a:schemeClr val="tx1"/>
                </a:solidFill>
                <a:latin typeface="+mj-lt"/>
                <a:ea typeface="ＭＳ Ｐゴシック"/>
              </a:rPr>
              <a:t>Geology</a:t>
            </a:r>
          </a:p>
          <a:p>
            <a:pPr lvl="1">
              <a:lnSpc>
                <a:spcPct val="80000"/>
              </a:lnSpc>
            </a:pPr>
            <a:r>
              <a:rPr lang="en-US" sz="2400" dirty="0" smtClean="0">
                <a:solidFill>
                  <a:schemeClr val="tx1"/>
                </a:solidFill>
                <a:latin typeface="+mj-lt"/>
                <a:ea typeface="ＭＳ Ｐゴシック"/>
              </a:rPr>
              <a:t>Mathematics</a:t>
            </a:r>
          </a:p>
          <a:p>
            <a:pPr lvl="1">
              <a:lnSpc>
                <a:spcPct val="80000"/>
              </a:lnSpc>
            </a:pPr>
            <a:r>
              <a:rPr lang="en-US" sz="2400" dirty="0" smtClean="0">
                <a:solidFill>
                  <a:schemeClr val="tx1"/>
                </a:solidFill>
                <a:latin typeface="+mj-lt"/>
                <a:ea typeface="ＭＳ Ｐゴシック"/>
              </a:rPr>
              <a:t>Economics</a:t>
            </a:r>
          </a:p>
          <a:p>
            <a:pPr lvl="1">
              <a:lnSpc>
                <a:spcPct val="80000"/>
              </a:lnSpc>
            </a:pPr>
            <a:r>
              <a:rPr lang="en-US" sz="2400" dirty="0" smtClean="0">
                <a:solidFill>
                  <a:schemeClr val="tx1"/>
                </a:solidFill>
                <a:latin typeface="+mj-lt"/>
                <a:ea typeface="ＭＳ Ｐゴシック"/>
              </a:rPr>
              <a:t>Sociology</a:t>
            </a:r>
          </a:p>
          <a:p>
            <a:pPr lvl="1">
              <a:lnSpc>
                <a:spcPct val="80000"/>
              </a:lnSpc>
            </a:pPr>
            <a:r>
              <a:rPr lang="en-US" sz="2400" dirty="0" smtClean="0">
                <a:solidFill>
                  <a:schemeClr val="tx1"/>
                </a:solidFill>
                <a:latin typeface="+mj-lt"/>
                <a:ea typeface="ＭＳ Ｐゴシック"/>
              </a:rPr>
              <a:t>Community Education</a:t>
            </a:r>
          </a:p>
          <a:p>
            <a:pPr lvl="1">
              <a:lnSpc>
                <a:spcPct val="80000"/>
              </a:lnSpc>
            </a:pPr>
            <a:r>
              <a:rPr lang="en-US" sz="2400" dirty="0" smtClean="0">
                <a:solidFill>
                  <a:schemeClr val="tx1"/>
                </a:solidFill>
                <a:latin typeface="+mj-lt"/>
                <a:ea typeface="ＭＳ Ｐゴシック"/>
              </a:rPr>
              <a:t>Professional Development &amp; Business Training</a:t>
            </a:r>
          </a:p>
          <a:p>
            <a:pPr lvl="1">
              <a:lnSpc>
                <a:spcPct val="80000"/>
              </a:lnSpc>
            </a:pPr>
            <a:r>
              <a:rPr lang="en-US" sz="2400" dirty="0" smtClean="0">
                <a:solidFill>
                  <a:schemeClr val="tx1"/>
                </a:solidFill>
                <a:latin typeface="+mj-lt"/>
                <a:ea typeface="ＭＳ Ｐゴシック"/>
              </a:rPr>
              <a:t>Sustainability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2CBBEF-08F9-4CF5-8C36-669827C66A60}" type="slidenum">
              <a:rPr lang="en-US" smtClean="0"/>
              <a:pPr/>
              <a:t>8</a:t>
            </a:fld>
            <a:endParaRPr lang="en-US"/>
          </a:p>
        </p:txBody>
      </p:sp>
      <p:sp>
        <p:nvSpPr>
          <p:cNvPr id="5" name="Block Arc 4"/>
          <p:cNvSpPr/>
          <p:nvPr/>
        </p:nvSpPr>
        <p:spPr>
          <a:xfrm>
            <a:off x="1066800" y="1676400"/>
            <a:ext cx="7162800" cy="990600"/>
          </a:xfrm>
          <a:prstGeom prst="blockArc">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Arrow 5"/>
          <p:cNvSpPr/>
          <p:nvPr/>
        </p:nvSpPr>
        <p:spPr>
          <a:xfrm rot="1672580">
            <a:off x="1525321" y="2181564"/>
            <a:ext cx="406645" cy="1219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56297">
            <a:off x="2677811" y="2169086"/>
            <a:ext cx="411652"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38826">
            <a:off x="3866988" y="2303582"/>
            <a:ext cx="381000" cy="1066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21197807">
            <a:off x="5321022" y="2316292"/>
            <a:ext cx="381000" cy="11203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294535">
            <a:off x="6810537" y="2318551"/>
            <a:ext cx="377400" cy="10498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0159199">
            <a:off x="6223918" y="4141947"/>
            <a:ext cx="347567" cy="10421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52600" y="838200"/>
            <a:ext cx="5791200" cy="646331"/>
          </a:xfrm>
          <a:prstGeom prst="rect">
            <a:avLst/>
          </a:prstGeom>
          <a:noFill/>
        </p:spPr>
        <p:txBody>
          <a:bodyPr wrap="square" rtlCol="0">
            <a:spAutoFit/>
          </a:bodyPr>
          <a:lstStyle/>
          <a:p>
            <a:pPr algn="ctr"/>
            <a:r>
              <a:rPr lang="en-US" sz="3600" dirty="0" smtClean="0">
                <a:solidFill>
                  <a:schemeClr val="tx1"/>
                </a:solidFill>
              </a:rPr>
              <a:t>Educational Directions</a:t>
            </a:r>
            <a:endParaRPr lang="en-US" sz="3600" dirty="0">
              <a:solidFill>
                <a:schemeClr val="tx1"/>
              </a:solidFill>
            </a:endParaRPr>
          </a:p>
        </p:txBody>
      </p:sp>
      <p:sp>
        <p:nvSpPr>
          <p:cNvPr id="15" name="TextBox 14"/>
          <p:cNvSpPr txBox="1"/>
          <p:nvPr/>
        </p:nvSpPr>
        <p:spPr>
          <a:xfrm>
            <a:off x="990600" y="3505200"/>
            <a:ext cx="762000" cy="400110"/>
          </a:xfrm>
          <a:prstGeom prst="rect">
            <a:avLst/>
          </a:prstGeom>
          <a:noFill/>
        </p:spPr>
        <p:txBody>
          <a:bodyPr wrap="square" rtlCol="0">
            <a:spAutoFit/>
          </a:bodyPr>
          <a:lstStyle/>
          <a:p>
            <a:r>
              <a:rPr lang="en-US" sz="2000" dirty="0" smtClean="0">
                <a:solidFill>
                  <a:schemeClr val="tx1"/>
                </a:solidFill>
              </a:rPr>
              <a:t>K-12</a:t>
            </a:r>
            <a:endParaRPr lang="en-US" sz="2000" dirty="0">
              <a:solidFill>
                <a:schemeClr val="tx1"/>
              </a:solidFill>
            </a:endParaRPr>
          </a:p>
        </p:txBody>
      </p:sp>
      <p:sp>
        <p:nvSpPr>
          <p:cNvPr id="16" name="TextBox 15"/>
          <p:cNvSpPr txBox="1"/>
          <p:nvPr/>
        </p:nvSpPr>
        <p:spPr>
          <a:xfrm>
            <a:off x="2057400" y="3429000"/>
            <a:ext cx="990600" cy="707886"/>
          </a:xfrm>
          <a:prstGeom prst="rect">
            <a:avLst/>
          </a:prstGeom>
          <a:noFill/>
        </p:spPr>
        <p:txBody>
          <a:bodyPr wrap="square" rtlCol="0">
            <a:spAutoFit/>
          </a:bodyPr>
          <a:lstStyle/>
          <a:p>
            <a:pPr algn="ctr"/>
            <a:r>
              <a:rPr lang="en-US" sz="2000" dirty="0" smtClean="0">
                <a:solidFill>
                  <a:schemeClr val="tx1"/>
                </a:solidFill>
              </a:rPr>
              <a:t>Dual Credit</a:t>
            </a:r>
            <a:endParaRPr lang="en-US" sz="2000" dirty="0">
              <a:solidFill>
                <a:schemeClr val="tx1"/>
              </a:solidFill>
            </a:endParaRPr>
          </a:p>
        </p:txBody>
      </p:sp>
      <p:sp>
        <p:nvSpPr>
          <p:cNvPr id="17" name="TextBox 16"/>
          <p:cNvSpPr txBox="1"/>
          <p:nvPr/>
        </p:nvSpPr>
        <p:spPr>
          <a:xfrm>
            <a:off x="3581400" y="3505200"/>
            <a:ext cx="762000" cy="400110"/>
          </a:xfrm>
          <a:prstGeom prst="rect">
            <a:avLst/>
          </a:prstGeom>
          <a:noFill/>
        </p:spPr>
        <p:txBody>
          <a:bodyPr wrap="square" rtlCol="0">
            <a:spAutoFit/>
          </a:bodyPr>
          <a:lstStyle/>
          <a:p>
            <a:r>
              <a:rPr lang="en-US" sz="2000" dirty="0" smtClean="0">
                <a:solidFill>
                  <a:schemeClr val="tx1"/>
                </a:solidFill>
              </a:rPr>
              <a:t>AAS</a:t>
            </a:r>
            <a:endParaRPr lang="en-US" sz="2000" dirty="0">
              <a:solidFill>
                <a:schemeClr val="tx1"/>
              </a:solidFill>
            </a:endParaRPr>
          </a:p>
        </p:txBody>
      </p:sp>
      <p:sp>
        <p:nvSpPr>
          <p:cNvPr id="18" name="TextBox 17"/>
          <p:cNvSpPr txBox="1"/>
          <p:nvPr/>
        </p:nvSpPr>
        <p:spPr>
          <a:xfrm>
            <a:off x="4876800" y="3505200"/>
            <a:ext cx="1600200" cy="707886"/>
          </a:xfrm>
          <a:prstGeom prst="rect">
            <a:avLst/>
          </a:prstGeom>
          <a:noFill/>
        </p:spPr>
        <p:txBody>
          <a:bodyPr wrap="square" rtlCol="0">
            <a:spAutoFit/>
          </a:bodyPr>
          <a:lstStyle/>
          <a:p>
            <a:pPr algn="ctr"/>
            <a:r>
              <a:rPr lang="en-US" sz="2000" dirty="0" smtClean="0">
                <a:solidFill>
                  <a:schemeClr val="tx1"/>
                </a:solidFill>
              </a:rPr>
              <a:t>Workforce Development</a:t>
            </a:r>
            <a:endParaRPr lang="en-US" sz="2000" dirty="0">
              <a:solidFill>
                <a:schemeClr val="tx1"/>
              </a:solidFill>
            </a:endParaRPr>
          </a:p>
        </p:txBody>
      </p:sp>
      <p:sp>
        <p:nvSpPr>
          <p:cNvPr id="19" name="TextBox 18"/>
          <p:cNvSpPr txBox="1"/>
          <p:nvPr/>
        </p:nvSpPr>
        <p:spPr>
          <a:xfrm>
            <a:off x="6705600" y="3505200"/>
            <a:ext cx="1828800" cy="707886"/>
          </a:xfrm>
          <a:prstGeom prst="rect">
            <a:avLst/>
          </a:prstGeom>
          <a:noFill/>
        </p:spPr>
        <p:txBody>
          <a:bodyPr wrap="square" rtlCol="0">
            <a:spAutoFit/>
          </a:bodyPr>
          <a:lstStyle/>
          <a:p>
            <a:r>
              <a:rPr lang="en-US" sz="2000" dirty="0" smtClean="0">
                <a:solidFill>
                  <a:schemeClr val="tx1"/>
                </a:solidFill>
              </a:rPr>
              <a:t>Community Education</a:t>
            </a:r>
            <a:endParaRPr lang="en-US" sz="2000" dirty="0">
              <a:solidFill>
                <a:schemeClr val="tx1"/>
              </a:solidFill>
            </a:endParaRPr>
          </a:p>
        </p:txBody>
      </p:sp>
      <p:sp>
        <p:nvSpPr>
          <p:cNvPr id="20" name="Down Arrow 19"/>
          <p:cNvSpPr/>
          <p:nvPr/>
        </p:nvSpPr>
        <p:spPr>
          <a:xfrm rot="1334494">
            <a:off x="4662032" y="4141848"/>
            <a:ext cx="3810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486400" y="4267200"/>
            <a:ext cx="3810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05200" y="5181600"/>
            <a:ext cx="1600200" cy="707886"/>
          </a:xfrm>
          <a:prstGeom prst="rect">
            <a:avLst/>
          </a:prstGeom>
          <a:noFill/>
        </p:spPr>
        <p:txBody>
          <a:bodyPr wrap="square" rtlCol="0">
            <a:spAutoFit/>
          </a:bodyPr>
          <a:lstStyle/>
          <a:p>
            <a:pPr algn="ctr"/>
            <a:r>
              <a:rPr lang="en-US" sz="2000" dirty="0" smtClean="0">
                <a:solidFill>
                  <a:schemeClr val="tx1"/>
                </a:solidFill>
              </a:rPr>
              <a:t>Dislocated Worker</a:t>
            </a:r>
            <a:endParaRPr lang="en-US" sz="2000" dirty="0">
              <a:solidFill>
                <a:schemeClr val="tx1"/>
              </a:solidFill>
            </a:endParaRPr>
          </a:p>
        </p:txBody>
      </p:sp>
      <p:sp>
        <p:nvSpPr>
          <p:cNvPr id="23" name="TextBox 22"/>
          <p:cNvSpPr txBox="1"/>
          <p:nvPr/>
        </p:nvSpPr>
        <p:spPr>
          <a:xfrm>
            <a:off x="5181600" y="5334000"/>
            <a:ext cx="1066800" cy="707886"/>
          </a:xfrm>
          <a:prstGeom prst="rect">
            <a:avLst/>
          </a:prstGeom>
          <a:noFill/>
        </p:spPr>
        <p:txBody>
          <a:bodyPr wrap="square" rtlCol="0">
            <a:spAutoFit/>
          </a:bodyPr>
          <a:lstStyle/>
          <a:p>
            <a:pPr algn="ctr"/>
            <a:r>
              <a:rPr lang="en-US" sz="2000" dirty="0" smtClean="0">
                <a:solidFill>
                  <a:schemeClr val="tx1"/>
                </a:solidFill>
              </a:rPr>
              <a:t>New Career</a:t>
            </a:r>
            <a:endParaRPr lang="en-US" sz="2000" dirty="0">
              <a:solidFill>
                <a:schemeClr val="tx1"/>
              </a:solidFill>
            </a:endParaRPr>
          </a:p>
        </p:txBody>
      </p:sp>
      <p:sp>
        <p:nvSpPr>
          <p:cNvPr id="24" name="TextBox 23"/>
          <p:cNvSpPr txBox="1"/>
          <p:nvPr/>
        </p:nvSpPr>
        <p:spPr>
          <a:xfrm>
            <a:off x="6477000" y="5257800"/>
            <a:ext cx="1447800" cy="400110"/>
          </a:xfrm>
          <a:prstGeom prst="rect">
            <a:avLst/>
          </a:prstGeom>
          <a:noFill/>
        </p:spPr>
        <p:txBody>
          <a:bodyPr wrap="square" rtlCol="0">
            <a:spAutoFit/>
          </a:bodyPr>
          <a:lstStyle/>
          <a:p>
            <a:r>
              <a:rPr lang="en-US" sz="2000" dirty="0" smtClean="0">
                <a:solidFill>
                  <a:schemeClr val="tx1"/>
                </a:solidFill>
              </a:rPr>
              <a:t>Trades</a:t>
            </a:r>
            <a:endParaRPr lang="en-US"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Academic Curricula</a:t>
            </a:r>
            <a:endParaRPr lang="en-US" dirty="0">
              <a:solidFill>
                <a:schemeClr val="tx1"/>
              </a:solidFill>
            </a:endParaRPr>
          </a:p>
        </p:txBody>
      </p:sp>
      <p:sp>
        <p:nvSpPr>
          <p:cNvPr id="3" name="Content Placeholder 2"/>
          <p:cNvSpPr>
            <a:spLocks noGrp="1"/>
          </p:cNvSpPr>
          <p:nvPr>
            <p:ph idx="1"/>
          </p:nvPr>
        </p:nvSpPr>
        <p:spPr>
          <a:xfrm>
            <a:off x="381000" y="1981200"/>
            <a:ext cx="5410200" cy="838200"/>
          </a:xfrm>
        </p:spPr>
        <p:txBody>
          <a:bodyPr/>
          <a:lstStyle/>
          <a:p>
            <a:pPr>
              <a:buNone/>
            </a:pPr>
            <a:r>
              <a:rPr lang="en-US" dirty="0" smtClean="0"/>
              <a:t>Engineering Technologies </a:t>
            </a:r>
          </a:p>
          <a:p>
            <a:pPr>
              <a:buNone/>
            </a:pPr>
            <a:endParaRPr lang="en-US" dirty="0"/>
          </a:p>
        </p:txBody>
      </p:sp>
      <p:sp>
        <p:nvSpPr>
          <p:cNvPr id="4" name="Slide Number Placeholder 3"/>
          <p:cNvSpPr>
            <a:spLocks noGrp="1"/>
          </p:cNvSpPr>
          <p:nvPr>
            <p:ph type="sldNum" sz="quarter" idx="12"/>
          </p:nvPr>
        </p:nvSpPr>
        <p:spPr/>
        <p:txBody>
          <a:bodyPr/>
          <a:lstStyle/>
          <a:p>
            <a:fld id="{482CBBEF-08F9-4CF5-8C36-669827C66A60}" type="slidenum">
              <a:rPr lang="en-US" smtClean="0"/>
              <a:pPr/>
              <a:t>9</a:t>
            </a:fld>
            <a:endParaRPr lang="en-US"/>
          </a:p>
        </p:txBody>
      </p:sp>
      <p:graphicFrame>
        <p:nvGraphicFramePr>
          <p:cNvPr id="6" name="Diagram 5"/>
          <p:cNvGraphicFramePr/>
          <p:nvPr/>
        </p:nvGraphicFramePr>
        <p:xfrm>
          <a:off x="5334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705600" y="1752600"/>
            <a:ext cx="2438400" cy="3108543"/>
          </a:xfrm>
          <a:prstGeom prst="rect">
            <a:avLst/>
          </a:prstGeom>
          <a:noFill/>
        </p:spPr>
        <p:txBody>
          <a:bodyPr wrap="square" rtlCol="0">
            <a:spAutoFit/>
          </a:bodyPr>
          <a:lstStyle/>
          <a:p>
            <a:r>
              <a:rPr lang="en-US" sz="2800" dirty="0" smtClean="0">
                <a:solidFill>
                  <a:schemeClr val="tx1"/>
                </a:solidFill>
                <a:latin typeface="Britannic Bold" pitchFamily="34" charset="0"/>
              </a:rPr>
              <a:t>Portable Skills leading to Local, Regional, and Global Workforce Development</a:t>
            </a:r>
            <a:endParaRPr lang="en-US" sz="2800" dirty="0">
              <a:solidFill>
                <a:schemeClr val="tx1"/>
              </a:solidFill>
              <a:latin typeface="Britannic Bold" pitchFamily="34" charset="0"/>
            </a:endParaRPr>
          </a:p>
        </p:txBody>
      </p:sp>
      <p:sp>
        <p:nvSpPr>
          <p:cNvPr id="12" name="TextBox 11"/>
          <p:cNvSpPr txBox="1"/>
          <p:nvPr/>
        </p:nvSpPr>
        <p:spPr>
          <a:xfrm>
            <a:off x="4419600" y="5410200"/>
            <a:ext cx="4724400" cy="707886"/>
          </a:xfrm>
          <a:prstGeom prst="rect">
            <a:avLst/>
          </a:prstGeom>
          <a:noFill/>
        </p:spPr>
        <p:txBody>
          <a:bodyPr wrap="square" rtlCol="0">
            <a:spAutoFit/>
          </a:bodyPr>
          <a:lstStyle/>
          <a:p>
            <a:pPr>
              <a:buFont typeface="Wingdings" pitchFamily="2" charset="2"/>
              <a:buChar char="ü"/>
            </a:pPr>
            <a:r>
              <a:rPr lang="en-US" sz="2000" dirty="0" smtClean="0">
                <a:solidFill>
                  <a:schemeClr val="tx1"/>
                </a:solidFill>
              </a:rPr>
              <a:t>Associate of Applied Science degree</a:t>
            </a:r>
          </a:p>
          <a:p>
            <a:pPr>
              <a:buFont typeface="Wingdings" pitchFamily="2" charset="2"/>
              <a:buChar char="ü"/>
            </a:pPr>
            <a:r>
              <a:rPr lang="en-US" sz="2000" dirty="0" smtClean="0">
                <a:solidFill>
                  <a:schemeClr val="tx1"/>
                </a:solidFill>
              </a:rPr>
              <a:t>academic Certificate  </a:t>
            </a:r>
            <a:endParaRPr lang="en-US"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cc_newlogo">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333333"/>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333333"/>
            </a:solidFill>
            <a:effectLst/>
            <a:latin typeface="Gill Sans MT"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rcc_newlogo</Template>
  <TotalTime>2500</TotalTime>
  <Words>520</Words>
  <Application>Microsoft Office PowerPoint</Application>
  <PresentationFormat>On-screen Show (4:3)</PresentationFormat>
  <Paragraphs>122</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Brush Script MT</vt:lpstr>
      <vt:lpstr>Britannic Bold</vt:lpstr>
      <vt:lpstr>Wingdings</vt:lpstr>
      <vt:lpstr>Gill Sans MT</vt:lpstr>
      <vt:lpstr>ＭＳ Ｐゴシック</vt:lpstr>
      <vt:lpstr>Gill Sans MT Condensed</vt:lpstr>
      <vt:lpstr>rcc_newlogo</vt:lpstr>
      <vt:lpstr>Community-based Workforce Development Synergies Leveraging Higher Education     Douglas C. Brauer, Ph.D.  Richland Community College  July 12, 2012 </vt:lpstr>
      <vt:lpstr>Sustainability at Richland Community College</vt:lpstr>
      <vt:lpstr>Making Connections with regional partners to let Science and Society meet solutions</vt:lpstr>
      <vt:lpstr>CO2 Capture from Biofuels Production and Sequestration into the Mt. Simon Sandstone  </vt:lpstr>
      <vt:lpstr>Strategic Partnerships </vt:lpstr>
      <vt:lpstr>RCC Project Role</vt:lpstr>
      <vt:lpstr>Strategic Connections:  Richland &amp; Archer Daniels Midland Company</vt:lpstr>
      <vt:lpstr>PowerPoint Presentation</vt:lpstr>
      <vt:lpstr>Academic Curricula</vt:lpstr>
      <vt:lpstr>National Sequestration Education Center</vt:lpstr>
      <vt:lpstr>Letting Science and Society Come Together </vt:lpstr>
      <vt:lpstr>Leveraging Forward…</vt:lpstr>
      <vt:lpstr>How is our outreach over FY2012 ?</vt:lpstr>
      <vt:lpstr>PowerPoint Presentation</vt:lpstr>
      <vt:lpstr>PowerPoint Presentation</vt:lpstr>
    </vt:vector>
  </TitlesOfParts>
  <Company>Richland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dbrauer</dc:creator>
  <cp:lastModifiedBy>Sam Nelson</cp:lastModifiedBy>
  <cp:revision>197</cp:revision>
  <dcterms:created xsi:type="dcterms:W3CDTF">2008-08-04T13:44:45Z</dcterms:created>
  <dcterms:modified xsi:type="dcterms:W3CDTF">2012-07-18T18:19:03Z</dcterms:modified>
</cp:coreProperties>
</file>