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63" r:id="rId4"/>
    <p:sldId id="264" r:id="rId5"/>
    <p:sldId id="265" r:id="rId6"/>
    <p:sldId id="274" r:id="rId7"/>
    <p:sldId id="275" r:id="rId8"/>
    <p:sldId id="276" r:id="rId9"/>
    <p:sldId id="277" r:id="rId10"/>
    <p:sldId id="278" r:id="rId11"/>
    <p:sldId id="267" r:id="rId12"/>
    <p:sldId id="266" r:id="rId13"/>
    <p:sldId id="258" r:id="rId14"/>
    <p:sldId id="271" r:id="rId15"/>
    <p:sldId id="279" r:id="rId16"/>
    <p:sldId id="280" r:id="rId17"/>
    <p:sldId id="261" r:id="rId18"/>
    <p:sldId id="273" r:id="rId19"/>
    <p:sldId id="272" r:id="rId20"/>
    <p:sldId id="269" r:id="rId21"/>
    <p:sldId id="270" r:id="rId22"/>
    <p:sldId id="26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93241" autoAdjust="0"/>
  </p:normalViewPr>
  <p:slideViewPr>
    <p:cSldViewPr>
      <p:cViewPr>
        <p:scale>
          <a:sx n="100" d="100"/>
          <a:sy n="100" d="100"/>
        </p:scale>
        <p:origin x="-552"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F405BCB-4904-4C41-BFCE-8A95BB6E82F7}" type="datetimeFigureOut">
              <a:rPr lang="en-US" smtClean="0"/>
              <a:t>7/17/14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A654E66-B492-464C-AA11-3D6E06BAC495}" type="slidenum">
              <a:rPr lang="en-US" smtClean="0"/>
              <a:t>‹#›</a:t>
            </a:fld>
            <a:endParaRPr lang="en-US"/>
          </a:p>
        </p:txBody>
      </p:sp>
    </p:spTree>
    <p:extLst>
      <p:ext uri="{BB962C8B-B14F-4D97-AF65-F5344CB8AC3E}">
        <p14:creationId xmlns:p14="http://schemas.microsoft.com/office/powerpoint/2010/main" val="120172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1</a:t>
            </a:fld>
            <a:endParaRPr lang="en-US"/>
          </a:p>
        </p:txBody>
      </p:sp>
    </p:spTree>
    <p:extLst>
      <p:ext uri="{BB962C8B-B14F-4D97-AF65-F5344CB8AC3E}">
        <p14:creationId xmlns:p14="http://schemas.microsoft.com/office/powerpoint/2010/main" val="94035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teachers’ content knowledge and teaching experience can affect student performance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10</a:t>
            </a:fld>
            <a:endParaRPr lang="en-US"/>
          </a:p>
        </p:txBody>
      </p:sp>
    </p:spTree>
    <p:extLst>
      <p:ext uri="{BB962C8B-B14F-4D97-AF65-F5344CB8AC3E}">
        <p14:creationId xmlns:p14="http://schemas.microsoft.com/office/powerpoint/2010/main" val="112428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teachers’ content knowledge and teaching experience can affect </a:t>
            </a:r>
            <a:r>
              <a:rPr lang="en-US" smtClean="0"/>
              <a:t>student performance</a:t>
            </a:r>
            <a:endParaRPr lang="en-US"/>
          </a:p>
        </p:txBody>
      </p:sp>
      <p:sp>
        <p:nvSpPr>
          <p:cNvPr id="4" name="Slide Number Placeholder 3"/>
          <p:cNvSpPr>
            <a:spLocks noGrp="1"/>
          </p:cNvSpPr>
          <p:nvPr>
            <p:ph type="sldNum" sz="quarter" idx="10"/>
          </p:nvPr>
        </p:nvSpPr>
        <p:spPr/>
        <p:txBody>
          <a:bodyPr/>
          <a:lstStyle/>
          <a:p>
            <a:fld id="{0A654E66-B492-464C-AA11-3D6E06BAC495}" type="slidenum">
              <a:rPr lang="en-US" smtClean="0"/>
              <a:t>11</a:t>
            </a:fld>
            <a:endParaRPr lang="en-US"/>
          </a:p>
        </p:txBody>
      </p:sp>
    </p:spTree>
    <p:extLst>
      <p:ext uri="{BB962C8B-B14F-4D97-AF65-F5344CB8AC3E}">
        <p14:creationId xmlns:p14="http://schemas.microsoft.com/office/powerpoint/2010/main" val="112428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Holds</a:t>
            </a:r>
            <a:r>
              <a:rPr lang="en-US" baseline="0" dirty="0" smtClean="0"/>
              <a:t> true for b</a:t>
            </a:r>
            <a:r>
              <a:rPr lang="en-US" dirty="0" smtClean="0"/>
              <a:t>oth boys and girls</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13</a:t>
            </a:fld>
            <a:endParaRPr lang="en-US"/>
          </a:p>
        </p:txBody>
      </p:sp>
    </p:spTree>
    <p:extLst>
      <p:ext uri="{BB962C8B-B14F-4D97-AF65-F5344CB8AC3E}">
        <p14:creationId xmlns:p14="http://schemas.microsoft.com/office/powerpoint/2010/main" val="3100460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Holds</a:t>
            </a:r>
            <a:r>
              <a:rPr lang="en-US" baseline="0" dirty="0" smtClean="0"/>
              <a:t> true for b</a:t>
            </a:r>
            <a:r>
              <a:rPr lang="en-US" dirty="0" smtClean="0"/>
              <a:t>oth boys and girls</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14</a:t>
            </a:fld>
            <a:endParaRPr lang="en-US"/>
          </a:p>
        </p:txBody>
      </p:sp>
    </p:spTree>
    <p:extLst>
      <p:ext uri="{BB962C8B-B14F-4D97-AF65-F5344CB8AC3E}">
        <p14:creationId xmlns:p14="http://schemas.microsoft.com/office/powerpoint/2010/main" val="3100460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Holds</a:t>
            </a:r>
            <a:r>
              <a:rPr lang="en-US" baseline="0" dirty="0" smtClean="0"/>
              <a:t> true for b</a:t>
            </a:r>
            <a:r>
              <a:rPr lang="en-US" dirty="0" smtClean="0"/>
              <a:t>oth boys and girls</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15</a:t>
            </a:fld>
            <a:endParaRPr lang="en-US"/>
          </a:p>
        </p:txBody>
      </p:sp>
    </p:spTree>
    <p:extLst>
      <p:ext uri="{BB962C8B-B14F-4D97-AF65-F5344CB8AC3E}">
        <p14:creationId xmlns:p14="http://schemas.microsoft.com/office/powerpoint/2010/main" val="310046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Responses to question “I like science” – national/non-4-H;</a:t>
            </a:r>
            <a:r>
              <a:rPr lang="en-US" baseline="0" dirty="0" smtClean="0"/>
              <a:t> national 4-H; state 4-H samples by age.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17</a:t>
            </a:fld>
            <a:endParaRPr lang="en-US"/>
          </a:p>
        </p:txBody>
      </p:sp>
    </p:spTree>
    <p:extLst>
      <p:ext uri="{BB962C8B-B14F-4D97-AF65-F5344CB8AC3E}">
        <p14:creationId xmlns:p14="http://schemas.microsoft.com/office/powerpoint/2010/main" val="310046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Responses to question “When</a:t>
            </a:r>
            <a:r>
              <a:rPr lang="en-US" baseline="0" dirty="0" smtClean="0"/>
              <a:t> I graduate from high school, I would like to have a job related to science</a:t>
            </a:r>
            <a:r>
              <a:rPr lang="en-US" dirty="0" smtClean="0"/>
              <a:t>” – national/non-4-H;</a:t>
            </a:r>
            <a:r>
              <a:rPr lang="en-US" baseline="0" dirty="0" smtClean="0"/>
              <a:t> national 4-H; state 4-H samples by age.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18</a:t>
            </a:fld>
            <a:endParaRPr lang="en-US"/>
          </a:p>
        </p:txBody>
      </p:sp>
    </p:spTree>
    <p:extLst>
      <p:ext uri="{BB962C8B-B14F-4D97-AF65-F5344CB8AC3E}">
        <p14:creationId xmlns:p14="http://schemas.microsoft.com/office/powerpoint/2010/main" val="3100460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Responses to question “Science is useful for solving everyday problems” – national/non-4-H;</a:t>
            </a:r>
            <a:r>
              <a:rPr lang="en-US" baseline="0" dirty="0" smtClean="0"/>
              <a:t> national 4-H; state 4-H samples by age.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20</a:t>
            </a:fld>
            <a:endParaRPr lang="en-US"/>
          </a:p>
        </p:txBody>
      </p:sp>
    </p:spTree>
    <p:extLst>
      <p:ext uri="{BB962C8B-B14F-4D97-AF65-F5344CB8AC3E}">
        <p14:creationId xmlns:p14="http://schemas.microsoft.com/office/powerpoint/2010/main" val="108744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Children’s positive attitudes toward science by age 10 have been shown to significantly decline by age 14 (Archer, Dewitt, Osborne, Dillon, Willis &amp; Wong, 2010). </a:t>
            </a:r>
          </a:p>
          <a:p>
            <a:endParaRPr lang="en-US" dirty="0" smtClean="0"/>
          </a:p>
          <a:p>
            <a:r>
              <a:rPr lang="en-US" dirty="0" smtClean="0"/>
              <a:t>Many who are academically qualified for postsecondary studies in science and math fields don’t pursue those programs  Keeping Illinois Competitive: Illinois Status Report on Science, Technology, Engineering and Mathematics Education http://www.keepingillinoiscompetitive.niu.edu/ilstem/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21</a:t>
            </a:fld>
            <a:endParaRPr lang="en-US"/>
          </a:p>
        </p:txBody>
      </p:sp>
    </p:spTree>
    <p:extLst>
      <p:ext uri="{BB962C8B-B14F-4D97-AF65-F5344CB8AC3E}">
        <p14:creationId xmlns:p14="http://schemas.microsoft.com/office/powerpoint/2010/main" val="364805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STEM workforce demands are not being met.  If current trends continue, U.S. will lose quality jobs to other nations, lowering our standard of living, reducing tax revenues, and weakening the domestic market for goods and services.</a:t>
            </a:r>
          </a:p>
          <a:p>
            <a:endParaRPr lang="en-US" dirty="0" smtClean="0"/>
          </a:p>
          <a:p>
            <a:r>
              <a:rPr lang="en-US" dirty="0" smtClean="0"/>
              <a:t>The National Academy of Sciences study, Rising Above the Gathering Storm (2006): Absent a serious and rapid response, the U.S. will lose quality jobs to other nations, lowering our standard of living, reducing tax revenues, and weakening the domestic market for goods and services. Once this cycle accelerates, it will be difficult to regain lost preeminence in technology-driven innovation and its economic benefits. http://www.nap.edu/catalog.php?record_id=11463 </a:t>
            </a:r>
          </a:p>
          <a:p>
            <a:endParaRPr lang="en-US" dirty="0" smtClean="0"/>
          </a:p>
          <a:p>
            <a:r>
              <a:rPr lang="en-US" dirty="0" smtClean="0"/>
              <a:t>The Business-Higher Education Forum (2005) warns that, if current trends continue, more than 90 percent of all scientists and engineers in the world will live in Asia. http://www.bhef.com/sites/g/files/g829556/f/report_2005_commitment_to_americas_future_0.pdf  </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2</a:t>
            </a:fld>
            <a:endParaRPr lang="en-US"/>
          </a:p>
        </p:txBody>
      </p:sp>
    </p:spTree>
    <p:extLst>
      <p:ext uri="{BB962C8B-B14F-4D97-AF65-F5344CB8AC3E}">
        <p14:creationId xmlns:p14="http://schemas.microsoft.com/office/powerpoint/2010/main" val="145670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Illinois improvement since 2003 (277 scale to 283) but </a:t>
            </a:r>
            <a:r>
              <a:rPr lang="en-US" u="sng" dirty="0" smtClean="0"/>
              <a:t>still not proficient </a:t>
            </a:r>
            <a:r>
              <a:rPr lang="en-US" dirty="0" smtClean="0"/>
              <a:t>(NAEP Report Card)</a:t>
            </a:r>
          </a:p>
          <a:p>
            <a:endParaRPr lang="en-US" dirty="0" smtClean="0"/>
          </a:p>
          <a:p>
            <a:r>
              <a:rPr lang="en-US" dirty="0" smtClean="0"/>
              <a:t>No state has closed the persistent achievement gaps among racial and ethnic groups</a:t>
            </a:r>
          </a:p>
          <a:p>
            <a:endParaRPr lang="en-US" dirty="0" smtClean="0"/>
          </a:p>
          <a:p>
            <a:r>
              <a:rPr lang="en-US" dirty="0" smtClean="0"/>
              <a:t>Slightly more than half of Illinois high school students have the requisite mathematics and science skills for postsecondary education or jobs in the emerging new economy.  </a:t>
            </a:r>
          </a:p>
          <a:p>
            <a:endParaRPr lang="en-US" dirty="0" smtClean="0"/>
          </a:p>
          <a:p>
            <a:r>
              <a:rPr lang="en-US" dirty="0" smtClean="0"/>
              <a:t>ACT Report: Only a quarter (26 percent) of ACT-tested 2005 high school graduates achieved or exceeded the ACT College Readiness Benchmark in Science. http://www.act.org/research/policymakers/pdf/ACT_STEM_PolicyRpt.pdf  </a:t>
            </a:r>
          </a:p>
          <a:p>
            <a:endParaRPr lang="en-US" dirty="0" smtClean="0"/>
          </a:p>
          <a:p>
            <a:r>
              <a:rPr lang="en-US" dirty="0" smtClean="0"/>
              <a:t>The low engagement with STEM-related learning is particularly acute among minority, female, and lower-income students, who comprise a growing proportion of the total college-going public. In the 2000 National Assessment of Educational Progress for twelfth grade students, about three out of four white and Asian students scored at or above basic level (which is far below proficient) on the math assessment, while fewer than half of Hispanics and under a third of African American students attained that level (National Science Foundation 2005) http://www.doleta.gov/Youth_services/pdf/STEM_Report_4%2007.pdf </a:t>
            </a:r>
          </a:p>
          <a:p>
            <a:endParaRPr lang="en-US" dirty="0" smtClean="0"/>
          </a:p>
          <a:p>
            <a:r>
              <a:rPr lang="en-US" dirty="0" smtClean="0"/>
              <a:t>Of the students entering college with plans to major in science or engineering, less than 40 percent graduate with a degree in that field within six years. For underrepresented minorities (African-Americans, Hispanics, and Native Americans), the success rate drops below 25 percent. In 2000, minorities received only 14 percent of the bachelor’s degrees in engineering and mathematics and 17 percent of the computer science degrees. National Science Foundation, Science and Engineering Degrees, by Race/Ethnicity of Recipients: 1991 – 2000, Section B, Tables 4 and 6 http://www.bhef.com/sites/g/files/g829556/f/report_2005_commitment_to_americas_future_0.pdf  </a:t>
            </a:r>
          </a:p>
          <a:p>
            <a:endParaRPr lang="en-US" dirty="0" smtClean="0"/>
          </a:p>
          <a:p>
            <a:r>
              <a:rPr lang="en-US" dirty="0" smtClean="0"/>
              <a:t>According to BEST, 75 percent of our scientists, engineers, mathematicians and technologists are male. We also saw that 45 percent of African American and 48 percent of Hispanic students had an interest in STEM majors or occupations, yet 80 percent of our scientists, engineers, mathematicians and technologists are white. (National Science Foundation, 2011)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3</a:t>
            </a:fld>
            <a:endParaRPr lang="en-US"/>
          </a:p>
        </p:txBody>
      </p:sp>
    </p:spTree>
    <p:extLst>
      <p:ext uri="{BB962C8B-B14F-4D97-AF65-F5344CB8AC3E}">
        <p14:creationId xmlns:p14="http://schemas.microsoft.com/office/powerpoint/2010/main" val="122686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teachers’ content knowledge and teaching experience can affect student performance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4</a:t>
            </a:fld>
            <a:endParaRPr lang="en-US"/>
          </a:p>
        </p:txBody>
      </p:sp>
    </p:spTree>
    <p:extLst>
      <p:ext uri="{BB962C8B-B14F-4D97-AF65-F5344CB8AC3E}">
        <p14:creationId xmlns:p14="http://schemas.microsoft.com/office/powerpoint/2010/main" val="112428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teachers’ content knowledge and teaching experience can affect student performance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5</a:t>
            </a:fld>
            <a:endParaRPr lang="en-US"/>
          </a:p>
        </p:txBody>
      </p:sp>
    </p:spTree>
    <p:extLst>
      <p:ext uri="{BB962C8B-B14F-4D97-AF65-F5344CB8AC3E}">
        <p14:creationId xmlns:p14="http://schemas.microsoft.com/office/powerpoint/2010/main" val="112428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teachers’ content knowledge and teaching experience can affect student performance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6</a:t>
            </a:fld>
            <a:endParaRPr lang="en-US"/>
          </a:p>
        </p:txBody>
      </p:sp>
    </p:spTree>
    <p:extLst>
      <p:ext uri="{BB962C8B-B14F-4D97-AF65-F5344CB8AC3E}">
        <p14:creationId xmlns:p14="http://schemas.microsoft.com/office/powerpoint/2010/main" val="112428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teachers’ content knowledge and teaching experience can affect student performance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7</a:t>
            </a:fld>
            <a:endParaRPr lang="en-US"/>
          </a:p>
        </p:txBody>
      </p:sp>
    </p:spTree>
    <p:extLst>
      <p:ext uri="{BB962C8B-B14F-4D97-AF65-F5344CB8AC3E}">
        <p14:creationId xmlns:p14="http://schemas.microsoft.com/office/powerpoint/2010/main" val="112428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teachers’ content knowledge and teaching experience can affect student performance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8</a:t>
            </a:fld>
            <a:endParaRPr lang="en-US"/>
          </a:p>
        </p:txBody>
      </p:sp>
    </p:spTree>
    <p:extLst>
      <p:ext uri="{BB962C8B-B14F-4D97-AF65-F5344CB8AC3E}">
        <p14:creationId xmlns:p14="http://schemas.microsoft.com/office/powerpoint/2010/main" val="112428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teachers’ content knowledge and teaching experience can affect student performance</a:t>
            </a:r>
            <a:endParaRPr lang="en-US" dirty="0"/>
          </a:p>
        </p:txBody>
      </p:sp>
      <p:sp>
        <p:nvSpPr>
          <p:cNvPr id="4" name="Slide Number Placeholder 3"/>
          <p:cNvSpPr>
            <a:spLocks noGrp="1"/>
          </p:cNvSpPr>
          <p:nvPr>
            <p:ph type="sldNum" sz="quarter" idx="10"/>
          </p:nvPr>
        </p:nvSpPr>
        <p:spPr/>
        <p:txBody>
          <a:bodyPr/>
          <a:lstStyle/>
          <a:p>
            <a:fld id="{0A654E66-B492-464C-AA11-3D6E06BAC495}" type="slidenum">
              <a:rPr lang="en-US" smtClean="0"/>
              <a:t>9</a:t>
            </a:fld>
            <a:endParaRPr lang="en-US"/>
          </a:p>
        </p:txBody>
      </p:sp>
    </p:spTree>
    <p:extLst>
      <p:ext uri="{BB962C8B-B14F-4D97-AF65-F5344CB8AC3E}">
        <p14:creationId xmlns:p14="http://schemas.microsoft.com/office/powerpoint/2010/main" val="112428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887" y="0"/>
            <a:ext cx="4348975" cy="1600200"/>
          </a:xfrm>
          <a:prstGeom prst="rect">
            <a:avLst/>
          </a:prstGeom>
        </p:spPr>
      </p:pic>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smtClean="0"/>
              <a:t>July 17, 2014</a:t>
            </a:r>
          </a:p>
          <a:p>
            <a:pPr algn="ctr"/>
            <a:r>
              <a:rPr lang="en-US" sz="2400" b="1" dirty="0" smtClean="0"/>
              <a:t>Tinley Park, Illinois</a:t>
            </a:r>
            <a:endParaRPr lang="en-US" sz="2400" b="1" dirty="0"/>
          </a:p>
        </p:txBody>
      </p:sp>
    </p:spTree>
    <p:extLst>
      <p:ext uri="{BB962C8B-B14F-4D97-AF65-F5344CB8AC3E}">
        <p14:creationId xmlns:p14="http://schemas.microsoft.com/office/powerpoint/2010/main" val="256600879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07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85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000750" cy="1600200"/>
          </a:xfrm>
          <a:prstGeom prst="rect">
            <a:avLst/>
          </a:prstGeom>
        </p:spPr>
      </p:pic>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smtClean="0"/>
              <a:t>July 11, 2013</a:t>
            </a:r>
          </a:p>
          <a:p>
            <a:pPr algn="ctr"/>
            <a:r>
              <a:rPr lang="en-US" sz="2400" b="1" dirty="0" smtClean="0"/>
              <a:t>Tinley Park, Illinois</a:t>
            </a:r>
            <a:endParaRPr lang="en-US" sz="2400" b="1" dirty="0"/>
          </a:p>
        </p:txBody>
      </p:sp>
    </p:spTree>
    <p:extLst>
      <p:ext uri="{BB962C8B-B14F-4D97-AF65-F5344CB8AC3E}">
        <p14:creationId xmlns:p14="http://schemas.microsoft.com/office/powerpoint/2010/main" val="397800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959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43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976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732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68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20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890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3844"/>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171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785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07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1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28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1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93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8833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a:p>
        </p:txBody>
      </p:sp>
    </p:spTree>
    <p:extLst>
      <p:ext uri="{BB962C8B-B14F-4D97-AF65-F5344CB8AC3E}">
        <p14:creationId xmlns:p14="http://schemas.microsoft.com/office/powerpoint/2010/main" val="26816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dirty="0"/>
          </a:p>
        </p:txBody>
      </p:sp>
    </p:spTree>
    <p:extLst>
      <p:ext uri="{BB962C8B-B14F-4D97-AF65-F5344CB8AC3E}">
        <p14:creationId xmlns:p14="http://schemas.microsoft.com/office/powerpoint/2010/main" val="428022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vitalsigns.changetheequation.org/"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vitalsigns.changetheequation.org/"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formalscience.org/documents/Eval_Framework.pdf" TargetMode="Externa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t.org/research/policymakers/pdf/ACT_STEM_PolicyRpt.pdf" TargetMode="Externa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vitalsigns.changetheequation.org/" TargetMode="External"/><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hyperlink" Target="http://vitalsigns.changetheequation.org/" TargetMode="External"/><Relationship Id="rId4" Type="http://schemas.openxmlformats.org/officeDocument/2006/relationships/hyperlink" Target="http://www.keepingillinoiscompetitive.niu.edu/ilstem/" TargetMode="External"/><Relationship Id="rId5" Type="http://schemas.openxmlformats.org/officeDocument/2006/relationships/image" Target="../media/image6.pn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nextgenscience.org/next-generation-science-standards"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www.nextgenscience.org/next-generation-science-standard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nextgenscience.org/next-generation-science-standards"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nextgenscience.org/next-generation-science-standards"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nextgenscience.org/next-generation-science-standards"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nextgenscience.org/next-generation-science-standards"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8229600" cy="2209800"/>
          </a:xfrm>
        </p:spPr>
        <p:txBody>
          <a:bodyPr>
            <a:normAutofit/>
          </a:bodyPr>
          <a:lstStyle/>
          <a:p>
            <a:r>
              <a:rPr lang="en-US" dirty="0" smtClean="0"/>
              <a:t>Closing the Gap:</a:t>
            </a:r>
            <a:br>
              <a:rPr lang="en-US" dirty="0" smtClean="0"/>
            </a:br>
            <a:r>
              <a:rPr lang="en-US" dirty="0" smtClean="0"/>
              <a:t>The Contribution of </a:t>
            </a:r>
            <a:br>
              <a:rPr lang="en-US" dirty="0" smtClean="0"/>
            </a:br>
            <a:r>
              <a:rPr lang="en-US" dirty="0" smtClean="0"/>
              <a:t>Out-of-School STEM Partners</a:t>
            </a:r>
            <a:endParaRPr lang="en-US" dirty="0"/>
          </a:p>
        </p:txBody>
      </p:sp>
      <p:sp>
        <p:nvSpPr>
          <p:cNvPr id="3" name="Subtitle 2"/>
          <p:cNvSpPr>
            <a:spLocks noGrp="1"/>
          </p:cNvSpPr>
          <p:nvPr>
            <p:ph type="subTitle" idx="1"/>
          </p:nvPr>
        </p:nvSpPr>
        <p:spPr>
          <a:xfrm>
            <a:off x="1447800" y="4495800"/>
            <a:ext cx="6248400" cy="628650"/>
          </a:xfrm>
        </p:spPr>
        <p:txBody>
          <a:bodyPr>
            <a:normAutofit/>
          </a:bodyPr>
          <a:lstStyle/>
          <a:p>
            <a:r>
              <a:rPr lang="en-US" dirty="0" smtClean="0"/>
              <a:t>Dr. Lisa Bouillion Diaz</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361004"/>
            <a:ext cx="5410200" cy="1382696"/>
          </a:xfrm>
          <a:prstGeom prst="rect">
            <a:avLst/>
          </a:prstGeom>
        </p:spPr>
      </p:pic>
    </p:spTree>
    <p:extLst>
      <p:ext uri="{BB962C8B-B14F-4D97-AF65-F5344CB8AC3E}">
        <p14:creationId xmlns:p14="http://schemas.microsoft.com/office/powerpoint/2010/main" val="6792802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Teacher </a:t>
            </a:r>
            <a:r>
              <a:rPr lang="en-US" dirty="0" smtClean="0"/>
              <a:t>Preparation </a:t>
            </a:r>
            <a:r>
              <a:rPr lang="en-US" dirty="0"/>
              <a:t>and </a:t>
            </a:r>
            <a:r>
              <a:rPr lang="en-US" dirty="0" smtClean="0"/>
              <a:t>Professional Support</a:t>
            </a:r>
            <a:endParaRPr lang="en-US" dirty="0"/>
          </a:p>
        </p:txBody>
      </p:sp>
      <p:sp>
        <p:nvSpPr>
          <p:cNvPr id="4" name="TextBox 3"/>
          <p:cNvSpPr txBox="1"/>
          <p:nvPr/>
        </p:nvSpPr>
        <p:spPr>
          <a:xfrm>
            <a:off x="838200" y="1752600"/>
            <a:ext cx="7543800" cy="3631763"/>
          </a:xfrm>
          <a:prstGeom prst="rect">
            <a:avLst/>
          </a:prstGeom>
          <a:noFill/>
        </p:spPr>
        <p:txBody>
          <a:bodyPr wrap="square" rtlCol="0">
            <a:spAutoFit/>
          </a:bodyPr>
          <a:lstStyle/>
          <a:p>
            <a:pPr marL="1885950" indent="-1885950"/>
            <a:r>
              <a:rPr lang="en-US" sz="4000" dirty="0" smtClean="0">
                <a:solidFill>
                  <a:srgbClr val="00B0F0"/>
                </a:solidFill>
              </a:rPr>
              <a:t>29%</a:t>
            </a:r>
            <a:r>
              <a:rPr lang="en-US" dirty="0" smtClean="0"/>
              <a:t> 	</a:t>
            </a:r>
            <a:r>
              <a:rPr lang="en-US" sz="2400" dirty="0" smtClean="0"/>
              <a:t>8</a:t>
            </a:r>
            <a:r>
              <a:rPr lang="en-US" sz="2400" baseline="30000" dirty="0" smtClean="0"/>
              <a:t>th</a:t>
            </a:r>
            <a:r>
              <a:rPr lang="en-US" sz="2400" dirty="0" smtClean="0"/>
              <a:t> graders whose teachers have an undergraduate major in the science subject they teach</a:t>
            </a:r>
          </a:p>
          <a:p>
            <a:endParaRPr lang="en-US" dirty="0" smtClean="0"/>
          </a:p>
          <a:p>
            <a:endParaRPr lang="en-US" dirty="0" smtClean="0"/>
          </a:p>
          <a:p>
            <a:pPr marL="1885950" indent="-1885950"/>
            <a:r>
              <a:rPr lang="en-US" sz="4000" dirty="0" smtClean="0">
                <a:solidFill>
                  <a:srgbClr val="00B0F0"/>
                </a:solidFill>
              </a:rPr>
              <a:t>56% </a:t>
            </a:r>
            <a:r>
              <a:rPr lang="en-US" dirty="0"/>
              <a:t>	</a:t>
            </a:r>
            <a:r>
              <a:rPr lang="en-US" sz="2400" dirty="0" smtClean="0"/>
              <a:t>8</a:t>
            </a:r>
            <a:r>
              <a:rPr lang="en-US" sz="2400" baseline="30000" dirty="0" smtClean="0"/>
              <a:t>th</a:t>
            </a:r>
            <a:r>
              <a:rPr lang="en-US" sz="2400" dirty="0" smtClean="0"/>
              <a:t> graders whose science teachers took three or more advanced science courses in college</a:t>
            </a:r>
          </a:p>
          <a:p>
            <a:pPr marL="285750" indent="-285750">
              <a:buFont typeface="Arial" panose="020B0604020202020204" pitchFamily="34" charset="0"/>
              <a:buChar char="•"/>
            </a:pPr>
            <a:endParaRPr lang="en-US" dirty="0"/>
          </a:p>
        </p:txBody>
      </p:sp>
      <p:sp>
        <p:nvSpPr>
          <p:cNvPr id="7" name="TextBox 6"/>
          <p:cNvSpPr txBox="1"/>
          <p:nvPr/>
        </p:nvSpPr>
        <p:spPr>
          <a:xfrm>
            <a:off x="2133600" y="6182380"/>
            <a:ext cx="6172200" cy="523220"/>
          </a:xfrm>
          <a:prstGeom prst="rect">
            <a:avLst/>
          </a:prstGeom>
          <a:noFill/>
        </p:spPr>
        <p:txBody>
          <a:bodyPr wrap="square" rtlCol="0">
            <a:spAutoFit/>
          </a:bodyPr>
          <a:lstStyle/>
          <a:p>
            <a:r>
              <a:rPr lang="en-US" sz="1400" dirty="0" smtClean="0"/>
              <a:t>For the complete state report, methodology, and sources, visit </a:t>
            </a:r>
            <a:r>
              <a:rPr lang="en-US" sz="1400" u="sng" dirty="0">
                <a:solidFill>
                  <a:srgbClr val="0070C0"/>
                </a:solidFill>
                <a:hlinkClick r:id="rId3"/>
              </a:rPr>
              <a:t>http://vitalsigns.changetheequation.org</a:t>
            </a:r>
            <a:r>
              <a:rPr lang="en-US" sz="1400" u="sng" dirty="0" smtClean="0">
                <a:solidFill>
                  <a:srgbClr val="0070C0"/>
                </a:solidFill>
                <a:hlinkClick r:id="rId3"/>
              </a:rPr>
              <a:t>/</a:t>
            </a:r>
            <a:r>
              <a:rPr lang="en-US" sz="1400" u="sng" dirty="0" smtClean="0">
                <a:solidFill>
                  <a:srgbClr val="0070C0"/>
                </a:solidFill>
              </a:rPr>
              <a:t> </a:t>
            </a:r>
            <a:endParaRPr lang="en-US" sz="1400" u="sng" dirty="0">
              <a:solidFill>
                <a:srgbClr val="0070C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227967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In Access to Tools of the Trade</a:t>
            </a:r>
            <a:endParaRPr lang="en-US" dirty="0"/>
          </a:p>
        </p:txBody>
      </p:sp>
      <p:sp>
        <p:nvSpPr>
          <p:cNvPr id="5" name="TextBox 4"/>
          <p:cNvSpPr txBox="1"/>
          <p:nvPr/>
        </p:nvSpPr>
        <p:spPr>
          <a:xfrm>
            <a:off x="647700" y="1676400"/>
            <a:ext cx="7620000" cy="3046988"/>
          </a:xfrm>
          <a:prstGeom prst="rect">
            <a:avLst/>
          </a:prstGeom>
          <a:noFill/>
        </p:spPr>
        <p:txBody>
          <a:bodyPr wrap="square" rtlCol="0">
            <a:spAutoFit/>
          </a:bodyPr>
          <a:lstStyle/>
          <a:p>
            <a:pPr marL="2800350" indent="-2800350"/>
            <a:r>
              <a:rPr lang="en-US" sz="4000" dirty="0">
                <a:solidFill>
                  <a:srgbClr val="00B0F0"/>
                </a:solidFill>
              </a:rPr>
              <a:t>50%</a:t>
            </a:r>
            <a:r>
              <a:rPr lang="en-US" sz="4000" dirty="0"/>
              <a:t> / </a:t>
            </a:r>
            <a:r>
              <a:rPr lang="en-US" sz="4000" dirty="0">
                <a:solidFill>
                  <a:srgbClr val="92D050"/>
                </a:solidFill>
              </a:rPr>
              <a:t>66%</a:t>
            </a:r>
            <a:r>
              <a:rPr lang="en-US" sz="4000" dirty="0"/>
              <a:t> </a:t>
            </a:r>
            <a:r>
              <a:rPr lang="en-US" dirty="0"/>
              <a:t> </a:t>
            </a:r>
            <a:r>
              <a:rPr lang="en-US" dirty="0" smtClean="0"/>
              <a:t> 	</a:t>
            </a:r>
            <a:r>
              <a:rPr lang="en-US" sz="2400" dirty="0" smtClean="0"/>
              <a:t>8</a:t>
            </a:r>
            <a:r>
              <a:rPr lang="en-US" sz="2400" baseline="30000" dirty="0" smtClean="0"/>
              <a:t>th</a:t>
            </a:r>
            <a:r>
              <a:rPr lang="en-US" sz="2400" dirty="0" smtClean="0"/>
              <a:t> graders whose teachers say they have all or most of the resources they need to teach science</a:t>
            </a:r>
          </a:p>
          <a:p>
            <a:endParaRPr lang="en-US" dirty="0" smtClean="0"/>
          </a:p>
          <a:p>
            <a:pPr marL="2857500" indent="-2857500"/>
            <a:r>
              <a:rPr lang="en-US" sz="4000" dirty="0" smtClean="0">
                <a:solidFill>
                  <a:srgbClr val="00B0F0"/>
                </a:solidFill>
              </a:rPr>
              <a:t>75%</a:t>
            </a:r>
            <a:r>
              <a:rPr lang="en-US" sz="4000" dirty="0" smtClean="0"/>
              <a:t> </a:t>
            </a:r>
            <a:r>
              <a:rPr lang="en-US" sz="4000" dirty="0"/>
              <a:t>/ </a:t>
            </a:r>
            <a:r>
              <a:rPr lang="en-US" sz="4000" dirty="0" smtClean="0">
                <a:solidFill>
                  <a:srgbClr val="92D050"/>
                </a:solidFill>
              </a:rPr>
              <a:t>88%</a:t>
            </a:r>
            <a:r>
              <a:rPr lang="en-US" sz="4000" dirty="0" smtClean="0">
                <a:solidFill>
                  <a:srgbClr val="00B0F0"/>
                </a:solidFill>
              </a:rPr>
              <a:t> </a:t>
            </a:r>
            <a:r>
              <a:rPr lang="en-US" sz="2400" dirty="0"/>
              <a:t> </a:t>
            </a:r>
            <a:r>
              <a:rPr lang="en-US" sz="2400" dirty="0" smtClean="0"/>
              <a:t> 	8</a:t>
            </a:r>
            <a:r>
              <a:rPr lang="en-US" sz="2400" baseline="30000" dirty="0" smtClean="0"/>
              <a:t>th</a:t>
            </a:r>
            <a:r>
              <a:rPr lang="en-US" sz="2400" dirty="0" smtClean="0"/>
              <a:t> graders whose schools have science labs</a:t>
            </a:r>
          </a:p>
          <a:p>
            <a:pPr marL="285750" indent="-285750">
              <a:buFont typeface="Arial" panose="020B0604020202020204" pitchFamily="34" charset="0"/>
              <a:buChar char="•"/>
            </a:pPr>
            <a:endParaRPr lang="en-US" dirty="0"/>
          </a:p>
        </p:txBody>
      </p:sp>
      <p:sp>
        <p:nvSpPr>
          <p:cNvPr id="6" name="Rectangle 5"/>
          <p:cNvSpPr/>
          <p:nvPr/>
        </p:nvSpPr>
        <p:spPr>
          <a:xfrm>
            <a:off x="1752600" y="5068669"/>
            <a:ext cx="6096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7" name="Rectangle 6"/>
          <p:cNvSpPr/>
          <p:nvPr/>
        </p:nvSpPr>
        <p:spPr>
          <a:xfrm>
            <a:off x="6172200" y="5068669"/>
            <a:ext cx="6096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8" name="TextBox 7"/>
          <p:cNvSpPr txBox="1"/>
          <p:nvPr/>
        </p:nvSpPr>
        <p:spPr>
          <a:xfrm>
            <a:off x="457200" y="5362456"/>
            <a:ext cx="3657600" cy="369332"/>
          </a:xfrm>
          <a:prstGeom prst="rect">
            <a:avLst/>
          </a:prstGeom>
          <a:noFill/>
        </p:spPr>
        <p:txBody>
          <a:bodyPr wrap="square" rtlCol="0">
            <a:spAutoFit/>
          </a:bodyPr>
          <a:lstStyle/>
          <a:p>
            <a:r>
              <a:rPr lang="en-US" dirty="0" smtClean="0"/>
              <a:t>Eligible for free / reduced-price lunch</a:t>
            </a:r>
            <a:endParaRPr lang="en-US" dirty="0"/>
          </a:p>
        </p:txBody>
      </p:sp>
      <p:sp>
        <p:nvSpPr>
          <p:cNvPr id="9" name="TextBox 8"/>
          <p:cNvSpPr txBox="1"/>
          <p:nvPr/>
        </p:nvSpPr>
        <p:spPr>
          <a:xfrm>
            <a:off x="4457700" y="5373469"/>
            <a:ext cx="4152900" cy="369332"/>
          </a:xfrm>
          <a:prstGeom prst="rect">
            <a:avLst/>
          </a:prstGeom>
          <a:noFill/>
        </p:spPr>
        <p:txBody>
          <a:bodyPr wrap="square" rtlCol="0">
            <a:spAutoFit/>
          </a:bodyPr>
          <a:lstStyle/>
          <a:p>
            <a:r>
              <a:rPr lang="en-US" dirty="0" smtClean="0"/>
              <a:t>Not eligible for free / reduced-price lunch</a:t>
            </a:r>
            <a:endParaRPr lang="en-US" dirty="0"/>
          </a:p>
        </p:txBody>
      </p:sp>
      <p:sp>
        <p:nvSpPr>
          <p:cNvPr id="10" name="TextBox 9"/>
          <p:cNvSpPr txBox="1"/>
          <p:nvPr/>
        </p:nvSpPr>
        <p:spPr>
          <a:xfrm>
            <a:off x="2057400" y="6182380"/>
            <a:ext cx="6172200" cy="523220"/>
          </a:xfrm>
          <a:prstGeom prst="rect">
            <a:avLst/>
          </a:prstGeom>
          <a:noFill/>
        </p:spPr>
        <p:txBody>
          <a:bodyPr wrap="square" rtlCol="0">
            <a:spAutoFit/>
          </a:bodyPr>
          <a:lstStyle/>
          <a:p>
            <a:r>
              <a:rPr lang="en-US" sz="1400" dirty="0" smtClean="0"/>
              <a:t>For the complete state report, methodology, and sources, visit </a:t>
            </a:r>
            <a:r>
              <a:rPr lang="en-US" sz="1400" u="sng" dirty="0">
                <a:solidFill>
                  <a:srgbClr val="00B0F0"/>
                </a:solidFill>
                <a:hlinkClick r:id="rId3"/>
              </a:rPr>
              <a:t>http://vitalsigns.changetheequation.org</a:t>
            </a:r>
            <a:r>
              <a:rPr lang="en-US" sz="1400" u="sng" dirty="0" smtClean="0">
                <a:solidFill>
                  <a:srgbClr val="00B0F0"/>
                </a:solidFill>
                <a:hlinkClick r:id="rId3"/>
              </a:rPr>
              <a:t>/</a:t>
            </a:r>
            <a:r>
              <a:rPr lang="en-US" sz="1400" u="sng" dirty="0" smtClean="0">
                <a:solidFill>
                  <a:srgbClr val="00B0F0"/>
                </a:solidFill>
              </a:rPr>
              <a:t> </a:t>
            </a:r>
            <a:endParaRPr lang="en-US" sz="1400" u="sng" dirty="0">
              <a:solidFill>
                <a:srgbClr val="00B0F0"/>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196757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405" y="114300"/>
            <a:ext cx="8229600" cy="1143000"/>
          </a:xfrm>
          <a:noFill/>
        </p:spPr>
        <p:txBody>
          <a:bodyPr>
            <a:normAutofit/>
          </a:bodyPr>
          <a:lstStyle/>
          <a:p>
            <a:r>
              <a:rPr lang="en-US" dirty="0" smtClean="0">
                <a:solidFill>
                  <a:schemeClr val="bg1"/>
                </a:solidFill>
              </a:rPr>
              <a:t>STEM Goals: Beyond </a:t>
            </a:r>
            <a:r>
              <a:rPr lang="en-US" smtClean="0">
                <a:solidFill>
                  <a:schemeClr val="bg1"/>
                </a:solidFill>
              </a:rPr>
              <a:t>“Knowing”</a:t>
            </a:r>
            <a:endParaRPr lang="en-US" dirty="0">
              <a:solidFill>
                <a:schemeClr val="bg1"/>
              </a:solidFill>
            </a:endParaRPr>
          </a:p>
        </p:txBody>
      </p:sp>
      <p:sp>
        <p:nvSpPr>
          <p:cNvPr id="4" name="TextBox 3"/>
          <p:cNvSpPr txBox="1"/>
          <p:nvPr/>
        </p:nvSpPr>
        <p:spPr>
          <a:xfrm>
            <a:off x="1981200" y="6163081"/>
            <a:ext cx="6324600" cy="523220"/>
          </a:xfrm>
          <a:prstGeom prst="rect">
            <a:avLst/>
          </a:prstGeom>
          <a:noFill/>
        </p:spPr>
        <p:txBody>
          <a:bodyPr wrap="square" rtlCol="0">
            <a:spAutoFit/>
          </a:bodyPr>
          <a:lstStyle/>
          <a:p>
            <a:r>
              <a:rPr lang="en-US" sz="1400" dirty="0" smtClean="0"/>
              <a:t>National Science Foundation: Framework for Evaluating Impacts of Informal Science Education Projects </a:t>
            </a:r>
            <a:r>
              <a:rPr lang="en-US" sz="1400" u="sng" dirty="0">
                <a:solidFill>
                  <a:srgbClr val="00B0F0"/>
                </a:solidFill>
                <a:hlinkClick r:id="rId2"/>
              </a:rPr>
              <a:t>http://</a:t>
            </a:r>
            <a:r>
              <a:rPr lang="en-US" sz="1400" u="sng" dirty="0" smtClean="0">
                <a:solidFill>
                  <a:srgbClr val="00B0F0"/>
                </a:solidFill>
                <a:hlinkClick r:id="rId2"/>
              </a:rPr>
              <a:t>informalscience.org/documents/Eval_Framework.pdf</a:t>
            </a:r>
            <a:r>
              <a:rPr lang="en-US" sz="1400" u="sng" dirty="0" smtClean="0">
                <a:solidFill>
                  <a:srgbClr val="00B0F0"/>
                </a:solidFill>
              </a:rPr>
              <a:t>  </a:t>
            </a:r>
            <a:endParaRPr lang="en-US" sz="1400" u="sng" dirty="0">
              <a:solidFill>
                <a:srgbClr val="00B0F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99" y="1562100"/>
            <a:ext cx="7999413"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76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 of Out-of-School STEM Programs</a:t>
            </a:r>
            <a:endParaRPr lang="en-US" dirty="0"/>
          </a:p>
        </p:txBody>
      </p:sp>
      <p:sp>
        <p:nvSpPr>
          <p:cNvPr id="3" name="Content Placeholder 2"/>
          <p:cNvSpPr>
            <a:spLocks noGrp="1"/>
          </p:cNvSpPr>
          <p:nvPr>
            <p:ph idx="1"/>
          </p:nvPr>
        </p:nvSpPr>
        <p:spPr>
          <a:xfrm>
            <a:off x="2362200" y="1828801"/>
            <a:ext cx="6324600" cy="1246414"/>
          </a:xfrm>
        </p:spPr>
        <p:txBody>
          <a:bodyPr/>
          <a:lstStyle/>
          <a:p>
            <a:pPr marL="0" lvl="0" indent="0">
              <a:buNone/>
            </a:pPr>
            <a:r>
              <a:rPr lang="en-US" dirty="0"/>
              <a:t>Improved attitudes toward STEM fields and </a:t>
            </a:r>
            <a:r>
              <a:rPr lang="en-US" dirty="0" smtClean="0"/>
              <a:t>careers</a:t>
            </a:r>
          </a:p>
          <a:p>
            <a:pPr marL="0" lvl="0" indent="0">
              <a:buNone/>
            </a:pPr>
            <a:endParaRPr lang="en-US" sz="1200" dirty="0"/>
          </a:p>
          <a:p>
            <a:pPr marL="0" indent="0">
              <a:buNone/>
            </a:pPr>
            <a:endParaRPr lang="en-US" dirty="0" smtClean="0">
              <a:solidFill>
                <a:srgbClr val="00B050"/>
              </a:solidFill>
            </a:endParaRPr>
          </a:p>
          <a:p>
            <a:pPr marL="0" indent="0">
              <a:buNone/>
            </a:pPr>
            <a:endParaRPr lang="en-US" dirty="0">
              <a:solidFill>
                <a:srgbClr val="00B050"/>
              </a:solidFill>
            </a:endParaRPr>
          </a:p>
        </p:txBody>
      </p:sp>
      <p:sp>
        <p:nvSpPr>
          <p:cNvPr id="6" name="TextBox 5"/>
          <p:cNvSpPr txBox="1"/>
          <p:nvPr/>
        </p:nvSpPr>
        <p:spPr>
          <a:xfrm>
            <a:off x="1914525" y="6167109"/>
            <a:ext cx="4867275" cy="523220"/>
          </a:xfrm>
          <a:prstGeom prst="rect">
            <a:avLst/>
          </a:prstGeom>
          <a:noFill/>
        </p:spPr>
        <p:txBody>
          <a:bodyPr wrap="square" rtlCol="0">
            <a:spAutoFit/>
          </a:bodyPr>
          <a:lstStyle/>
          <a:p>
            <a:r>
              <a:rPr lang="en-US" sz="1400" dirty="0" smtClean="0">
                <a:latin typeface="+mj-lt"/>
              </a:rPr>
              <a:t>Afterschool Alliance Report (2013); </a:t>
            </a:r>
            <a:r>
              <a:rPr lang="en-US" sz="1400" dirty="0" smtClean="0"/>
              <a:t>Chun </a:t>
            </a:r>
            <a:r>
              <a:rPr lang="en-US" sz="1400" dirty="0"/>
              <a:t>&amp; Harris, </a:t>
            </a:r>
            <a:r>
              <a:rPr lang="en-US" sz="1400" dirty="0" smtClean="0"/>
              <a:t>2011 - Harvard </a:t>
            </a:r>
            <a:r>
              <a:rPr lang="en-US" sz="1400" dirty="0"/>
              <a:t>Family Research Project </a:t>
            </a:r>
            <a:r>
              <a:rPr lang="en-US" sz="1400" dirty="0" smtClean="0"/>
              <a:t>Report; Bell </a:t>
            </a:r>
            <a:r>
              <a:rPr lang="en-US" sz="1400" dirty="0"/>
              <a:t>et </a:t>
            </a:r>
            <a:r>
              <a:rPr lang="en-US" sz="1400" dirty="0" smtClean="0"/>
              <a:t>al, 2009 </a:t>
            </a:r>
            <a:endParaRPr lang="en-US" sz="1400" u="sng" dirty="0" smtClean="0">
              <a:solidFill>
                <a:srgbClr val="0070C0"/>
              </a:solidFill>
              <a:latin typeface="+mj-lt"/>
            </a:endParaRPr>
          </a:p>
        </p:txBody>
      </p:sp>
      <p:pic>
        <p:nvPicPr>
          <p:cNvPr id="5124" name="Picture 4" descr="http://www.clipartbest.com/cliparts/9cp/eaz/9cpeaz9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38325"/>
            <a:ext cx="914400" cy="9797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14850862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 of Out-of-School STEM Programs</a:t>
            </a:r>
            <a:endParaRPr lang="en-US" dirty="0"/>
          </a:p>
        </p:txBody>
      </p:sp>
      <p:sp>
        <p:nvSpPr>
          <p:cNvPr id="3" name="Content Placeholder 2"/>
          <p:cNvSpPr>
            <a:spLocks noGrp="1"/>
          </p:cNvSpPr>
          <p:nvPr>
            <p:ph idx="1"/>
          </p:nvPr>
        </p:nvSpPr>
        <p:spPr>
          <a:xfrm>
            <a:off x="2362200" y="1828801"/>
            <a:ext cx="6324600" cy="1246414"/>
          </a:xfrm>
        </p:spPr>
        <p:txBody>
          <a:bodyPr/>
          <a:lstStyle/>
          <a:p>
            <a:pPr marL="0" lvl="0" indent="0">
              <a:buNone/>
            </a:pPr>
            <a:r>
              <a:rPr lang="en-US" dirty="0"/>
              <a:t>Improved attitudes toward STEM fields and </a:t>
            </a:r>
            <a:r>
              <a:rPr lang="en-US" dirty="0" smtClean="0"/>
              <a:t>careers</a:t>
            </a:r>
          </a:p>
          <a:p>
            <a:pPr marL="0" lvl="0" indent="0">
              <a:buNone/>
            </a:pPr>
            <a:endParaRPr lang="en-US" sz="1200" dirty="0"/>
          </a:p>
          <a:p>
            <a:pPr marL="0" indent="0">
              <a:buNone/>
            </a:pPr>
            <a:endParaRPr lang="en-US" dirty="0" smtClean="0">
              <a:solidFill>
                <a:srgbClr val="00B050"/>
              </a:solidFill>
            </a:endParaRPr>
          </a:p>
          <a:p>
            <a:pPr marL="0" indent="0">
              <a:buNone/>
            </a:pPr>
            <a:endParaRPr lang="en-US" dirty="0">
              <a:solidFill>
                <a:srgbClr val="00B050"/>
              </a:solidFill>
            </a:endParaRPr>
          </a:p>
        </p:txBody>
      </p:sp>
      <p:sp>
        <p:nvSpPr>
          <p:cNvPr id="6" name="TextBox 5"/>
          <p:cNvSpPr txBox="1"/>
          <p:nvPr/>
        </p:nvSpPr>
        <p:spPr>
          <a:xfrm>
            <a:off x="1914525" y="6167109"/>
            <a:ext cx="4867275" cy="523220"/>
          </a:xfrm>
          <a:prstGeom prst="rect">
            <a:avLst/>
          </a:prstGeom>
          <a:noFill/>
        </p:spPr>
        <p:txBody>
          <a:bodyPr wrap="square" rtlCol="0">
            <a:spAutoFit/>
          </a:bodyPr>
          <a:lstStyle/>
          <a:p>
            <a:r>
              <a:rPr lang="en-US" sz="1400" dirty="0" smtClean="0">
                <a:latin typeface="+mj-lt"/>
              </a:rPr>
              <a:t>Afterschool Alliance Report (2013); </a:t>
            </a:r>
            <a:r>
              <a:rPr lang="en-US" sz="1400" dirty="0" smtClean="0"/>
              <a:t>Chun </a:t>
            </a:r>
            <a:r>
              <a:rPr lang="en-US" sz="1400" dirty="0"/>
              <a:t>&amp; Harris, </a:t>
            </a:r>
            <a:r>
              <a:rPr lang="en-US" sz="1400" dirty="0" smtClean="0"/>
              <a:t>2011 - Harvard </a:t>
            </a:r>
            <a:r>
              <a:rPr lang="en-US" sz="1400" dirty="0"/>
              <a:t>Family Research Project </a:t>
            </a:r>
            <a:r>
              <a:rPr lang="en-US" sz="1400" dirty="0" smtClean="0"/>
              <a:t>Report; Bell </a:t>
            </a:r>
            <a:r>
              <a:rPr lang="en-US" sz="1400" dirty="0"/>
              <a:t>et </a:t>
            </a:r>
            <a:r>
              <a:rPr lang="en-US" sz="1400" dirty="0" smtClean="0"/>
              <a:t>al, 2009 </a:t>
            </a:r>
            <a:endParaRPr lang="en-US" sz="1400" u="sng" dirty="0" smtClean="0">
              <a:solidFill>
                <a:srgbClr val="0070C0"/>
              </a:solidFill>
              <a:latin typeface="+mj-lt"/>
            </a:endParaRPr>
          </a:p>
        </p:txBody>
      </p:sp>
      <p:pic>
        <p:nvPicPr>
          <p:cNvPr id="5124" name="Picture 4" descr="http://www.clipartbest.com/cliparts/9cp/eaz/9cpeaz9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38325"/>
            <a:ext cx="914400" cy="97971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2362200" y="3341915"/>
            <a:ext cx="6324600" cy="12464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Increased STEM knowledge and skills</a:t>
            </a:r>
          </a:p>
          <a:p>
            <a:pPr marL="0" indent="0">
              <a:buFont typeface="Arial" pitchFamily="34" charset="0"/>
              <a:buNone/>
            </a:pPr>
            <a:endParaRPr lang="en-US" sz="1200" dirty="0" smtClean="0"/>
          </a:p>
          <a:p>
            <a:pPr marL="0" indent="0">
              <a:buFont typeface="Arial" pitchFamily="34" charset="0"/>
              <a:buNone/>
            </a:pPr>
            <a:endParaRPr lang="en-US" dirty="0" smtClean="0">
              <a:solidFill>
                <a:srgbClr val="00B050"/>
              </a:solidFill>
            </a:endParaRPr>
          </a:p>
          <a:p>
            <a:pPr marL="0" indent="0">
              <a:buFont typeface="Arial" pitchFamily="34" charset="0"/>
              <a:buNone/>
            </a:pPr>
            <a:endParaRPr lang="en-US" dirty="0">
              <a:solidFill>
                <a:srgbClr val="00B050"/>
              </a:solidFill>
            </a:endParaRPr>
          </a:p>
        </p:txBody>
      </p:sp>
      <p:pic>
        <p:nvPicPr>
          <p:cNvPr id="16" name="Picture 4" descr="http://www.clipartbest.com/cliparts/9cp/eaz/9cpeaz9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341914"/>
            <a:ext cx="914400" cy="9797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6594162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 of Out-of-School STEM Programs</a:t>
            </a:r>
            <a:endParaRPr lang="en-US" dirty="0"/>
          </a:p>
        </p:txBody>
      </p:sp>
      <p:sp>
        <p:nvSpPr>
          <p:cNvPr id="3" name="Content Placeholder 2"/>
          <p:cNvSpPr>
            <a:spLocks noGrp="1"/>
          </p:cNvSpPr>
          <p:nvPr>
            <p:ph idx="1"/>
          </p:nvPr>
        </p:nvSpPr>
        <p:spPr>
          <a:xfrm>
            <a:off x="2362200" y="1828801"/>
            <a:ext cx="6324600" cy="1246414"/>
          </a:xfrm>
        </p:spPr>
        <p:txBody>
          <a:bodyPr/>
          <a:lstStyle/>
          <a:p>
            <a:pPr marL="0" lvl="0" indent="0">
              <a:buNone/>
            </a:pPr>
            <a:r>
              <a:rPr lang="en-US" dirty="0"/>
              <a:t>Improved attitudes toward STEM fields and </a:t>
            </a:r>
            <a:r>
              <a:rPr lang="en-US" dirty="0" smtClean="0"/>
              <a:t>careers</a:t>
            </a:r>
          </a:p>
          <a:p>
            <a:pPr marL="0" lvl="0" indent="0">
              <a:buNone/>
            </a:pPr>
            <a:endParaRPr lang="en-US" sz="1200" dirty="0"/>
          </a:p>
          <a:p>
            <a:pPr marL="0" indent="0">
              <a:buNone/>
            </a:pPr>
            <a:endParaRPr lang="en-US" dirty="0" smtClean="0">
              <a:solidFill>
                <a:srgbClr val="00B050"/>
              </a:solidFill>
            </a:endParaRPr>
          </a:p>
          <a:p>
            <a:pPr marL="0" indent="0">
              <a:buNone/>
            </a:pPr>
            <a:endParaRPr lang="en-US" dirty="0">
              <a:solidFill>
                <a:srgbClr val="00B050"/>
              </a:solidFill>
            </a:endParaRPr>
          </a:p>
        </p:txBody>
      </p:sp>
      <p:sp>
        <p:nvSpPr>
          <p:cNvPr id="6" name="TextBox 5"/>
          <p:cNvSpPr txBox="1"/>
          <p:nvPr/>
        </p:nvSpPr>
        <p:spPr>
          <a:xfrm>
            <a:off x="1914525" y="6167109"/>
            <a:ext cx="4867275" cy="523220"/>
          </a:xfrm>
          <a:prstGeom prst="rect">
            <a:avLst/>
          </a:prstGeom>
          <a:noFill/>
        </p:spPr>
        <p:txBody>
          <a:bodyPr wrap="square" rtlCol="0">
            <a:spAutoFit/>
          </a:bodyPr>
          <a:lstStyle/>
          <a:p>
            <a:r>
              <a:rPr lang="en-US" sz="1400" dirty="0" smtClean="0">
                <a:latin typeface="+mj-lt"/>
              </a:rPr>
              <a:t>Afterschool Alliance Report (2013); </a:t>
            </a:r>
            <a:r>
              <a:rPr lang="en-US" sz="1400" dirty="0" smtClean="0"/>
              <a:t>Chun </a:t>
            </a:r>
            <a:r>
              <a:rPr lang="en-US" sz="1400" dirty="0"/>
              <a:t>&amp; Harris, </a:t>
            </a:r>
            <a:r>
              <a:rPr lang="en-US" sz="1400" dirty="0" smtClean="0"/>
              <a:t>2011 - Harvard </a:t>
            </a:r>
            <a:r>
              <a:rPr lang="en-US" sz="1400" dirty="0"/>
              <a:t>Family Research Project </a:t>
            </a:r>
            <a:r>
              <a:rPr lang="en-US" sz="1400" dirty="0" smtClean="0"/>
              <a:t>Report; Bell </a:t>
            </a:r>
            <a:r>
              <a:rPr lang="en-US" sz="1400" dirty="0"/>
              <a:t>et </a:t>
            </a:r>
            <a:r>
              <a:rPr lang="en-US" sz="1400" dirty="0" smtClean="0"/>
              <a:t>al, 2009 </a:t>
            </a:r>
            <a:endParaRPr lang="en-US" sz="1400" u="sng" dirty="0" smtClean="0">
              <a:solidFill>
                <a:srgbClr val="0070C0"/>
              </a:solidFill>
              <a:latin typeface="+mj-lt"/>
            </a:endParaRPr>
          </a:p>
        </p:txBody>
      </p:sp>
      <p:pic>
        <p:nvPicPr>
          <p:cNvPr id="5124" name="Picture 4" descr="http://www.clipartbest.com/cliparts/9cp/eaz/9cpeaz9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38325"/>
            <a:ext cx="914400" cy="97971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2362200" y="3341915"/>
            <a:ext cx="6324600" cy="12464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Increased STEM knowledge and skills</a:t>
            </a:r>
          </a:p>
          <a:p>
            <a:pPr marL="0" indent="0">
              <a:buFont typeface="Arial" pitchFamily="34" charset="0"/>
              <a:buNone/>
            </a:pPr>
            <a:endParaRPr lang="en-US" sz="1200" dirty="0" smtClean="0"/>
          </a:p>
          <a:p>
            <a:pPr marL="0" indent="0">
              <a:buFont typeface="Arial" pitchFamily="34" charset="0"/>
              <a:buNone/>
            </a:pPr>
            <a:endParaRPr lang="en-US" dirty="0" smtClean="0">
              <a:solidFill>
                <a:srgbClr val="00B050"/>
              </a:solidFill>
            </a:endParaRPr>
          </a:p>
          <a:p>
            <a:pPr marL="0" indent="0">
              <a:buFont typeface="Arial" pitchFamily="34" charset="0"/>
              <a:buNone/>
            </a:pPr>
            <a:endParaRPr lang="en-US" dirty="0">
              <a:solidFill>
                <a:srgbClr val="00B050"/>
              </a:solidFill>
            </a:endParaRPr>
          </a:p>
        </p:txBody>
      </p:sp>
      <p:sp>
        <p:nvSpPr>
          <p:cNvPr id="14" name="Content Placeholder 2"/>
          <p:cNvSpPr txBox="1">
            <a:spLocks/>
          </p:cNvSpPr>
          <p:nvPr/>
        </p:nvSpPr>
        <p:spPr>
          <a:xfrm>
            <a:off x="2362200" y="4713515"/>
            <a:ext cx="6324600" cy="12464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Higher likelihood of graduating and pursing STEM careers</a:t>
            </a:r>
          </a:p>
          <a:p>
            <a:pPr marL="0" indent="0">
              <a:buFont typeface="Arial" pitchFamily="34" charset="0"/>
              <a:buNone/>
            </a:pPr>
            <a:endParaRPr lang="en-US" sz="1200" dirty="0" smtClean="0"/>
          </a:p>
          <a:p>
            <a:pPr marL="0" indent="0">
              <a:buFont typeface="Arial" pitchFamily="34" charset="0"/>
              <a:buNone/>
            </a:pPr>
            <a:endParaRPr lang="en-US" dirty="0" smtClean="0">
              <a:solidFill>
                <a:srgbClr val="00B050"/>
              </a:solidFill>
            </a:endParaRPr>
          </a:p>
          <a:p>
            <a:pPr marL="0" indent="0">
              <a:buFont typeface="Arial" pitchFamily="34" charset="0"/>
              <a:buNone/>
            </a:pPr>
            <a:endParaRPr lang="en-US" dirty="0">
              <a:solidFill>
                <a:srgbClr val="00B050"/>
              </a:solidFill>
            </a:endParaRPr>
          </a:p>
        </p:txBody>
      </p:sp>
      <p:pic>
        <p:nvPicPr>
          <p:cNvPr id="16" name="Picture 4" descr="http://www.clipartbest.com/cliparts/9cp/eaz/9cpeaz9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341914"/>
            <a:ext cx="914400" cy="9797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clipartbest.com/cliparts/9cp/eaz/9cpeaz9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713515"/>
            <a:ext cx="914400" cy="9797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6594162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Addressing Decline in Interest</a:t>
            </a:r>
            <a:endParaRPr lang="en-US" dirty="0"/>
          </a:p>
        </p:txBody>
      </p:sp>
      <p:sp>
        <p:nvSpPr>
          <p:cNvPr id="4" name="TextBox 3"/>
          <p:cNvSpPr txBox="1"/>
          <p:nvPr/>
        </p:nvSpPr>
        <p:spPr>
          <a:xfrm>
            <a:off x="4191000" y="1828800"/>
            <a:ext cx="4333876" cy="3046988"/>
          </a:xfrm>
          <a:prstGeom prst="rect">
            <a:avLst/>
          </a:prstGeom>
          <a:noFill/>
          <a:ln cmpd="dbl">
            <a:solidFill>
              <a:srgbClr val="00B0F0"/>
            </a:solidFill>
          </a:ln>
        </p:spPr>
        <p:txBody>
          <a:bodyPr wrap="square" rtlCol="0">
            <a:spAutoFit/>
          </a:bodyPr>
          <a:lstStyle/>
          <a:p>
            <a:pPr algn="ctr"/>
            <a:endParaRPr lang="en-US" sz="2400" dirty="0" smtClean="0">
              <a:solidFill>
                <a:srgbClr val="00B0F0"/>
              </a:solidFill>
              <a:cs typeface="Aharoni" panose="02010803020104030203" pitchFamily="2" charset="-79"/>
            </a:endParaRPr>
          </a:p>
          <a:p>
            <a:pPr algn="ctr"/>
            <a:r>
              <a:rPr lang="en-US" sz="2400" dirty="0" smtClean="0">
                <a:solidFill>
                  <a:srgbClr val="00B0F0"/>
                </a:solidFill>
                <a:cs typeface="Aharoni" panose="02010803020104030203" pitchFamily="2" charset="-79"/>
              </a:rPr>
              <a:t>Decline in percent of </a:t>
            </a:r>
            <a:r>
              <a:rPr lang="en-US" sz="2400" dirty="0">
                <a:solidFill>
                  <a:srgbClr val="00B0F0"/>
                </a:solidFill>
                <a:cs typeface="Aharoni" panose="02010803020104030203" pitchFamily="2" charset="-79"/>
              </a:rPr>
              <a:t>ACT-tested students </a:t>
            </a:r>
            <a:r>
              <a:rPr lang="en-US" sz="2400" dirty="0" smtClean="0">
                <a:solidFill>
                  <a:srgbClr val="00B0F0"/>
                </a:solidFill>
                <a:cs typeface="Aharoni" panose="02010803020104030203" pitchFamily="2" charset="-79"/>
              </a:rPr>
              <a:t>interested </a:t>
            </a:r>
            <a:r>
              <a:rPr lang="en-US" sz="2400" dirty="0">
                <a:solidFill>
                  <a:srgbClr val="00B0F0"/>
                </a:solidFill>
                <a:cs typeface="Aharoni" panose="02010803020104030203" pitchFamily="2" charset="-79"/>
              </a:rPr>
              <a:t>in </a:t>
            </a:r>
            <a:r>
              <a:rPr lang="en-US" sz="2400" dirty="0" smtClean="0">
                <a:solidFill>
                  <a:srgbClr val="00B0F0"/>
                </a:solidFill>
                <a:cs typeface="Aharoni" panose="02010803020104030203" pitchFamily="2" charset="-79"/>
              </a:rPr>
              <a:t>STEM majors</a:t>
            </a:r>
          </a:p>
          <a:p>
            <a:pPr algn="ctr"/>
            <a:endParaRPr lang="en-US" sz="2400" dirty="0">
              <a:solidFill>
                <a:srgbClr val="00B0F0"/>
              </a:solidFill>
              <a:cs typeface="Aharoni" panose="02010803020104030203" pitchFamily="2" charset="-79"/>
            </a:endParaRPr>
          </a:p>
          <a:p>
            <a:pPr algn="ctr"/>
            <a:r>
              <a:rPr lang="en-US" sz="2400" dirty="0" smtClean="0">
                <a:solidFill>
                  <a:srgbClr val="00B050"/>
                </a:solidFill>
                <a:cs typeface="Aharoni" panose="02010803020104030203" pitchFamily="2" charset="-79"/>
              </a:rPr>
              <a:t>Engineering (7.6%       4.9%)</a:t>
            </a:r>
          </a:p>
          <a:p>
            <a:pPr algn="ctr"/>
            <a:r>
              <a:rPr lang="en-US" sz="2400" dirty="0" smtClean="0">
                <a:solidFill>
                  <a:srgbClr val="00B050"/>
                </a:solidFill>
                <a:cs typeface="Aharoni" panose="02010803020104030203" pitchFamily="2" charset="-79"/>
              </a:rPr>
              <a:t>Computer Science (4.5%      2.9%)</a:t>
            </a:r>
          </a:p>
          <a:p>
            <a:pPr algn="ctr"/>
            <a:endParaRPr lang="en-US" sz="2400" dirty="0" smtClean="0">
              <a:solidFill>
                <a:srgbClr val="00B050"/>
              </a:solidFill>
              <a:cs typeface="Aharoni" panose="02010803020104030203" pitchFamily="2" charset="-79"/>
            </a:endParaRPr>
          </a:p>
        </p:txBody>
      </p:sp>
      <p:sp>
        <p:nvSpPr>
          <p:cNvPr id="5" name="TextBox 4"/>
          <p:cNvSpPr txBox="1"/>
          <p:nvPr/>
        </p:nvSpPr>
        <p:spPr>
          <a:xfrm>
            <a:off x="704850" y="2438400"/>
            <a:ext cx="3276600" cy="3416320"/>
          </a:xfrm>
          <a:prstGeom prst="rect">
            <a:avLst/>
          </a:prstGeom>
          <a:solidFill>
            <a:schemeClr val="accent1"/>
          </a:solidFill>
          <a:ln cmpd="dbl">
            <a:solidFill>
              <a:srgbClr val="00B0F0"/>
            </a:solidFill>
          </a:ln>
        </p:spPr>
        <p:txBody>
          <a:bodyPr wrap="square" rtlCol="0">
            <a:spAutoFit/>
          </a:bodyPr>
          <a:lstStyle/>
          <a:p>
            <a:pPr algn="ctr"/>
            <a:endParaRPr lang="en-US" sz="2400" dirty="0" smtClean="0">
              <a:solidFill>
                <a:srgbClr val="00B0F0"/>
              </a:solidFill>
              <a:cs typeface="Aharoni" panose="02010803020104030203" pitchFamily="2" charset="-79"/>
            </a:endParaRPr>
          </a:p>
          <a:p>
            <a:pPr algn="ctr"/>
            <a:r>
              <a:rPr lang="en-US" sz="2400" dirty="0" smtClean="0">
                <a:solidFill>
                  <a:schemeClr val="bg1"/>
                </a:solidFill>
                <a:cs typeface="Aharoni" panose="02010803020104030203" pitchFamily="2" charset="-79"/>
              </a:rPr>
              <a:t>150,000 members of U.S. nation’s 2013 graduating class </a:t>
            </a:r>
          </a:p>
          <a:p>
            <a:pPr algn="ctr"/>
            <a:endParaRPr lang="en-US" sz="2400" dirty="0" smtClean="0">
              <a:solidFill>
                <a:schemeClr val="bg1"/>
              </a:solidFill>
              <a:cs typeface="Aharoni" panose="02010803020104030203" pitchFamily="2" charset="-79"/>
            </a:endParaRPr>
          </a:p>
          <a:p>
            <a:pPr algn="ctr"/>
            <a:r>
              <a:rPr lang="en-US" sz="2400" dirty="0" smtClean="0">
                <a:solidFill>
                  <a:srgbClr val="FFFF00"/>
                </a:solidFill>
                <a:cs typeface="Aharoni" panose="02010803020104030203" pitchFamily="2" charset="-79"/>
              </a:rPr>
              <a:t>Interested</a:t>
            </a:r>
            <a:r>
              <a:rPr lang="en-US" sz="2400" dirty="0">
                <a:solidFill>
                  <a:srgbClr val="FFFF00"/>
                </a:solidFill>
                <a:cs typeface="Aharoni" panose="02010803020104030203" pitchFamily="2" charset="-79"/>
              </a:rPr>
              <a:t> </a:t>
            </a:r>
            <a:r>
              <a:rPr lang="en-US" sz="2400" dirty="0" smtClean="0">
                <a:solidFill>
                  <a:srgbClr val="FFFF00"/>
                </a:solidFill>
                <a:cs typeface="Aharoni" panose="02010803020104030203" pitchFamily="2" charset="-79"/>
              </a:rPr>
              <a:t>in STEM</a:t>
            </a:r>
          </a:p>
          <a:p>
            <a:pPr algn="ctr"/>
            <a:endParaRPr lang="en-US" sz="2400" dirty="0">
              <a:solidFill>
                <a:schemeClr val="bg1"/>
              </a:solidFill>
              <a:cs typeface="Aharoni" panose="02010803020104030203" pitchFamily="2" charset="-79"/>
            </a:endParaRPr>
          </a:p>
          <a:p>
            <a:pPr algn="ctr"/>
            <a:r>
              <a:rPr lang="en-US" sz="2400" dirty="0" smtClean="0">
                <a:solidFill>
                  <a:schemeClr val="bg1"/>
                </a:solidFill>
                <a:cs typeface="Aharoni" panose="02010803020104030203" pitchFamily="2" charset="-79"/>
              </a:rPr>
              <a:t>But not pursuing STEM field in college</a:t>
            </a:r>
          </a:p>
        </p:txBody>
      </p:sp>
      <p:sp>
        <p:nvSpPr>
          <p:cNvPr id="6" name="TextBox 5"/>
          <p:cNvSpPr txBox="1"/>
          <p:nvPr/>
        </p:nvSpPr>
        <p:spPr>
          <a:xfrm>
            <a:off x="1905000" y="6182380"/>
            <a:ext cx="4953000" cy="738664"/>
          </a:xfrm>
          <a:prstGeom prst="rect">
            <a:avLst/>
          </a:prstGeom>
          <a:noFill/>
        </p:spPr>
        <p:txBody>
          <a:bodyPr wrap="square" rtlCol="0">
            <a:spAutoFit/>
          </a:bodyPr>
          <a:lstStyle/>
          <a:p>
            <a:r>
              <a:rPr lang="en-US" sz="1400" dirty="0" smtClean="0">
                <a:latin typeface="+mj-lt"/>
              </a:rPr>
              <a:t>ACT STEM Policy Report</a:t>
            </a:r>
          </a:p>
          <a:p>
            <a:r>
              <a:rPr lang="en-US" sz="1400" u="sng" dirty="0">
                <a:solidFill>
                  <a:srgbClr val="0070C0"/>
                </a:solidFill>
                <a:latin typeface="+mj-lt"/>
                <a:hlinkClick r:id="rId2"/>
              </a:rPr>
              <a:t>http://</a:t>
            </a:r>
            <a:r>
              <a:rPr lang="en-US" sz="1400" u="sng" dirty="0" smtClean="0">
                <a:solidFill>
                  <a:srgbClr val="0070C0"/>
                </a:solidFill>
                <a:latin typeface="+mj-lt"/>
                <a:hlinkClick r:id="rId2"/>
              </a:rPr>
              <a:t>www.act.org/research/policymakers/pdf/ACT_STEM_PolicyRpt.pdf</a:t>
            </a:r>
            <a:r>
              <a:rPr lang="en-US" sz="1400" u="sng" dirty="0" smtClean="0">
                <a:solidFill>
                  <a:srgbClr val="0070C0"/>
                </a:solidFill>
                <a:latin typeface="+mj-lt"/>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39401076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 like science”</a:t>
            </a:r>
            <a:endParaRPr lang="en-US" dirty="0"/>
          </a:p>
        </p:txBody>
      </p:sp>
      <p:sp>
        <p:nvSpPr>
          <p:cNvPr id="6" name="TextBox 5"/>
          <p:cNvSpPr txBox="1"/>
          <p:nvPr/>
        </p:nvSpPr>
        <p:spPr>
          <a:xfrm>
            <a:off x="2047875" y="6167109"/>
            <a:ext cx="5867400" cy="307777"/>
          </a:xfrm>
          <a:prstGeom prst="rect">
            <a:avLst/>
          </a:prstGeom>
          <a:noFill/>
        </p:spPr>
        <p:txBody>
          <a:bodyPr wrap="square" rtlCol="0">
            <a:spAutoFit/>
          </a:bodyPr>
          <a:lstStyle/>
          <a:p>
            <a:r>
              <a:rPr lang="en-US" sz="1400" dirty="0" smtClean="0">
                <a:latin typeface="+mj-lt"/>
              </a:rPr>
              <a:t>University of Illinois 4-H Science Survey (2012 and 2013)</a:t>
            </a:r>
            <a:endParaRPr lang="en-US" sz="1400" u="sng" dirty="0" smtClean="0">
              <a:solidFill>
                <a:srgbClr val="0070C0"/>
              </a:solidFill>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626379"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28778710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 like to have a career in science”</a:t>
            </a:r>
            <a:endParaRPr lang="en-US" dirty="0"/>
          </a:p>
        </p:txBody>
      </p:sp>
      <p:sp>
        <p:nvSpPr>
          <p:cNvPr id="6" name="TextBox 5"/>
          <p:cNvSpPr txBox="1"/>
          <p:nvPr/>
        </p:nvSpPr>
        <p:spPr>
          <a:xfrm>
            <a:off x="2047875" y="6167109"/>
            <a:ext cx="5867400" cy="307777"/>
          </a:xfrm>
          <a:prstGeom prst="rect">
            <a:avLst/>
          </a:prstGeom>
          <a:noFill/>
        </p:spPr>
        <p:txBody>
          <a:bodyPr wrap="square" rtlCol="0">
            <a:spAutoFit/>
          </a:bodyPr>
          <a:lstStyle/>
          <a:p>
            <a:r>
              <a:rPr lang="en-US" sz="1400" dirty="0" smtClean="0">
                <a:latin typeface="+mj-lt"/>
              </a:rPr>
              <a:t>University of Illinois 4-H Science Survey (2012 and 2013)</a:t>
            </a:r>
            <a:endParaRPr lang="en-US" sz="1400" u="sng" dirty="0" smtClean="0">
              <a:solidFill>
                <a:srgbClr val="0070C0"/>
              </a:solidFill>
              <a:latin typeface="+mj-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96" y="1371600"/>
            <a:ext cx="829600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7834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Experiencing Connected / Real World Science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3200400" cy="2400300"/>
          </a:xfrm>
          <a:prstGeom prst="rect">
            <a:avLst/>
          </a:prstGeom>
        </p:spPr>
      </p:pic>
      <p:pic>
        <p:nvPicPr>
          <p:cNvPr id="7173" name="Picture 5" descr="S:\Staff\Lisa\SET Photos\McLean_PlantingbyUNITYyo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29000"/>
            <a:ext cx="3407569" cy="255567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Staff\Lisa\SET Photos\PeoriaIMG_19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810000"/>
            <a:ext cx="3690914" cy="276860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S:\Staff\Lisa\SET Photos\McLean_PlanningaSchoo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4356" y="1600200"/>
            <a:ext cx="3215801" cy="240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373088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STEM Skills are In Demand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514475"/>
            <a:ext cx="5367337" cy="444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52625" y="6182380"/>
            <a:ext cx="6172200" cy="523220"/>
          </a:xfrm>
          <a:prstGeom prst="rect">
            <a:avLst/>
          </a:prstGeom>
          <a:noFill/>
        </p:spPr>
        <p:txBody>
          <a:bodyPr wrap="square" rtlCol="0">
            <a:spAutoFit/>
          </a:bodyPr>
          <a:lstStyle/>
          <a:p>
            <a:r>
              <a:rPr lang="en-US" sz="1400" dirty="0" smtClean="0"/>
              <a:t>For the complete state report, methodology, and sources, visit </a:t>
            </a:r>
            <a:r>
              <a:rPr lang="en-US" sz="1400" u="sng" dirty="0">
                <a:solidFill>
                  <a:srgbClr val="0070C0"/>
                </a:solidFill>
                <a:hlinkClick r:id="rId4"/>
              </a:rPr>
              <a:t>http://vitalsigns.changetheequation.org</a:t>
            </a:r>
            <a:r>
              <a:rPr lang="en-US" sz="1400" u="sng" dirty="0" smtClean="0">
                <a:solidFill>
                  <a:srgbClr val="0070C0"/>
                </a:solidFill>
                <a:hlinkClick r:id="rId4"/>
              </a:rPr>
              <a:t>/</a:t>
            </a:r>
            <a:r>
              <a:rPr lang="en-US" sz="1400" u="sng" dirty="0" smtClean="0">
                <a:solidFill>
                  <a:srgbClr val="0070C0"/>
                </a:solidFill>
              </a:rPr>
              <a:t> </a:t>
            </a:r>
            <a:endParaRPr lang="en-US" sz="1400" u="sng" dirty="0">
              <a:solidFill>
                <a:srgbClr val="0070C0"/>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367877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is useful for solving everyday problems”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33525"/>
            <a:ext cx="8305800" cy="427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47875" y="6167109"/>
            <a:ext cx="5867400" cy="307777"/>
          </a:xfrm>
          <a:prstGeom prst="rect">
            <a:avLst/>
          </a:prstGeom>
          <a:noFill/>
        </p:spPr>
        <p:txBody>
          <a:bodyPr wrap="square" rtlCol="0">
            <a:spAutoFit/>
          </a:bodyPr>
          <a:lstStyle/>
          <a:p>
            <a:r>
              <a:rPr lang="en-US" sz="1400" dirty="0" smtClean="0">
                <a:latin typeface="+mj-lt"/>
              </a:rPr>
              <a:t>University of Illinois 4-H Science Survey (2012 and 2013)</a:t>
            </a:r>
            <a:endParaRPr lang="en-US" sz="1400" u="sng" dirty="0" smtClean="0">
              <a:solidFill>
                <a:srgbClr val="0070C0"/>
              </a:solidFill>
              <a:latin typeface="+mj-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212311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dn5.perrymarshall.com/PM3_0/wp-content/uploads/2008/10/blue_arrow.jpg?e535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25279">
            <a:off x="2088364" y="3291518"/>
            <a:ext cx="2667000" cy="348095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553200" y="0"/>
            <a:ext cx="25908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9525"/>
            <a:ext cx="25908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Afterschool:</a:t>
            </a:r>
            <a:br>
              <a:rPr lang="en-US" dirty="0" smtClean="0"/>
            </a:br>
            <a:r>
              <a:rPr lang="en-US" dirty="0" smtClean="0"/>
              <a:t>Closing the Gap</a:t>
            </a:r>
            <a:endParaRPr lang="en-US" dirty="0"/>
          </a:p>
        </p:txBody>
      </p:sp>
      <p:sp>
        <p:nvSpPr>
          <p:cNvPr id="3" name="Content Placeholder 2"/>
          <p:cNvSpPr>
            <a:spLocks noGrp="1"/>
          </p:cNvSpPr>
          <p:nvPr>
            <p:ph idx="1"/>
          </p:nvPr>
        </p:nvSpPr>
        <p:spPr>
          <a:xfrm>
            <a:off x="3124200" y="1683782"/>
            <a:ext cx="3200400" cy="3733800"/>
          </a:xfrm>
        </p:spPr>
        <p:txBody>
          <a:bodyPr>
            <a:normAutofit fontScale="70000" lnSpcReduction="20000"/>
          </a:bodyPr>
          <a:lstStyle/>
          <a:p>
            <a:r>
              <a:rPr lang="en-US" dirty="0" smtClean="0"/>
              <a:t>Sparking interest</a:t>
            </a:r>
            <a:endParaRPr lang="en-US" dirty="0"/>
          </a:p>
          <a:p>
            <a:pPr marL="0" indent="0">
              <a:buNone/>
            </a:pPr>
            <a:endParaRPr lang="en-US" sz="1000" dirty="0" smtClean="0"/>
          </a:p>
          <a:p>
            <a:r>
              <a:rPr lang="en-US" dirty="0" smtClean="0"/>
              <a:t>Building confidence - Experience with success</a:t>
            </a:r>
          </a:p>
          <a:p>
            <a:endParaRPr lang="en-US" sz="1000" dirty="0" smtClean="0"/>
          </a:p>
          <a:p>
            <a:r>
              <a:rPr lang="en-US" dirty="0" smtClean="0"/>
              <a:t>“Seeing” the value of science careers</a:t>
            </a:r>
            <a:endParaRPr lang="en-US" sz="1100" dirty="0" smtClean="0"/>
          </a:p>
          <a:p>
            <a:pPr marL="0" indent="0">
              <a:buNone/>
            </a:pPr>
            <a:endParaRPr lang="en-US" sz="1100" dirty="0" smtClean="0"/>
          </a:p>
          <a:p>
            <a:r>
              <a:rPr lang="en-US" dirty="0" smtClean="0"/>
              <a:t>Engaging in real-world science</a:t>
            </a:r>
          </a:p>
          <a:p>
            <a:pPr marL="0" indent="0">
              <a:buNone/>
            </a:pPr>
            <a:endParaRPr lang="en-US" sz="1400" dirty="0" smtClean="0"/>
          </a:p>
          <a:p>
            <a:r>
              <a:rPr lang="en-US" dirty="0" smtClean="0"/>
              <a:t>Practicing skills with network of people</a:t>
            </a:r>
            <a:endParaRPr lang="en-US" dirty="0"/>
          </a:p>
        </p:txBody>
      </p:sp>
      <p:sp>
        <p:nvSpPr>
          <p:cNvPr id="4" name="TextBox 3"/>
          <p:cNvSpPr txBox="1"/>
          <p:nvPr/>
        </p:nvSpPr>
        <p:spPr>
          <a:xfrm>
            <a:off x="1981200" y="6096000"/>
            <a:ext cx="4800600" cy="738664"/>
          </a:xfrm>
          <a:prstGeom prst="rect">
            <a:avLst/>
          </a:prstGeom>
          <a:noFill/>
        </p:spPr>
        <p:txBody>
          <a:bodyPr wrap="square" rtlCol="0">
            <a:spAutoFit/>
          </a:bodyPr>
          <a:lstStyle/>
          <a:p>
            <a:r>
              <a:rPr lang="en-US" sz="1400" dirty="0" smtClean="0"/>
              <a:t>(e.g. Calabrese </a:t>
            </a:r>
            <a:r>
              <a:rPr lang="en-US" sz="1400" dirty="0"/>
              <a:t>Barton &amp; </a:t>
            </a:r>
            <a:r>
              <a:rPr lang="en-US" sz="1400" dirty="0" err="1"/>
              <a:t>Brickhouse</a:t>
            </a:r>
            <a:r>
              <a:rPr lang="en-US" sz="1400" dirty="0"/>
              <a:t>, </a:t>
            </a:r>
            <a:r>
              <a:rPr lang="en-US" sz="1400" dirty="0" smtClean="0"/>
              <a:t>2006; </a:t>
            </a:r>
            <a:r>
              <a:rPr lang="en-US" sz="1400" dirty="0"/>
              <a:t>Halpern, Aronson, Reimer, </a:t>
            </a:r>
            <a:r>
              <a:rPr lang="en-US" sz="1400" dirty="0" smtClean="0"/>
              <a:t>Simpkins</a:t>
            </a:r>
            <a:r>
              <a:rPr lang="en-US" sz="1400" dirty="0"/>
              <a:t>, Star &amp; </a:t>
            </a:r>
            <a:r>
              <a:rPr lang="en-US" sz="1400" dirty="0" err="1"/>
              <a:t>Wentzel</a:t>
            </a:r>
            <a:r>
              <a:rPr lang="en-US" sz="1400" dirty="0"/>
              <a:t>, </a:t>
            </a:r>
            <a:r>
              <a:rPr lang="en-US" sz="1400" dirty="0" smtClean="0"/>
              <a:t>2007; </a:t>
            </a:r>
            <a:r>
              <a:rPr lang="en-US" sz="1400" dirty="0" err="1" smtClean="0"/>
              <a:t>McCreedy</a:t>
            </a:r>
            <a:r>
              <a:rPr lang="en-US" sz="1400" dirty="0" smtClean="0"/>
              <a:t> &amp; </a:t>
            </a:r>
            <a:r>
              <a:rPr lang="en-US" sz="1400" dirty="0" err="1" smtClean="0"/>
              <a:t>Dierking</a:t>
            </a:r>
            <a:r>
              <a:rPr lang="en-US" sz="1400" dirty="0" smtClean="0"/>
              <a:t>, 2013; </a:t>
            </a:r>
            <a:r>
              <a:rPr lang="en-US" sz="1400" dirty="0"/>
              <a:t>Archer, Dewitt, Osborne, Dillon, Willis &amp; Wong, 2010</a:t>
            </a:r>
            <a:r>
              <a:rPr lang="en-US" sz="1400" dirty="0" smtClean="0"/>
              <a:t>)</a:t>
            </a:r>
            <a:endParaRPr lang="en-US" sz="1400" u="sng" dirty="0">
              <a:solidFill>
                <a:srgbClr val="00B0F0"/>
              </a:solidFill>
            </a:endParaRPr>
          </a:p>
        </p:txBody>
      </p:sp>
      <p:sp>
        <p:nvSpPr>
          <p:cNvPr id="12" name="Content Placeholder 2"/>
          <p:cNvSpPr txBox="1">
            <a:spLocks/>
          </p:cNvSpPr>
          <p:nvPr/>
        </p:nvSpPr>
        <p:spPr>
          <a:xfrm>
            <a:off x="215506" y="1298198"/>
            <a:ext cx="2159787" cy="3733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Persistent achievement gap</a:t>
            </a:r>
          </a:p>
          <a:p>
            <a:pPr marL="0" indent="0">
              <a:buNone/>
            </a:pPr>
            <a:endParaRPr lang="en-US" sz="2800" dirty="0" smtClean="0">
              <a:solidFill>
                <a:schemeClr val="bg1"/>
              </a:solidFill>
            </a:endParaRPr>
          </a:p>
          <a:p>
            <a:pPr marL="0" indent="0">
              <a:buNone/>
            </a:pPr>
            <a:r>
              <a:rPr lang="en-US" sz="2800" dirty="0" smtClean="0">
                <a:solidFill>
                  <a:schemeClr val="bg1"/>
                </a:solidFill>
              </a:rPr>
              <a:t>Declining interest</a:t>
            </a:r>
          </a:p>
          <a:p>
            <a:pPr marL="0" indent="0">
              <a:buNone/>
            </a:pPr>
            <a:endParaRPr lang="en-US" sz="2800" dirty="0" smtClean="0">
              <a:solidFill>
                <a:schemeClr val="bg1"/>
              </a:solidFill>
            </a:endParaRPr>
          </a:p>
          <a:p>
            <a:pPr marL="0" indent="0">
              <a:buNone/>
            </a:pPr>
            <a:r>
              <a:rPr lang="en-US" sz="2800" dirty="0" smtClean="0">
                <a:solidFill>
                  <a:schemeClr val="bg1"/>
                </a:solidFill>
              </a:rPr>
              <a:t>Disconnected from real world</a:t>
            </a:r>
          </a:p>
        </p:txBody>
      </p:sp>
      <p:sp>
        <p:nvSpPr>
          <p:cNvPr id="13" name="TextBox 12"/>
          <p:cNvSpPr txBox="1"/>
          <p:nvPr/>
        </p:nvSpPr>
        <p:spPr>
          <a:xfrm>
            <a:off x="266698" y="181183"/>
            <a:ext cx="2324102" cy="584775"/>
          </a:xfrm>
          <a:prstGeom prst="rect">
            <a:avLst/>
          </a:prstGeom>
          <a:noFill/>
        </p:spPr>
        <p:txBody>
          <a:bodyPr wrap="square" rtlCol="0">
            <a:spAutoFit/>
          </a:bodyPr>
          <a:lstStyle/>
          <a:p>
            <a:r>
              <a:rPr lang="en-US" sz="3200" dirty="0" smtClean="0">
                <a:solidFill>
                  <a:schemeClr val="bg1"/>
                </a:solidFill>
              </a:rPr>
              <a:t>CURRENT</a:t>
            </a:r>
            <a:endParaRPr lang="en-US" sz="3200" dirty="0">
              <a:solidFill>
                <a:schemeClr val="bg1"/>
              </a:solidFill>
            </a:endParaRPr>
          </a:p>
        </p:txBody>
      </p:sp>
      <p:sp>
        <p:nvSpPr>
          <p:cNvPr id="15" name="TextBox 14"/>
          <p:cNvSpPr txBox="1"/>
          <p:nvPr/>
        </p:nvSpPr>
        <p:spPr>
          <a:xfrm>
            <a:off x="6662738" y="1051113"/>
            <a:ext cx="2466974" cy="4031873"/>
          </a:xfrm>
          <a:prstGeom prst="rect">
            <a:avLst/>
          </a:prstGeom>
          <a:noFill/>
        </p:spPr>
        <p:txBody>
          <a:bodyPr wrap="square" rtlCol="0">
            <a:spAutoFit/>
          </a:bodyPr>
          <a:lstStyle/>
          <a:p>
            <a:r>
              <a:rPr lang="en-US" sz="3200" dirty="0">
                <a:solidFill>
                  <a:srgbClr val="FFFF00"/>
                </a:solidFill>
                <a:latin typeface="Aharoni" panose="02010803020104030203" pitchFamily="2" charset="-79"/>
                <a:cs typeface="Aharoni" panose="02010803020104030203" pitchFamily="2" charset="-79"/>
              </a:rPr>
              <a:t>STEM </a:t>
            </a:r>
            <a:r>
              <a:rPr lang="en-US" sz="3200" dirty="0" smtClean="0">
                <a:solidFill>
                  <a:schemeClr val="bg1"/>
                </a:solidFill>
                <a:latin typeface="Aharoni" panose="02010803020104030203" pitchFamily="2" charset="-79"/>
                <a:cs typeface="Aharoni" panose="02010803020104030203" pitchFamily="2" charset="-79"/>
              </a:rPr>
              <a:t>Aware</a:t>
            </a:r>
          </a:p>
          <a:p>
            <a:endParaRPr lang="en-US" sz="3200" dirty="0">
              <a:solidFill>
                <a:schemeClr val="bg1"/>
              </a:solidFill>
              <a:latin typeface="Aharoni" panose="02010803020104030203" pitchFamily="2" charset="-79"/>
              <a:cs typeface="Aharoni" panose="02010803020104030203" pitchFamily="2" charset="-79"/>
            </a:endParaRPr>
          </a:p>
          <a:p>
            <a:r>
              <a:rPr lang="en-US" sz="3200" dirty="0" smtClean="0">
                <a:solidFill>
                  <a:srgbClr val="FFFF00"/>
                </a:solidFill>
                <a:latin typeface="Aharoni" panose="02010803020104030203" pitchFamily="2" charset="-79"/>
                <a:cs typeface="Aharoni" panose="02010803020104030203" pitchFamily="2" charset="-79"/>
              </a:rPr>
              <a:t>STEM</a:t>
            </a:r>
            <a:r>
              <a:rPr lang="en-US" sz="3200" dirty="0" smtClean="0">
                <a:solidFill>
                  <a:schemeClr val="bg1"/>
                </a:solidFill>
                <a:latin typeface="Aharoni" panose="02010803020104030203" pitchFamily="2" charset="-79"/>
                <a:cs typeface="Aharoni" panose="02010803020104030203" pitchFamily="2" charset="-79"/>
              </a:rPr>
              <a:t> Ready</a:t>
            </a:r>
          </a:p>
          <a:p>
            <a:endParaRPr lang="en-US" sz="3200" dirty="0" smtClean="0">
              <a:solidFill>
                <a:schemeClr val="bg1"/>
              </a:solidFill>
              <a:latin typeface="Aharoni" panose="02010803020104030203" pitchFamily="2" charset="-79"/>
              <a:cs typeface="Aharoni" panose="02010803020104030203" pitchFamily="2" charset="-79"/>
            </a:endParaRPr>
          </a:p>
          <a:p>
            <a:r>
              <a:rPr lang="en-US" sz="3200" dirty="0" smtClean="0">
                <a:solidFill>
                  <a:srgbClr val="FFFF00"/>
                </a:solidFill>
                <a:latin typeface="Aharoni" panose="02010803020104030203" pitchFamily="2" charset="-79"/>
                <a:cs typeface="Aharoni" panose="02010803020104030203" pitchFamily="2" charset="-79"/>
              </a:rPr>
              <a:t>STEM </a:t>
            </a:r>
            <a:r>
              <a:rPr lang="en-US" sz="3200" dirty="0" smtClean="0">
                <a:solidFill>
                  <a:schemeClr val="bg1"/>
                </a:solidFill>
                <a:latin typeface="Aharoni" panose="02010803020104030203" pitchFamily="2" charset="-79"/>
                <a:cs typeface="Aharoni" panose="02010803020104030203" pitchFamily="2" charset="-79"/>
              </a:rPr>
              <a:t>Engaged</a:t>
            </a:r>
          </a:p>
        </p:txBody>
      </p:sp>
      <p:sp>
        <p:nvSpPr>
          <p:cNvPr id="19" name="TextBox 18"/>
          <p:cNvSpPr txBox="1"/>
          <p:nvPr/>
        </p:nvSpPr>
        <p:spPr>
          <a:xfrm>
            <a:off x="6629401" y="164812"/>
            <a:ext cx="2324102" cy="584775"/>
          </a:xfrm>
          <a:prstGeom prst="rect">
            <a:avLst/>
          </a:prstGeom>
          <a:noFill/>
        </p:spPr>
        <p:txBody>
          <a:bodyPr wrap="square" rtlCol="0">
            <a:spAutoFit/>
          </a:bodyPr>
          <a:lstStyle/>
          <a:p>
            <a:r>
              <a:rPr lang="en-US" sz="3200" dirty="0" smtClean="0">
                <a:solidFill>
                  <a:schemeClr val="bg1"/>
                </a:solidFill>
              </a:rPr>
              <a:t>DESIRED</a:t>
            </a:r>
            <a:endParaRPr lang="en-US" sz="3200" dirty="0">
              <a:solidFill>
                <a:schemeClr val="bg1"/>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39401076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Illinois STEM Achievement Gap Continues</a:t>
            </a:r>
            <a:endParaRPr lang="en-US" dirty="0"/>
          </a:p>
        </p:txBody>
      </p:sp>
      <p:sp>
        <p:nvSpPr>
          <p:cNvPr id="4" name="TextBox 3"/>
          <p:cNvSpPr txBox="1"/>
          <p:nvPr/>
        </p:nvSpPr>
        <p:spPr>
          <a:xfrm>
            <a:off x="1905000" y="5905499"/>
            <a:ext cx="5867400" cy="954107"/>
          </a:xfrm>
          <a:prstGeom prst="rect">
            <a:avLst/>
          </a:prstGeom>
          <a:noFill/>
        </p:spPr>
        <p:txBody>
          <a:bodyPr wrap="square" rtlCol="0">
            <a:spAutoFit/>
          </a:bodyPr>
          <a:lstStyle/>
          <a:p>
            <a:r>
              <a:rPr lang="en-US" sz="1400" dirty="0" smtClean="0">
                <a:latin typeface="+mj-lt"/>
              </a:rPr>
              <a:t>For the complete state report, methodology, and sources, visit </a:t>
            </a:r>
            <a:r>
              <a:rPr lang="en-US" sz="1400" u="sng" dirty="0">
                <a:solidFill>
                  <a:srgbClr val="0070C0"/>
                </a:solidFill>
                <a:latin typeface="+mj-lt"/>
                <a:hlinkClick r:id="rId3"/>
              </a:rPr>
              <a:t>http://vitalsigns.changetheequation.org</a:t>
            </a:r>
            <a:r>
              <a:rPr lang="en-US" sz="1400" u="sng" dirty="0" smtClean="0">
                <a:solidFill>
                  <a:srgbClr val="0070C0"/>
                </a:solidFill>
                <a:latin typeface="+mj-lt"/>
                <a:hlinkClick r:id="rId3"/>
              </a:rPr>
              <a:t>/</a:t>
            </a:r>
            <a:r>
              <a:rPr lang="en-US" sz="1400" u="sng" dirty="0" smtClean="0">
                <a:solidFill>
                  <a:srgbClr val="0070C0"/>
                </a:solidFill>
                <a:latin typeface="+mj-lt"/>
              </a:rPr>
              <a:t> </a:t>
            </a:r>
          </a:p>
          <a:p>
            <a:r>
              <a:rPr lang="en-US" sz="1400" dirty="0" smtClean="0">
                <a:latin typeface="+mj-lt"/>
              </a:rPr>
              <a:t>Keeping Illinois Competitive: IL Status Report on STEM Education</a:t>
            </a:r>
            <a:endParaRPr lang="en-US" sz="1400" u="sng" dirty="0" smtClean="0">
              <a:solidFill>
                <a:srgbClr val="00B0F0"/>
              </a:solidFill>
              <a:latin typeface="+mj-lt"/>
            </a:endParaRPr>
          </a:p>
          <a:p>
            <a:r>
              <a:rPr lang="en-US" sz="1400" u="sng" dirty="0">
                <a:solidFill>
                  <a:srgbClr val="0070C0"/>
                </a:solidFill>
                <a:latin typeface="+mj-lt"/>
                <a:hlinkClick r:id="rId4"/>
              </a:rPr>
              <a:t>http://www.keepingillinoiscompetitive.niu.edu/ilstem</a:t>
            </a:r>
            <a:r>
              <a:rPr lang="en-US" sz="1400" u="sng" dirty="0" smtClean="0">
                <a:solidFill>
                  <a:srgbClr val="0070C0"/>
                </a:solidFill>
                <a:latin typeface="+mj-lt"/>
                <a:hlinkClick r:id="rId4"/>
              </a:rPr>
              <a:t>/</a:t>
            </a:r>
            <a:r>
              <a:rPr lang="en-US" sz="1400" u="sng" dirty="0" smtClean="0">
                <a:solidFill>
                  <a:srgbClr val="0070C0"/>
                </a:solidFill>
                <a:latin typeface="+mj-lt"/>
              </a:rPr>
              <a:t> </a:t>
            </a:r>
            <a:endParaRPr lang="en-US" sz="1400" u="sng" dirty="0">
              <a:solidFill>
                <a:srgbClr val="0070C0"/>
              </a:solidFill>
              <a:latin typeface="+mj-lt"/>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04963"/>
            <a:ext cx="7273943" cy="411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279084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Changing Expectations</a:t>
            </a:r>
            <a:endParaRPr lang="en-US" dirty="0">
              <a:solidFill>
                <a:schemeClr val="bg1"/>
              </a:solidFill>
            </a:endParaRPr>
          </a:p>
        </p:txBody>
      </p:sp>
      <p:sp>
        <p:nvSpPr>
          <p:cNvPr id="3" name="Content Placeholder 2"/>
          <p:cNvSpPr>
            <a:spLocks noGrp="1"/>
          </p:cNvSpPr>
          <p:nvPr>
            <p:ph idx="1"/>
          </p:nvPr>
        </p:nvSpPr>
        <p:spPr>
          <a:xfrm>
            <a:off x="457200" y="1636711"/>
            <a:ext cx="8229600" cy="4525963"/>
          </a:xfrm>
        </p:spPr>
        <p:txBody>
          <a:bodyPr>
            <a:normAutofit/>
          </a:bodyPr>
          <a:lstStyle/>
          <a:p>
            <a:pPr>
              <a:lnSpc>
                <a:spcPct val="150000"/>
              </a:lnSpc>
            </a:pPr>
            <a:r>
              <a:rPr lang="en-US" dirty="0" smtClean="0">
                <a:solidFill>
                  <a:srgbClr val="00B050"/>
                </a:solidFill>
              </a:rPr>
              <a:t>Interconnected</a:t>
            </a:r>
            <a:r>
              <a:rPr lang="en-US" dirty="0" smtClean="0"/>
              <a:t> Nature of Science</a:t>
            </a:r>
          </a:p>
        </p:txBody>
      </p:sp>
      <p:sp>
        <p:nvSpPr>
          <p:cNvPr id="7" name="TextBox 6"/>
          <p:cNvSpPr txBox="1"/>
          <p:nvPr/>
        </p:nvSpPr>
        <p:spPr>
          <a:xfrm>
            <a:off x="1752600" y="6172199"/>
            <a:ext cx="6172200" cy="523220"/>
          </a:xfrm>
          <a:prstGeom prst="rect">
            <a:avLst/>
          </a:prstGeom>
          <a:noFill/>
        </p:spPr>
        <p:txBody>
          <a:bodyPr wrap="square" rtlCol="0">
            <a:spAutoFit/>
          </a:bodyPr>
          <a:lstStyle/>
          <a:p>
            <a:r>
              <a:rPr lang="en-US" sz="1400" dirty="0"/>
              <a:t>Next Generation Science Standards</a:t>
            </a:r>
            <a:endParaRPr lang="en-US" sz="1400" dirty="0" smtClean="0">
              <a:solidFill>
                <a:srgbClr val="00B0F0"/>
              </a:solidFill>
              <a:hlinkClick r:id="rId3"/>
            </a:endParaRPr>
          </a:p>
          <a:p>
            <a:r>
              <a:rPr lang="en-US" sz="1400" dirty="0" smtClean="0">
                <a:solidFill>
                  <a:srgbClr val="00B0F0"/>
                </a:solidFill>
                <a:hlinkClick r:id="rId3"/>
              </a:rPr>
              <a:t>http</a:t>
            </a:r>
            <a:r>
              <a:rPr lang="en-US" sz="1400" dirty="0">
                <a:solidFill>
                  <a:srgbClr val="00B0F0"/>
                </a:solidFill>
                <a:hlinkClick r:id="rId3"/>
              </a:rPr>
              <a:t>://</a:t>
            </a:r>
            <a:r>
              <a:rPr lang="en-US" sz="1400" dirty="0" smtClean="0">
                <a:solidFill>
                  <a:srgbClr val="00B0F0"/>
                </a:solidFill>
                <a:hlinkClick r:id="rId3"/>
              </a:rPr>
              <a:t>www.nextgenscience.org/next-generation-science-standards</a:t>
            </a:r>
            <a:r>
              <a:rPr lang="en-US" sz="1400" dirty="0" smtClean="0">
                <a:solidFill>
                  <a:srgbClr val="00B0F0"/>
                </a:solidFill>
              </a:rPr>
              <a:t> </a:t>
            </a:r>
            <a:endParaRPr lang="en-US" sz="1400" u="sng" dirty="0">
              <a:solidFill>
                <a:srgbClr val="00B0F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206579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Changing Expectations</a:t>
            </a:r>
            <a:endParaRPr lang="en-US" dirty="0">
              <a:solidFill>
                <a:schemeClr val="bg1"/>
              </a:solidFill>
            </a:endParaRPr>
          </a:p>
        </p:txBody>
      </p:sp>
      <p:sp>
        <p:nvSpPr>
          <p:cNvPr id="3" name="Content Placeholder 2"/>
          <p:cNvSpPr>
            <a:spLocks noGrp="1"/>
          </p:cNvSpPr>
          <p:nvPr>
            <p:ph idx="1"/>
          </p:nvPr>
        </p:nvSpPr>
        <p:spPr>
          <a:xfrm>
            <a:off x="457200" y="1636711"/>
            <a:ext cx="8229600" cy="4525963"/>
          </a:xfrm>
        </p:spPr>
        <p:txBody>
          <a:bodyPr>
            <a:normAutofit/>
          </a:bodyPr>
          <a:lstStyle/>
          <a:p>
            <a:pPr>
              <a:lnSpc>
                <a:spcPct val="150000"/>
              </a:lnSpc>
            </a:pPr>
            <a:r>
              <a:rPr lang="en-US" dirty="0" smtClean="0"/>
              <a:t>Interconnected Nature of Science</a:t>
            </a:r>
          </a:p>
          <a:p>
            <a:pPr>
              <a:lnSpc>
                <a:spcPct val="150000"/>
              </a:lnSpc>
            </a:pPr>
            <a:r>
              <a:rPr lang="en-US" dirty="0" smtClean="0"/>
              <a:t>Connecting to Science in the </a:t>
            </a:r>
            <a:r>
              <a:rPr lang="en-US" dirty="0" smtClean="0">
                <a:solidFill>
                  <a:srgbClr val="00B050"/>
                </a:solidFill>
              </a:rPr>
              <a:t>Real World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
        <p:nvSpPr>
          <p:cNvPr id="9" name="TextBox 8"/>
          <p:cNvSpPr txBox="1"/>
          <p:nvPr/>
        </p:nvSpPr>
        <p:spPr>
          <a:xfrm>
            <a:off x="1752600" y="6172199"/>
            <a:ext cx="6172200" cy="523220"/>
          </a:xfrm>
          <a:prstGeom prst="rect">
            <a:avLst/>
          </a:prstGeom>
          <a:noFill/>
        </p:spPr>
        <p:txBody>
          <a:bodyPr wrap="square" rtlCol="0">
            <a:spAutoFit/>
          </a:bodyPr>
          <a:lstStyle/>
          <a:p>
            <a:r>
              <a:rPr lang="en-US" sz="1400" dirty="0"/>
              <a:t>Next Generation Science Standards</a:t>
            </a:r>
            <a:endParaRPr lang="en-US" sz="1400" dirty="0" smtClean="0">
              <a:solidFill>
                <a:srgbClr val="00B0F0"/>
              </a:solidFill>
              <a:hlinkClick r:id="rId4"/>
            </a:endParaRPr>
          </a:p>
          <a:p>
            <a:r>
              <a:rPr lang="en-US" sz="1400" dirty="0" smtClean="0">
                <a:solidFill>
                  <a:srgbClr val="00B0F0"/>
                </a:solidFill>
                <a:hlinkClick r:id="rId4"/>
              </a:rPr>
              <a:t>http</a:t>
            </a:r>
            <a:r>
              <a:rPr lang="en-US" sz="1400" dirty="0">
                <a:solidFill>
                  <a:srgbClr val="00B0F0"/>
                </a:solidFill>
                <a:hlinkClick r:id="rId4"/>
              </a:rPr>
              <a:t>://</a:t>
            </a:r>
            <a:r>
              <a:rPr lang="en-US" sz="1400" dirty="0" smtClean="0">
                <a:solidFill>
                  <a:srgbClr val="00B0F0"/>
                </a:solidFill>
                <a:hlinkClick r:id="rId4"/>
              </a:rPr>
              <a:t>www.nextgenscience.org/next-generation-science-standards</a:t>
            </a:r>
            <a:r>
              <a:rPr lang="en-US" sz="1400" dirty="0" smtClean="0">
                <a:solidFill>
                  <a:srgbClr val="00B0F0"/>
                </a:solidFill>
              </a:rPr>
              <a:t> </a:t>
            </a:r>
            <a:endParaRPr lang="en-US" sz="1400" u="sng" dirty="0">
              <a:solidFill>
                <a:srgbClr val="00B0F0"/>
              </a:solidFill>
            </a:endParaRPr>
          </a:p>
        </p:txBody>
      </p:sp>
    </p:spTree>
    <p:extLst>
      <p:ext uri="{BB962C8B-B14F-4D97-AF65-F5344CB8AC3E}">
        <p14:creationId xmlns:p14="http://schemas.microsoft.com/office/powerpoint/2010/main" val="386066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Changing Expectations</a:t>
            </a:r>
            <a:endParaRPr lang="en-US" dirty="0">
              <a:solidFill>
                <a:schemeClr val="bg1"/>
              </a:solidFill>
            </a:endParaRPr>
          </a:p>
        </p:txBody>
      </p:sp>
      <p:sp>
        <p:nvSpPr>
          <p:cNvPr id="3" name="Content Placeholder 2"/>
          <p:cNvSpPr>
            <a:spLocks noGrp="1"/>
          </p:cNvSpPr>
          <p:nvPr>
            <p:ph idx="1"/>
          </p:nvPr>
        </p:nvSpPr>
        <p:spPr>
          <a:xfrm>
            <a:off x="457200" y="1636711"/>
            <a:ext cx="8229600" cy="4525963"/>
          </a:xfrm>
        </p:spPr>
        <p:txBody>
          <a:bodyPr>
            <a:normAutofit/>
          </a:bodyPr>
          <a:lstStyle/>
          <a:p>
            <a:pPr>
              <a:lnSpc>
                <a:spcPct val="150000"/>
              </a:lnSpc>
            </a:pPr>
            <a:r>
              <a:rPr lang="en-US" dirty="0" smtClean="0"/>
              <a:t>Interconnected Nature of Science</a:t>
            </a:r>
          </a:p>
          <a:p>
            <a:pPr>
              <a:lnSpc>
                <a:spcPct val="150000"/>
              </a:lnSpc>
            </a:pPr>
            <a:r>
              <a:rPr lang="en-US" dirty="0" smtClean="0"/>
              <a:t>Connecting to Science in the Real World</a:t>
            </a:r>
          </a:p>
          <a:p>
            <a:pPr>
              <a:lnSpc>
                <a:spcPct val="150000"/>
              </a:lnSpc>
            </a:pPr>
            <a:r>
              <a:rPr lang="en-US" dirty="0" smtClean="0">
                <a:solidFill>
                  <a:srgbClr val="00B050"/>
                </a:solidFill>
              </a:rPr>
              <a:t>Cross-cutting</a:t>
            </a:r>
            <a:r>
              <a:rPr lang="en-US" dirty="0" smtClean="0"/>
              <a:t> Concepts</a:t>
            </a:r>
          </a:p>
        </p:txBody>
      </p:sp>
      <p:sp>
        <p:nvSpPr>
          <p:cNvPr id="9" name="TextBox 8"/>
          <p:cNvSpPr txBox="1"/>
          <p:nvPr/>
        </p:nvSpPr>
        <p:spPr>
          <a:xfrm>
            <a:off x="1752600" y="6172199"/>
            <a:ext cx="6172200" cy="523220"/>
          </a:xfrm>
          <a:prstGeom prst="rect">
            <a:avLst/>
          </a:prstGeom>
          <a:noFill/>
        </p:spPr>
        <p:txBody>
          <a:bodyPr wrap="square" rtlCol="0">
            <a:spAutoFit/>
          </a:bodyPr>
          <a:lstStyle/>
          <a:p>
            <a:r>
              <a:rPr lang="en-US" sz="1400" dirty="0"/>
              <a:t>Next Generation Science Standards</a:t>
            </a:r>
            <a:endParaRPr lang="en-US" sz="1400" dirty="0" smtClean="0">
              <a:solidFill>
                <a:srgbClr val="00B0F0"/>
              </a:solidFill>
              <a:hlinkClick r:id="rId3"/>
            </a:endParaRPr>
          </a:p>
          <a:p>
            <a:r>
              <a:rPr lang="en-US" sz="1400" dirty="0" smtClean="0">
                <a:solidFill>
                  <a:srgbClr val="00B0F0"/>
                </a:solidFill>
                <a:hlinkClick r:id="rId3"/>
              </a:rPr>
              <a:t>http</a:t>
            </a:r>
            <a:r>
              <a:rPr lang="en-US" sz="1400" dirty="0">
                <a:solidFill>
                  <a:srgbClr val="00B0F0"/>
                </a:solidFill>
                <a:hlinkClick r:id="rId3"/>
              </a:rPr>
              <a:t>://</a:t>
            </a:r>
            <a:r>
              <a:rPr lang="en-US" sz="1400" dirty="0" smtClean="0">
                <a:solidFill>
                  <a:srgbClr val="00B0F0"/>
                </a:solidFill>
                <a:hlinkClick r:id="rId3"/>
              </a:rPr>
              <a:t>www.nextgenscience.org/next-generation-science-standards</a:t>
            </a:r>
            <a:r>
              <a:rPr lang="en-US" sz="1400" dirty="0" smtClean="0">
                <a:solidFill>
                  <a:srgbClr val="00B0F0"/>
                </a:solidFill>
              </a:rPr>
              <a:t> </a:t>
            </a:r>
            <a:endParaRPr lang="en-US" sz="1400" u="sng" dirty="0">
              <a:solidFill>
                <a:srgbClr val="00B0F0"/>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386066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Changing Expectations</a:t>
            </a:r>
            <a:endParaRPr lang="en-US" dirty="0">
              <a:solidFill>
                <a:schemeClr val="bg1"/>
              </a:solidFill>
            </a:endParaRPr>
          </a:p>
        </p:txBody>
      </p:sp>
      <p:sp>
        <p:nvSpPr>
          <p:cNvPr id="3" name="Content Placeholder 2"/>
          <p:cNvSpPr>
            <a:spLocks noGrp="1"/>
          </p:cNvSpPr>
          <p:nvPr>
            <p:ph idx="1"/>
          </p:nvPr>
        </p:nvSpPr>
        <p:spPr>
          <a:xfrm>
            <a:off x="457200" y="1636711"/>
            <a:ext cx="8229600" cy="4525963"/>
          </a:xfrm>
        </p:spPr>
        <p:txBody>
          <a:bodyPr>
            <a:normAutofit/>
          </a:bodyPr>
          <a:lstStyle/>
          <a:p>
            <a:pPr>
              <a:lnSpc>
                <a:spcPct val="150000"/>
              </a:lnSpc>
            </a:pPr>
            <a:r>
              <a:rPr lang="en-US" dirty="0" smtClean="0"/>
              <a:t>Interconnected Nature of Science</a:t>
            </a:r>
          </a:p>
          <a:p>
            <a:pPr>
              <a:lnSpc>
                <a:spcPct val="150000"/>
              </a:lnSpc>
            </a:pPr>
            <a:r>
              <a:rPr lang="en-US" dirty="0" smtClean="0"/>
              <a:t>Connecting to Science in the Real World</a:t>
            </a:r>
          </a:p>
          <a:p>
            <a:pPr>
              <a:lnSpc>
                <a:spcPct val="150000"/>
              </a:lnSpc>
            </a:pPr>
            <a:r>
              <a:rPr lang="en-US" dirty="0" smtClean="0"/>
              <a:t>Cross-cutting Concepts</a:t>
            </a:r>
          </a:p>
          <a:p>
            <a:pPr>
              <a:lnSpc>
                <a:spcPct val="150000"/>
              </a:lnSpc>
            </a:pPr>
            <a:r>
              <a:rPr lang="en-US" dirty="0" smtClean="0"/>
              <a:t>Science Understanding </a:t>
            </a:r>
            <a:r>
              <a:rPr lang="en-US" dirty="0" smtClean="0">
                <a:solidFill>
                  <a:srgbClr val="00B050"/>
                </a:solidFill>
              </a:rPr>
              <a:t>Builds Over Time</a:t>
            </a:r>
          </a:p>
        </p:txBody>
      </p:sp>
      <p:sp>
        <p:nvSpPr>
          <p:cNvPr id="8" name="TextBox 7"/>
          <p:cNvSpPr txBox="1"/>
          <p:nvPr/>
        </p:nvSpPr>
        <p:spPr>
          <a:xfrm>
            <a:off x="1752600" y="6172199"/>
            <a:ext cx="6172200" cy="523220"/>
          </a:xfrm>
          <a:prstGeom prst="rect">
            <a:avLst/>
          </a:prstGeom>
          <a:noFill/>
        </p:spPr>
        <p:txBody>
          <a:bodyPr wrap="square" rtlCol="0">
            <a:spAutoFit/>
          </a:bodyPr>
          <a:lstStyle/>
          <a:p>
            <a:r>
              <a:rPr lang="en-US" sz="1400" dirty="0"/>
              <a:t>Next Generation Science Standards</a:t>
            </a:r>
            <a:endParaRPr lang="en-US" sz="1400" dirty="0" smtClean="0">
              <a:solidFill>
                <a:srgbClr val="00B0F0"/>
              </a:solidFill>
              <a:hlinkClick r:id="rId3"/>
            </a:endParaRPr>
          </a:p>
          <a:p>
            <a:r>
              <a:rPr lang="en-US" sz="1400" dirty="0" smtClean="0">
                <a:solidFill>
                  <a:srgbClr val="00B0F0"/>
                </a:solidFill>
                <a:hlinkClick r:id="rId3"/>
              </a:rPr>
              <a:t>http</a:t>
            </a:r>
            <a:r>
              <a:rPr lang="en-US" sz="1400" dirty="0">
                <a:solidFill>
                  <a:srgbClr val="00B0F0"/>
                </a:solidFill>
                <a:hlinkClick r:id="rId3"/>
              </a:rPr>
              <a:t>://</a:t>
            </a:r>
            <a:r>
              <a:rPr lang="en-US" sz="1400" dirty="0" smtClean="0">
                <a:solidFill>
                  <a:srgbClr val="00B0F0"/>
                </a:solidFill>
                <a:hlinkClick r:id="rId3"/>
              </a:rPr>
              <a:t>www.nextgenscience.org/next-generation-science-standards</a:t>
            </a:r>
            <a:r>
              <a:rPr lang="en-US" sz="1400" dirty="0" smtClean="0">
                <a:solidFill>
                  <a:srgbClr val="00B0F0"/>
                </a:solidFill>
              </a:rPr>
              <a:t> </a:t>
            </a:r>
            <a:endParaRPr lang="en-US" sz="1400" u="sng" dirty="0">
              <a:solidFill>
                <a:srgbClr val="00B0F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386066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Changing Expectations</a:t>
            </a:r>
            <a:endParaRPr lang="en-US" dirty="0">
              <a:solidFill>
                <a:schemeClr val="bg1"/>
              </a:solidFill>
            </a:endParaRPr>
          </a:p>
        </p:txBody>
      </p:sp>
      <p:sp>
        <p:nvSpPr>
          <p:cNvPr id="3" name="Content Placeholder 2"/>
          <p:cNvSpPr>
            <a:spLocks noGrp="1"/>
          </p:cNvSpPr>
          <p:nvPr>
            <p:ph idx="1"/>
          </p:nvPr>
        </p:nvSpPr>
        <p:spPr>
          <a:xfrm>
            <a:off x="457200" y="1636711"/>
            <a:ext cx="8229600" cy="4525963"/>
          </a:xfrm>
        </p:spPr>
        <p:txBody>
          <a:bodyPr>
            <a:normAutofit/>
          </a:bodyPr>
          <a:lstStyle/>
          <a:p>
            <a:pPr>
              <a:lnSpc>
                <a:spcPct val="150000"/>
              </a:lnSpc>
            </a:pPr>
            <a:r>
              <a:rPr lang="en-US" dirty="0" smtClean="0"/>
              <a:t>Interconnected Nature of Science</a:t>
            </a:r>
          </a:p>
          <a:p>
            <a:pPr>
              <a:lnSpc>
                <a:spcPct val="150000"/>
              </a:lnSpc>
            </a:pPr>
            <a:r>
              <a:rPr lang="en-US" dirty="0" smtClean="0"/>
              <a:t>Connecting to Science in the Real World</a:t>
            </a:r>
          </a:p>
          <a:p>
            <a:pPr>
              <a:lnSpc>
                <a:spcPct val="150000"/>
              </a:lnSpc>
            </a:pPr>
            <a:r>
              <a:rPr lang="en-US" dirty="0" smtClean="0"/>
              <a:t>Cross-cutting Concepts</a:t>
            </a:r>
          </a:p>
          <a:p>
            <a:pPr>
              <a:lnSpc>
                <a:spcPct val="150000"/>
              </a:lnSpc>
            </a:pPr>
            <a:r>
              <a:rPr lang="en-US" dirty="0" smtClean="0"/>
              <a:t>Science Understanding Builds Over Time</a:t>
            </a:r>
          </a:p>
          <a:p>
            <a:pPr>
              <a:lnSpc>
                <a:spcPct val="150000"/>
              </a:lnSpc>
            </a:pPr>
            <a:r>
              <a:rPr lang="en-US" dirty="0" smtClean="0"/>
              <a:t>Focus on </a:t>
            </a:r>
            <a:r>
              <a:rPr lang="en-US" dirty="0" smtClean="0">
                <a:solidFill>
                  <a:srgbClr val="00B050"/>
                </a:solidFill>
              </a:rPr>
              <a:t>Application</a:t>
            </a:r>
            <a:r>
              <a:rPr lang="en-US" dirty="0" smtClean="0"/>
              <a:t> of Understanding</a:t>
            </a:r>
          </a:p>
        </p:txBody>
      </p:sp>
      <p:sp>
        <p:nvSpPr>
          <p:cNvPr id="8" name="TextBox 7"/>
          <p:cNvSpPr txBox="1"/>
          <p:nvPr/>
        </p:nvSpPr>
        <p:spPr>
          <a:xfrm>
            <a:off x="1752600" y="6172199"/>
            <a:ext cx="6172200" cy="523220"/>
          </a:xfrm>
          <a:prstGeom prst="rect">
            <a:avLst/>
          </a:prstGeom>
          <a:noFill/>
        </p:spPr>
        <p:txBody>
          <a:bodyPr wrap="square" rtlCol="0">
            <a:spAutoFit/>
          </a:bodyPr>
          <a:lstStyle/>
          <a:p>
            <a:r>
              <a:rPr lang="en-US" sz="1400" dirty="0"/>
              <a:t>Next Generation Science Standards</a:t>
            </a:r>
            <a:endParaRPr lang="en-US" sz="1400" dirty="0" smtClean="0">
              <a:solidFill>
                <a:srgbClr val="00B0F0"/>
              </a:solidFill>
              <a:hlinkClick r:id="rId3"/>
            </a:endParaRPr>
          </a:p>
          <a:p>
            <a:r>
              <a:rPr lang="en-US" sz="1400" dirty="0" smtClean="0">
                <a:solidFill>
                  <a:srgbClr val="00B0F0"/>
                </a:solidFill>
                <a:hlinkClick r:id="rId3"/>
              </a:rPr>
              <a:t>http</a:t>
            </a:r>
            <a:r>
              <a:rPr lang="en-US" sz="1400" dirty="0">
                <a:solidFill>
                  <a:srgbClr val="00B0F0"/>
                </a:solidFill>
                <a:hlinkClick r:id="rId3"/>
              </a:rPr>
              <a:t>://</a:t>
            </a:r>
            <a:r>
              <a:rPr lang="en-US" sz="1400" dirty="0" smtClean="0">
                <a:solidFill>
                  <a:srgbClr val="00B0F0"/>
                </a:solidFill>
                <a:hlinkClick r:id="rId3"/>
              </a:rPr>
              <a:t>www.nextgenscience.org/next-generation-science-standards</a:t>
            </a:r>
            <a:r>
              <a:rPr lang="en-US" sz="1400" dirty="0" smtClean="0">
                <a:solidFill>
                  <a:srgbClr val="00B0F0"/>
                </a:solidFill>
              </a:rPr>
              <a:t> </a:t>
            </a:r>
            <a:endParaRPr lang="en-US" sz="1400" u="sng" dirty="0">
              <a:solidFill>
                <a:srgbClr val="00B0F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386066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Changing Expectations</a:t>
            </a:r>
            <a:endParaRPr lang="en-US" dirty="0">
              <a:solidFill>
                <a:schemeClr val="bg1"/>
              </a:solidFill>
            </a:endParaRPr>
          </a:p>
        </p:txBody>
      </p:sp>
      <p:sp>
        <p:nvSpPr>
          <p:cNvPr id="3" name="Content Placeholder 2"/>
          <p:cNvSpPr>
            <a:spLocks noGrp="1"/>
          </p:cNvSpPr>
          <p:nvPr>
            <p:ph idx="1"/>
          </p:nvPr>
        </p:nvSpPr>
        <p:spPr>
          <a:xfrm>
            <a:off x="457200" y="1636711"/>
            <a:ext cx="8229600" cy="4525963"/>
          </a:xfrm>
        </p:spPr>
        <p:txBody>
          <a:bodyPr>
            <a:normAutofit fontScale="92500" lnSpcReduction="10000"/>
          </a:bodyPr>
          <a:lstStyle/>
          <a:p>
            <a:pPr>
              <a:lnSpc>
                <a:spcPct val="150000"/>
              </a:lnSpc>
            </a:pPr>
            <a:r>
              <a:rPr lang="en-US" dirty="0" smtClean="0"/>
              <a:t>Interconnected Nature of Science</a:t>
            </a:r>
          </a:p>
          <a:p>
            <a:pPr>
              <a:lnSpc>
                <a:spcPct val="150000"/>
              </a:lnSpc>
            </a:pPr>
            <a:r>
              <a:rPr lang="en-US" dirty="0" smtClean="0"/>
              <a:t>Connecting to Science in the Real World</a:t>
            </a:r>
          </a:p>
          <a:p>
            <a:pPr>
              <a:lnSpc>
                <a:spcPct val="150000"/>
              </a:lnSpc>
            </a:pPr>
            <a:r>
              <a:rPr lang="en-US" dirty="0" smtClean="0"/>
              <a:t>Cross-cutting Concepts</a:t>
            </a:r>
          </a:p>
          <a:p>
            <a:pPr>
              <a:lnSpc>
                <a:spcPct val="150000"/>
              </a:lnSpc>
            </a:pPr>
            <a:r>
              <a:rPr lang="en-US" dirty="0" smtClean="0"/>
              <a:t>Science Understanding Builds Over Time</a:t>
            </a:r>
          </a:p>
          <a:p>
            <a:pPr>
              <a:lnSpc>
                <a:spcPct val="150000"/>
              </a:lnSpc>
            </a:pPr>
            <a:r>
              <a:rPr lang="en-US" dirty="0" smtClean="0"/>
              <a:t>Focus on Application of Understanding</a:t>
            </a:r>
          </a:p>
          <a:p>
            <a:pPr>
              <a:lnSpc>
                <a:spcPct val="150000"/>
              </a:lnSpc>
            </a:pPr>
            <a:r>
              <a:rPr lang="en-US" dirty="0" smtClean="0"/>
              <a:t>Preparation for </a:t>
            </a:r>
            <a:r>
              <a:rPr lang="en-US" dirty="0" smtClean="0">
                <a:solidFill>
                  <a:srgbClr val="00B050"/>
                </a:solidFill>
              </a:rPr>
              <a:t>College, Career, &amp; Citizenship</a:t>
            </a:r>
            <a:endParaRPr lang="en-US" dirty="0">
              <a:solidFill>
                <a:srgbClr val="00B050"/>
              </a:solidFill>
            </a:endParaRPr>
          </a:p>
        </p:txBody>
      </p:sp>
      <p:sp>
        <p:nvSpPr>
          <p:cNvPr id="8" name="TextBox 7"/>
          <p:cNvSpPr txBox="1"/>
          <p:nvPr/>
        </p:nvSpPr>
        <p:spPr>
          <a:xfrm>
            <a:off x="1752600" y="6172199"/>
            <a:ext cx="6172200" cy="523220"/>
          </a:xfrm>
          <a:prstGeom prst="rect">
            <a:avLst/>
          </a:prstGeom>
          <a:noFill/>
        </p:spPr>
        <p:txBody>
          <a:bodyPr wrap="square" rtlCol="0">
            <a:spAutoFit/>
          </a:bodyPr>
          <a:lstStyle/>
          <a:p>
            <a:r>
              <a:rPr lang="en-US" sz="1400" dirty="0"/>
              <a:t>Next Generation Science Standards</a:t>
            </a:r>
            <a:endParaRPr lang="en-US" sz="1400" dirty="0" smtClean="0">
              <a:solidFill>
                <a:srgbClr val="00B0F0"/>
              </a:solidFill>
              <a:hlinkClick r:id="rId3"/>
            </a:endParaRPr>
          </a:p>
          <a:p>
            <a:r>
              <a:rPr lang="en-US" sz="1400" dirty="0" smtClean="0">
                <a:solidFill>
                  <a:srgbClr val="00B0F0"/>
                </a:solidFill>
                <a:hlinkClick r:id="rId3"/>
              </a:rPr>
              <a:t>http</a:t>
            </a:r>
            <a:r>
              <a:rPr lang="en-US" sz="1400" dirty="0">
                <a:solidFill>
                  <a:srgbClr val="00B0F0"/>
                </a:solidFill>
                <a:hlinkClick r:id="rId3"/>
              </a:rPr>
              <a:t>://</a:t>
            </a:r>
            <a:r>
              <a:rPr lang="en-US" sz="1400" dirty="0" smtClean="0">
                <a:solidFill>
                  <a:srgbClr val="00B0F0"/>
                </a:solidFill>
                <a:hlinkClick r:id="rId3"/>
              </a:rPr>
              <a:t>www.nextgenscience.org/next-generation-science-standards</a:t>
            </a:r>
            <a:r>
              <a:rPr lang="en-US" sz="1400" dirty="0" smtClean="0">
                <a:solidFill>
                  <a:srgbClr val="00B0F0"/>
                </a:solidFill>
              </a:rPr>
              <a:t> </a:t>
            </a:r>
            <a:endParaRPr lang="en-US" sz="1400" u="sng" dirty="0">
              <a:solidFill>
                <a:srgbClr val="00B0F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182380"/>
            <a:ext cx="2362200" cy="603712"/>
          </a:xfrm>
          <a:prstGeom prst="rect">
            <a:avLst/>
          </a:prstGeom>
        </p:spPr>
      </p:pic>
    </p:spTree>
    <p:extLst>
      <p:ext uri="{BB962C8B-B14F-4D97-AF65-F5344CB8AC3E}">
        <p14:creationId xmlns:p14="http://schemas.microsoft.com/office/powerpoint/2010/main" val="205330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1682</Words>
  <Application>Microsoft Macintosh PowerPoint</Application>
  <PresentationFormat>On-screen Show (4:3)</PresentationFormat>
  <Paragraphs>177</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Closing the Gap: The Contribution of  Out-of-School STEM Partners</vt:lpstr>
      <vt:lpstr>Illinois STEM Skills are In Demand</vt:lpstr>
      <vt:lpstr>Illinois STEM Achievement Gap Continues</vt:lpstr>
      <vt:lpstr>Changing Expectations</vt:lpstr>
      <vt:lpstr>Changing Expectations</vt:lpstr>
      <vt:lpstr>Changing Expectations</vt:lpstr>
      <vt:lpstr>Changing Expectations</vt:lpstr>
      <vt:lpstr>Changing Expectations</vt:lpstr>
      <vt:lpstr>Changing Expectations</vt:lpstr>
      <vt:lpstr>Teacher Preparation and Professional Support</vt:lpstr>
      <vt:lpstr>Gap In Access to Tools of the Trade</vt:lpstr>
      <vt:lpstr>STEM Goals: Beyond “Knowing”</vt:lpstr>
      <vt:lpstr>Contribution of Out-of-School STEM Programs</vt:lpstr>
      <vt:lpstr>Contribution of Out-of-School STEM Programs</vt:lpstr>
      <vt:lpstr>Contribution of Out-of-School STEM Programs</vt:lpstr>
      <vt:lpstr>Addressing Decline in Interest</vt:lpstr>
      <vt:lpstr>“I like science”</vt:lpstr>
      <vt:lpstr>“I’d like to have a career in science”</vt:lpstr>
      <vt:lpstr>Experiencing Connected / Real World Science</vt:lpstr>
      <vt:lpstr>“Science is useful for solving everyday problems”</vt:lpstr>
      <vt:lpstr>Afterschool: Closing the Gap</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Nelson</dc:creator>
  <cp:lastModifiedBy>Samantha Hedges</cp:lastModifiedBy>
  <cp:revision>41</cp:revision>
  <cp:lastPrinted>2014-06-17T18:32:00Z</cp:lastPrinted>
  <dcterms:created xsi:type="dcterms:W3CDTF">2013-05-22T15:51:51Z</dcterms:created>
  <dcterms:modified xsi:type="dcterms:W3CDTF">2014-07-17T19:33:40Z</dcterms:modified>
</cp:coreProperties>
</file>