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6" r:id="rId2"/>
  </p:sldMasterIdLst>
  <p:notesMasterIdLst>
    <p:notesMasterId r:id="rId23"/>
  </p:notesMasterIdLst>
  <p:sldIdLst>
    <p:sldId id="257" r:id="rId3"/>
    <p:sldId id="258" r:id="rId4"/>
    <p:sldId id="278" r:id="rId5"/>
    <p:sldId id="276" r:id="rId6"/>
    <p:sldId id="261" r:id="rId7"/>
    <p:sldId id="256" r:id="rId8"/>
    <p:sldId id="259" r:id="rId9"/>
    <p:sldId id="260" r:id="rId10"/>
    <p:sldId id="262" r:id="rId11"/>
    <p:sldId id="290" r:id="rId12"/>
    <p:sldId id="289" r:id="rId13"/>
    <p:sldId id="263" r:id="rId14"/>
    <p:sldId id="264" r:id="rId15"/>
    <p:sldId id="279" r:id="rId16"/>
    <p:sldId id="280" r:id="rId17"/>
    <p:sldId id="291" r:id="rId18"/>
    <p:sldId id="292" r:id="rId19"/>
    <p:sldId id="294" r:id="rId20"/>
    <p:sldId id="295" r:id="rId21"/>
    <p:sldId id="293" r:id="rId2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8" autoAdjust="0"/>
    <p:restoredTop sz="81508" autoAdjust="0"/>
  </p:normalViewPr>
  <p:slideViewPr>
    <p:cSldViewPr>
      <p:cViewPr varScale="1">
        <p:scale>
          <a:sx n="53" d="100"/>
          <a:sy n="53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F8C66-51C9-4B41-B73E-7E40D68DBCB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5F795-DA3F-4B46-981E-8446CF98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of 1.8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F795-DA3F-4B46-981E-8446CF98B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3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6.9 mil. working adults in IL</a:t>
            </a:r>
          </a:p>
          <a:p>
            <a:endParaRPr lang="en-US" dirty="0" smtClean="0"/>
          </a:p>
          <a:p>
            <a:r>
              <a:rPr lang="en-US" dirty="0" smtClean="0"/>
              <a:t>42.5% in IL have AA</a:t>
            </a:r>
            <a:r>
              <a:rPr lang="en-US" baseline="0" dirty="0" smtClean="0"/>
              <a:t> or higher.</a:t>
            </a:r>
            <a:endParaRPr lang="en-US" dirty="0" smtClean="0"/>
          </a:p>
          <a:p>
            <a:r>
              <a:rPr lang="en-US" baseline="0" dirty="0" smtClean="0"/>
              <a:t>Nat’l </a:t>
            </a:r>
            <a:r>
              <a:rPr lang="en-US" baseline="0" dirty="0" err="1" smtClean="0"/>
              <a:t>ave.</a:t>
            </a:r>
            <a:r>
              <a:rPr lang="en-US" baseline="0" dirty="0" smtClean="0"/>
              <a:t> is 39.4.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F795-DA3F-4B46-981E-8446CF98BC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1D51-B041-4663-B7CB-185A4C0AB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06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8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7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13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7CC431-A802-4E2C-B0BF-6777B0D2A1C0}" type="datetimeFigureOut">
              <a:rPr lang="en-US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C30016-2379-4945-A705-3E96F213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0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1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0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029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5029200"/>
            <a:ext cx="2057400" cy="365125"/>
          </a:xfrm>
          <a:prstGeom prst="rect">
            <a:avLst/>
          </a:prstGeom>
        </p:spPr>
        <p:txBody>
          <a:bodyPr/>
          <a:lstStyle/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3002280" cy="4205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98120" y="6458686"/>
            <a:ext cx="7368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EC04-F78A-4D0C-848F-611955B1DB3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9592-B9D5-45D4-AD4A-BC0EF371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research/policymakers/reports/readinessmatters.html" TargetMode="External"/><Relationship Id="rId2" Type="http://schemas.openxmlformats.org/officeDocument/2006/relationships/hyperlink" Target="http://www.act.org/newsroom/data/2013/states/illino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act.org/research/policymakers/reports/mindthegaps.html" TargetMode="External"/><Relationship Id="rId4" Type="http://schemas.openxmlformats.org/officeDocument/2006/relationships/hyperlink" Target="http://www.act.org/research/policymakers/reports/catchingu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6477000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6020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April Hansen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Client Relations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6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Success by Number of ACT Benchmarks Met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3002280" cy="420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8120" y="6458686"/>
            <a:ext cx="7368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37734" r="62237" b="19733"/>
          <a:stretch/>
        </p:blipFill>
        <p:spPr bwMode="auto">
          <a:xfrm>
            <a:off x="515112" y="1606550"/>
            <a:ext cx="813261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84000" r="69913" b="11733"/>
          <a:stretch/>
        </p:blipFill>
        <p:spPr bwMode="auto">
          <a:xfrm>
            <a:off x="3429000" y="5955792"/>
            <a:ext cx="2057400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199"/>
            <a:ext cx="7467600" cy="54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0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052"/>
            <a:ext cx="7619999" cy="58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3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1"/>
            <a:ext cx="8000999" cy="55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2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B7B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" y="1752600"/>
            <a:ext cx="883135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" y="1752599"/>
            <a:ext cx="8944253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1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Success by Race/Ethnicity and Number of ACT Benchmarks 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3002280" cy="420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8120" y="6458686"/>
            <a:ext cx="7368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38533" r="62500" b="14000"/>
          <a:stretch/>
        </p:blipFill>
        <p:spPr bwMode="auto">
          <a:xfrm>
            <a:off x="381000" y="1722120"/>
            <a:ext cx="8390134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4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Success by Family Income and Number of ACT Benchmarks 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3002280" cy="420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8120" y="6458686"/>
            <a:ext cx="7368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39600" r="62500" b="13867"/>
          <a:stretch/>
        </p:blipFill>
        <p:spPr bwMode="auto">
          <a:xfrm>
            <a:off x="533400" y="1761744"/>
            <a:ext cx="8076135" cy="41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Increase College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Common Expectation</a:t>
            </a:r>
          </a:p>
          <a:p>
            <a:r>
              <a:rPr lang="en-US" dirty="0" smtClean="0"/>
              <a:t>Clear Performance Standards</a:t>
            </a:r>
          </a:p>
          <a:p>
            <a:r>
              <a:rPr lang="en-US" dirty="0" smtClean="0"/>
              <a:t>Rigorous High School Courses</a:t>
            </a:r>
          </a:p>
          <a:p>
            <a:r>
              <a:rPr lang="en-US" dirty="0" smtClean="0"/>
              <a:t>Out of School Support</a:t>
            </a:r>
          </a:p>
          <a:p>
            <a:r>
              <a:rPr lang="en-US" dirty="0" smtClean="0"/>
              <a:t>Early Monitoring and Intervention </a:t>
            </a:r>
          </a:p>
          <a:p>
            <a:r>
              <a:rPr lang="en-US" dirty="0" smtClean="0"/>
              <a:t>Data-Driven Decisions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5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Readiness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5" y="1752600"/>
            <a:ext cx="880634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37432"/>
            <a:ext cx="5029200" cy="40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6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763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Condition of College and Career Readiness in Illinois-2013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www.act.org/newsroom/data/2013/states/illinois.html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Readiness Matters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www.act.org/research/policymakers/reports/readinessmatters.html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Catching up to College and Career Readiness</a:t>
            </a:r>
            <a:endParaRPr lang="en-US" sz="24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www.act.org/research/policymakers/reports/catchingup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Mind the Gaps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www.act.org/research/policymakers/reports/mindthegaps.html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3002280" cy="420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8120" y="6458686"/>
            <a:ext cx="7368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 txBox="1">
            <a:spLocks/>
          </p:cNvSpPr>
          <p:nvPr/>
        </p:nvSpPr>
        <p:spPr>
          <a:xfrm>
            <a:off x="8458200" y="6284968"/>
            <a:ext cx="228600" cy="192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000"/>
              </a:lnSpc>
              <a:defRPr sz="1000" b="0" i="0" kern="1200">
                <a:solidFill>
                  <a:srgbClr val="000000"/>
                </a:solidFill>
                <a:latin typeface="Arial MT Std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BDEBB-F760-F846-B0CE-E4FCD944F58B}" type="slidenum">
              <a:rPr lang="en-US" sz="900" b="1" i="0" smtClean="0">
                <a:solidFill>
                  <a:schemeClr val="bg1"/>
                </a:solidFill>
              </a:rPr>
              <a:pPr algn="ctr"/>
              <a:t>3</a:t>
            </a:fld>
            <a:endParaRPr lang="en-US" sz="900" b="1" i="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46852" y="409575"/>
            <a:ext cx="8229600" cy="960438"/>
          </a:xfrm>
        </p:spPr>
        <p:txBody>
          <a:bodyPr lIns="0"/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  <a:latin typeface="Arial MT Std"/>
                <a:cs typeface="Arial MT Std"/>
              </a:rPr>
              <a:t>Defining College and Career Readiness</a:t>
            </a:r>
            <a:endParaRPr lang="en-US" sz="2000" b="1" dirty="0">
              <a:solidFill>
                <a:schemeClr val="tx2"/>
              </a:solidFill>
              <a:latin typeface="Arial MT Std"/>
              <a:cs typeface="Arial MT St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09916" y="1466850"/>
            <a:ext cx="8229600" cy="3100388"/>
          </a:xfrm>
        </p:spPr>
        <p:txBody>
          <a:bodyPr lIns="0"/>
          <a:lstStyle/>
          <a:p>
            <a:pPr marL="0" indent="0" algn="ctr">
              <a:lnSpc>
                <a:spcPct val="120000"/>
              </a:lnSpc>
              <a:spcAft>
                <a:spcPts val="800"/>
              </a:spcAft>
              <a:buClr>
                <a:srgbClr val="E31B23"/>
              </a:buClr>
              <a:buNone/>
            </a:pPr>
            <a:r>
              <a:rPr lang="en-US" sz="2800" dirty="0" smtClean="0">
                <a:solidFill>
                  <a:srgbClr val="002D62"/>
                </a:solidFill>
              </a:rPr>
              <a:t>The </a:t>
            </a:r>
            <a:r>
              <a:rPr lang="en-US" sz="2800" dirty="0">
                <a:solidFill>
                  <a:srgbClr val="002D62"/>
                </a:solidFill>
              </a:rPr>
              <a:t>acquisition of </a:t>
            </a:r>
            <a:r>
              <a:rPr lang="en-US" sz="2800" dirty="0" smtClean="0">
                <a:solidFill>
                  <a:srgbClr val="002D62"/>
                </a:solidFill>
              </a:rPr>
              <a:t>the knowledge </a:t>
            </a:r>
            <a:r>
              <a:rPr lang="en-US" sz="2800" dirty="0">
                <a:solidFill>
                  <a:srgbClr val="002D62"/>
                </a:solidFill>
              </a:rPr>
              <a:t>and skills </a:t>
            </a:r>
            <a:r>
              <a:rPr lang="en-US" sz="2800" dirty="0" smtClean="0">
                <a:solidFill>
                  <a:srgbClr val="002D62"/>
                </a:solidFill>
              </a:rPr>
              <a:t>a </a:t>
            </a:r>
            <a:r>
              <a:rPr lang="en-US" sz="2800" dirty="0">
                <a:solidFill>
                  <a:srgbClr val="002D62"/>
                </a:solidFill>
              </a:rPr>
              <a:t>student needs to </a:t>
            </a:r>
            <a:r>
              <a:rPr lang="en-US" sz="2800" b="1" dirty="0">
                <a:solidFill>
                  <a:srgbClr val="E31B23"/>
                </a:solidFill>
              </a:rPr>
              <a:t>enroll in and succeed in </a:t>
            </a:r>
            <a:r>
              <a:rPr lang="en-US" sz="2800" b="1" dirty="0" smtClean="0">
                <a:solidFill>
                  <a:srgbClr val="E31B23"/>
                </a:solidFill>
              </a:rPr>
              <a:t>credit-bearing</a:t>
            </a:r>
            <a:r>
              <a:rPr lang="en-US" sz="2800" b="1" dirty="0">
                <a:solidFill>
                  <a:srgbClr val="E31B23"/>
                </a:solidFill>
              </a:rPr>
              <a:t> </a:t>
            </a:r>
            <a:r>
              <a:rPr lang="en-US" sz="2800" b="1" dirty="0" smtClean="0">
                <a:solidFill>
                  <a:srgbClr val="E31B23"/>
                </a:solidFill>
              </a:rPr>
              <a:t>first-year </a:t>
            </a:r>
            <a:r>
              <a:rPr lang="en-US" sz="2800" b="1" dirty="0">
                <a:solidFill>
                  <a:srgbClr val="E31B23"/>
                </a:solidFill>
              </a:rPr>
              <a:t>courses</a:t>
            </a:r>
            <a:r>
              <a:rPr lang="en-US" sz="2800" dirty="0">
                <a:solidFill>
                  <a:srgbClr val="002D62"/>
                </a:solidFill>
              </a:rPr>
              <a:t> at a postsecondary institution (such as a </a:t>
            </a:r>
            <a:r>
              <a:rPr lang="en-US" sz="2800" dirty="0" smtClean="0">
                <a:solidFill>
                  <a:srgbClr val="002D62"/>
                </a:solidFill>
              </a:rPr>
              <a:t>two- or four-year </a:t>
            </a:r>
            <a:r>
              <a:rPr lang="en-US" sz="2800" dirty="0">
                <a:solidFill>
                  <a:srgbClr val="002D62"/>
                </a:solidFill>
              </a:rPr>
              <a:t>college, trade school, or technical </a:t>
            </a:r>
            <a:r>
              <a:rPr lang="en-US" sz="2800" dirty="0" smtClean="0">
                <a:solidFill>
                  <a:srgbClr val="002D62"/>
                </a:solidFill>
              </a:rPr>
              <a:t>school</a:t>
            </a:r>
            <a:r>
              <a:rPr lang="en-US" sz="2800" dirty="0">
                <a:solidFill>
                  <a:srgbClr val="002D62"/>
                </a:solidFill>
              </a:rPr>
              <a:t>) </a:t>
            </a:r>
            <a:r>
              <a:rPr lang="en-US" sz="2800" i="1" dirty="0">
                <a:solidFill>
                  <a:srgbClr val="002D62"/>
                </a:solidFill>
              </a:rPr>
              <a:t>without the </a:t>
            </a:r>
            <a:r>
              <a:rPr lang="en-US" sz="2800" i="1" dirty="0" smtClean="0">
                <a:solidFill>
                  <a:srgbClr val="002D62"/>
                </a:solidFill>
              </a:rPr>
              <a:t>need for </a:t>
            </a:r>
            <a:r>
              <a:rPr lang="en-US" sz="2800" i="1" dirty="0">
                <a:solidFill>
                  <a:srgbClr val="002D62"/>
                </a:solidFill>
              </a:rPr>
              <a:t>remediation</a:t>
            </a:r>
            <a:r>
              <a:rPr lang="en-US" sz="2800" dirty="0" smtClean="0">
                <a:solidFill>
                  <a:srgbClr val="002D6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5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67799" cy="30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0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7404"/>
            <a:ext cx="6172200" cy="48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85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Participation and Parental Education Level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6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47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09601"/>
            <a:ext cx="6248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66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" y="304800"/>
            <a:ext cx="8374487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7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8235"/>
            <a:ext cx="8421793" cy="57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4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08602"/>
            <a:ext cx="7620000" cy="572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6811"/>
      </p:ext>
    </p:extLst>
  </p:cSld>
  <p:clrMapOvr>
    <a:masterClrMapping/>
  </p:clrMapOvr>
</p:sld>
</file>

<file path=ppt/theme/theme1.xml><?xml version="1.0" encoding="utf-8"?>
<a:theme xmlns:a="http://schemas.openxmlformats.org/drawingml/2006/main" name="Improve Yourself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prove Yourse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Improve Yourself Theme</Template>
  <TotalTime>1079</TotalTime>
  <Words>181</Words>
  <Application>Microsoft Office PowerPoint</Application>
  <PresentationFormat>On-screen Show (4:3)</PresentationFormat>
  <Paragraphs>48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Improve Yourself Theme</vt:lpstr>
      <vt:lpstr>Improve Yourself</vt:lpstr>
      <vt:lpstr>PowerPoint Presentation</vt:lpstr>
      <vt:lpstr>PowerPoint Presentation</vt:lpstr>
      <vt:lpstr>Defining College and Career Readiness</vt:lpstr>
      <vt:lpstr>PowerPoint Presentation</vt:lpstr>
      <vt:lpstr>Participation and Parental Education Level</vt:lpstr>
      <vt:lpstr>PowerPoint Presentation</vt:lpstr>
      <vt:lpstr>PowerPoint Presentation</vt:lpstr>
      <vt:lpstr>PowerPoint Presentation</vt:lpstr>
      <vt:lpstr>PowerPoint Presentation</vt:lpstr>
      <vt:lpstr>College Success by Number of ACT Benchmarks 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Success by Race/Ethnicity and Number of ACT Benchmarks Met</vt:lpstr>
      <vt:lpstr>College Success by Family Income and Number of ACT Benchmarks Met</vt:lpstr>
      <vt:lpstr>How to Increase College Readiness</vt:lpstr>
      <vt:lpstr>The Impact of Readiness</vt:lpstr>
      <vt:lpstr>Research</vt:lpstr>
    </vt:vector>
  </TitlesOfParts>
  <Company>ACT,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Hansen</dc:creator>
  <cp:lastModifiedBy>April Hansen</cp:lastModifiedBy>
  <cp:revision>45</cp:revision>
  <dcterms:created xsi:type="dcterms:W3CDTF">2014-03-24T19:33:04Z</dcterms:created>
  <dcterms:modified xsi:type="dcterms:W3CDTF">2014-07-17T14:34:43Z</dcterms:modified>
</cp:coreProperties>
</file>