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5"/>
  </p:notesMasterIdLst>
  <p:sldIdLst>
    <p:sldId id="256" r:id="rId3"/>
    <p:sldId id="258" r:id="rId4"/>
    <p:sldId id="259" r:id="rId5"/>
    <p:sldId id="267" r:id="rId6"/>
    <p:sldId id="260" r:id="rId7"/>
    <p:sldId id="261" r:id="rId8"/>
    <p:sldId id="262" r:id="rId9"/>
    <p:sldId id="263" r:id="rId10"/>
    <p:sldId id="268" r:id="rId11"/>
    <p:sldId id="264" r:id="rId12"/>
    <p:sldId id="265" r:id="rId13"/>
    <p:sldId id="266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20" autoAdjust="0"/>
    <p:restoredTop sz="93241" autoAdjust="0"/>
  </p:normalViewPr>
  <p:slideViewPr>
    <p:cSldViewPr>
      <p:cViewPr varScale="1">
        <p:scale>
          <a:sx n="65" d="100"/>
          <a:sy n="65" d="100"/>
        </p:scale>
        <p:origin x="163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FC991F-DBE8-49AB-8954-548A47D779D7}" type="datetimeFigureOut">
              <a:rPr lang="en-US" smtClean="0"/>
              <a:t>7/20/2017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86E76C-902F-4905-9FF5-7E2462A7E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562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Vocational: exploring and declaring major, </a:t>
            </a:r>
          </a:p>
          <a:p>
            <a:r>
              <a:rPr lang="en-US" dirty="0"/>
              <a:t>enroll in student success courses</a:t>
            </a:r>
          </a:p>
          <a:p>
            <a:r>
              <a:rPr lang="en-US" dirty="0"/>
              <a:t>Meet with career development internship office professional development </a:t>
            </a:r>
            <a:r>
              <a:rPr lang="en-US" dirty="0" err="1"/>
              <a:t>opportunites</a:t>
            </a:r>
            <a:endParaRPr lang="en-US" dirty="0"/>
          </a:p>
          <a:p>
            <a:r>
              <a:rPr lang="en-US" dirty="0"/>
              <a:t>Encourage students to apply for leadership opportunities</a:t>
            </a:r>
          </a:p>
          <a:p>
            <a:endParaRPr lang="en-US" dirty="0"/>
          </a:p>
          <a:p>
            <a:r>
              <a:rPr lang="en-US" dirty="0"/>
              <a:t>Social </a:t>
            </a:r>
            <a:r>
              <a:rPr lang="en-US" dirty="0" err="1"/>
              <a:t>Int</a:t>
            </a:r>
            <a:r>
              <a:rPr lang="en-US" dirty="0"/>
              <a:t>: </a:t>
            </a:r>
          </a:p>
          <a:p>
            <a:r>
              <a:rPr lang="en-US" dirty="0"/>
              <a:t>First year experience ( registration, orientation, cohort seminars)</a:t>
            </a:r>
          </a:p>
          <a:p>
            <a:r>
              <a:rPr lang="en-US" dirty="0"/>
              <a:t>Participation in campus </a:t>
            </a:r>
            <a:r>
              <a:rPr lang="en-US" dirty="0" err="1"/>
              <a:t>activites</a:t>
            </a:r>
            <a:r>
              <a:rPr lang="en-US" dirty="0"/>
              <a:t> and orgs</a:t>
            </a:r>
          </a:p>
          <a:p>
            <a:r>
              <a:rPr lang="en-US" dirty="0" err="1"/>
              <a:t>Challenenged</a:t>
            </a:r>
            <a:r>
              <a:rPr lang="en-US" dirty="0"/>
              <a:t> to explore orgs</a:t>
            </a:r>
          </a:p>
          <a:p>
            <a:endParaRPr lang="en-US" dirty="0"/>
          </a:p>
          <a:p>
            <a:r>
              <a:rPr lang="en-US" dirty="0"/>
              <a:t>Cohort development: </a:t>
            </a:r>
          </a:p>
          <a:p>
            <a:r>
              <a:rPr lang="en-US" dirty="0"/>
              <a:t>Sense of community</a:t>
            </a:r>
          </a:p>
          <a:p>
            <a:r>
              <a:rPr lang="en-US" dirty="0"/>
              <a:t>Monthly seminar</a:t>
            </a:r>
          </a:p>
          <a:p>
            <a:r>
              <a:rPr lang="en-US" dirty="0"/>
              <a:t>Maintaining contact with advisor</a:t>
            </a:r>
          </a:p>
          <a:p>
            <a:r>
              <a:rPr lang="en-US" dirty="0" err="1"/>
              <a:t>Experiental</a:t>
            </a:r>
            <a:r>
              <a:rPr lang="en-US" dirty="0"/>
              <a:t> learning</a:t>
            </a:r>
          </a:p>
          <a:p>
            <a:endParaRPr lang="en-US" dirty="0"/>
          </a:p>
          <a:p>
            <a:r>
              <a:rPr lang="en-US" dirty="0"/>
              <a:t>Academic Success:</a:t>
            </a:r>
          </a:p>
          <a:p>
            <a:endParaRPr lang="en-US" dirty="0"/>
          </a:p>
          <a:p>
            <a:r>
              <a:rPr lang="en-US" dirty="0"/>
              <a:t>GPA expectations</a:t>
            </a:r>
          </a:p>
          <a:p>
            <a:r>
              <a:rPr lang="en-US" dirty="0"/>
              <a:t>Meet with faculty advisor</a:t>
            </a:r>
          </a:p>
          <a:p>
            <a:r>
              <a:rPr lang="en-US" dirty="0"/>
              <a:t>Regularly attend group tutoring</a:t>
            </a:r>
          </a:p>
          <a:p>
            <a:r>
              <a:rPr lang="en-US" dirty="0"/>
              <a:t>Monthly one on one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86E76C-902F-4905-9FF5-7E2462A7E0D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967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6324600" y="384601"/>
            <a:ext cx="259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July 20, 2017</a:t>
            </a:r>
          </a:p>
          <a:p>
            <a:pPr algn="ctr"/>
            <a:r>
              <a:rPr lang="en-US" sz="2400" b="1" dirty="0"/>
              <a:t>Tinley Park, Illinois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1" y="152399"/>
            <a:ext cx="3524690" cy="1295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6008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D4E5D-EC23-4752-A973-E130CFAD7FE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333" b="22887"/>
          <a:stretch/>
        </p:blipFill>
        <p:spPr bwMode="auto">
          <a:xfrm>
            <a:off x="0" y="6176790"/>
            <a:ext cx="1828800" cy="6858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79307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D4E5D-EC23-4752-A973-E130CFAD7FE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333" b="22887"/>
          <a:stretch/>
        </p:blipFill>
        <p:spPr bwMode="auto">
          <a:xfrm>
            <a:off x="0" y="6176790"/>
            <a:ext cx="1828800" cy="6858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5708543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000750" cy="1600200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6324600" y="384601"/>
            <a:ext cx="259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July 11, 2013</a:t>
            </a:r>
          </a:p>
          <a:p>
            <a:pPr algn="ctr"/>
            <a:r>
              <a:rPr lang="en-US" sz="2400" b="1" dirty="0"/>
              <a:t>Tinley Park, Illinois</a:t>
            </a:r>
          </a:p>
        </p:txBody>
      </p:sp>
    </p:spTree>
    <p:extLst>
      <p:ext uri="{BB962C8B-B14F-4D97-AF65-F5344CB8AC3E}">
        <p14:creationId xmlns:p14="http://schemas.microsoft.com/office/powerpoint/2010/main" val="39780044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D4E5D-EC23-4752-A973-E130CFAD7FE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333" b="22887"/>
          <a:stretch/>
        </p:blipFill>
        <p:spPr bwMode="auto">
          <a:xfrm>
            <a:off x="0" y="6176790"/>
            <a:ext cx="1828800" cy="6858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8495916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D4E5D-EC23-4752-A973-E130CFAD7FE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333" b="22887"/>
          <a:stretch/>
        </p:blipFill>
        <p:spPr bwMode="auto">
          <a:xfrm>
            <a:off x="0" y="6176790"/>
            <a:ext cx="1828800" cy="6858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9434383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D4E5D-EC23-4752-A973-E130CFAD7FE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333" b="22887"/>
          <a:stretch/>
        </p:blipFill>
        <p:spPr bwMode="auto">
          <a:xfrm>
            <a:off x="0" y="6176790"/>
            <a:ext cx="1828800" cy="6858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7597612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D4E5D-EC23-4752-A973-E130CFAD7FE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9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333" b="22887"/>
          <a:stretch/>
        </p:blipFill>
        <p:spPr bwMode="auto">
          <a:xfrm>
            <a:off x="0" y="6176790"/>
            <a:ext cx="1828800" cy="6858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6573263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D4E5D-EC23-4752-A973-E130CFAD7FE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6" name="Picture 5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333" b="22887"/>
          <a:stretch/>
        </p:blipFill>
        <p:spPr bwMode="auto">
          <a:xfrm>
            <a:off x="0" y="6176790"/>
            <a:ext cx="1828800" cy="6858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368684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D4E5D-EC23-4752-A973-E130CFAD7FE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5" name="Picture 4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333" b="22887"/>
          <a:stretch/>
        </p:blipFill>
        <p:spPr bwMode="auto">
          <a:xfrm>
            <a:off x="0" y="6176790"/>
            <a:ext cx="1828800" cy="6858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672033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D4E5D-EC23-4752-A973-E130CFAD7FE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333" b="22887"/>
          <a:stretch/>
        </p:blipFill>
        <p:spPr bwMode="auto">
          <a:xfrm>
            <a:off x="0" y="6176790"/>
            <a:ext cx="1828800" cy="6858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08901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D4E5D-EC23-4752-A973-E130CFAD7FE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333" b="22887"/>
          <a:stretch/>
        </p:blipFill>
        <p:spPr bwMode="auto">
          <a:xfrm>
            <a:off x="0" y="6176790"/>
            <a:ext cx="1828800" cy="6858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5623038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D4E5D-EC23-4752-A973-E130CFAD7FE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333" b="22887"/>
          <a:stretch/>
        </p:blipFill>
        <p:spPr bwMode="auto">
          <a:xfrm>
            <a:off x="0" y="6176790"/>
            <a:ext cx="1828800" cy="6858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2017135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D4E5D-EC23-4752-A973-E130CFAD7FE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333" b="22887"/>
          <a:stretch/>
        </p:blipFill>
        <p:spPr bwMode="auto">
          <a:xfrm>
            <a:off x="0" y="6176790"/>
            <a:ext cx="1828800" cy="6858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4537856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D4E5D-EC23-4752-A973-E130CFAD7FE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333" b="22887"/>
          <a:stretch/>
        </p:blipFill>
        <p:spPr bwMode="auto">
          <a:xfrm>
            <a:off x="0" y="6176790"/>
            <a:ext cx="1828800" cy="6858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170764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D4E5D-EC23-4752-A973-E130CFAD7FE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333" b="22887"/>
          <a:stretch/>
        </p:blipFill>
        <p:spPr bwMode="auto">
          <a:xfrm>
            <a:off x="0" y="6176790"/>
            <a:ext cx="1828800" cy="6858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937182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D4E5D-EC23-4752-A973-E130CFAD7FE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333" b="22887"/>
          <a:stretch/>
        </p:blipFill>
        <p:spPr bwMode="auto">
          <a:xfrm>
            <a:off x="0" y="6176790"/>
            <a:ext cx="1828800" cy="6858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777284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D4E5D-EC23-4752-A973-E130CFAD7FE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9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333" b="22887"/>
          <a:stretch/>
        </p:blipFill>
        <p:spPr bwMode="auto">
          <a:xfrm>
            <a:off x="0" y="6176790"/>
            <a:ext cx="1828800" cy="6858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899104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D4E5D-EC23-4752-A973-E130CFAD7FE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6" name="Picture 5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333" b="22887"/>
          <a:stretch/>
        </p:blipFill>
        <p:spPr bwMode="auto">
          <a:xfrm>
            <a:off x="0" y="6176790"/>
            <a:ext cx="1828800" cy="6858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359300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D4E5D-EC23-4752-A973-E130CFAD7FE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5" name="Picture 4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333" b="22887"/>
          <a:stretch/>
        </p:blipFill>
        <p:spPr bwMode="auto">
          <a:xfrm>
            <a:off x="0" y="6176790"/>
            <a:ext cx="1828800" cy="6858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778634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D4E5D-EC23-4752-A973-E130CFAD7FE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333" b="22887"/>
          <a:stretch/>
        </p:blipFill>
        <p:spPr bwMode="auto">
          <a:xfrm>
            <a:off x="0" y="6176790"/>
            <a:ext cx="1828800" cy="6858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439296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D4E5D-EC23-4752-A973-E130CFAD7FE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333" b="22887"/>
          <a:stretch/>
        </p:blipFill>
        <p:spPr bwMode="auto">
          <a:xfrm>
            <a:off x="0" y="6176790"/>
            <a:ext cx="1828800" cy="6858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230883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D4E5D-EC23-4752-A973-E130CFAD7FEB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/>
          <p:cNvPicPr/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333" b="22887"/>
          <a:stretch/>
        </p:blipFill>
        <p:spPr bwMode="auto">
          <a:xfrm>
            <a:off x="0" y="6176790"/>
            <a:ext cx="1828800" cy="6858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681622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D4E5D-EC23-4752-A973-E130CFAD7F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220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jlstrapp@northpark.edu" TargetMode="External"/><Relationship Id="rId2" Type="http://schemas.openxmlformats.org/officeDocument/2006/relationships/hyperlink" Target="mailto:bprice@northpark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bg1">
              <a:lumMod val="7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86000"/>
            <a:ext cx="7772400" cy="1470025"/>
          </a:xfrm>
          <a:ln>
            <a:noFill/>
          </a:ln>
        </p:spPr>
        <p:txBody>
          <a:bodyPr/>
          <a:lstStyle/>
          <a:p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Cohort Success: From Start to Finish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228600" y="4343400"/>
            <a:ext cx="9601200" cy="1371600"/>
          </a:xfrm>
        </p:spPr>
        <p:txBody>
          <a:bodyPr>
            <a:normAutofit lnSpcReduction="10000"/>
          </a:bodyPr>
          <a:lstStyle/>
          <a:p>
            <a:r>
              <a:rPr lang="en-US" sz="2800" b="1" dirty="0">
                <a:solidFill>
                  <a:schemeClr val="tx1"/>
                </a:solidFill>
              </a:rPr>
              <a:t>Jacqueline Horbrook M.Ed. – Director of Diversity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Dr. Barrington Price – Assistant Vice President for Student Engagement </a:t>
            </a:r>
          </a:p>
        </p:txBody>
      </p:sp>
    </p:spTree>
    <p:extLst>
      <p:ext uri="{BB962C8B-B14F-4D97-AF65-F5344CB8AC3E}">
        <p14:creationId xmlns:p14="http://schemas.microsoft.com/office/powerpoint/2010/main" val="6792802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2700F-1165-4D91-8380-EFE49B154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  <a:t>Collaboration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21C456-0BF2-4A47-9B55-355D162E50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dirty="0">
                <a:solidFill>
                  <a:srgbClr val="FF0000"/>
                </a:solidFill>
              </a:rPr>
              <a:t>External </a:t>
            </a:r>
          </a:p>
          <a:p>
            <a:pPr lvl="1" fontAlgn="base"/>
            <a:r>
              <a:rPr lang="en-US" dirty="0"/>
              <a:t>Community partnerships  </a:t>
            </a:r>
          </a:p>
          <a:p>
            <a:pPr lvl="1" fontAlgn="base"/>
            <a:r>
              <a:rPr lang="en-US" dirty="0"/>
              <a:t>College Student Support Programs </a:t>
            </a:r>
          </a:p>
          <a:p>
            <a:pPr lvl="1" fontAlgn="base"/>
            <a:r>
              <a:rPr lang="en-US" dirty="0"/>
              <a:t>Non-profit Organization </a:t>
            </a:r>
          </a:p>
          <a:p>
            <a:pPr fontAlgn="base"/>
            <a:r>
              <a:rPr lang="en-US" dirty="0">
                <a:solidFill>
                  <a:srgbClr val="FF0000"/>
                </a:solidFill>
              </a:rPr>
              <a:t>Internal  </a:t>
            </a:r>
          </a:p>
          <a:p>
            <a:pPr lvl="1" fontAlgn="base"/>
            <a:r>
              <a:rPr lang="en-US" dirty="0"/>
              <a:t>Admissions </a:t>
            </a:r>
          </a:p>
          <a:p>
            <a:pPr lvl="1" fontAlgn="base"/>
            <a:r>
              <a:rPr lang="en-US" dirty="0"/>
              <a:t>Faculty </a:t>
            </a:r>
          </a:p>
          <a:p>
            <a:pPr lvl="1" fontAlgn="base"/>
            <a:r>
              <a:rPr lang="en-US" dirty="0"/>
              <a:t>Cultural Clubs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005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C38811-6225-4631-BA58-D7CBCE1640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5056" y="2286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Measurable Data Outcomes</a:t>
            </a:r>
          </a:p>
        </p:txBody>
      </p:sp>
      <p:graphicFrame>
        <p:nvGraphicFramePr>
          <p:cNvPr id="4" name="Content Placeholder 14">
            <a:extLst>
              <a:ext uri="{FF2B5EF4-FFF2-40B4-BE49-F238E27FC236}">
                <a16:creationId xmlns:a16="http://schemas.microsoft.com/office/drawing/2014/main" id="{4B0053D0-4C4D-4537-9EC6-BCC0809B8D7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0573859"/>
              </p:ext>
            </p:extLst>
          </p:nvPr>
        </p:nvGraphicFramePr>
        <p:xfrm>
          <a:off x="609599" y="762000"/>
          <a:ext cx="8045057" cy="533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6449">
                  <a:extLst>
                    <a:ext uri="{9D8B030D-6E8A-4147-A177-3AD203B41FA5}">
                      <a16:colId xmlns:a16="http://schemas.microsoft.com/office/drawing/2014/main" val="932515778"/>
                    </a:ext>
                  </a:extLst>
                </a:gridCol>
                <a:gridCol w="462844">
                  <a:extLst>
                    <a:ext uri="{9D8B030D-6E8A-4147-A177-3AD203B41FA5}">
                      <a16:colId xmlns:a16="http://schemas.microsoft.com/office/drawing/2014/main" val="916459797"/>
                    </a:ext>
                  </a:extLst>
                </a:gridCol>
                <a:gridCol w="574647">
                  <a:extLst>
                    <a:ext uri="{9D8B030D-6E8A-4147-A177-3AD203B41FA5}">
                      <a16:colId xmlns:a16="http://schemas.microsoft.com/office/drawing/2014/main" val="2514653708"/>
                    </a:ext>
                  </a:extLst>
                </a:gridCol>
                <a:gridCol w="574647">
                  <a:extLst>
                    <a:ext uri="{9D8B030D-6E8A-4147-A177-3AD203B41FA5}">
                      <a16:colId xmlns:a16="http://schemas.microsoft.com/office/drawing/2014/main" val="181903379"/>
                    </a:ext>
                  </a:extLst>
                </a:gridCol>
                <a:gridCol w="574647">
                  <a:extLst>
                    <a:ext uri="{9D8B030D-6E8A-4147-A177-3AD203B41FA5}">
                      <a16:colId xmlns:a16="http://schemas.microsoft.com/office/drawing/2014/main" val="2210169043"/>
                    </a:ext>
                  </a:extLst>
                </a:gridCol>
                <a:gridCol w="574647">
                  <a:extLst>
                    <a:ext uri="{9D8B030D-6E8A-4147-A177-3AD203B41FA5}">
                      <a16:colId xmlns:a16="http://schemas.microsoft.com/office/drawing/2014/main" val="4255357142"/>
                    </a:ext>
                  </a:extLst>
                </a:gridCol>
                <a:gridCol w="574647">
                  <a:extLst>
                    <a:ext uri="{9D8B030D-6E8A-4147-A177-3AD203B41FA5}">
                      <a16:colId xmlns:a16="http://schemas.microsoft.com/office/drawing/2014/main" val="3356026642"/>
                    </a:ext>
                  </a:extLst>
                </a:gridCol>
                <a:gridCol w="574647">
                  <a:extLst>
                    <a:ext uri="{9D8B030D-6E8A-4147-A177-3AD203B41FA5}">
                      <a16:colId xmlns:a16="http://schemas.microsoft.com/office/drawing/2014/main" val="2984848663"/>
                    </a:ext>
                  </a:extLst>
                </a:gridCol>
                <a:gridCol w="574647">
                  <a:extLst>
                    <a:ext uri="{9D8B030D-6E8A-4147-A177-3AD203B41FA5}">
                      <a16:colId xmlns:a16="http://schemas.microsoft.com/office/drawing/2014/main" val="1550318235"/>
                    </a:ext>
                  </a:extLst>
                </a:gridCol>
                <a:gridCol w="574647">
                  <a:extLst>
                    <a:ext uri="{9D8B030D-6E8A-4147-A177-3AD203B41FA5}">
                      <a16:colId xmlns:a16="http://schemas.microsoft.com/office/drawing/2014/main" val="2886973941"/>
                    </a:ext>
                  </a:extLst>
                </a:gridCol>
                <a:gridCol w="574647">
                  <a:extLst>
                    <a:ext uri="{9D8B030D-6E8A-4147-A177-3AD203B41FA5}">
                      <a16:colId xmlns:a16="http://schemas.microsoft.com/office/drawing/2014/main" val="1992368481"/>
                    </a:ext>
                  </a:extLst>
                </a:gridCol>
                <a:gridCol w="574647">
                  <a:extLst>
                    <a:ext uri="{9D8B030D-6E8A-4147-A177-3AD203B41FA5}">
                      <a16:colId xmlns:a16="http://schemas.microsoft.com/office/drawing/2014/main" val="2422103539"/>
                    </a:ext>
                  </a:extLst>
                </a:gridCol>
                <a:gridCol w="574647">
                  <a:extLst>
                    <a:ext uri="{9D8B030D-6E8A-4147-A177-3AD203B41FA5}">
                      <a16:colId xmlns:a16="http://schemas.microsoft.com/office/drawing/2014/main" val="2271076291"/>
                    </a:ext>
                  </a:extLst>
                </a:gridCol>
                <a:gridCol w="574647">
                  <a:extLst>
                    <a:ext uri="{9D8B030D-6E8A-4147-A177-3AD203B41FA5}">
                      <a16:colId xmlns:a16="http://schemas.microsoft.com/office/drawing/2014/main" val="1349084213"/>
                    </a:ext>
                  </a:extLst>
                </a:gridCol>
              </a:tblGrid>
              <a:tr h="5029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1F497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Cohort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800" b="1">
                          <a:solidFill>
                            <a:srgbClr val="1F497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ACT 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800" b="1">
                          <a:solidFill>
                            <a:srgbClr val="1F497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HS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800" b="1">
                          <a:solidFill>
                            <a:srgbClr val="1F497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GPA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1F497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Trans. credit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1F497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1F497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Index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1F497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PELL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1F497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MAP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1F497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EFC 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1F497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UG Comp Credit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1F497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1F497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NPU UG GPA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1F497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Major Declaration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1F497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1F497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Residential 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1F497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Retention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1F497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Attrition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45345598"/>
                  </a:ext>
                </a:extLst>
              </a:tr>
              <a:tr h="68659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800" b="1">
                          <a:solidFill>
                            <a:srgbClr val="1F497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Lighthouse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800" b="1">
                          <a:solidFill>
                            <a:srgbClr val="1F497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(n=12)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3.2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134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($31,000)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42%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($21,000)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$6,000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2.86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42%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89160005"/>
                  </a:ext>
                </a:extLst>
              </a:tr>
              <a:tr h="5447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1F497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Pritzker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1F497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(n=6)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3.24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140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N/A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N/A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N/A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2.95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&gt; 1%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25003758"/>
                  </a:ext>
                </a:extLst>
              </a:tr>
              <a:tr h="5447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1F497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Bottom Line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1F497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(n=12)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3.2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135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83%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($55,633)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75%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($43,421)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$557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2.85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42%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33%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75%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25%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87749644"/>
                  </a:ext>
                </a:extLst>
              </a:tr>
              <a:tr h="7040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1F497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Pre-Health Professions Boot Camp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1F497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(n=10)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3.26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149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30%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($11,545)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30%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($14,160)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$21,250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3.1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60%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80%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58169891"/>
                  </a:ext>
                </a:extLst>
              </a:tr>
              <a:tr h="5447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1F497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COMPASS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1F497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(n=49)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2.6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115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61%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($140,271)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59%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($124,922)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$9,000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2.23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29%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41%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85%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15%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88464747"/>
                  </a:ext>
                </a:extLst>
              </a:tr>
              <a:tr h="5447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1F497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ONE GOAL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1F497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(n=17)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3.0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130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71%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($54,484)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82%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(55,696)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$4,630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2.34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29%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41%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76%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24%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08856530"/>
                  </a:ext>
                </a:extLst>
              </a:tr>
              <a:tr h="716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1F497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Vocation Exploration 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1F497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(n=20)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2.64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123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60%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($51,834)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45%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($36,185)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$5,452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2.8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&gt;1%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60%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80%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20%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47232644"/>
                  </a:ext>
                </a:extLst>
              </a:tr>
              <a:tr h="5447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1F497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Other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3.0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141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($3,430)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25%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($4,720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$6,721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3.05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75%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75%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510537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20430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C92DB4-9365-409C-B489-5F402FB397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Questions &amp; Comments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179E51-4F58-47F1-84DB-08B2B6AD58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Dr. Barrington Price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hlinkClick r:id="rId2"/>
              </a:rPr>
              <a:t>bprice@northpark.edu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Jacqueline Strapp M.Ed.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jlstrapp@northpark.edu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255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What is a Cohort Program? </a:t>
            </a:r>
            <a:b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b="1" dirty="0">
                <a:solidFill>
                  <a:srgbClr val="FF0000"/>
                </a:solidFill>
              </a:rPr>
              <a:t>group</a:t>
            </a:r>
            <a:r>
              <a:rPr lang="en-US" dirty="0"/>
              <a:t> of classmates that have a similar academic </a:t>
            </a:r>
            <a:r>
              <a:rPr lang="en-US" b="1" dirty="0">
                <a:solidFill>
                  <a:srgbClr val="FF0000"/>
                </a:solidFill>
              </a:rPr>
              <a:t>pathway</a:t>
            </a:r>
            <a:r>
              <a:rPr lang="en-US" dirty="0"/>
              <a:t>, </a:t>
            </a:r>
            <a:r>
              <a:rPr lang="en-US" b="1" dirty="0">
                <a:solidFill>
                  <a:srgbClr val="FF0000"/>
                </a:solidFill>
              </a:rPr>
              <a:t>vocational calling</a:t>
            </a:r>
            <a:r>
              <a:rPr lang="en-US" dirty="0"/>
              <a:t>, or </a:t>
            </a:r>
            <a:r>
              <a:rPr lang="en-US" b="1" dirty="0">
                <a:solidFill>
                  <a:srgbClr val="FF0000"/>
                </a:solidFill>
              </a:rPr>
              <a:t>civic engagement</a:t>
            </a:r>
            <a:r>
              <a:rPr lang="en-US" dirty="0"/>
              <a:t> interest.  </a:t>
            </a:r>
          </a:p>
          <a:p>
            <a:endParaRPr lang="en-US" dirty="0"/>
          </a:p>
          <a:p>
            <a:r>
              <a:rPr lang="en-US" dirty="0"/>
              <a:t>a group of students with </a:t>
            </a:r>
            <a:r>
              <a:rPr lang="en-US" b="1" dirty="0">
                <a:solidFill>
                  <a:srgbClr val="FF0000"/>
                </a:solidFill>
              </a:rPr>
              <a:t>shared passion</a:t>
            </a:r>
            <a:r>
              <a:rPr lang="en-US" dirty="0"/>
              <a:t>, </a:t>
            </a:r>
            <a:r>
              <a:rPr lang="en-US" b="1" dirty="0">
                <a:solidFill>
                  <a:srgbClr val="FF0000"/>
                </a:solidFill>
              </a:rPr>
              <a:t>purpose</a:t>
            </a:r>
            <a:r>
              <a:rPr lang="en-US" dirty="0"/>
              <a:t>, or </a:t>
            </a:r>
            <a:r>
              <a:rPr lang="en-US" b="1" dirty="0">
                <a:solidFill>
                  <a:srgbClr val="FF0000"/>
                </a:solidFill>
              </a:rPr>
              <a:t>place</a:t>
            </a:r>
            <a:r>
              <a:rPr lang="en-US" dirty="0"/>
              <a:t>, who come together to begin their first-year college experience.  </a:t>
            </a:r>
          </a:p>
          <a:p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43764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4A2023-E404-4C71-87A4-D5FC8EE7C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Benefits of a Cohort Program </a:t>
            </a:r>
            <a:b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85FF68-249A-4E3D-A6C8-AD78F2A787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2912" y="1417638"/>
            <a:ext cx="8229600" cy="5303330"/>
          </a:xfrm>
        </p:spPr>
        <p:txBody>
          <a:bodyPr>
            <a:normAutofit/>
          </a:bodyPr>
          <a:lstStyle/>
          <a:p>
            <a:r>
              <a:rPr lang="en-US" sz="2800" dirty="0"/>
              <a:t>provides </a:t>
            </a:r>
            <a:r>
              <a:rPr lang="en-US" sz="2800" dirty="0">
                <a:solidFill>
                  <a:srgbClr val="FF0000"/>
                </a:solidFill>
              </a:rPr>
              <a:t>collaborative learning </a:t>
            </a:r>
            <a:r>
              <a:rPr lang="en-US" sz="2800" dirty="0"/>
              <a:t>communities for students to grow in their knowledge, skills, self-persistence, career interest, and social integration</a:t>
            </a:r>
          </a:p>
          <a:p>
            <a:r>
              <a:rPr lang="en-US" sz="2800" dirty="0"/>
              <a:t>bring students together to </a:t>
            </a:r>
            <a:r>
              <a:rPr lang="en-US" sz="2800" dirty="0">
                <a:solidFill>
                  <a:srgbClr val="FF0000"/>
                </a:solidFill>
              </a:rPr>
              <a:t>build support</a:t>
            </a:r>
            <a:r>
              <a:rPr lang="en-US" sz="2800" dirty="0"/>
              <a:t>, relationships, leadership skills, and intercultural experiences </a:t>
            </a:r>
          </a:p>
          <a:p>
            <a:r>
              <a:rPr lang="en-US" sz="2800" dirty="0"/>
              <a:t>key way to </a:t>
            </a:r>
            <a:r>
              <a:rPr lang="en-US" sz="2800" dirty="0">
                <a:solidFill>
                  <a:srgbClr val="FF0000"/>
                </a:solidFill>
              </a:rPr>
              <a:t>connect with other students</a:t>
            </a:r>
            <a:r>
              <a:rPr lang="en-US" sz="2800" dirty="0"/>
              <a:t>, who venture with you into and through college life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474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ttps://lh3.googleusercontent.com/je_ITCNk-biBfF_Yk97zlFFC4LsYrFIAwAan2UMKvewLSN-5pjF05KzWKnYFp_4aWRwr2O7y1ObSJ-MO6f0jJaxE7QizT9r7nBHB-80gDiKUaQUa5vor2o0WYNKiE4FqjSUStD1Ba5g">
            <a:extLst>
              <a:ext uri="{FF2B5EF4-FFF2-40B4-BE49-F238E27FC236}">
                <a16:creationId xmlns:a16="http://schemas.microsoft.com/office/drawing/2014/main" id="{88B6DB08-0209-4E68-9BFD-9AE00F310BC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0"/>
            <a:ext cx="7720968" cy="5971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3814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2BB977-E177-4112-9D15-0BDBCBE9C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b="1" i="1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b="1" i="1" dirty="0">
                <a:latin typeface="Aharoni" panose="02010803020104030203" pitchFamily="2" charset="-79"/>
                <a:cs typeface="Aharoni" panose="02010803020104030203" pitchFamily="2" charset="-79"/>
              </a:rPr>
              <a:t>External Cohort Community Partners</a:t>
            </a:r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 </a:t>
            </a:r>
            <a:b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BAC3CA-57E2-440A-A260-5F37B4D461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Bottom Line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Support comes in many forms: academic, career, and personal. </a:t>
            </a:r>
          </a:p>
          <a:p>
            <a:endParaRPr lang="en-US" dirty="0"/>
          </a:p>
          <a:p>
            <a:r>
              <a:rPr lang="en-US" b="1" dirty="0" err="1">
                <a:solidFill>
                  <a:srgbClr val="FF0000"/>
                </a:solidFill>
              </a:rPr>
              <a:t>OneGoal</a:t>
            </a:r>
            <a:r>
              <a:rPr lang="en-US" b="1" dirty="0"/>
              <a:t> </a:t>
            </a:r>
            <a:r>
              <a:rPr lang="en-US" dirty="0"/>
              <a:t>supports students through the high school-to-college transition. Participation in this program is coupled with a four-year scholarship. 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587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2C948-1421-4270-86DC-45DE7BE34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sz="4000" b="1" i="1" dirty="0">
                <a:latin typeface="Aharoni" panose="02010803020104030203" pitchFamily="2" charset="-79"/>
                <a:cs typeface="Aharoni" panose="02010803020104030203" pitchFamily="2" charset="-79"/>
              </a:rPr>
              <a:t>Internal Cohorts</a:t>
            </a:r>
            <a: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  <a:t> </a:t>
            </a:r>
            <a:endParaRPr lang="en-US" sz="4000" b="0" i="0" dirty="0">
              <a:effectLst/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56321C-2CAC-42FA-8A98-BDABBAB2A6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COMPASS</a:t>
            </a:r>
            <a:r>
              <a:rPr lang="en-US" dirty="0"/>
              <a:t> includes interaction with professors, practice using campus resources, and acclimating to the community through planned social events. </a:t>
            </a:r>
          </a:p>
          <a:p>
            <a:endParaRPr lang="en-US" dirty="0"/>
          </a:p>
          <a:p>
            <a:r>
              <a:rPr lang="en-US" b="1" dirty="0">
                <a:solidFill>
                  <a:srgbClr val="FF0000"/>
                </a:solidFill>
              </a:rPr>
              <a:t>Lighthouse</a:t>
            </a:r>
            <a:r>
              <a:rPr lang="en-US" dirty="0"/>
              <a:t> offers first-generation college students the tools to develop into urban leaders. They receive advanced leadership and vocational development, academic and personal advising, and additional financial aid.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222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72EAA-209D-4A8E-AC71-0316188FC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b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Program Areas of Focus </a:t>
            </a:r>
            <a:b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52E69C-2998-45D7-B56B-E605C9A9F3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Vocational Development</a:t>
            </a:r>
          </a:p>
          <a:p>
            <a:endParaRPr lang="en-US" dirty="0"/>
          </a:p>
          <a:p>
            <a:r>
              <a:rPr lang="en-US" dirty="0"/>
              <a:t>Social Integration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 Cohort Development</a:t>
            </a:r>
          </a:p>
          <a:p>
            <a:endParaRPr lang="en-US" dirty="0"/>
          </a:p>
          <a:p>
            <a:r>
              <a:rPr lang="en-US" dirty="0"/>
              <a:t>Academic Success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534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D2A0A-D04B-4C78-B823-DC755D9DA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  <a:t>Program Components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67020B-6B5B-4B4A-A037-E5E7E88A44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Common Intellectual Experiences </a:t>
            </a:r>
          </a:p>
          <a:p>
            <a:r>
              <a:rPr lang="en-US" dirty="0"/>
              <a:t> </a:t>
            </a:r>
            <a:r>
              <a:rPr lang="en-US" dirty="0">
                <a:solidFill>
                  <a:srgbClr val="FF0000"/>
                </a:solidFill>
              </a:rPr>
              <a:t>Cohort Seminars</a:t>
            </a:r>
            <a:endParaRPr lang="en-US" dirty="0"/>
          </a:p>
          <a:p>
            <a:endParaRPr lang="en-US" b="1" dirty="0"/>
          </a:p>
          <a:p>
            <a:r>
              <a:rPr lang="en-US" dirty="0"/>
              <a:t>College Success Course(s)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Foundations for Academic Success 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 </a:t>
            </a:r>
            <a:r>
              <a:rPr lang="en-US" dirty="0">
                <a:solidFill>
                  <a:srgbClr val="FF0000"/>
                </a:solidFill>
              </a:rPr>
              <a:t>Topics in Skills Development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Career Planning 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5724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FF1A4A6-DFD6-4907-8685-E1C6623B2D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152400"/>
            <a:ext cx="8522287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1936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3407</TotalTime>
  <Words>564</Words>
  <Application>Microsoft Office PowerPoint</Application>
  <PresentationFormat>On-screen Show (4:3)</PresentationFormat>
  <Paragraphs>234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Aharoni</vt:lpstr>
      <vt:lpstr>Arial</vt:lpstr>
      <vt:lpstr>Calibri</vt:lpstr>
      <vt:lpstr>Cambria</vt:lpstr>
      <vt:lpstr>Times New Roman</vt:lpstr>
      <vt:lpstr>Office Theme</vt:lpstr>
      <vt:lpstr>1_Office Theme</vt:lpstr>
      <vt:lpstr>Cohort Success: From Start to Finish</vt:lpstr>
      <vt:lpstr> What is a Cohort Program?  </vt:lpstr>
      <vt:lpstr> Benefits of a Cohort Program  </vt:lpstr>
      <vt:lpstr>PowerPoint Presentation</vt:lpstr>
      <vt:lpstr> External Cohort Community Partners  </vt:lpstr>
      <vt:lpstr>Internal Cohorts </vt:lpstr>
      <vt:lpstr> Program Areas of Focus  </vt:lpstr>
      <vt:lpstr>Program Components</vt:lpstr>
      <vt:lpstr>PowerPoint Presentation</vt:lpstr>
      <vt:lpstr>Collaboration </vt:lpstr>
      <vt:lpstr>Measurable Data Outcomes</vt:lpstr>
      <vt:lpstr>Questions &amp; Comments</vt:lpstr>
    </vt:vector>
  </TitlesOfParts>
  <Company>ISAC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 Nelson</dc:creator>
  <cp:lastModifiedBy>Strapp, Jacqueline L</cp:lastModifiedBy>
  <cp:revision>29</cp:revision>
  <cp:lastPrinted>2014-06-17T18:32:00Z</cp:lastPrinted>
  <dcterms:created xsi:type="dcterms:W3CDTF">2013-05-22T15:51:51Z</dcterms:created>
  <dcterms:modified xsi:type="dcterms:W3CDTF">2017-07-20T17:00:37Z</dcterms:modified>
</cp:coreProperties>
</file>