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1" r:id="rId4"/>
    <p:sldId id="260" r:id="rId5"/>
    <p:sldId id="267" r:id="rId6"/>
    <p:sldId id="266" r:id="rId7"/>
    <p:sldId id="262" r:id="rId8"/>
    <p:sldId id="263" r:id="rId9"/>
    <p:sldId id="268" r:id="rId10"/>
    <p:sldId id="269" r:id="rId11"/>
    <p:sldId id="270" r:id="rId12"/>
    <p:sldId id="271" r:id="rId13"/>
    <p:sldId id="258" r:id="rId14"/>
    <p:sldId id="265" r:id="rId15"/>
    <p:sldId id="2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3241" autoAdjust="0"/>
  </p:normalViewPr>
  <p:slideViewPr>
    <p:cSldViewPr>
      <p:cViewPr>
        <p:scale>
          <a:sx n="72" d="100"/>
          <a:sy n="72" d="100"/>
        </p:scale>
        <p:origin x="-142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'[College Changes Everything data on Pell students 07-17-2017.xlsx]Sheet2'!$D$7</c:f>
              <c:strCache>
                <c:ptCount val="1"/>
                <c:pt idx="0">
                  <c:v>Pell eligible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'[College Changes Everything data on Pell students 07-17-2017.xlsx]Sheet2'!$E$6:$H$6</c:f>
              <c:strCache>
                <c:ptCount val="4"/>
                <c:pt idx="0">
                  <c:v>2008-09 </c:v>
                </c:pt>
                <c:pt idx="1">
                  <c:v>2009-10</c:v>
                </c:pt>
                <c:pt idx="2">
                  <c:v>2010-11</c:v>
                </c:pt>
                <c:pt idx="3">
                  <c:v>2011-12</c:v>
                </c:pt>
              </c:strCache>
            </c:strRef>
          </c:cat>
          <c:val>
            <c:numRef>
              <c:f>'[College Changes Everything data on Pell students 07-17-2017.xlsx]Sheet2'!$E$7:$H$7</c:f>
              <c:numCache>
                <c:formatCode>0.0%</c:formatCode>
                <c:ptCount val="4"/>
                <c:pt idx="0">
                  <c:v>0.18360000000000001</c:v>
                </c:pt>
                <c:pt idx="1">
                  <c:v>0.26100000000000001</c:v>
                </c:pt>
                <c:pt idx="2">
                  <c:v>0.182</c:v>
                </c:pt>
                <c:pt idx="3">
                  <c:v>0.24399999999999999</c:v>
                </c:pt>
              </c:numCache>
            </c:numRef>
          </c:val>
          <c:extLst xmlns:c16r2="http://schemas.microsoft.com/office/drawing/2015/06/chart">
            <c:ext xmlns:c16="http://schemas.microsoft.com/office/drawing/2014/chart" uri="{C3380CC4-5D6E-409C-BE32-E72D297353CC}">
              <c16:uniqueId val="{00000000-D113-4165-9FFF-53C31AB4E139}"/>
            </c:ext>
          </c:extLst>
        </c:ser>
        <c:ser>
          <c:idx val="1"/>
          <c:order val="1"/>
          <c:tx>
            <c:strRef>
              <c:f>'[College Changes Everything data on Pell students 07-17-2017.xlsx]Sheet2'!$D$8</c:f>
              <c:strCache>
                <c:ptCount val="1"/>
                <c:pt idx="0">
                  <c:v>not-Pell eligible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'[College Changes Everything data on Pell students 07-17-2017.xlsx]Sheet2'!$E$6:$H$6</c:f>
              <c:strCache>
                <c:ptCount val="4"/>
                <c:pt idx="0">
                  <c:v>2008-09 </c:v>
                </c:pt>
                <c:pt idx="1">
                  <c:v>2009-10</c:v>
                </c:pt>
                <c:pt idx="2">
                  <c:v>2010-11</c:v>
                </c:pt>
                <c:pt idx="3">
                  <c:v>2011-12</c:v>
                </c:pt>
              </c:strCache>
            </c:strRef>
          </c:cat>
          <c:val>
            <c:numRef>
              <c:f>'[College Changes Everything data on Pell students 07-17-2017.xlsx]Sheet2'!$E$8:$H$8</c:f>
              <c:numCache>
                <c:formatCode>0.0%</c:formatCode>
                <c:ptCount val="4"/>
                <c:pt idx="0">
                  <c:v>0.28599999999999998</c:v>
                </c:pt>
                <c:pt idx="1">
                  <c:v>0.41099999999999998</c:v>
                </c:pt>
                <c:pt idx="2">
                  <c:v>0.40600000000000003</c:v>
                </c:pt>
                <c:pt idx="3">
                  <c:v>0.44400000000000001</c:v>
                </c:pt>
              </c:numCache>
            </c:numRef>
          </c:val>
          <c:extLst xmlns:c16r2="http://schemas.microsoft.com/office/drawing/2015/06/chart">
            <c:ext xmlns:c16="http://schemas.microsoft.com/office/drawing/2014/chart" uri="{C3380CC4-5D6E-409C-BE32-E72D297353CC}">
              <c16:uniqueId val="{00000001-D113-4165-9FFF-53C31AB4E139}"/>
            </c:ext>
          </c:extLst>
        </c:ser>
        <c:dLbls>
          <c:dLblPos val="outEnd"/>
          <c:showLegendKey val="0"/>
          <c:showVal val="1"/>
          <c:showCatName val="0"/>
          <c:showSerName val="0"/>
          <c:showPercent val="0"/>
          <c:showBubbleSize val="0"/>
        </c:dLbls>
        <c:gapWidth val="75"/>
        <c:overlap val="-25"/>
        <c:axId val="33129600"/>
        <c:axId val="33131136"/>
      </c:barChart>
      <c:catAx>
        <c:axId val="3312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31136"/>
        <c:crosses val="autoZero"/>
        <c:auto val="1"/>
        <c:lblAlgn val="ctr"/>
        <c:lblOffset val="100"/>
        <c:noMultiLvlLbl val="0"/>
      </c:catAx>
      <c:valAx>
        <c:axId val="331311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29600"/>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Developmental Placement by Pell Status, </a:t>
            </a:r>
            <a:r>
              <a:rPr lang="en-US" sz="900" dirty="0"/>
              <a:t>2010SP-2017SP</a:t>
            </a:r>
          </a:p>
        </c:rich>
      </c:tx>
      <c:layout/>
      <c:overlay val="0"/>
      <c:spPr>
        <a:noFill/>
        <a:ln>
          <a:noFill/>
        </a:ln>
        <a:effectLst/>
      </c:spPr>
    </c:title>
    <c:autoTitleDeleted val="0"/>
    <c:plotArea>
      <c:layout/>
      <c:barChart>
        <c:barDir val="col"/>
        <c:grouping val="clustered"/>
        <c:varyColors val="0"/>
        <c:ser>
          <c:idx val="0"/>
          <c:order val="0"/>
          <c:tx>
            <c:strRef>
              <c:f>'[College Changes Everything data on Pell students 07-17-2017.xlsx]Sheet3'!$C$10</c:f>
              <c:strCache>
                <c:ptCount val="1"/>
                <c:pt idx="0">
                  <c:v>Pell eligible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'[College Changes Everything data on Pell students 07-17-2017.xlsx]Sheet3'!$D$9:$G$9</c:f>
              <c:strCache>
                <c:ptCount val="4"/>
                <c:pt idx="0">
                  <c:v>Math</c:v>
                </c:pt>
                <c:pt idx="1">
                  <c:v>English</c:v>
                </c:pt>
                <c:pt idx="2">
                  <c:v>Reading</c:v>
                </c:pt>
                <c:pt idx="3">
                  <c:v>any dev.</c:v>
                </c:pt>
              </c:strCache>
            </c:strRef>
          </c:cat>
          <c:val>
            <c:numRef>
              <c:f>'[College Changes Everything data on Pell students 07-17-2017.xlsx]Sheet3'!$D$10:$G$10</c:f>
              <c:numCache>
                <c:formatCode>0%</c:formatCode>
                <c:ptCount val="4"/>
                <c:pt idx="0">
                  <c:v>0.46683417085427137</c:v>
                </c:pt>
                <c:pt idx="1">
                  <c:v>0.16130653266331657</c:v>
                </c:pt>
                <c:pt idx="2">
                  <c:v>0.10301507537688442</c:v>
                </c:pt>
                <c:pt idx="3">
                  <c:v>0.52814070351758791</c:v>
                </c:pt>
              </c:numCache>
            </c:numRef>
          </c:val>
          <c:extLst xmlns:c16r2="http://schemas.microsoft.com/office/drawing/2015/06/chart">
            <c:ext xmlns:c16="http://schemas.microsoft.com/office/drawing/2014/chart" uri="{C3380CC4-5D6E-409C-BE32-E72D297353CC}">
              <c16:uniqueId val="{00000000-AB1A-42F8-A6D7-92CF29C67A05}"/>
            </c:ext>
          </c:extLst>
        </c:ser>
        <c:ser>
          <c:idx val="1"/>
          <c:order val="1"/>
          <c:tx>
            <c:strRef>
              <c:f>'[College Changes Everything data on Pell students 07-17-2017.xlsx]Sheet3'!$C$11</c:f>
              <c:strCache>
                <c:ptCount val="1"/>
                <c:pt idx="0">
                  <c:v>not-Pell eligible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'[College Changes Everything data on Pell students 07-17-2017.xlsx]Sheet3'!$D$9:$G$9</c:f>
              <c:strCache>
                <c:ptCount val="4"/>
                <c:pt idx="0">
                  <c:v>Math</c:v>
                </c:pt>
                <c:pt idx="1">
                  <c:v>English</c:v>
                </c:pt>
                <c:pt idx="2">
                  <c:v>Reading</c:v>
                </c:pt>
                <c:pt idx="3">
                  <c:v>any dev.</c:v>
                </c:pt>
              </c:strCache>
            </c:strRef>
          </c:cat>
          <c:val>
            <c:numRef>
              <c:f>'[College Changes Everything data on Pell students 07-17-2017.xlsx]Sheet3'!$D$11:$G$11</c:f>
              <c:numCache>
                <c:formatCode>0%</c:formatCode>
                <c:ptCount val="4"/>
                <c:pt idx="0">
                  <c:v>0.31879699248120302</c:v>
                </c:pt>
                <c:pt idx="1">
                  <c:v>7.5187969924812026E-2</c:v>
                </c:pt>
                <c:pt idx="2">
                  <c:v>6.0150375939849621E-2</c:v>
                </c:pt>
                <c:pt idx="3">
                  <c:v>0.36315789473684212</c:v>
                </c:pt>
              </c:numCache>
            </c:numRef>
          </c:val>
          <c:extLst xmlns:c16r2="http://schemas.microsoft.com/office/drawing/2015/06/chart">
            <c:ext xmlns:c16="http://schemas.microsoft.com/office/drawing/2014/chart" uri="{C3380CC4-5D6E-409C-BE32-E72D297353CC}">
              <c16:uniqueId val="{00000001-AB1A-42F8-A6D7-92CF29C67A05}"/>
            </c:ext>
          </c:extLst>
        </c:ser>
        <c:dLbls>
          <c:dLblPos val="outEnd"/>
          <c:showLegendKey val="0"/>
          <c:showVal val="1"/>
          <c:showCatName val="0"/>
          <c:showSerName val="0"/>
          <c:showPercent val="0"/>
          <c:showBubbleSize val="0"/>
        </c:dLbls>
        <c:gapWidth val="219"/>
        <c:overlap val="-27"/>
        <c:axId val="33166848"/>
        <c:axId val="33168384"/>
      </c:barChart>
      <c:catAx>
        <c:axId val="3316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68384"/>
        <c:crosses val="autoZero"/>
        <c:auto val="1"/>
        <c:lblAlgn val="ctr"/>
        <c:lblOffset val="100"/>
        <c:noMultiLvlLbl val="0"/>
      </c:catAx>
      <c:valAx>
        <c:axId val="33168384"/>
        <c:scaling>
          <c:orientation val="minMax"/>
          <c:max val="0.53"/>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668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F0C26AE-EC33-48D1-89F9-9826AC376154}" type="datetimeFigureOut">
              <a:rPr lang="en-US" smtClean="0"/>
              <a:t>7/24/2017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70F6ADA-2599-4FFE-AA91-241A8FD8CB44}" type="slidenum">
              <a:rPr lang="en-US" smtClean="0"/>
              <a:t>‹#›</a:t>
            </a:fld>
            <a:endParaRPr lang="en-US"/>
          </a:p>
        </p:txBody>
      </p:sp>
    </p:spTree>
    <p:extLst>
      <p:ext uri="{BB962C8B-B14F-4D97-AF65-F5344CB8AC3E}">
        <p14:creationId xmlns:p14="http://schemas.microsoft.com/office/powerpoint/2010/main" val="274672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first picture is an illustration of where we used to be as a college…</a:t>
            </a:r>
          </a:p>
          <a:p>
            <a:endParaRPr lang="en-US" baseline="0" dirty="0"/>
          </a:p>
          <a:p>
            <a:r>
              <a:rPr lang="en-US" baseline="0" dirty="0"/>
              <a:t>The second is how we thought our services should be delivered…we evolved from thinking we had to be fair and equal with all students…recognizing that all students aren’t the same and that we can’t be “cookie cutter” in our approach…</a:t>
            </a:r>
          </a:p>
          <a:p>
            <a:endParaRPr lang="en-US" baseline="0" dirty="0"/>
          </a:p>
          <a:p>
            <a:r>
              <a:rPr lang="en-US" baseline="0" dirty="0"/>
              <a:t>The third is where we want to be and are headed… we had to start addressing the inequity within our system, to help all our students be able to achieve their dreams!</a:t>
            </a:r>
            <a:endParaRPr lang="en-US" dirty="0"/>
          </a:p>
        </p:txBody>
      </p:sp>
      <p:sp>
        <p:nvSpPr>
          <p:cNvPr id="4" name="Slide Number Placeholder 3"/>
          <p:cNvSpPr>
            <a:spLocks noGrp="1"/>
          </p:cNvSpPr>
          <p:nvPr>
            <p:ph type="sldNum" sz="quarter" idx="10"/>
          </p:nvPr>
        </p:nvSpPr>
        <p:spPr/>
        <p:txBody>
          <a:bodyPr/>
          <a:lstStyle/>
          <a:p>
            <a:fld id="{470F6ADA-2599-4FFE-AA91-241A8FD8CB44}" type="slidenum">
              <a:rPr lang="en-US" smtClean="0"/>
              <a:t>7</a:t>
            </a:fld>
            <a:endParaRPr lang="en-US"/>
          </a:p>
        </p:txBody>
      </p:sp>
    </p:spTree>
    <p:extLst>
      <p:ext uri="{BB962C8B-B14F-4D97-AF65-F5344CB8AC3E}">
        <p14:creationId xmlns:p14="http://schemas.microsoft.com/office/powerpoint/2010/main" val="118706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a:t>
            </a:r>
            <a:r>
              <a:rPr lang="en-US" dirty="0" smtClean="0"/>
              <a:t>ome</a:t>
            </a:r>
            <a:r>
              <a:rPr lang="en-US" baseline="0" dirty="0" smtClean="0"/>
              <a:t> </a:t>
            </a:r>
            <a:r>
              <a:rPr lang="en-US" baseline="0" dirty="0"/>
              <a:t>of the </a:t>
            </a:r>
            <a:r>
              <a:rPr lang="en-US" baseline="0" dirty="0" smtClean="0"/>
              <a:t>categories of the Hidden Rules </a:t>
            </a:r>
            <a:r>
              <a:rPr lang="en-US" baseline="0" dirty="0"/>
              <a:t>where I found tended to affect the educational process of many students…</a:t>
            </a:r>
          </a:p>
          <a:p>
            <a:endParaRPr lang="en-US" baseline="0" dirty="0"/>
          </a:p>
          <a:p>
            <a:endParaRPr lang="en-US" baseline="0" dirty="0"/>
          </a:p>
          <a:p>
            <a:r>
              <a:rPr lang="en-US" baseline="0" dirty="0"/>
              <a:t>Think about it…</a:t>
            </a:r>
            <a:endParaRPr lang="en-US" dirty="0"/>
          </a:p>
        </p:txBody>
      </p:sp>
      <p:sp>
        <p:nvSpPr>
          <p:cNvPr id="4" name="Slide Number Placeholder 3"/>
          <p:cNvSpPr>
            <a:spLocks noGrp="1"/>
          </p:cNvSpPr>
          <p:nvPr>
            <p:ph type="sldNum" sz="quarter" idx="10"/>
          </p:nvPr>
        </p:nvSpPr>
        <p:spPr/>
        <p:txBody>
          <a:bodyPr/>
          <a:lstStyle/>
          <a:p>
            <a:fld id="{470F6ADA-2599-4FFE-AA91-241A8FD8CB44}" type="slidenum">
              <a:rPr lang="en-US" smtClean="0"/>
              <a:t>13</a:t>
            </a:fld>
            <a:endParaRPr lang="en-US"/>
          </a:p>
        </p:txBody>
      </p:sp>
    </p:spTree>
    <p:extLst>
      <p:ext uri="{BB962C8B-B14F-4D97-AF65-F5344CB8AC3E}">
        <p14:creationId xmlns:p14="http://schemas.microsoft.com/office/powerpoint/2010/main" val="97436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Box 7"/>
          <p:cNvSpPr txBox="1"/>
          <p:nvPr userDrawn="1"/>
        </p:nvSpPr>
        <p:spPr>
          <a:xfrm>
            <a:off x="6324600" y="384601"/>
            <a:ext cx="2590800" cy="830997"/>
          </a:xfrm>
          <a:prstGeom prst="rect">
            <a:avLst/>
          </a:prstGeom>
          <a:noFill/>
        </p:spPr>
        <p:txBody>
          <a:bodyPr wrap="square" rtlCol="0">
            <a:spAutoFit/>
          </a:bodyPr>
          <a:lstStyle/>
          <a:p>
            <a:pPr algn="ctr"/>
            <a:r>
              <a:rPr lang="en-US" sz="2400" b="1" dirty="0"/>
              <a:t>July 20, 2017</a:t>
            </a:r>
          </a:p>
          <a:p>
            <a:pPr algn="ctr"/>
            <a:r>
              <a:rPr lang="en-US" sz="2400" b="1" dirty="0"/>
              <a:t>Tinley Park, Illinois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1" y="152399"/>
            <a:ext cx="3524690" cy="1295399"/>
          </a:xfrm>
          <a:prstGeom prst="rect">
            <a:avLst/>
          </a:prstGeom>
        </p:spPr>
      </p:pic>
    </p:spTree>
    <p:extLst>
      <p:ext uri="{BB962C8B-B14F-4D97-AF65-F5344CB8AC3E}">
        <p14:creationId xmlns:p14="http://schemas.microsoft.com/office/powerpoint/2010/main" val="256600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307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085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230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718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9" name="Picture 8"/>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728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EDCD4E5D-EC23-4752-A973-E130CFAD7FEB}" type="slidenum">
              <a:rPr lang="en-US" smtClean="0"/>
              <a:t>‹#›</a:t>
            </a:fld>
            <a:endParaRPr lang="en-US" dirty="0"/>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9910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DCD4E5D-EC23-4752-A973-E130CFAD7FEB}" type="slidenum">
              <a:rPr lang="en-US" smtClean="0"/>
              <a:t>‹#›</a:t>
            </a:fld>
            <a:endParaRPr lang="en-US" dirty="0"/>
          </a:p>
        </p:txBody>
      </p:sp>
      <p:pic>
        <p:nvPicPr>
          <p:cNvPr id="6" name="Picture 5"/>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930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CD4E5D-EC23-4752-A973-E130CFAD7FEB}" type="slidenum">
              <a:rPr lang="en-US" smtClean="0"/>
              <a:t>‹#›</a:t>
            </a:fld>
            <a:endParaRPr lang="en-US" dirty="0"/>
          </a:p>
        </p:txBody>
      </p:sp>
      <p:pic>
        <p:nvPicPr>
          <p:cNvPr id="5" name="Picture 4"/>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7863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929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088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D4E5D-EC23-4752-A973-E130CFAD7FEB}" type="slidenum">
              <a:rPr lang="en-US" smtClean="0"/>
              <a:t>‹#›</a:t>
            </a:fld>
            <a:endParaRPr lang="en-US"/>
          </a:p>
        </p:txBody>
      </p:sp>
      <p:pic>
        <p:nvPicPr>
          <p:cNvPr id="5" name="Picture 4"/>
          <p:cNvPicPr/>
          <p:nvPr userDrawn="1"/>
        </p:nvPicPr>
        <p:blipFill rotWithShape="1">
          <a:blip r:embed="rId13"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1622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33600"/>
          </a:xfrm>
          <a:solidFill>
            <a:schemeClr val="tx1"/>
          </a:solidFill>
        </p:spPr>
        <p:txBody>
          <a:bodyPr>
            <a:normAutofit/>
          </a:bodyPr>
          <a:lstStyle/>
          <a:p>
            <a:r>
              <a:rPr lang="en-US" i="1" dirty="0">
                <a:solidFill>
                  <a:srgbClr val="FF0000"/>
                </a:solidFill>
              </a:rPr>
              <a:t>Unlocking the Hidden Rules to Success	</a:t>
            </a:r>
            <a:endParaRPr lang="en-US" sz="2700" i="1" dirty="0">
              <a:solidFill>
                <a:srgbClr val="FF0000"/>
              </a:solidFill>
            </a:endParaRPr>
          </a:p>
        </p:txBody>
      </p:sp>
      <p:sp>
        <p:nvSpPr>
          <p:cNvPr id="3" name="Subtitle 2"/>
          <p:cNvSpPr>
            <a:spLocks noGrp="1"/>
          </p:cNvSpPr>
          <p:nvPr>
            <p:ph type="subTitle" idx="1"/>
          </p:nvPr>
        </p:nvSpPr>
        <p:spPr>
          <a:xfrm>
            <a:off x="685800" y="3581400"/>
            <a:ext cx="7772400" cy="2286000"/>
          </a:xfrm>
          <a:solidFill>
            <a:schemeClr val="tx1"/>
          </a:solidFill>
        </p:spPr>
        <p:txBody>
          <a:bodyPr>
            <a:normAutofit fontScale="92500" lnSpcReduction="20000"/>
          </a:bodyPr>
          <a:lstStyle/>
          <a:p>
            <a:pPr>
              <a:spcBef>
                <a:spcPts val="0"/>
              </a:spcBef>
            </a:pPr>
            <a:r>
              <a:rPr lang="en-US" b="1" dirty="0">
                <a:solidFill>
                  <a:schemeClr val="bg1"/>
                </a:solidFill>
              </a:rPr>
              <a:t>Carla M. Boyd</a:t>
            </a:r>
          </a:p>
          <a:p>
            <a:pPr>
              <a:spcBef>
                <a:spcPts val="0"/>
              </a:spcBef>
            </a:pPr>
            <a:r>
              <a:rPr lang="en-US" b="1" dirty="0" err="1">
                <a:solidFill>
                  <a:schemeClr val="bg1"/>
                </a:solidFill>
              </a:rPr>
              <a:t>AtD</a:t>
            </a:r>
            <a:r>
              <a:rPr lang="en-US" b="1" dirty="0">
                <a:solidFill>
                  <a:schemeClr val="bg1"/>
                </a:solidFill>
              </a:rPr>
              <a:t> Leadership Team</a:t>
            </a:r>
          </a:p>
          <a:p>
            <a:pPr>
              <a:spcBef>
                <a:spcPts val="0"/>
              </a:spcBef>
            </a:pPr>
            <a:r>
              <a:rPr lang="en-US" b="1" dirty="0">
                <a:solidFill>
                  <a:schemeClr val="bg1"/>
                </a:solidFill>
              </a:rPr>
              <a:t>Director, Career Services</a:t>
            </a:r>
          </a:p>
          <a:p>
            <a:r>
              <a:rPr lang="en-US" i="1" dirty="0">
                <a:solidFill>
                  <a:srgbClr val="FF0000"/>
                </a:solidFill>
              </a:rPr>
              <a:t>Danville Area Community College</a:t>
            </a:r>
          </a:p>
          <a:p>
            <a:r>
              <a:rPr lang="en-US" i="1" dirty="0">
                <a:solidFill>
                  <a:srgbClr val="FF0000"/>
                </a:solidFill>
              </a:rPr>
              <a:t>-an Achieving the Dream Leader College</a:t>
            </a:r>
            <a:endParaRPr lang="en-US" dirty="0"/>
          </a:p>
        </p:txBody>
      </p:sp>
    </p:spTree>
    <p:extLst>
      <p:ext uri="{BB962C8B-B14F-4D97-AF65-F5344CB8AC3E}">
        <p14:creationId xmlns:p14="http://schemas.microsoft.com/office/powerpoint/2010/main" val="67928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solidFill>
            <a:schemeClr val="tx1"/>
          </a:solidFill>
        </p:spPr>
        <p:txBody>
          <a:bodyPr>
            <a:noAutofit/>
          </a:bodyPr>
          <a:lstStyle/>
          <a:p>
            <a:r>
              <a:rPr lang="en-US" sz="5400" dirty="0" smtClean="0">
                <a:solidFill>
                  <a:srgbClr val="FF0000"/>
                </a:solidFill>
              </a:rPr>
              <a:t/>
            </a:r>
            <a:br>
              <a:rPr lang="en-US" sz="5400" dirty="0" smtClean="0">
                <a:solidFill>
                  <a:srgbClr val="FF0000"/>
                </a:solidFill>
              </a:rPr>
            </a:br>
            <a:r>
              <a:rPr lang="en-US" sz="5400" b="1" dirty="0" smtClean="0">
                <a:solidFill>
                  <a:srgbClr val="FF0000"/>
                </a:solidFill>
              </a:rPr>
              <a:t>Resources </a:t>
            </a:r>
            <a:r>
              <a:rPr lang="en-US" sz="2400" b="1" dirty="0" smtClean="0">
                <a:solidFill>
                  <a:srgbClr val="FF0000"/>
                </a:solidFill>
              </a:rPr>
              <a:t>(cont.)</a:t>
            </a:r>
            <a:r>
              <a:rPr lang="en-US" sz="2400" b="1" dirty="0">
                <a:solidFill>
                  <a:srgbClr val="FF0000"/>
                </a:solidFill>
              </a:rPr>
              <a:t/>
            </a:r>
            <a:br>
              <a:rPr lang="en-US" sz="2400" b="1" dirty="0">
                <a:solidFill>
                  <a:srgbClr val="FF0000"/>
                </a:solidFill>
              </a:rPr>
            </a:br>
            <a:endParaRPr lang="en-US" sz="2400" b="1" dirty="0">
              <a:solidFill>
                <a:srgbClr val="FF0000"/>
              </a:solidFill>
            </a:endParaRPr>
          </a:p>
        </p:txBody>
      </p:sp>
      <p:sp>
        <p:nvSpPr>
          <p:cNvPr id="3" name="Content Placeholder 2"/>
          <p:cNvSpPr>
            <a:spLocks noGrp="1"/>
          </p:cNvSpPr>
          <p:nvPr>
            <p:ph idx="1"/>
          </p:nvPr>
        </p:nvSpPr>
        <p:spPr>
          <a:solidFill>
            <a:schemeClr val="tx1"/>
          </a:solidFill>
        </p:spPr>
        <p:txBody>
          <a:bodyPr>
            <a:normAutofit fontScale="92500" lnSpcReduction="10000"/>
          </a:bodyPr>
          <a:lstStyle/>
          <a:p>
            <a:pPr marL="0" indent="0">
              <a:lnSpc>
                <a:spcPct val="80000"/>
              </a:lnSpc>
              <a:buNone/>
            </a:pPr>
            <a:r>
              <a:rPr lang="en-US" b="1" dirty="0">
                <a:solidFill>
                  <a:srgbClr val="FF0000"/>
                </a:solidFill>
                <a:ea typeface="ＭＳ Ｐゴシック"/>
                <a:cs typeface="ＭＳ Ｐゴシック"/>
              </a:rPr>
              <a:t>Financial</a:t>
            </a:r>
          </a:p>
          <a:p>
            <a:pPr marL="0" indent="0">
              <a:lnSpc>
                <a:spcPct val="80000"/>
              </a:lnSpc>
              <a:buNone/>
            </a:pPr>
            <a:r>
              <a:rPr lang="en-US" dirty="0">
                <a:solidFill>
                  <a:schemeClr val="bg1"/>
                </a:solidFill>
                <a:ea typeface="ＭＳ Ｐゴシック"/>
                <a:cs typeface="ＭＳ Ｐゴシック"/>
              </a:rPr>
              <a:t>Having the money to purchase goods and services.</a:t>
            </a:r>
          </a:p>
          <a:p>
            <a:pPr marL="0" indent="0">
              <a:lnSpc>
                <a:spcPct val="80000"/>
              </a:lnSpc>
              <a:buNone/>
            </a:pPr>
            <a:endParaRPr lang="en-US" sz="1400" u="sng" dirty="0">
              <a:solidFill>
                <a:schemeClr val="bg1"/>
              </a:solidFill>
              <a:ea typeface="ＭＳ Ｐゴシック"/>
              <a:cs typeface="ＭＳ Ｐゴシック"/>
            </a:endParaRPr>
          </a:p>
          <a:p>
            <a:pPr marL="0" indent="0">
              <a:lnSpc>
                <a:spcPct val="80000"/>
              </a:lnSpc>
              <a:buNone/>
            </a:pPr>
            <a:r>
              <a:rPr lang="en-US" b="1" dirty="0">
                <a:solidFill>
                  <a:srgbClr val="FF0000"/>
                </a:solidFill>
                <a:ea typeface="ＭＳ Ｐゴシック"/>
                <a:cs typeface="ＭＳ Ｐゴシック"/>
              </a:rPr>
              <a:t>Emotional</a:t>
            </a:r>
          </a:p>
          <a:p>
            <a:pPr marL="0" indent="0">
              <a:lnSpc>
                <a:spcPct val="80000"/>
              </a:lnSpc>
              <a:buNone/>
            </a:pPr>
            <a:r>
              <a:rPr lang="en-US" dirty="0">
                <a:solidFill>
                  <a:schemeClr val="bg1"/>
                </a:solidFill>
                <a:ea typeface="ＭＳ Ｐゴシック"/>
                <a:cs typeface="ＭＳ Ｐゴシック"/>
              </a:rPr>
              <a:t>Being able to choose and control emotional responses, particularly to negative situations, without engaging in self-destructive behavior. This is an internal resource and shows itself through stamina, perseverance, and choices.</a:t>
            </a:r>
          </a:p>
          <a:p>
            <a:pPr marL="0" indent="0">
              <a:lnSpc>
                <a:spcPct val="90000"/>
              </a:lnSpc>
              <a:buNone/>
            </a:pPr>
            <a:endParaRPr lang="en-US" sz="1400" b="1" dirty="0">
              <a:solidFill>
                <a:schemeClr val="bg1"/>
              </a:solidFill>
              <a:ea typeface="ＭＳ Ｐゴシック"/>
              <a:cs typeface="ＭＳ Ｐゴシック"/>
            </a:endParaRPr>
          </a:p>
          <a:p>
            <a:pPr marL="0" indent="0">
              <a:lnSpc>
                <a:spcPct val="80000"/>
              </a:lnSpc>
              <a:buNone/>
            </a:pPr>
            <a:r>
              <a:rPr lang="en-US" b="1" dirty="0">
                <a:solidFill>
                  <a:srgbClr val="FF0000"/>
                </a:solidFill>
                <a:ea typeface="ＭＳ Ｐゴシック"/>
                <a:cs typeface="ＭＳ Ｐゴシック"/>
              </a:rPr>
              <a:t>Mental	</a:t>
            </a:r>
          </a:p>
          <a:p>
            <a:pPr marL="0" indent="0">
              <a:lnSpc>
                <a:spcPct val="80000"/>
              </a:lnSpc>
              <a:buNone/>
            </a:pPr>
            <a:r>
              <a:rPr lang="en-US" dirty="0">
                <a:solidFill>
                  <a:schemeClr val="bg1"/>
                </a:solidFill>
                <a:ea typeface="ＭＳ Ｐゴシック"/>
                <a:cs typeface="ＭＳ Ｐゴシック"/>
              </a:rPr>
              <a:t>Having the mental abilities and acquired skills (reading, writing, computing) to deal with daily life.</a:t>
            </a:r>
          </a:p>
          <a:p>
            <a:endParaRPr lang="en-US" dirty="0"/>
          </a:p>
        </p:txBody>
      </p:sp>
    </p:spTree>
    <p:extLst>
      <p:ext uri="{BB962C8B-B14F-4D97-AF65-F5344CB8AC3E}">
        <p14:creationId xmlns:p14="http://schemas.microsoft.com/office/powerpoint/2010/main" val="135910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pPr>
              <a:spcBef>
                <a:spcPct val="50000"/>
              </a:spcBef>
            </a:pPr>
            <a:r>
              <a:rPr lang="en-US" sz="5400" b="1" dirty="0" smtClean="0">
                <a:solidFill>
                  <a:srgbClr val="FF0000"/>
                </a:solidFill>
              </a:rPr>
              <a:t>Resources </a:t>
            </a:r>
            <a:r>
              <a:rPr lang="en-US" sz="2400" b="1" dirty="0" smtClean="0">
                <a:solidFill>
                  <a:srgbClr val="FF0000"/>
                </a:solidFill>
              </a:rPr>
              <a:t>(cont.)</a:t>
            </a:r>
            <a:endParaRPr lang="en-US" sz="2400" b="1" dirty="0">
              <a:solidFill>
                <a:srgbClr val="FF0000"/>
              </a:solidFill>
            </a:endParaRPr>
          </a:p>
        </p:txBody>
      </p:sp>
      <p:sp>
        <p:nvSpPr>
          <p:cNvPr id="3" name="Content Placeholder 2"/>
          <p:cNvSpPr>
            <a:spLocks noGrp="1"/>
          </p:cNvSpPr>
          <p:nvPr>
            <p:ph idx="1"/>
          </p:nvPr>
        </p:nvSpPr>
        <p:spPr>
          <a:solidFill>
            <a:schemeClr val="tx1"/>
          </a:solidFill>
        </p:spPr>
        <p:txBody>
          <a:bodyPr/>
          <a:lstStyle/>
          <a:p>
            <a:pPr marL="0" indent="0">
              <a:lnSpc>
                <a:spcPct val="80000"/>
              </a:lnSpc>
              <a:buNone/>
            </a:pPr>
            <a:r>
              <a:rPr lang="en-US" b="1" dirty="0">
                <a:solidFill>
                  <a:srgbClr val="FF0000"/>
                </a:solidFill>
                <a:ea typeface="ＭＳ Ｐゴシック"/>
                <a:cs typeface="ＭＳ Ｐゴシック"/>
              </a:rPr>
              <a:t>Spiritual</a:t>
            </a:r>
          </a:p>
          <a:p>
            <a:pPr marL="0" indent="0">
              <a:lnSpc>
                <a:spcPct val="80000"/>
              </a:lnSpc>
              <a:buNone/>
            </a:pPr>
            <a:r>
              <a:rPr lang="en-US" dirty="0">
                <a:solidFill>
                  <a:schemeClr val="bg1"/>
                </a:solidFill>
                <a:ea typeface="ＭＳ Ｐゴシック"/>
                <a:cs typeface="ＭＳ Ｐゴシック"/>
              </a:rPr>
              <a:t>Believing in divine purpose and guidance. Having hope or a future story. </a:t>
            </a:r>
            <a:endParaRPr lang="en-US" b="1" dirty="0">
              <a:solidFill>
                <a:schemeClr val="bg1"/>
              </a:solidFill>
              <a:ea typeface="ＭＳ Ｐゴシック"/>
              <a:cs typeface="ＭＳ Ｐゴシック"/>
            </a:endParaRPr>
          </a:p>
          <a:p>
            <a:pPr marL="0" indent="0">
              <a:lnSpc>
                <a:spcPct val="80000"/>
              </a:lnSpc>
              <a:buNone/>
            </a:pPr>
            <a:endParaRPr lang="en-US" sz="1400" b="1" dirty="0">
              <a:solidFill>
                <a:srgbClr val="D31044"/>
              </a:solidFill>
              <a:ea typeface="ＭＳ Ｐゴシック"/>
              <a:cs typeface="ＭＳ Ｐゴシック"/>
            </a:endParaRPr>
          </a:p>
          <a:p>
            <a:pPr marL="0" indent="0">
              <a:lnSpc>
                <a:spcPct val="80000"/>
              </a:lnSpc>
              <a:buNone/>
            </a:pPr>
            <a:r>
              <a:rPr lang="en-US" b="1" dirty="0">
                <a:solidFill>
                  <a:srgbClr val="FF0000"/>
                </a:solidFill>
                <a:ea typeface="ＭＳ Ｐゴシック"/>
                <a:cs typeface="ＭＳ Ｐゴシック"/>
              </a:rPr>
              <a:t>Physical	</a:t>
            </a:r>
            <a:endParaRPr lang="en-US" dirty="0">
              <a:solidFill>
                <a:srgbClr val="FF0000"/>
              </a:solidFill>
              <a:ea typeface="ＭＳ Ｐゴシック"/>
              <a:cs typeface="ＭＳ Ｐゴシック"/>
            </a:endParaRPr>
          </a:p>
          <a:p>
            <a:pPr marL="0" indent="0">
              <a:lnSpc>
                <a:spcPct val="90000"/>
              </a:lnSpc>
              <a:spcBef>
                <a:spcPct val="0"/>
              </a:spcBef>
              <a:buNone/>
            </a:pPr>
            <a:r>
              <a:rPr lang="en-US" dirty="0">
                <a:solidFill>
                  <a:schemeClr val="bg1"/>
                </a:solidFill>
                <a:ea typeface="ＭＳ Ｐゴシック"/>
                <a:cs typeface="ＭＳ Ｐゴシック"/>
              </a:rPr>
              <a:t>Having physical health and mobility.</a:t>
            </a:r>
          </a:p>
          <a:p>
            <a:pPr marL="0" indent="0">
              <a:lnSpc>
                <a:spcPct val="90000"/>
              </a:lnSpc>
              <a:spcBef>
                <a:spcPct val="0"/>
              </a:spcBef>
              <a:buNone/>
            </a:pPr>
            <a:endParaRPr lang="en-US" sz="1400" dirty="0">
              <a:solidFill>
                <a:srgbClr val="FF0000"/>
              </a:solidFill>
              <a:ea typeface="ＭＳ Ｐゴシック"/>
              <a:cs typeface="ＭＳ Ｐゴシック"/>
            </a:endParaRPr>
          </a:p>
          <a:p>
            <a:pPr marL="0" indent="0">
              <a:lnSpc>
                <a:spcPct val="90000"/>
              </a:lnSpc>
              <a:spcBef>
                <a:spcPct val="0"/>
              </a:spcBef>
              <a:buNone/>
            </a:pPr>
            <a:r>
              <a:rPr lang="en-US" b="1" dirty="0">
                <a:solidFill>
                  <a:srgbClr val="FF0000"/>
                </a:solidFill>
                <a:ea typeface="ＭＳ Ｐゴシック"/>
                <a:cs typeface="ＭＳ Ｐゴシック"/>
              </a:rPr>
              <a:t>Support Systems</a:t>
            </a:r>
            <a:r>
              <a:rPr lang="en-US" dirty="0">
                <a:solidFill>
                  <a:srgbClr val="FF0000"/>
                </a:solidFill>
                <a:ea typeface="ＭＳ Ｐゴシック"/>
                <a:cs typeface="ＭＳ Ｐゴシック"/>
              </a:rPr>
              <a:t>	</a:t>
            </a:r>
          </a:p>
          <a:p>
            <a:pPr marL="0" indent="0">
              <a:lnSpc>
                <a:spcPct val="90000"/>
              </a:lnSpc>
              <a:spcBef>
                <a:spcPct val="0"/>
              </a:spcBef>
              <a:buNone/>
            </a:pPr>
            <a:r>
              <a:rPr lang="en-US" dirty="0">
                <a:solidFill>
                  <a:schemeClr val="bg1"/>
                </a:solidFill>
                <a:ea typeface="ＭＳ Ｐゴシック"/>
                <a:cs typeface="ＭＳ Ｐゴシック"/>
              </a:rPr>
              <a:t>Having friends, family, and backup resources available to access in times of need. These are external resources.</a:t>
            </a:r>
            <a:endParaRPr lang="en-US" sz="2800" dirty="0">
              <a:solidFill>
                <a:schemeClr val="bg1"/>
              </a:solidFill>
              <a:ea typeface="ＭＳ Ｐゴシック"/>
              <a:cs typeface="ＭＳ Ｐゴシック"/>
            </a:endParaRPr>
          </a:p>
          <a:p>
            <a:endParaRPr lang="en-US" dirty="0"/>
          </a:p>
        </p:txBody>
      </p:sp>
    </p:spTree>
    <p:extLst>
      <p:ext uri="{BB962C8B-B14F-4D97-AF65-F5344CB8AC3E}">
        <p14:creationId xmlns:p14="http://schemas.microsoft.com/office/powerpoint/2010/main" val="1836000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sz="6700" dirty="0" smtClean="0">
                <a:solidFill>
                  <a:srgbClr val="FF0000"/>
                </a:solidFill>
              </a:rPr>
              <a:t/>
            </a:r>
            <a:br>
              <a:rPr lang="en-US" sz="6700" dirty="0" smtClean="0">
                <a:solidFill>
                  <a:srgbClr val="FF0000"/>
                </a:solidFill>
              </a:rPr>
            </a:br>
            <a:r>
              <a:rPr lang="en-US" sz="6700" b="1" dirty="0" smtClean="0">
                <a:solidFill>
                  <a:srgbClr val="FF0000"/>
                </a:solidFill>
              </a:rPr>
              <a:t>Resources </a:t>
            </a:r>
            <a:r>
              <a:rPr lang="en-US" sz="3600" b="1" dirty="0" smtClean="0">
                <a:solidFill>
                  <a:srgbClr val="FF0000"/>
                </a:solidFill>
              </a:rPr>
              <a:t>(cont.)</a:t>
            </a:r>
            <a:r>
              <a:rPr lang="en-US" sz="3600" b="1" dirty="0">
                <a:solidFill>
                  <a:srgbClr val="FF0000"/>
                </a:solidFill>
              </a:rPr>
              <a:t/>
            </a:r>
            <a:br>
              <a:rPr lang="en-US" sz="3600" b="1" dirty="0">
                <a:solidFill>
                  <a:srgbClr val="FF0000"/>
                </a:solidFill>
              </a:rPr>
            </a:br>
            <a:endParaRPr lang="en-US" sz="3600" b="1" dirty="0">
              <a:solidFill>
                <a:srgbClr val="FF0000"/>
              </a:solidFill>
            </a:endParaRPr>
          </a:p>
        </p:txBody>
      </p:sp>
      <p:sp>
        <p:nvSpPr>
          <p:cNvPr id="3" name="Content Placeholder 2"/>
          <p:cNvSpPr>
            <a:spLocks noGrp="1"/>
          </p:cNvSpPr>
          <p:nvPr>
            <p:ph idx="1"/>
          </p:nvPr>
        </p:nvSpPr>
        <p:spPr>
          <a:solidFill>
            <a:schemeClr val="tx1"/>
          </a:solidFill>
        </p:spPr>
        <p:txBody>
          <a:bodyPr>
            <a:normAutofit fontScale="92500" lnSpcReduction="10000"/>
          </a:bodyPr>
          <a:lstStyle/>
          <a:p>
            <a:pPr marL="0" indent="0">
              <a:lnSpc>
                <a:spcPct val="90000"/>
              </a:lnSpc>
              <a:buNone/>
            </a:pPr>
            <a:r>
              <a:rPr lang="en-US" b="1" dirty="0">
                <a:solidFill>
                  <a:srgbClr val="FF0000"/>
                </a:solidFill>
                <a:ea typeface="ＭＳ Ｐゴシック"/>
                <a:cs typeface="ＭＳ Ｐゴシック"/>
              </a:rPr>
              <a:t>Relationships/Role Models 	</a:t>
            </a:r>
          </a:p>
          <a:p>
            <a:pPr marL="0" indent="0">
              <a:lnSpc>
                <a:spcPct val="80000"/>
              </a:lnSpc>
              <a:buNone/>
            </a:pPr>
            <a:r>
              <a:rPr lang="en-US" dirty="0">
                <a:solidFill>
                  <a:schemeClr val="bg1"/>
                </a:solidFill>
                <a:ea typeface="ＭＳ Ｐゴシック"/>
                <a:cs typeface="ＭＳ Ｐゴシック"/>
              </a:rPr>
              <a:t>Having frequent access to adult(s) who are appropriate, who are nurturing to the child, and who do not engage in self-destructive behavior.</a:t>
            </a:r>
            <a:endParaRPr lang="en-US" u="sng" dirty="0">
              <a:solidFill>
                <a:schemeClr val="bg1"/>
              </a:solidFill>
              <a:ea typeface="ＭＳ Ｐゴシック"/>
              <a:cs typeface="ＭＳ Ｐゴシック"/>
            </a:endParaRPr>
          </a:p>
          <a:p>
            <a:pPr marL="0" indent="0">
              <a:lnSpc>
                <a:spcPct val="80000"/>
              </a:lnSpc>
              <a:buNone/>
            </a:pPr>
            <a:endParaRPr lang="en-US" sz="1400" u="sng" dirty="0">
              <a:solidFill>
                <a:srgbClr val="FF0000"/>
              </a:solidFill>
              <a:ea typeface="ＭＳ Ｐゴシック"/>
              <a:cs typeface="ＭＳ Ｐゴシック"/>
            </a:endParaRPr>
          </a:p>
          <a:p>
            <a:pPr marL="0" indent="0">
              <a:lnSpc>
                <a:spcPct val="80000"/>
              </a:lnSpc>
              <a:buNone/>
            </a:pPr>
            <a:r>
              <a:rPr lang="en-US" b="1" dirty="0">
                <a:solidFill>
                  <a:srgbClr val="FF0000"/>
                </a:solidFill>
                <a:ea typeface="ＭＳ Ｐゴシック"/>
                <a:cs typeface="ＭＳ Ｐゴシック"/>
              </a:rPr>
              <a:t>Knowledge of Hidden Rules </a:t>
            </a:r>
          </a:p>
          <a:p>
            <a:pPr marL="0" indent="0">
              <a:lnSpc>
                <a:spcPct val="80000"/>
              </a:lnSpc>
              <a:buNone/>
            </a:pPr>
            <a:r>
              <a:rPr lang="en-US" dirty="0">
                <a:solidFill>
                  <a:schemeClr val="bg1"/>
                </a:solidFill>
                <a:ea typeface="ＭＳ Ｐゴシック"/>
                <a:cs typeface="ＭＳ Ｐゴシック"/>
              </a:rPr>
              <a:t>Knowing the unspoken cues and habits of a group.</a:t>
            </a:r>
            <a:endParaRPr lang="en-US" sz="2800" dirty="0">
              <a:solidFill>
                <a:schemeClr val="bg1"/>
              </a:solidFill>
              <a:ea typeface="ＭＳ Ｐゴシック"/>
              <a:cs typeface="ＭＳ Ｐゴシック"/>
            </a:endParaRPr>
          </a:p>
          <a:p>
            <a:pPr marL="0" indent="0">
              <a:lnSpc>
                <a:spcPct val="80000"/>
              </a:lnSpc>
              <a:buNone/>
            </a:pPr>
            <a:endParaRPr lang="en-US" sz="1400" dirty="0">
              <a:ea typeface="ＭＳ Ｐゴシック"/>
              <a:cs typeface="ＭＳ Ｐゴシック"/>
            </a:endParaRPr>
          </a:p>
          <a:p>
            <a:pPr marL="0" indent="0">
              <a:lnSpc>
                <a:spcPct val="90000"/>
              </a:lnSpc>
              <a:buNone/>
            </a:pPr>
            <a:r>
              <a:rPr lang="en-US" b="1" dirty="0">
                <a:solidFill>
                  <a:srgbClr val="FF0000"/>
                </a:solidFill>
                <a:ea typeface="ＭＳ Ｐゴシック"/>
                <a:cs typeface="ＭＳ Ｐゴシック"/>
              </a:rPr>
              <a:t>Formal Register</a:t>
            </a:r>
          </a:p>
          <a:p>
            <a:pPr marL="0" indent="0">
              <a:lnSpc>
                <a:spcPct val="90000"/>
              </a:lnSpc>
              <a:buNone/>
            </a:pPr>
            <a:r>
              <a:rPr lang="en-US" dirty="0">
                <a:solidFill>
                  <a:schemeClr val="bg1"/>
                </a:solidFill>
                <a:ea typeface="ＭＳ Ｐゴシック"/>
                <a:cs typeface="ＭＳ Ｐゴシック"/>
              </a:rPr>
              <a:t>Having the vocabulary, language ability, and negotiation skills necessary to succeed in school and/or work settings.</a:t>
            </a:r>
          </a:p>
          <a:p>
            <a:endParaRPr lang="en-US" dirty="0"/>
          </a:p>
        </p:txBody>
      </p:sp>
    </p:spTree>
    <p:extLst>
      <p:ext uri="{BB962C8B-B14F-4D97-AF65-F5344CB8AC3E}">
        <p14:creationId xmlns:p14="http://schemas.microsoft.com/office/powerpoint/2010/main" val="3868931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1295400"/>
            <a:ext cx="8305800" cy="4800600"/>
          </a:xfrm>
          <a:solidFill>
            <a:schemeClr val="tx1"/>
          </a:solidFill>
        </p:spPr>
        <p:txBody>
          <a:bodyPr>
            <a:normAutofit/>
          </a:bodyPr>
          <a:lstStyle/>
          <a:p>
            <a:r>
              <a:rPr lang="en-US" sz="2000" cap="none" dirty="0">
                <a:solidFill>
                  <a:schemeClr val="bg1"/>
                </a:solidFill>
              </a:rPr>
              <a:t>Decision-making for school focused driving forces will be based on the class rules they are most comfortable in applying…</a:t>
            </a:r>
            <a:br>
              <a:rPr lang="en-US" sz="2000" cap="none" dirty="0">
                <a:solidFill>
                  <a:schemeClr val="bg1"/>
                </a:solidFill>
              </a:rPr>
            </a:br>
            <a:r>
              <a:rPr lang="en-US" sz="2000" cap="none" dirty="0">
                <a:solidFill>
                  <a:schemeClr val="bg1"/>
                </a:solidFill>
              </a:rPr>
              <a:t/>
            </a:r>
            <a:br>
              <a:rPr lang="en-US" sz="2000" cap="none" dirty="0">
                <a:solidFill>
                  <a:schemeClr val="bg1"/>
                </a:solidFill>
              </a:rPr>
            </a:br>
            <a:r>
              <a:rPr lang="en-US" sz="2800" cap="none" dirty="0">
                <a:solidFill>
                  <a:schemeClr val="bg1"/>
                </a:solidFill>
              </a:rPr>
              <a:t>Money - financial aid</a:t>
            </a:r>
            <a:br>
              <a:rPr lang="en-US" sz="2800" cap="none" dirty="0">
                <a:solidFill>
                  <a:schemeClr val="bg1"/>
                </a:solidFill>
              </a:rPr>
            </a:br>
            <a:r>
              <a:rPr lang="en-US" sz="2800" cap="none" dirty="0">
                <a:solidFill>
                  <a:schemeClr val="bg1"/>
                </a:solidFill>
              </a:rPr>
              <a:t/>
            </a:r>
            <a:br>
              <a:rPr lang="en-US" sz="2800" cap="none" dirty="0">
                <a:solidFill>
                  <a:schemeClr val="bg1"/>
                </a:solidFill>
              </a:rPr>
            </a:br>
            <a:r>
              <a:rPr lang="en-US" sz="2800" cap="none" dirty="0">
                <a:solidFill>
                  <a:schemeClr val="bg1"/>
                </a:solidFill>
              </a:rPr>
              <a:t>Time – class attendance, assignment deadlines   </a:t>
            </a:r>
            <a:br>
              <a:rPr lang="en-US" sz="2800" cap="none" dirty="0">
                <a:solidFill>
                  <a:schemeClr val="bg1"/>
                </a:solidFill>
              </a:rPr>
            </a:br>
            <a:r>
              <a:rPr lang="en-US" sz="2800" cap="none" dirty="0">
                <a:solidFill>
                  <a:schemeClr val="bg1"/>
                </a:solidFill>
              </a:rPr>
              <a:t/>
            </a:r>
            <a:br>
              <a:rPr lang="en-US" sz="2800" cap="none" dirty="0">
                <a:solidFill>
                  <a:schemeClr val="bg1"/>
                </a:solidFill>
              </a:rPr>
            </a:br>
            <a:r>
              <a:rPr lang="en-US" sz="2800" cap="none" dirty="0">
                <a:solidFill>
                  <a:schemeClr val="bg1"/>
                </a:solidFill>
              </a:rPr>
              <a:t>Education – is it needed, can success be found in it?  </a:t>
            </a:r>
            <a:br>
              <a:rPr lang="en-US" sz="2800" cap="none" dirty="0">
                <a:solidFill>
                  <a:schemeClr val="bg1"/>
                </a:solidFill>
              </a:rPr>
            </a:br>
            <a:r>
              <a:rPr lang="en-US" sz="2800" cap="none" dirty="0">
                <a:solidFill>
                  <a:schemeClr val="bg1"/>
                </a:solidFill>
              </a:rPr>
              <a:t/>
            </a:r>
            <a:br>
              <a:rPr lang="en-US" sz="2800" cap="none" dirty="0">
                <a:solidFill>
                  <a:schemeClr val="bg1"/>
                </a:solidFill>
              </a:rPr>
            </a:br>
            <a:r>
              <a:rPr lang="en-US" sz="2800" cap="none" dirty="0">
                <a:solidFill>
                  <a:schemeClr val="bg1"/>
                </a:solidFill>
              </a:rPr>
              <a:t>Worldview – localized, how is this going to effect change where I live? </a:t>
            </a:r>
          </a:p>
        </p:txBody>
      </p:sp>
      <p:sp>
        <p:nvSpPr>
          <p:cNvPr id="14" name="Text Placeholder 13"/>
          <p:cNvSpPr>
            <a:spLocks noGrp="1"/>
          </p:cNvSpPr>
          <p:nvPr>
            <p:ph type="body" idx="1"/>
          </p:nvPr>
        </p:nvSpPr>
        <p:spPr>
          <a:xfrm>
            <a:off x="457200" y="304801"/>
            <a:ext cx="8305800" cy="990599"/>
          </a:xfrm>
          <a:solidFill>
            <a:schemeClr val="tx1"/>
          </a:solidFill>
        </p:spPr>
        <p:txBody>
          <a:bodyPr>
            <a:normAutofit/>
          </a:bodyPr>
          <a:lstStyle/>
          <a:p>
            <a:r>
              <a:rPr lang="en-US" sz="4400" dirty="0">
                <a:solidFill>
                  <a:srgbClr val="FF0000"/>
                </a:solidFill>
              </a:rPr>
              <a:t>Hidden Rules of Economic Class</a:t>
            </a:r>
          </a:p>
        </p:txBody>
      </p:sp>
    </p:spTree>
    <p:extLst>
      <p:ext uri="{BB962C8B-B14F-4D97-AF65-F5344CB8AC3E}">
        <p14:creationId xmlns:p14="http://schemas.microsoft.com/office/powerpoint/2010/main" val="214376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tx1"/>
          </a:solidFill>
        </p:spPr>
        <p:txBody>
          <a:bodyPr>
            <a:normAutofit/>
          </a:bodyPr>
          <a:lstStyle/>
          <a:p>
            <a:r>
              <a:rPr lang="en-US" dirty="0">
                <a:solidFill>
                  <a:srgbClr val="FF0000"/>
                </a:solidFill>
              </a:rPr>
              <a:t>Where Do We Go from Here?</a:t>
            </a:r>
          </a:p>
        </p:txBody>
      </p:sp>
      <p:sp>
        <p:nvSpPr>
          <p:cNvPr id="3" name="Content Placeholder 2"/>
          <p:cNvSpPr>
            <a:spLocks noGrp="1"/>
          </p:cNvSpPr>
          <p:nvPr>
            <p:ph idx="1"/>
          </p:nvPr>
        </p:nvSpPr>
        <p:spPr>
          <a:solidFill>
            <a:schemeClr val="tx1"/>
          </a:solidFill>
        </p:spPr>
        <p:txBody>
          <a:bodyPr/>
          <a:lstStyle/>
          <a:p>
            <a:r>
              <a:rPr lang="en-US" dirty="0">
                <a:solidFill>
                  <a:schemeClr val="bg1"/>
                </a:solidFill>
              </a:rPr>
              <a:t>Working with America’s Job Center</a:t>
            </a:r>
          </a:p>
          <a:p>
            <a:r>
              <a:rPr lang="en-US" dirty="0">
                <a:solidFill>
                  <a:schemeClr val="bg1"/>
                </a:solidFill>
              </a:rPr>
              <a:t>WIOA Dollars; SNAP to Success; HACD</a:t>
            </a:r>
          </a:p>
          <a:p>
            <a:r>
              <a:rPr lang="en-US" dirty="0">
                <a:solidFill>
                  <a:schemeClr val="bg1"/>
                </a:solidFill>
              </a:rPr>
              <a:t>Scaling Up</a:t>
            </a:r>
          </a:p>
          <a:p>
            <a:r>
              <a:rPr lang="en-US" dirty="0">
                <a:solidFill>
                  <a:schemeClr val="bg1"/>
                </a:solidFill>
              </a:rPr>
              <a:t>Sharing</a:t>
            </a:r>
          </a:p>
          <a:p>
            <a:pPr marL="0" indent="0">
              <a:buNone/>
            </a:pPr>
            <a:endParaRPr lang="en-US" dirty="0">
              <a:solidFill>
                <a:schemeClr val="bg1"/>
              </a:solidFill>
            </a:endParaRPr>
          </a:p>
        </p:txBody>
      </p:sp>
    </p:spTree>
    <p:extLst>
      <p:ext uri="{BB962C8B-B14F-4D97-AF65-F5344CB8AC3E}">
        <p14:creationId xmlns:p14="http://schemas.microsoft.com/office/powerpoint/2010/main" val="394715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a:solidFill>
            <a:schemeClr val="tx1"/>
          </a:solidFill>
        </p:spPr>
        <p:txBody>
          <a:bodyPr/>
          <a:lstStyle/>
          <a:p>
            <a:r>
              <a:rPr lang="en-US" dirty="0">
                <a:solidFill>
                  <a:srgbClr val="FF0000"/>
                </a:solidFill>
              </a:rPr>
              <a:t>Resources</a:t>
            </a:r>
          </a:p>
        </p:txBody>
      </p:sp>
      <p:sp>
        <p:nvSpPr>
          <p:cNvPr id="5" name="Content Placeholder 4"/>
          <p:cNvSpPr>
            <a:spLocks noGrp="1"/>
          </p:cNvSpPr>
          <p:nvPr>
            <p:ph idx="1"/>
          </p:nvPr>
        </p:nvSpPr>
        <p:spPr>
          <a:xfrm>
            <a:off x="457200" y="1295400"/>
            <a:ext cx="8229600" cy="4830763"/>
          </a:xfrm>
          <a:solidFill>
            <a:schemeClr val="tx1"/>
          </a:solidFill>
        </p:spPr>
        <p:txBody>
          <a:bodyPr>
            <a:normAutofit/>
          </a:bodyPr>
          <a:lstStyle/>
          <a:p>
            <a:pPr>
              <a:spcBef>
                <a:spcPts val="0"/>
              </a:spcBef>
            </a:pPr>
            <a:r>
              <a:rPr lang="en-US" i="1" dirty="0">
                <a:solidFill>
                  <a:schemeClr val="bg1"/>
                </a:solidFill>
              </a:rPr>
              <a:t>A Framework for Understanding Poverty</a:t>
            </a:r>
          </a:p>
          <a:p>
            <a:pPr marL="68580" indent="0">
              <a:spcBef>
                <a:spcPts val="0"/>
              </a:spcBef>
              <a:buNone/>
            </a:pPr>
            <a:r>
              <a:rPr lang="en-US" i="1" dirty="0">
                <a:solidFill>
                  <a:schemeClr val="bg1"/>
                </a:solidFill>
              </a:rPr>
              <a:t>	-Dr. Ruby Payne</a:t>
            </a:r>
          </a:p>
          <a:p>
            <a:pPr marL="68580" indent="0">
              <a:spcBef>
                <a:spcPts val="0"/>
              </a:spcBef>
              <a:buNone/>
            </a:pPr>
            <a:endParaRPr lang="en-US" sz="800" i="1" dirty="0">
              <a:solidFill>
                <a:schemeClr val="bg1"/>
              </a:solidFill>
            </a:endParaRPr>
          </a:p>
          <a:p>
            <a:pPr marL="68580" indent="0">
              <a:spcBef>
                <a:spcPts val="0"/>
              </a:spcBef>
              <a:buNone/>
            </a:pPr>
            <a:endParaRPr lang="en-US" sz="800" i="1" dirty="0">
              <a:solidFill>
                <a:schemeClr val="bg1"/>
              </a:solidFill>
            </a:endParaRPr>
          </a:p>
          <a:p>
            <a:pPr>
              <a:spcBef>
                <a:spcPts val="0"/>
              </a:spcBef>
            </a:pPr>
            <a:r>
              <a:rPr lang="en-US" i="1" dirty="0">
                <a:solidFill>
                  <a:schemeClr val="bg1"/>
                </a:solidFill>
              </a:rPr>
              <a:t>Investigations into Economic Class in America </a:t>
            </a:r>
          </a:p>
          <a:p>
            <a:pPr marL="68580" indent="0">
              <a:spcBef>
                <a:spcPts val="0"/>
              </a:spcBef>
              <a:buNone/>
            </a:pPr>
            <a:r>
              <a:rPr lang="en-US" i="1" dirty="0">
                <a:solidFill>
                  <a:schemeClr val="bg1"/>
                </a:solidFill>
              </a:rPr>
              <a:t>	-Philip </a:t>
            </a:r>
            <a:r>
              <a:rPr lang="en-US" i="1" dirty="0" err="1">
                <a:solidFill>
                  <a:schemeClr val="bg1"/>
                </a:solidFill>
              </a:rPr>
              <a:t>DeVol</a:t>
            </a:r>
            <a:r>
              <a:rPr lang="en-US" i="1" dirty="0">
                <a:solidFill>
                  <a:schemeClr val="bg1"/>
                </a:solidFill>
              </a:rPr>
              <a:t> &amp; Karla </a:t>
            </a:r>
            <a:r>
              <a:rPr lang="en-US" i="1" dirty="0" err="1">
                <a:solidFill>
                  <a:schemeClr val="bg1"/>
                </a:solidFill>
              </a:rPr>
              <a:t>Krodel</a:t>
            </a:r>
            <a:endParaRPr lang="en-US" i="1" dirty="0">
              <a:solidFill>
                <a:schemeClr val="bg1"/>
              </a:solidFill>
            </a:endParaRPr>
          </a:p>
          <a:p>
            <a:pPr marL="68580" indent="0">
              <a:spcBef>
                <a:spcPts val="0"/>
              </a:spcBef>
              <a:buNone/>
            </a:pPr>
            <a:endParaRPr lang="en-US" sz="800" i="1" dirty="0">
              <a:solidFill>
                <a:schemeClr val="bg1"/>
              </a:solidFill>
            </a:endParaRPr>
          </a:p>
          <a:p>
            <a:pPr marL="68580" indent="0">
              <a:spcBef>
                <a:spcPts val="0"/>
              </a:spcBef>
              <a:buNone/>
            </a:pPr>
            <a:endParaRPr lang="en-US" sz="800" i="1" dirty="0">
              <a:solidFill>
                <a:schemeClr val="bg1"/>
              </a:solidFill>
            </a:endParaRPr>
          </a:p>
          <a:p>
            <a:pPr>
              <a:spcBef>
                <a:spcPts val="0"/>
              </a:spcBef>
            </a:pPr>
            <a:r>
              <a:rPr lang="en-US" i="1" dirty="0">
                <a:solidFill>
                  <a:schemeClr val="bg1"/>
                </a:solidFill>
              </a:rPr>
              <a:t>Getting Ahead…in a just getting by world</a:t>
            </a:r>
          </a:p>
          <a:p>
            <a:pPr marL="68580" indent="0">
              <a:spcBef>
                <a:spcPts val="0"/>
              </a:spcBef>
              <a:buNone/>
            </a:pPr>
            <a:r>
              <a:rPr lang="en-US" i="1" dirty="0">
                <a:solidFill>
                  <a:schemeClr val="bg1"/>
                </a:solidFill>
              </a:rPr>
              <a:t>	-Philip </a:t>
            </a:r>
            <a:r>
              <a:rPr lang="en-US" i="1" dirty="0" err="1">
                <a:solidFill>
                  <a:schemeClr val="bg1"/>
                </a:solidFill>
              </a:rPr>
              <a:t>DeVol</a:t>
            </a:r>
            <a:endParaRPr lang="en-US" i="1" dirty="0">
              <a:solidFill>
                <a:schemeClr val="bg1"/>
              </a:solidFill>
            </a:endParaRPr>
          </a:p>
          <a:p>
            <a:pPr marL="68580" indent="0">
              <a:spcBef>
                <a:spcPts val="0"/>
              </a:spcBef>
              <a:buNone/>
            </a:pPr>
            <a:endParaRPr lang="en-US" sz="800" i="1" dirty="0">
              <a:solidFill>
                <a:schemeClr val="bg1"/>
              </a:solidFill>
            </a:endParaRPr>
          </a:p>
          <a:p>
            <a:pPr marL="68580" indent="0">
              <a:spcBef>
                <a:spcPts val="0"/>
              </a:spcBef>
              <a:buNone/>
            </a:pPr>
            <a:endParaRPr lang="en-US" sz="800" i="1" dirty="0">
              <a:solidFill>
                <a:schemeClr val="bg1"/>
              </a:solidFill>
            </a:endParaRPr>
          </a:p>
          <a:p>
            <a:pPr>
              <a:spcBef>
                <a:spcPts val="0"/>
              </a:spcBef>
            </a:pPr>
            <a:r>
              <a:rPr lang="en-US" i="1" dirty="0">
                <a:solidFill>
                  <a:schemeClr val="bg1"/>
                </a:solidFill>
              </a:rPr>
              <a:t>Bridges for Businesses </a:t>
            </a:r>
          </a:p>
          <a:p>
            <a:pPr marL="68580" indent="0">
              <a:spcBef>
                <a:spcPts val="0"/>
              </a:spcBef>
              <a:buNone/>
            </a:pPr>
            <a:r>
              <a:rPr lang="en-US" i="1" dirty="0">
                <a:solidFill>
                  <a:schemeClr val="bg1"/>
                </a:solidFill>
              </a:rPr>
              <a:t>	-Ruth </a:t>
            </a:r>
            <a:r>
              <a:rPr lang="en-US" i="1" dirty="0" err="1">
                <a:solidFill>
                  <a:schemeClr val="bg1"/>
                </a:solidFill>
              </a:rPr>
              <a:t>Weirich</a:t>
            </a:r>
            <a:endParaRPr lang="en-US" i="1" dirty="0">
              <a:solidFill>
                <a:schemeClr val="bg1"/>
              </a:solidFill>
            </a:endParaRPr>
          </a:p>
          <a:p>
            <a:pPr marL="68580" indent="0">
              <a:buNone/>
            </a:pPr>
            <a:endParaRPr lang="en-US" sz="2000" i="1" dirty="0">
              <a:solidFill>
                <a:schemeClr val="bg1"/>
              </a:solidFill>
            </a:endParaRPr>
          </a:p>
          <a:p>
            <a:pPr marL="68580" indent="0">
              <a:buNone/>
            </a:pPr>
            <a:endParaRPr lang="en-US" sz="1800" i="1" dirty="0">
              <a:solidFill>
                <a:schemeClr val="bg1"/>
              </a:solidFill>
            </a:endParaRPr>
          </a:p>
        </p:txBody>
      </p:sp>
    </p:spTree>
    <p:extLst>
      <p:ext uri="{BB962C8B-B14F-4D97-AF65-F5344CB8AC3E}">
        <p14:creationId xmlns:p14="http://schemas.microsoft.com/office/powerpoint/2010/main" val="228782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a:solidFill>
            <a:schemeClr val="tx1"/>
          </a:solidFill>
        </p:spPr>
        <p:txBody>
          <a:bodyPr/>
          <a:lstStyle/>
          <a:p>
            <a:r>
              <a:rPr lang="en-US" dirty="0">
                <a:solidFill>
                  <a:srgbClr val="FF0000"/>
                </a:solidFill>
              </a:rPr>
              <a:t>History</a:t>
            </a:r>
          </a:p>
        </p:txBody>
      </p:sp>
      <p:sp>
        <p:nvSpPr>
          <p:cNvPr id="3" name="Content Placeholder 2"/>
          <p:cNvSpPr>
            <a:spLocks noGrp="1"/>
          </p:cNvSpPr>
          <p:nvPr>
            <p:ph idx="1"/>
          </p:nvPr>
        </p:nvSpPr>
        <p:spPr>
          <a:xfrm>
            <a:off x="457200" y="1371600"/>
            <a:ext cx="8229600" cy="4724400"/>
          </a:xfrm>
          <a:solidFill>
            <a:schemeClr val="tx1"/>
          </a:solidFill>
        </p:spPr>
        <p:txBody>
          <a:bodyPr/>
          <a:lstStyle/>
          <a:p>
            <a:r>
              <a:rPr lang="en-US" dirty="0">
                <a:solidFill>
                  <a:schemeClr val="bg1"/>
                </a:solidFill>
              </a:rPr>
              <a:t>DACC joins Achieving the Dream in 2009 – adopted data-driven decision-making process</a:t>
            </a:r>
          </a:p>
          <a:p>
            <a:pPr marL="0" indent="0">
              <a:buNone/>
            </a:pPr>
            <a:endParaRPr lang="en-US" dirty="0">
              <a:solidFill>
                <a:schemeClr val="bg1"/>
              </a:solidFill>
            </a:endParaRPr>
          </a:p>
          <a:p>
            <a:r>
              <a:rPr lang="en-US" dirty="0">
                <a:solidFill>
                  <a:schemeClr val="bg1"/>
                </a:solidFill>
              </a:rPr>
              <a:t>Developed a 3-prong focus for addressing student success</a:t>
            </a:r>
          </a:p>
          <a:p>
            <a:pPr marL="0" indent="0">
              <a:buNone/>
            </a:pPr>
            <a:r>
              <a:rPr lang="en-US" dirty="0">
                <a:solidFill>
                  <a:schemeClr val="bg1"/>
                </a:solidFill>
              </a:rPr>
              <a:t>		-Equity and Inclusion</a:t>
            </a:r>
          </a:p>
          <a:p>
            <a:pPr marL="0" indent="0">
              <a:buNone/>
            </a:pPr>
            <a:r>
              <a:rPr lang="en-US" dirty="0">
                <a:solidFill>
                  <a:schemeClr val="bg1"/>
                </a:solidFill>
              </a:rPr>
              <a:t>		-Teaching and Learning</a:t>
            </a:r>
          </a:p>
          <a:p>
            <a:pPr marL="0" indent="0">
              <a:buNone/>
            </a:pPr>
            <a:r>
              <a:rPr lang="en-US" dirty="0">
                <a:solidFill>
                  <a:schemeClr val="bg1"/>
                </a:solidFill>
              </a:rPr>
              <a:t>		-First Year Experience</a:t>
            </a:r>
          </a:p>
          <a:p>
            <a:pPr marL="0" indent="0">
              <a:buNone/>
            </a:pPr>
            <a:endParaRPr lang="en-US" dirty="0"/>
          </a:p>
        </p:txBody>
      </p:sp>
    </p:spTree>
    <p:extLst>
      <p:ext uri="{BB962C8B-B14F-4D97-AF65-F5344CB8AC3E}">
        <p14:creationId xmlns:p14="http://schemas.microsoft.com/office/powerpoint/2010/main" val="168505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dirty="0">
                <a:solidFill>
                  <a:srgbClr val="FF0000"/>
                </a:solidFill>
              </a:rPr>
              <a:t>Equity and Inclusion Team</a:t>
            </a:r>
          </a:p>
        </p:txBody>
      </p:sp>
      <p:sp>
        <p:nvSpPr>
          <p:cNvPr id="3" name="Content Placeholder 2"/>
          <p:cNvSpPr>
            <a:spLocks noGrp="1"/>
          </p:cNvSpPr>
          <p:nvPr>
            <p:ph idx="1"/>
          </p:nvPr>
        </p:nvSpPr>
        <p:spPr>
          <a:xfrm>
            <a:off x="457200" y="1371600"/>
            <a:ext cx="8229600" cy="4525963"/>
          </a:xfrm>
          <a:solidFill>
            <a:schemeClr val="tx1"/>
          </a:solidFill>
        </p:spPr>
        <p:txBody>
          <a:bodyPr>
            <a:normAutofit lnSpcReduction="10000"/>
          </a:bodyPr>
          <a:lstStyle/>
          <a:p>
            <a:r>
              <a:rPr lang="en-US" dirty="0">
                <a:solidFill>
                  <a:schemeClr val="bg1"/>
                </a:solidFill>
              </a:rPr>
              <a:t>Support Group Format</a:t>
            </a:r>
          </a:p>
          <a:p>
            <a:pPr marL="0" indent="0">
              <a:buNone/>
            </a:pPr>
            <a:r>
              <a:rPr lang="en-US" dirty="0">
                <a:solidFill>
                  <a:schemeClr val="bg1"/>
                </a:solidFill>
              </a:rPr>
              <a:t>	</a:t>
            </a:r>
            <a:r>
              <a:rPr lang="en-US" sz="2800" dirty="0">
                <a:solidFill>
                  <a:schemeClr val="bg1"/>
                </a:solidFill>
              </a:rPr>
              <a:t>A-MALE</a:t>
            </a:r>
          </a:p>
          <a:p>
            <a:pPr marL="0" indent="0">
              <a:buNone/>
            </a:pPr>
            <a:r>
              <a:rPr lang="en-US" sz="2800" dirty="0">
                <a:solidFill>
                  <a:schemeClr val="bg1"/>
                </a:solidFill>
              </a:rPr>
              <a:t>	WISE</a:t>
            </a:r>
          </a:p>
          <a:p>
            <a:r>
              <a:rPr lang="en-US" dirty="0">
                <a:solidFill>
                  <a:schemeClr val="bg1"/>
                </a:solidFill>
              </a:rPr>
              <a:t>Classroom Format</a:t>
            </a:r>
          </a:p>
          <a:p>
            <a:pPr marL="0" indent="0">
              <a:buNone/>
            </a:pPr>
            <a:r>
              <a:rPr lang="en-US" dirty="0">
                <a:solidFill>
                  <a:schemeClr val="bg1"/>
                </a:solidFill>
              </a:rPr>
              <a:t>	</a:t>
            </a:r>
            <a:r>
              <a:rPr lang="en-US" sz="2800" dirty="0">
                <a:solidFill>
                  <a:schemeClr val="bg1"/>
                </a:solidFill>
              </a:rPr>
              <a:t>Targeted Class incorporating Dr. Payne’s perspectives</a:t>
            </a:r>
          </a:p>
          <a:p>
            <a:r>
              <a:rPr lang="en-US" dirty="0">
                <a:solidFill>
                  <a:schemeClr val="bg1"/>
                </a:solidFill>
              </a:rPr>
              <a:t>Freshmen Orientation</a:t>
            </a:r>
          </a:p>
          <a:p>
            <a:pPr marL="457200" lvl="1" indent="0">
              <a:buNone/>
            </a:pPr>
            <a:r>
              <a:rPr lang="en-US" dirty="0">
                <a:solidFill>
                  <a:schemeClr val="bg1"/>
                </a:solidFill>
              </a:rPr>
              <a:t>	Implementation/Integration/Partnership w/ Housing Authority of the City of Danville</a:t>
            </a:r>
          </a:p>
          <a:p>
            <a:endParaRPr lang="en-US" dirty="0"/>
          </a:p>
        </p:txBody>
      </p:sp>
    </p:spTree>
    <p:extLst>
      <p:ext uri="{BB962C8B-B14F-4D97-AF65-F5344CB8AC3E}">
        <p14:creationId xmlns:p14="http://schemas.microsoft.com/office/powerpoint/2010/main" val="20355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dirty="0">
                <a:solidFill>
                  <a:srgbClr val="FF0000"/>
                </a:solidFill>
              </a:rPr>
              <a:t>Attaining a Credential within Four Years, by PELL Status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2125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268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dirty="0">
                <a:solidFill>
                  <a:srgbClr val="FF0000"/>
                </a:solidFill>
              </a:rPr>
              <a:t>Developmental Placement by PELL Status, 2010SP – 2017SP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1733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833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tx1"/>
          </a:solidFill>
        </p:spPr>
        <p:txBody>
          <a:bodyPr>
            <a:normAutofit/>
          </a:bodyPr>
          <a:lstStyle/>
          <a:p>
            <a:r>
              <a:rPr lang="en-US" b="1" i="1" dirty="0">
                <a:solidFill>
                  <a:srgbClr val="FF0000"/>
                </a:solidFill>
              </a:rPr>
              <a:t>Lens of Economic Class:</a:t>
            </a:r>
            <a:endParaRPr lang="en-US" dirty="0">
              <a:solidFill>
                <a:srgbClr val="FF0000"/>
              </a:solidFill>
            </a:endParaRPr>
          </a:p>
        </p:txBody>
      </p:sp>
      <p:sp>
        <p:nvSpPr>
          <p:cNvPr id="6" name="Content Placeholder 5"/>
          <p:cNvSpPr>
            <a:spLocks noGrp="1"/>
          </p:cNvSpPr>
          <p:nvPr>
            <p:ph idx="1"/>
          </p:nvPr>
        </p:nvSpPr>
        <p:spPr>
          <a:solidFill>
            <a:schemeClr val="tx1"/>
          </a:solidFill>
        </p:spPr>
        <p:txBody>
          <a:bodyPr>
            <a:normAutofit/>
          </a:bodyPr>
          <a:lstStyle/>
          <a:p>
            <a:pPr>
              <a:buFont typeface="Wingdings" panose="05000000000000000000" pitchFamily="2" charset="2"/>
              <a:buChar char="Ø"/>
            </a:pPr>
            <a:r>
              <a:rPr lang="en-US" b="1" i="1" dirty="0">
                <a:solidFill>
                  <a:schemeClr val="bg1"/>
                </a:solidFill>
              </a:rPr>
              <a:t>Helping students claim their future stories and find their voice and power though resource building by understanding poverty and prosperity by focusing primarily on economic information and class issues.</a:t>
            </a:r>
          </a:p>
          <a:p>
            <a:pPr>
              <a:buFont typeface="Wingdings" panose="05000000000000000000" pitchFamily="2" charset="2"/>
              <a:buChar char="Ø"/>
            </a:pPr>
            <a:endParaRPr lang="en-US" b="1" i="1" dirty="0">
              <a:solidFill>
                <a:schemeClr val="bg1"/>
              </a:solidFill>
            </a:endParaRPr>
          </a:p>
          <a:p>
            <a:pPr>
              <a:buFont typeface="Wingdings" panose="05000000000000000000" pitchFamily="2" charset="2"/>
              <a:buChar char="Ø"/>
            </a:pPr>
            <a:r>
              <a:rPr lang="en-US" b="1" dirty="0">
                <a:solidFill>
                  <a:schemeClr val="bg1"/>
                </a:solidFill>
              </a:rPr>
              <a:t>“People Like Us” video…</a:t>
            </a:r>
          </a:p>
          <a:p>
            <a:pPr marL="0" indent="0">
              <a:buNone/>
            </a:pPr>
            <a:endParaRPr lang="en-US" b="1"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76024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33401"/>
            <a:ext cx="8077200" cy="550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36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dirty="0">
                <a:solidFill>
                  <a:srgbClr val="FF0000"/>
                </a:solidFill>
              </a:rPr>
              <a:t>Understanding Situations of Daily Instability</a:t>
            </a:r>
          </a:p>
        </p:txBody>
      </p:sp>
      <p:sp>
        <p:nvSpPr>
          <p:cNvPr id="3" name="Content Placeholder 2"/>
          <p:cNvSpPr>
            <a:spLocks noGrp="1"/>
          </p:cNvSpPr>
          <p:nvPr>
            <p:ph idx="1"/>
          </p:nvPr>
        </p:nvSpPr>
        <p:spPr>
          <a:solidFill>
            <a:schemeClr val="tx1"/>
          </a:solidFill>
        </p:spPr>
        <p:txBody>
          <a:bodyPr/>
          <a:lstStyle/>
          <a:p>
            <a:r>
              <a:rPr lang="en-US" dirty="0">
                <a:solidFill>
                  <a:schemeClr val="bg1"/>
                </a:solidFill>
              </a:rPr>
              <a:t>Helping our students not only gain prosperity but also to be successful in life by understanding the hidden rules of our society to help them get ahead!</a:t>
            </a:r>
          </a:p>
          <a:p>
            <a:endParaRPr lang="en-US" dirty="0">
              <a:solidFill>
                <a:schemeClr val="bg1"/>
              </a:solidFill>
            </a:endParaRPr>
          </a:p>
          <a:p>
            <a:pPr marL="0" indent="0">
              <a:buNone/>
            </a:pPr>
            <a:endParaRPr lang="en-US" sz="900" dirty="0">
              <a:solidFill>
                <a:schemeClr val="bg1"/>
              </a:solidFill>
            </a:endParaRPr>
          </a:p>
          <a:p>
            <a:r>
              <a:rPr lang="en-US" dirty="0">
                <a:solidFill>
                  <a:schemeClr val="bg1"/>
                </a:solidFill>
              </a:rPr>
              <a:t>Hidden Rules Quiz</a:t>
            </a:r>
          </a:p>
          <a:p>
            <a:pPr marL="0" indent="0">
              <a:buNone/>
            </a:pPr>
            <a:endParaRPr lang="en-US" dirty="0">
              <a:solidFill>
                <a:schemeClr val="bg1"/>
              </a:solidFill>
            </a:endParaRPr>
          </a:p>
        </p:txBody>
      </p:sp>
    </p:spTree>
    <p:extLst>
      <p:ext uri="{BB962C8B-B14F-4D97-AF65-F5344CB8AC3E}">
        <p14:creationId xmlns:p14="http://schemas.microsoft.com/office/powerpoint/2010/main" val="203869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sz="6000" b="1" dirty="0" smtClean="0">
                <a:solidFill>
                  <a:srgbClr val="FF0000"/>
                </a:solidFill>
              </a:rPr>
              <a:t/>
            </a:r>
            <a:br>
              <a:rPr lang="en-US" sz="6000" b="1" dirty="0" smtClean="0">
                <a:solidFill>
                  <a:srgbClr val="FF0000"/>
                </a:solidFill>
              </a:rPr>
            </a:br>
            <a:r>
              <a:rPr lang="en-US" sz="6000" b="1" dirty="0" smtClean="0">
                <a:solidFill>
                  <a:srgbClr val="FF0000"/>
                </a:solidFill>
              </a:rPr>
              <a:t>Resources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533400" y="1600200"/>
            <a:ext cx="8229600" cy="4525963"/>
          </a:xfrm>
          <a:solidFill>
            <a:schemeClr val="tx1"/>
          </a:solidFill>
        </p:spPr>
        <p:txBody>
          <a:bodyPr/>
          <a:lstStyle/>
          <a:p>
            <a:pPr marL="0" indent="0">
              <a:buNone/>
            </a:pPr>
            <a:r>
              <a:rPr lang="en-US" b="1" i="1" dirty="0">
                <a:solidFill>
                  <a:schemeClr val="bg1"/>
                </a:solidFill>
                <a:ea typeface="ＭＳ Ｐゴシック"/>
                <a:cs typeface="ＭＳ Ｐゴシック"/>
              </a:rPr>
              <a:t>To better understand people from poverty, the definition of </a:t>
            </a:r>
            <a:r>
              <a:rPr lang="en-US" b="1" i="1" dirty="0" smtClean="0">
                <a:solidFill>
                  <a:schemeClr val="bg1"/>
                </a:solidFill>
                <a:ea typeface="ＭＳ Ｐゴシック"/>
                <a:cs typeface="ＭＳ Ｐゴシック"/>
              </a:rPr>
              <a:t>poverty </a:t>
            </a:r>
            <a:r>
              <a:rPr lang="en-US" b="1" i="1" dirty="0">
                <a:solidFill>
                  <a:schemeClr val="bg1"/>
                </a:solidFill>
                <a:ea typeface="ＭＳ Ｐゴシック"/>
                <a:cs typeface="ＭＳ Ｐゴシック"/>
              </a:rPr>
              <a:t>will be</a:t>
            </a:r>
            <a:r>
              <a:rPr lang="en-US" b="1" i="1" dirty="0" smtClean="0">
                <a:solidFill>
                  <a:schemeClr val="bg1"/>
                </a:solidFill>
                <a:ea typeface="ＭＳ Ｐゴシック"/>
                <a:cs typeface="ＭＳ Ｐゴシック"/>
              </a:rPr>
              <a:t>:</a:t>
            </a:r>
          </a:p>
          <a:p>
            <a:pPr marL="0" indent="0">
              <a:buNone/>
            </a:pPr>
            <a:endParaRPr lang="en-US" b="1" i="1" dirty="0">
              <a:ea typeface="ＭＳ Ｐゴシック"/>
            </a:endParaRPr>
          </a:p>
          <a:p>
            <a:pPr marL="0" indent="0" algn="ctr">
              <a:buNone/>
            </a:pPr>
            <a:r>
              <a:rPr lang="en-US" sz="5400" dirty="0">
                <a:solidFill>
                  <a:schemeClr val="bg1"/>
                </a:solidFill>
              </a:rPr>
              <a:t>“The extent to which an individual does without </a:t>
            </a:r>
            <a:r>
              <a:rPr lang="en-US" sz="5400" dirty="0" smtClean="0">
                <a:solidFill>
                  <a:schemeClr val="bg1"/>
                </a:solidFill>
              </a:rPr>
              <a:t>resources”</a:t>
            </a:r>
            <a:endParaRPr lang="en-US" sz="5400" dirty="0">
              <a:solidFill>
                <a:schemeClr val="bg1"/>
              </a:solidFill>
            </a:endParaRPr>
          </a:p>
        </p:txBody>
      </p:sp>
    </p:spTree>
    <p:extLst>
      <p:ext uri="{BB962C8B-B14F-4D97-AF65-F5344CB8AC3E}">
        <p14:creationId xmlns:p14="http://schemas.microsoft.com/office/powerpoint/2010/main" val="2239059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432</Words>
  <Application>Microsoft Office PowerPoint</Application>
  <PresentationFormat>On-screen Show (4:3)</PresentationFormat>
  <Paragraphs>97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Unlocking the Hidden Rules to Success </vt:lpstr>
      <vt:lpstr>History</vt:lpstr>
      <vt:lpstr>Equity and Inclusion Team</vt:lpstr>
      <vt:lpstr>Attaining a Credential within Four Years, by PELL Status</vt:lpstr>
      <vt:lpstr>Developmental Placement by PELL Status, 2010SP – 2017SP</vt:lpstr>
      <vt:lpstr>Lens of Economic Class:</vt:lpstr>
      <vt:lpstr>PowerPoint Presentation</vt:lpstr>
      <vt:lpstr>Understanding Situations of Daily Instability</vt:lpstr>
      <vt:lpstr> Resources </vt:lpstr>
      <vt:lpstr> Resources (cont.) </vt:lpstr>
      <vt:lpstr>Resources (cont.)</vt:lpstr>
      <vt:lpstr> Resources (cont.) </vt:lpstr>
      <vt:lpstr>Decision-making for school focused driving forces will be based on the class rules they are most comfortable in applying…  Money - financial aid  Time – class attendance, assignment deadlines     Education – is it needed, can success be found in it?    Worldview – localized, how is this going to effect change where I live? </vt:lpstr>
      <vt:lpstr>Where Do We Go from Here?</vt:lpstr>
      <vt:lpstr>Resources</vt:lpstr>
    </vt:vector>
  </TitlesOfParts>
  <Company>ISAC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Nelson</dc:creator>
  <cp:lastModifiedBy>Sam Nelson</cp:lastModifiedBy>
  <cp:revision>36</cp:revision>
  <cp:lastPrinted>2014-06-17T18:32:00Z</cp:lastPrinted>
  <dcterms:created xsi:type="dcterms:W3CDTF">2013-05-22T15:51:51Z</dcterms:created>
  <dcterms:modified xsi:type="dcterms:W3CDTF">2017-07-24T21:10:32Z</dcterms:modified>
</cp:coreProperties>
</file>