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0" r:id="rId2"/>
  </p:sldMasterIdLst>
  <p:notesMasterIdLst>
    <p:notesMasterId r:id="rId18"/>
  </p:notesMasterIdLst>
  <p:sldIdLst>
    <p:sldId id="256" r:id="rId3"/>
    <p:sldId id="259" r:id="rId4"/>
    <p:sldId id="258" r:id="rId5"/>
    <p:sldId id="260" r:id="rId6"/>
    <p:sldId id="261" r:id="rId7"/>
    <p:sldId id="262" r:id="rId8"/>
    <p:sldId id="271" r:id="rId9"/>
    <p:sldId id="270" r:id="rId10"/>
    <p:sldId id="264" r:id="rId11"/>
    <p:sldId id="265" r:id="rId12"/>
    <p:sldId id="266" r:id="rId13"/>
    <p:sldId id="267" r:id="rId14"/>
    <p:sldId id="268" r:id="rId15"/>
    <p:sldId id="263"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20" autoAdjust="0"/>
    <p:restoredTop sz="93241" autoAdjust="0"/>
  </p:normalViewPr>
  <p:slideViewPr>
    <p:cSldViewPr>
      <p:cViewPr>
        <p:scale>
          <a:sx n="75" d="100"/>
          <a:sy n="75" d="100"/>
        </p:scale>
        <p:origin x="-1386" y="-60"/>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9D80F4CA-4CBF-49B2-9AA9-1C459C8CBE39}" type="datetimeFigureOut">
              <a:rPr lang="en-US" smtClean="0"/>
              <a:t>7/27/2018</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91E250EC-901B-48D3-BE7D-747A0C59264F}" type="slidenum">
              <a:rPr lang="en-US" smtClean="0"/>
              <a:t>‹#›</a:t>
            </a:fld>
            <a:endParaRPr lang="en-US"/>
          </a:p>
        </p:txBody>
      </p:sp>
    </p:spTree>
    <p:extLst>
      <p:ext uri="{BB962C8B-B14F-4D97-AF65-F5344CB8AC3E}">
        <p14:creationId xmlns:p14="http://schemas.microsoft.com/office/powerpoint/2010/main" val="86326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Serving the civic mission doesn’t mean we aren’t </a:t>
            </a:r>
            <a:r>
              <a:rPr lang="en-US" sz="1200" dirty="0" smtClean="0">
                <a:latin typeface="Calibri" panose="020F0502020204030204" pitchFamily="34" charset="0"/>
                <a:cs typeface="Calibri" panose="020F0502020204030204" pitchFamily="34" charset="0"/>
              </a:rPr>
              <a:t>addressing workforce goals. Community engagement and the civic mission help students develop what are sometimes called soft skills and we call core skills.</a:t>
            </a:r>
            <a:endParaRPr lang="en-US" dirty="0"/>
          </a:p>
        </p:txBody>
      </p:sp>
      <p:sp>
        <p:nvSpPr>
          <p:cNvPr id="4" name="Slide Number Placeholder 3"/>
          <p:cNvSpPr>
            <a:spLocks noGrp="1"/>
          </p:cNvSpPr>
          <p:nvPr>
            <p:ph type="sldNum" sz="quarter" idx="10"/>
          </p:nvPr>
        </p:nvSpPr>
        <p:spPr/>
        <p:txBody>
          <a:bodyPr/>
          <a:lstStyle/>
          <a:p>
            <a:fld id="{91E250EC-901B-48D3-BE7D-747A0C59264F}" type="slidenum">
              <a:rPr lang="en-US" smtClean="0"/>
              <a:t>9</a:t>
            </a:fld>
            <a:endParaRPr lang="en-US"/>
          </a:p>
        </p:txBody>
      </p:sp>
    </p:spTree>
    <p:extLst>
      <p:ext uri="{BB962C8B-B14F-4D97-AF65-F5344CB8AC3E}">
        <p14:creationId xmlns:p14="http://schemas.microsoft.com/office/powerpoint/2010/main" val="19301952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own </a:t>
            </a:r>
            <a:r>
              <a:rPr lang="en-US" baseline="0" dirty="0" err="1" smtClean="0"/>
              <a:t>exmaples</a:t>
            </a:r>
            <a:r>
              <a:rPr lang="en-US" baseline="0" dirty="0" smtClean="0"/>
              <a:t>: African refugee tutoring, urban garden @ DPS, capstone, grant writing course, </a:t>
            </a:r>
            <a:endParaRPr lang="en-US" dirty="0"/>
          </a:p>
        </p:txBody>
      </p:sp>
      <p:sp>
        <p:nvSpPr>
          <p:cNvPr id="4" name="Slide Number Placeholder 3"/>
          <p:cNvSpPr>
            <a:spLocks noGrp="1"/>
          </p:cNvSpPr>
          <p:nvPr>
            <p:ph type="sldNum" sz="quarter" idx="10"/>
          </p:nvPr>
        </p:nvSpPr>
        <p:spPr/>
        <p:txBody>
          <a:bodyPr/>
          <a:lstStyle/>
          <a:p>
            <a:fld id="{91E250EC-901B-48D3-BE7D-747A0C59264F}" type="slidenum">
              <a:rPr lang="en-US" smtClean="0"/>
              <a:t>12</a:t>
            </a:fld>
            <a:endParaRPr lang="en-US"/>
          </a:p>
        </p:txBody>
      </p:sp>
    </p:spTree>
    <p:extLst>
      <p:ext uri="{BB962C8B-B14F-4D97-AF65-F5344CB8AC3E}">
        <p14:creationId xmlns:p14="http://schemas.microsoft.com/office/powerpoint/2010/main" val="126468584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6000750" cy="1600200"/>
          </a:xfrm>
          <a:prstGeom prst="rect">
            <a:avLst/>
          </a:prstGeom>
        </p:spPr>
      </p:pic>
      <p:sp>
        <p:nvSpPr>
          <p:cNvPr id="8" name="TextBox 7"/>
          <p:cNvSpPr txBox="1"/>
          <p:nvPr userDrawn="1"/>
        </p:nvSpPr>
        <p:spPr>
          <a:xfrm>
            <a:off x="6324600" y="384601"/>
            <a:ext cx="2590800" cy="830997"/>
          </a:xfrm>
          <a:prstGeom prst="rect">
            <a:avLst/>
          </a:prstGeom>
          <a:noFill/>
        </p:spPr>
        <p:txBody>
          <a:bodyPr wrap="square" rtlCol="0">
            <a:spAutoFit/>
          </a:bodyPr>
          <a:lstStyle/>
          <a:p>
            <a:pPr algn="ctr"/>
            <a:r>
              <a:rPr lang="en-US" sz="2400" b="1" dirty="0" smtClean="0"/>
              <a:t>July 11, 2013</a:t>
            </a:r>
          </a:p>
          <a:p>
            <a:pPr algn="ctr"/>
            <a:r>
              <a:rPr lang="en-US" sz="2400" b="1" dirty="0" smtClean="0"/>
              <a:t>Tinley Park, Illinois</a:t>
            </a:r>
            <a:endParaRPr lang="en-US" sz="2400" b="1" dirty="0"/>
          </a:p>
        </p:txBody>
      </p:sp>
    </p:spTree>
    <p:extLst>
      <p:ext uri="{BB962C8B-B14F-4D97-AF65-F5344CB8AC3E}">
        <p14:creationId xmlns:p14="http://schemas.microsoft.com/office/powerpoint/2010/main" val="3978004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53785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70764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3" name="TextBox 12"/>
          <p:cNvSpPr txBox="1"/>
          <p:nvPr userDrawn="1"/>
        </p:nvSpPr>
        <p:spPr>
          <a:xfrm>
            <a:off x="6324600" y="384601"/>
            <a:ext cx="2590800" cy="830997"/>
          </a:xfrm>
          <a:prstGeom prst="rect">
            <a:avLst/>
          </a:prstGeom>
          <a:noFill/>
        </p:spPr>
        <p:txBody>
          <a:bodyPr wrap="square" rtlCol="0">
            <a:spAutoFit/>
          </a:bodyPr>
          <a:lstStyle/>
          <a:p>
            <a:pPr algn="ctr"/>
            <a:r>
              <a:rPr lang="en-US" sz="2400" b="1" dirty="0" smtClean="0"/>
              <a:t>July 19, 2018</a:t>
            </a:r>
          </a:p>
          <a:p>
            <a:pPr algn="ctr"/>
            <a:r>
              <a:rPr lang="en-US" sz="2400" b="1" dirty="0" smtClean="0"/>
              <a:t>Tinley Park, Illinois</a:t>
            </a:r>
            <a:endParaRPr lang="en-US" sz="2400" b="1" dirty="0"/>
          </a:p>
        </p:txBody>
      </p:sp>
      <p:pic>
        <p:nvPicPr>
          <p:cNvPr id="14" name="Picture 1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4800" y="208968"/>
            <a:ext cx="2934864" cy="1467432"/>
          </a:xfrm>
          <a:prstGeom prst="rect">
            <a:avLst/>
          </a:prstGeom>
        </p:spPr>
      </p:pic>
    </p:spTree>
    <p:extLst>
      <p:ext uri="{BB962C8B-B14F-4D97-AF65-F5344CB8AC3E}">
        <p14:creationId xmlns:p14="http://schemas.microsoft.com/office/powerpoint/2010/main" val="33563395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570773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4395129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369857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DCD4E5D-EC23-4752-A973-E130CFAD7FEB}" type="slidenum">
              <a:rPr lang="en-US" smtClean="0"/>
              <a:t>‹#›</a:t>
            </a:fld>
            <a:endParaRPr lang="en-US" dirty="0"/>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126850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CD4E5D-EC23-4752-A973-E130CFAD7FEB}" type="slidenum">
              <a:rPr lang="en-US" smtClean="0"/>
              <a:t>‹#›</a:t>
            </a:fld>
            <a:endParaRPr lang="en-US" dirty="0"/>
          </a:p>
        </p:txBody>
      </p:sp>
      <p:pic>
        <p:nvPicPr>
          <p:cNvPr id="6" name="Picture 5"/>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64800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DCD4E5D-EC23-4752-A973-E130CFAD7FEB}" type="slidenum">
              <a:rPr lang="en-US" smtClean="0"/>
              <a:t>‹#›</a:t>
            </a:fld>
            <a:endParaRPr lang="en-US" dirty="0"/>
          </a:p>
        </p:txBody>
      </p:sp>
      <p:pic>
        <p:nvPicPr>
          <p:cNvPr id="5" name="Picture 4"/>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7650475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52738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84959160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1366649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27137224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135342596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762740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45874333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19277081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a:p>
        </p:txBody>
      </p:sp>
    </p:spTree>
    <p:extLst>
      <p:ext uri="{BB962C8B-B14F-4D97-AF65-F5344CB8AC3E}">
        <p14:creationId xmlns:p14="http://schemas.microsoft.com/office/powerpoint/2010/main" val="193625946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366671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7/27/2018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067538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fld id="{EDCD4E5D-EC23-4752-A973-E130CFAD7FEB}" type="slidenum">
              <a:rPr lang="en-US" smtClean="0"/>
              <a:t>‹#›</a:t>
            </a:fld>
            <a:endParaRPr lang="en-US" dirty="0"/>
          </a:p>
        </p:txBody>
      </p:sp>
      <p:pic>
        <p:nvPicPr>
          <p:cNvPr id="7" name="Picture 6"/>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434383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9" name="Picture 8"/>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759761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fld id="{EDCD4E5D-EC23-4752-A973-E130CFAD7FEB}" type="slidenum">
              <a:rPr lang="en-US" smtClean="0"/>
              <a:t>‹#›</a:t>
            </a:fld>
            <a:endParaRPr lang="en-US" dirty="0"/>
          </a:p>
        </p:txBody>
      </p:sp>
      <p:pic>
        <p:nvPicPr>
          <p:cNvPr id="10" name="Picture 9"/>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5732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EDCD4E5D-EC23-4752-A973-E130CFAD7FEB}" type="slidenum">
              <a:rPr lang="en-US" smtClean="0"/>
              <a:t>‹#›</a:t>
            </a:fld>
            <a:endParaRPr lang="en-US" dirty="0"/>
          </a:p>
        </p:txBody>
      </p:sp>
      <p:pic>
        <p:nvPicPr>
          <p:cNvPr id="6" name="Picture 5"/>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6868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DCD4E5D-EC23-4752-A973-E130CFAD7FEB}" type="slidenum">
              <a:rPr lang="en-US" smtClean="0"/>
              <a:t>‹#›</a:t>
            </a:fld>
            <a:endParaRPr lang="en-US" dirty="0"/>
          </a:p>
        </p:txBody>
      </p:sp>
      <p:pic>
        <p:nvPicPr>
          <p:cNvPr id="5" name="Picture 4"/>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6720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8901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EDCD4E5D-EC23-4752-A973-E130CFAD7FEB}" type="slidenum">
              <a:rPr lang="en-US" smtClean="0"/>
              <a:t>‹#›</a:t>
            </a:fld>
            <a:endParaRPr lang="en-US" dirty="0"/>
          </a:p>
        </p:txBody>
      </p:sp>
      <p:pic>
        <p:nvPicPr>
          <p:cNvPr id="8" name="Picture 7"/>
          <p:cNvPicPr/>
          <p:nvPr userDrawn="1"/>
        </p:nvPicPr>
        <p:blipFill rotWithShape="1">
          <a:blip r:embed="rId2"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01713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1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19" Type="http://schemas.openxmlformats.org/officeDocument/2006/relationships/image" Target="../media/image2.jpe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CD4E5D-EC23-4752-A973-E130CFAD7FEB}" type="slidenum">
              <a:rPr lang="en-US" smtClean="0"/>
              <a:t>‹#›</a:t>
            </a:fld>
            <a:endParaRPr lang="en-US" dirty="0"/>
          </a:p>
        </p:txBody>
      </p:sp>
    </p:spTree>
    <p:extLst>
      <p:ext uri="{BB962C8B-B14F-4D97-AF65-F5344CB8AC3E}">
        <p14:creationId xmlns:p14="http://schemas.microsoft.com/office/powerpoint/2010/main" val="42802204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7/27/2018</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EDCD4E5D-EC23-4752-A973-E130CFAD7FEB}" type="slidenum">
              <a:rPr lang="en-US" smtClean="0"/>
              <a:t>‹#›</a:t>
            </a:fld>
            <a:endParaRPr lang="en-US" dirty="0"/>
          </a:p>
        </p:txBody>
      </p:sp>
      <p:pic>
        <p:nvPicPr>
          <p:cNvPr id="13" name="Picture 12"/>
          <p:cNvPicPr/>
          <p:nvPr userDrawn="1"/>
        </p:nvPicPr>
        <p:blipFill rotWithShape="1">
          <a:blip r:embed="rId19" cstate="print">
            <a:extLst>
              <a:ext uri="{28A0092B-C50C-407E-A947-70E740481C1C}">
                <a14:useLocalDpi xmlns:a14="http://schemas.microsoft.com/office/drawing/2010/main" val="0"/>
              </a:ext>
            </a:extLst>
          </a:blip>
          <a:srcRect t="22333" b="22887"/>
          <a:stretch/>
        </p:blipFill>
        <p:spPr bwMode="auto">
          <a:xfrm>
            <a:off x="0" y="6176790"/>
            <a:ext cx="1828800" cy="68580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1208467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hyperlink" Target="https://www.estrellamountain.edu/students/service-learning/service-learning-ideas"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hyperlink" Target="http://www2.ccga.edu/ServiceLearning/files/ExamplesSLProjects.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estrellamountain.edu/students/service-learning/service-learning-ideas" TargetMode="External"/><Relationship Id="rId2" Type="http://schemas.openxmlformats.org/officeDocument/2006/relationships/hyperlink" Target="http://www2.ccga.edu/ServiceLearning/files/ExamplesSLProjects.pdf" TargetMode="Externa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www.naceweb.org/career-development/trends-and-predictions/job-outlook-2016-attributes-employers-want-to-see-on-new-college-graduates-resumes/" TargetMode="External"/><Relationship Id="rId2" Type="http://schemas.openxmlformats.org/officeDocument/2006/relationships/hyperlink" Target="http://www.naceweb.org/store/2016/job-outlook-2016/" TargetMode="External"/><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4.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81201"/>
            <a:ext cx="7620000" cy="1295400"/>
          </a:xfrm>
        </p:spPr>
        <p:txBody>
          <a:bodyPr>
            <a:normAutofit fontScale="90000"/>
          </a:bodyPr>
          <a:lstStyle/>
          <a:p>
            <a:r>
              <a:rPr lang="en-US" b="1" dirty="0"/>
              <a:t> </a:t>
            </a:r>
            <a:r>
              <a:rPr lang="en-US" b="1" i="1" dirty="0" smtClean="0"/>
              <a:t>Civic </a:t>
            </a:r>
            <a:r>
              <a:rPr lang="en-US" b="1" i="1" dirty="0"/>
              <a:t>Leadership Skills as Workforce Skills </a:t>
            </a:r>
            <a:r>
              <a:rPr lang="en-US" b="1" dirty="0"/>
              <a:t> </a:t>
            </a:r>
            <a:endParaRPr lang="en-US" dirty="0"/>
          </a:p>
        </p:txBody>
      </p:sp>
      <p:sp>
        <p:nvSpPr>
          <p:cNvPr id="3" name="Subtitle 2"/>
          <p:cNvSpPr>
            <a:spLocks noGrp="1"/>
          </p:cNvSpPr>
          <p:nvPr>
            <p:ph type="subTitle" idx="1"/>
          </p:nvPr>
        </p:nvSpPr>
        <p:spPr>
          <a:xfrm>
            <a:off x="304800" y="3429000"/>
            <a:ext cx="6400800" cy="1752600"/>
          </a:xfrm>
        </p:spPr>
        <p:txBody>
          <a:bodyPr/>
          <a:lstStyle/>
          <a:p>
            <a:r>
              <a:rPr lang="en-US" b="1" i="1" dirty="0"/>
              <a:t>– How Service and Experiential Learning Can Lead to Workforce Development</a:t>
            </a:r>
            <a:endParaRPr lang="en-US" dirty="0"/>
          </a:p>
        </p:txBody>
      </p:sp>
      <p:sp>
        <p:nvSpPr>
          <p:cNvPr id="4" name="TextBox 3"/>
          <p:cNvSpPr txBox="1"/>
          <p:nvPr/>
        </p:nvSpPr>
        <p:spPr>
          <a:xfrm>
            <a:off x="304800" y="5257800"/>
            <a:ext cx="3581400" cy="1200329"/>
          </a:xfrm>
          <a:prstGeom prst="rect">
            <a:avLst/>
          </a:prstGeom>
          <a:noFill/>
        </p:spPr>
        <p:txBody>
          <a:bodyPr wrap="square" rtlCol="0">
            <a:spAutoFit/>
          </a:bodyPr>
          <a:lstStyle/>
          <a:p>
            <a:r>
              <a:rPr lang="en-US" dirty="0" smtClean="0"/>
              <a:t>Natalie Furlett</a:t>
            </a:r>
          </a:p>
          <a:p>
            <a:r>
              <a:rPr lang="en-US" dirty="0" smtClean="0"/>
              <a:t>Marina </a:t>
            </a:r>
            <a:r>
              <a:rPr lang="en-US" dirty="0" err="1" smtClean="0"/>
              <a:t>LoCasto</a:t>
            </a:r>
            <a:endParaRPr lang="en-US" dirty="0" smtClean="0"/>
          </a:p>
          <a:p>
            <a:endParaRPr lang="en-US" dirty="0"/>
          </a:p>
          <a:p>
            <a:r>
              <a:rPr lang="en-US" dirty="0" smtClean="0"/>
              <a:t>Illinois Campus Compact</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9800" y="4619714"/>
            <a:ext cx="3602182" cy="2476500"/>
          </a:xfrm>
          <a:prstGeom prst="rect">
            <a:avLst/>
          </a:prstGeom>
        </p:spPr>
      </p:pic>
    </p:spTree>
    <p:extLst>
      <p:ext uri="{BB962C8B-B14F-4D97-AF65-F5344CB8AC3E}">
        <p14:creationId xmlns:p14="http://schemas.microsoft.com/office/powerpoint/2010/main" val="6792802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914400"/>
          </a:xfrm>
        </p:spPr>
        <p:txBody>
          <a:bodyPr>
            <a:normAutofit/>
          </a:bodyPr>
          <a:lstStyle/>
          <a:p>
            <a:r>
              <a:rPr lang="en-US" sz="2400" dirty="0" smtClean="0">
                <a:solidFill>
                  <a:srgbClr val="FF0000"/>
                </a:solidFill>
              </a:rPr>
              <a:t>How can teachers/faculty/staff help develop these skills in their students?</a:t>
            </a:r>
            <a:endParaRPr lang="en-US" sz="2400" dirty="0">
              <a:solidFill>
                <a:srgbClr val="FF0000"/>
              </a:solidFill>
            </a:endParaRPr>
          </a:p>
        </p:txBody>
      </p:sp>
      <p:sp>
        <p:nvSpPr>
          <p:cNvPr id="3" name="Content Placeholder 2"/>
          <p:cNvSpPr>
            <a:spLocks noGrp="1"/>
          </p:cNvSpPr>
          <p:nvPr>
            <p:ph idx="1"/>
          </p:nvPr>
        </p:nvSpPr>
        <p:spPr>
          <a:xfrm>
            <a:off x="76200" y="2209800"/>
            <a:ext cx="9511004" cy="3124200"/>
          </a:xfrm>
        </p:spPr>
        <p:txBody>
          <a:bodyPr>
            <a:normAutofit fontScale="85000" lnSpcReduction="10000"/>
          </a:bodyPr>
          <a:lstStyle/>
          <a:p>
            <a:r>
              <a:rPr lang="en-US" dirty="0" smtClean="0"/>
              <a:t>When designing a CE/SL experience, think of the academic &amp; workforce goals:</a:t>
            </a:r>
          </a:p>
          <a:p>
            <a:pPr lvl="1"/>
            <a:r>
              <a:rPr lang="en-US" dirty="0" smtClean="0"/>
              <a:t>How can they reinforce one another?</a:t>
            </a:r>
          </a:p>
          <a:p>
            <a:pPr lvl="1"/>
            <a:r>
              <a:rPr lang="en-US" dirty="0" smtClean="0"/>
              <a:t>How does this project develop leadership skills? (even within the students who don’t necessarily see themselves as leaders)</a:t>
            </a:r>
          </a:p>
          <a:p>
            <a:pPr lvl="1"/>
            <a:r>
              <a:rPr lang="en-US" dirty="0" smtClean="0"/>
              <a:t>How does this project encourage team work?</a:t>
            </a:r>
          </a:p>
          <a:p>
            <a:pPr marL="457200" lvl="1" indent="0">
              <a:buNone/>
            </a:pPr>
            <a:endParaRPr lang="en-US" dirty="0"/>
          </a:p>
          <a:p>
            <a:pPr lvl="1"/>
            <a:r>
              <a:rPr lang="en-US" dirty="0" smtClean="0"/>
              <a:t>Reflection as a key component --- allow students to make connections</a:t>
            </a:r>
          </a:p>
          <a:p>
            <a:pPr lvl="1"/>
            <a:r>
              <a:rPr lang="en-US" dirty="0" smtClean="0"/>
              <a:t>Invite Career Exploration --- what are their goals, how have they changed</a:t>
            </a:r>
          </a:p>
          <a:p>
            <a:pPr lvl="1"/>
            <a:r>
              <a:rPr lang="en-US" dirty="0" smtClean="0"/>
              <a:t>Celebrate successes!</a:t>
            </a:r>
          </a:p>
          <a:p>
            <a:pPr lvl="1"/>
            <a:endParaRPr lang="en-US" dirty="0" smtClean="0"/>
          </a:p>
          <a:p>
            <a:pPr lvl="1"/>
            <a:endParaRPr lang="en-US" dirty="0"/>
          </a:p>
          <a:p>
            <a:pPr marL="457200" lvl="1" indent="0">
              <a:buNone/>
            </a:pPr>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0" y="4881123"/>
            <a:ext cx="3602182" cy="2476500"/>
          </a:xfrm>
          <a:prstGeom prst="rect">
            <a:avLst/>
          </a:prstGeom>
        </p:spPr>
      </p:pic>
    </p:spTree>
    <p:extLst>
      <p:ext uri="{BB962C8B-B14F-4D97-AF65-F5344CB8AC3E}">
        <p14:creationId xmlns:p14="http://schemas.microsoft.com/office/powerpoint/2010/main" val="3622520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7924800" cy="914400"/>
          </a:xfrm>
        </p:spPr>
        <p:txBody>
          <a:bodyPr>
            <a:normAutofit/>
          </a:bodyPr>
          <a:lstStyle/>
          <a:p>
            <a:r>
              <a:rPr lang="en-US" sz="2400" dirty="0" smtClean="0">
                <a:solidFill>
                  <a:srgbClr val="FF0000"/>
                </a:solidFill>
              </a:rPr>
              <a:t>Examples of </a:t>
            </a:r>
            <a:r>
              <a:rPr lang="en-US" sz="2400" dirty="0" err="1" smtClean="0">
                <a:solidFill>
                  <a:srgbClr val="FF0000"/>
                </a:solidFill>
              </a:rPr>
              <a:t>cel</a:t>
            </a:r>
            <a:r>
              <a:rPr lang="en-US" sz="2400" dirty="0" smtClean="0">
                <a:solidFill>
                  <a:srgbClr val="FF0000"/>
                </a:solidFill>
              </a:rPr>
              <a:t> for high school students </a:t>
            </a:r>
            <a:endParaRPr lang="en-US" sz="2400" dirty="0">
              <a:solidFill>
                <a:srgbClr val="FF0000"/>
              </a:solidFill>
            </a:endParaRPr>
          </a:p>
        </p:txBody>
      </p:sp>
      <p:sp>
        <p:nvSpPr>
          <p:cNvPr id="3" name="Content Placeholder 2"/>
          <p:cNvSpPr>
            <a:spLocks noGrp="1"/>
          </p:cNvSpPr>
          <p:nvPr>
            <p:ph idx="1"/>
          </p:nvPr>
        </p:nvSpPr>
        <p:spPr>
          <a:xfrm>
            <a:off x="304800" y="1066800"/>
            <a:ext cx="8382000" cy="5124450"/>
          </a:xfrm>
        </p:spPr>
        <p:txBody>
          <a:bodyPr/>
          <a:lstStyle/>
          <a:p>
            <a:r>
              <a:rPr lang="en-US" dirty="0" smtClean="0"/>
              <a:t>Start small</a:t>
            </a:r>
          </a:p>
          <a:p>
            <a:r>
              <a:rPr lang="en-US" dirty="0" smtClean="0"/>
              <a:t>Get student input—what are they interested in?</a:t>
            </a:r>
          </a:p>
          <a:p>
            <a:r>
              <a:rPr lang="en-US" dirty="0" smtClean="0"/>
              <a:t>Most college-level SL projects can be simplified for younger students</a:t>
            </a:r>
          </a:p>
          <a:p>
            <a:pPr marL="0" indent="0">
              <a:buNone/>
            </a:pPr>
            <a:endParaRPr lang="en-US" dirty="0"/>
          </a:p>
          <a:p>
            <a:pPr marL="0" indent="0">
              <a:buNone/>
            </a:pPr>
            <a:r>
              <a:rPr lang="en-US" dirty="0" smtClean="0"/>
              <a:t>Example:</a:t>
            </a:r>
          </a:p>
          <a:p>
            <a:pPr fontAlgn="base"/>
            <a:r>
              <a:rPr lang="en-US" dirty="0"/>
              <a:t>I</a:t>
            </a:r>
            <a:r>
              <a:rPr lang="en-US" dirty="0" smtClean="0"/>
              <a:t>nvite </a:t>
            </a:r>
            <a:r>
              <a:rPr lang="en-US" dirty="0"/>
              <a:t>students to research a local landmark, such as a historical site or community </a:t>
            </a:r>
            <a:r>
              <a:rPr lang="en-US" dirty="0" smtClean="0"/>
              <a:t>park. After </a:t>
            </a:r>
            <a:r>
              <a:rPr lang="en-US" dirty="0"/>
              <a:t>researching the history of the site and touring it in person, encourage students to brainstorm ways your class could improve the landmark for visitors while maintaining its historical </a:t>
            </a:r>
            <a:r>
              <a:rPr lang="en-US" dirty="0" smtClean="0"/>
              <a:t>integrity.</a:t>
            </a:r>
          </a:p>
          <a:p>
            <a:pPr fontAlgn="base"/>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588988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7696200" cy="685800"/>
          </a:xfrm>
        </p:spPr>
        <p:txBody>
          <a:bodyPr>
            <a:normAutofit/>
          </a:bodyPr>
          <a:lstStyle/>
          <a:p>
            <a:r>
              <a:rPr lang="en-US" sz="2800" dirty="0" smtClean="0">
                <a:solidFill>
                  <a:srgbClr val="FF0000"/>
                </a:solidFill>
              </a:rPr>
              <a:t>Examples of </a:t>
            </a:r>
            <a:r>
              <a:rPr lang="en-US" sz="2800" dirty="0" err="1" smtClean="0">
                <a:solidFill>
                  <a:srgbClr val="FF0000"/>
                </a:solidFill>
              </a:rPr>
              <a:t>cel</a:t>
            </a:r>
            <a:r>
              <a:rPr lang="en-US" sz="2800" dirty="0" smtClean="0">
                <a:solidFill>
                  <a:srgbClr val="FF0000"/>
                </a:solidFill>
              </a:rPr>
              <a:t> for college students </a:t>
            </a:r>
            <a:endParaRPr lang="en-US" sz="2800" dirty="0">
              <a:solidFill>
                <a:srgbClr val="FF0000"/>
              </a:solidFill>
            </a:endParaRPr>
          </a:p>
        </p:txBody>
      </p:sp>
      <p:sp>
        <p:nvSpPr>
          <p:cNvPr id="3" name="Content Placeholder 2"/>
          <p:cNvSpPr>
            <a:spLocks noGrp="1"/>
          </p:cNvSpPr>
          <p:nvPr>
            <p:ph idx="1"/>
          </p:nvPr>
        </p:nvSpPr>
        <p:spPr>
          <a:xfrm>
            <a:off x="304800" y="4133850"/>
            <a:ext cx="7021286" cy="2057400"/>
          </a:xfrm>
        </p:spPr>
        <p:txBody>
          <a:bodyPr>
            <a:normAutofit fontScale="77500" lnSpcReduction="20000"/>
          </a:bodyPr>
          <a:lstStyle/>
          <a:p>
            <a:pPr marL="0" indent="0">
              <a:buNone/>
            </a:pPr>
            <a:endParaRPr lang="en-US" dirty="0" smtClean="0">
              <a:hlinkClick r:id="rId3"/>
            </a:endParaRPr>
          </a:p>
          <a:p>
            <a:endParaRPr lang="en-US" dirty="0">
              <a:hlinkClick r:id="rId3"/>
            </a:endParaRPr>
          </a:p>
          <a:p>
            <a:r>
              <a:rPr lang="en-US" dirty="0" smtClean="0">
                <a:hlinkClick r:id="rId3"/>
              </a:rPr>
              <a:t>https</a:t>
            </a:r>
            <a:r>
              <a:rPr lang="en-US" dirty="0">
                <a:hlinkClick r:id="rId3"/>
              </a:rPr>
              <a:t>://www.estrellamountain.edu/students/service-learning/service-learning-ideas</a:t>
            </a:r>
            <a:r>
              <a:rPr lang="en-US" dirty="0"/>
              <a:t> </a:t>
            </a:r>
            <a:endParaRPr lang="en-US" dirty="0" smtClean="0"/>
          </a:p>
          <a:p>
            <a:pPr marL="0" indent="0">
              <a:buNone/>
            </a:pPr>
            <a:endParaRPr lang="en-US" dirty="0" smtClean="0"/>
          </a:p>
          <a:p>
            <a:r>
              <a:rPr lang="en-US" dirty="0">
                <a:hlinkClick r:id="rId4"/>
              </a:rPr>
              <a:t>http://</a:t>
            </a:r>
            <a:r>
              <a:rPr lang="en-US" dirty="0" smtClean="0">
                <a:hlinkClick r:id="rId4"/>
              </a:rPr>
              <a:t>www2.ccga.edu/ServiceLearning/files/ExamplesSLProjects.pdf</a:t>
            </a:r>
            <a:r>
              <a:rPr lang="en-US" dirty="0" smtClean="0"/>
              <a:t> </a:t>
            </a:r>
            <a:endParaRPr lang="en-US" dirty="0"/>
          </a:p>
          <a:p>
            <a:endParaRPr lang="en-US" dirty="0"/>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
        <p:nvSpPr>
          <p:cNvPr id="5" name="TextBox 4"/>
          <p:cNvSpPr txBox="1"/>
          <p:nvPr/>
        </p:nvSpPr>
        <p:spPr>
          <a:xfrm>
            <a:off x="228600" y="1219200"/>
            <a:ext cx="8153400" cy="3693319"/>
          </a:xfrm>
          <a:prstGeom prst="rect">
            <a:avLst/>
          </a:prstGeom>
          <a:noFill/>
        </p:spPr>
        <p:txBody>
          <a:bodyPr wrap="square" rtlCol="0">
            <a:spAutoFit/>
          </a:bodyPr>
          <a:lstStyle/>
          <a:p>
            <a:pPr marL="285750" indent="-285750">
              <a:buFont typeface="Arial" panose="020B0604020202020204" pitchFamily="34" charset="0"/>
              <a:buChar char="•"/>
            </a:pPr>
            <a:r>
              <a:rPr lang="en-US" dirty="0" smtClean="0"/>
              <a:t>Partner w/ local elementary, middle, and high schools, community centers, libraries, recreation centers, parks, senior centers, neighborhood associations, local government, to understand what needs are not being met that your students could work towards.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Make sure it is feasible (are students in this class adequately prepared, what are the time constraints, what resources will it require, is there another course already doing this/working with this partner?)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Allow students to be creative and potentially design their own CEL experiences, if appropriate</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11586264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2514600" cy="381000"/>
          </a:xfrm>
        </p:spPr>
        <p:txBody>
          <a:bodyPr>
            <a:normAutofit fontScale="90000"/>
          </a:bodyPr>
          <a:lstStyle/>
          <a:p>
            <a:r>
              <a:rPr lang="en-US" dirty="0" smtClean="0"/>
              <a:t>resources</a:t>
            </a:r>
            <a:endParaRPr lang="en-US" dirty="0"/>
          </a:p>
        </p:txBody>
      </p:sp>
      <p:sp>
        <p:nvSpPr>
          <p:cNvPr id="3" name="Content Placeholder 2"/>
          <p:cNvSpPr>
            <a:spLocks noGrp="1"/>
          </p:cNvSpPr>
          <p:nvPr>
            <p:ph idx="1"/>
          </p:nvPr>
        </p:nvSpPr>
        <p:spPr>
          <a:xfrm>
            <a:off x="304800" y="990600"/>
            <a:ext cx="7391400" cy="4800600"/>
          </a:xfrm>
        </p:spPr>
        <p:txBody>
          <a:bodyPr>
            <a:normAutofit fontScale="70000" lnSpcReduction="20000"/>
          </a:bodyPr>
          <a:lstStyle/>
          <a:p>
            <a:pPr marL="0" indent="0">
              <a:lnSpc>
                <a:spcPct val="210000"/>
              </a:lnSpc>
              <a:buClr>
                <a:srgbClr val="970936"/>
              </a:buClr>
              <a:buNone/>
            </a:pPr>
            <a:endParaRPr lang="en-US" dirty="0" smtClean="0">
              <a:latin typeface="Open Sans Semibold" panose="020B0706030804020204" pitchFamily="34" charset="0"/>
              <a:ea typeface="Open Sans" panose="020B0606030504020204" pitchFamily="34" charset="0"/>
              <a:cs typeface="Open Sans" panose="020B0606030504020204" pitchFamily="34" charset="0"/>
            </a:endParaRPr>
          </a:p>
          <a:p>
            <a:pPr>
              <a:lnSpc>
                <a:spcPct val="210000"/>
              </a:lnSpc>
              <a:buClr>
                <a:srgbClr val="970936"/>
              </a:buClr>
              <a:buFont typeface="Arial" panose="020B0604020202020204" pitchFamily="34" charset="0"/>
              <a:buChar char="•"/>
            </a:pPr>
            <a:r>
              <a:rPr lang="en-US" dirty="0" smtClean="0">
                <a:latin typeface="+mj-lt"/>
                <a:ea typeface="Open Sans" panose="020B0606030504020204" pitchFamily="34" charset="0"/>
                <a:cs typeface="Open Sans" panose="020B0606030504020204" pitchFamily="34" charset="0"/>
              </a:rPr>
              <a:t>Campus Compact</a:t>
            </a:r>
          </a:p>
          <a:p>
            <a:pPr>
              <a:lnSpc>
                <a:spcPct val="210000"/>
              </a:lnSpc>
              <a:buClr>
                <a:srgbClr val="970936"/>
              </a:buClr>
              <a:buFont typeface="Arial" panose="020B0604020202020204" pitchFamily="34" charset="0"/>
              <a:buChar char="•"/>
            </a:pPr>
            <a:r>
              <a:rPr lang="en-US" dirty="0" smtClean="0">
                <a:latin typeface="+mj-lt"/>
                <a:ea typeface="Open Sans" panose="020B0606030504020204" pitchFamily="34" charset="0"/>
                <a:cs typeface="Open Sans" panose="020B0606030504020204" pitchFamily="34" charset="0"/>
              </a:rPr>
              <a:t>Science </a:t>
            </a:r>
            <a:r>
              <a:rPr lang="en-US" dirty="0">
                <a:latin typeface="+mj-lt"/>
                <a:ea typeface="Open Sans" panose="020B0606030504020204" pitchFamily="34" charset="0"/>
                <a:cs typeface="Open Sans" panose="020B0606030504020204" pitchFamily="34" charset="0"/>
              </a:rPr>
              <a:t>Education for New Civic Engagements and Responsibilities (SENCER</a:t>
            </a:r>
            <a:r>
              <a:rPr lang="en-US" dirty="0" smtClean="0">
                <a:latin typeface="+mj-lt"/>
                <a:ea typeface="Open Sans" panose="020B0606030504020204" pitchFamily="34" charset="0"/>
                <a:cs typeface="Open Sans" panose="020B0606030504020204" pitchFamily="34" charset="0"/>
              </a:rPr>
              <a:t>)</a:t>
            </a:r>
            <a:endParaRPr lang="en-US" dirty="0">
              <a:latin typeface="+mj-lt"/>
              <a:ea typeface="Open Sans" panose="020B0606030504020204" pitchFamily="34" charset="0"/>
              <a:cs typeface="Open Sans" panose="020B0606030504020204" pitchFamily="34" charset="0"/>
            </a:endParaRPr>
          </a:p>
          <a:p>
            <a:pPr>
              <a:lnSpc>
                <a:spcPct val="210000"/>
              </a:lnSpc>
              <a:buClr>
                <a:srgbClr val="970936"/>
              </a:buClr>
              <a:buFont typeface="Arial" panose="020B0604020202020204" pitchFamily="34" charset="0"/>
              <a:buChar char="•"/>
            </a:pPr>
            <a:r>
              <a:rPr lang="en-US" dirty="0">
                <a:latin typeface="+mj-lt"/>
                <a:ea typeface="Open Sans" panose="020B0606030504020204" pitchFamily="34" charset="0"/>
                <a:cs typeface="Open Sans" panose="020B0606030504020204" pitchFamily="34" charset="0"/>
              </a:rPr>
              <a:t>Higher Education Service Learning </a:t>
            </a:r>
            <a:r>
              <a:rPr lang="en-US" dirty="0" smtClean="0">
                <a:latin typeface="+mj-lt"/>
                <a:ea typeface="Open Sans" panose="020B0606030504020204" pitchFamily="34" charset="0"/>
                <a:cs typeface="Open Sans" panose="020B0606030504020204" pitchFamily="34" charset="0"/>
              </a:rPr>
              <a:t>Listserv</a:t>
            </a:r>
          </a:p>
          <a:p>
            <a:pPr>
              <a:lnSpc>
                <a:spcPct val="210000"/>
              </a:lnSpc>
              <a:buClr>
                <a:srgbClr val="970936"/>
              </a:buClr>
              <a:buFont typeface="Arial" panose="020B0604020202020204" pitchFamily="34" charset="0"/>
              <a:buChar char="•"/>
            </a:pPr>
            <a:r>
              <a:rPr lang="en-US" sz="1800" dirty="0">
                <a:latin typeface="+mj-lt"/>
                <a:ea typeface="Open Sans" panose="020B0606030504020204" pitchFamily="34" charset="0"/>
                <a:cs typeface="Open Sans" panose="020B0606030504020204" pitchFamily="34" charset="0"/>
                <a:hlinkClick r:id="rId2"/>
              </a:rPr>
              <a:t>http://</a:t>
            </a:r>
            <a:r>
              <a:rPr lang="en-US" sz="1800" dirty="0" smtClean="0">
                <a:latin typeface="+mj-lt"/>
                <a:ea typeface="Open Sans" panose="020B0606030504020204" pitchFamily="34" charset="0"/>
                <a:cs typeface="Open Sans" panose="020B0606030504020204" pitchFamily="34" charset="0"/>
                <a:hlinkClick r:id="rId2"/>
              </a:rPr>
              <a:t>www2.ccga.edu/ServiceLearning/files/ExamplesSLProjects.pdf</a:t>
            </a:r>
            <a:endParaRPr lang="en-US" sz="1800" dirty="0" smtClean="0">
              <a:latin typeface="+mj-lt"/>
              <a:ea typeface="Open Sans" panose="020B0606030504020204" pitchFamily="34" charset="0"/>
              <a:cs typeface="Open Sans" panose="020B0606030504020204" pitchFamily="34" charset="0"/>
            </a:endParaRPr>
          </a:p>
          <a:p>
            <a:pPr>
              <a:lnSpc>
                <a:spcPct val="210000"/>
              </a:lnSpc>
            </a:pPr>
            <a:r>
              <a:rPr lang="en-US" sz="1800" dirty="0">
                <a:hlinkClick r:id="rId3"/>
              </a:rPr>
              <a:t>https://www.estrellamountain.edu/students/service-learning/service-learning-ideas</a:t>
            </a:r>
            <a:r>
              <a:rPr lang="en-US" sz="1800" dirty="0"/>
              <a:t> </a:t>
            </a:r>
          </a:p>
          <a:p>
            <a:pPr>
              <a:lnSpc>
                <a:spcPct val="210000"/>
              </a:lnSpc>
            </a:pPr>
            <a:r>
              <a:rPr lang="en-US" sz="1800" dirty="0">
                <a:hlinkClick r:id="rId2"/>
              </a:rPr>
              <a:t>http://www2.ccga.edu/ServiceLearning/files/ExamplesSLProjects.pdf</a:t>
            </a:r>
            <a:r>
              <a:rPr lang="en-US" sz="1800" dirty="0"/>
              <a:t> </a:t>
            </a:r>
          </a:p>
          <a:p>
            <a:pPr>
              <a:buClr>
                <a:srgbClr val="970936"/>
              </a:buClr>
              <a:buFont typeface="Arial" panose="020B0604020202020204" pitchFamily="34" charset="0"/>
              <a:buChar char="•"/>
            </a:pPr>
            <a:endParaRPr lang="en-US" sz="1800" dirty="0">
              <a:latin typeface="+mj-lt"/>
              <a:ea typeface="Open Sans" panose="020B0606030504020204" pitchFamily="34" charset="0"/>
              <a:cs typeface="Open Sans" panose="020B0606030504020204" pitchFamily="34" charset="0"/>
            </a:endParaRP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30434162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2667000" cy="152400"/>
          </a:xfrm>
        </p:spPr>
        <p:txBody>
          <a:bodyPr>
            <a:normAutofit fontScale="90000"/>
          </a:bodyPr>
          <a:lstStyle/>
          <a:p>
            <a:r>
              <a:rPr lang="en-US" dirty="0" smtClean="0"/>
              <a:t>References</a:t>
            </a:r>
            <a:endParaRPr lang="en-US" dirty="0"/>
          </a:p>
        </p:txBody>
      </p:sp>
      <p:sp>
        <p:nvSpPr>
          <p:cNvPr id="3" name="Content Placeholder 2"/>
          <p:cNvSpPr>
            <a:spLocks noGrp="1"/>
          </p:cNvSpPr>
          <p:nvPr>
            <p:ph idx="1"/>
          </p:nvPr>
        </p:nvSpPr>
        <p:spPr>
          <a:xfrm>
            <a:off x="533400" y="533400"/>
            <a:ext cx="7391400" cy="5410200"/>
          </a:xfrm>
        </p:spPr>
        <p:txBody>
          <a:bodyPr/>
          <a:lstStyle/>
          <a:p>
            <a:r>
              <a:rPr lang="en-US" dirty="0"/>
              <a:t>http://www.naceweb.org/career-development/trends-and-predictions/job-outlook-2016-attributes-employers-want-to-see-on-new-college-graduates-resumes</a:t>
            </a:r>
            <a:r>
              <a:rPr lang="en-US" dirty="0" smtClean="0"/>
              <a:t>/</a:t>
            </a:r>
            <a:endParaRPr lang="en-US" dirty="0"/>
          </a:p>
          <a:p>
            <a:r>
              <a:rPr lang="en-US" dirty="0" smtClean="0"/>
              <a:t>www.illinoiscampuscompact.org</a:t>
            </a:r>
          </a:p>
          <a:p>
            <a:r>
              <a:rPr lang="en-US" dirty="0" smtClean="0"/>
              <a:t>www.iacampuscompact.org</a:t>
            </a:r>
            <a:r>
              <a:rPr lang="en-US" dirty="0"/>
              <a:t> </a:t>
            </a:r>
            <a:endParaRPr lang="en-US" dirty="0" smtClean="0"/>
          </a:p>
          <a:p>
            <a:r>
              <a:rPr lang="en-US" dirty="0"/>
              <a:t>https://www.estrellamountain.edu/students/service-learning/service-learning-ideas</a:t>
            </a:r>
            <a:endParaRPr lang="en-US" dirty="0" smtClean="0"/>
          </a:p>
          <a:p>
            <a:r>
              <a:rPr lang="en-US" dirty="0"/>
              <a:t>Bowen, G., Dr. (2007). How Service Learning Fosters Synthesis and Prepares Students for Careers. </a:t>
            </a:r>
            <a:r>
              <a:rPr lang="en-US" i="1" dirty="0"/>
              <a:t>Western Carolina University Career Journal,</a:t>
            </a:r>
            <a:r>
              <a:rPr lang="en-US" dirty="0"/>
              <a:t> </a:t>
            </a:r>
            <a:r>
              <a:rPr lang="en-US" i="1" dirty="0"/>
              <a:t>5</a:t>
            </a:r>
            <a:r>
              <a:rPr lang="en-US" dirty="0"/>
              <a:t>(2</a:t>
            </a:r>
            <a:r>
              <a:rPr lang="en-US" dirty="0" smtClean="0"/>
              <a:t>).</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36563456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71414"/>
            <a:ext cx="7162801" cy="762000"/>
          </a:xfrm>
        </p:spPr>
        <p:txBody>
          <a:bodyPr/>
          <a:lstStyle/>
          <a:p>
            <a:r>
              <a:rPr lang="en-US" dirty="0" smtClean="0"/>
              <a:t>Questions?</a:t>
            </a:r>
            <a:endParaRPr lang="en-US" dirty="0"/>
          </a:p>
        </p:txBody>
      </p:sp>
      <p:sp>
        <p:nvSpPr>
          <p:cNvPr id="3" name="Content Placeholder 2"/>
          <p:cNvSpPr>
            <a:spLocks noGrp="1"/>
          </p:cNvSpPr>
          <p:nvPr>
            <p:ph idx="1"/>
          </p:nvPr>
        </p:nvSpPr>
        <p:spPr>
          <a:xfrm>
            <a:off x="457200" y="2057400"/>
            <a:ext cx="7242111" cy="2141204"/>
          </a:xfrm>
        </p:spPr>
        <p:txBody>
          <a:bodyPr/>
          <a:lstStyle/>
          <a:p>
            <a:r>
              <a:rPr lang="en-US" dirty="0" smtClean="0"/>
              <a:t>Natalie Furlett, ILCC Executive Director </a:t>
            </a:r>
          </a:p>
          <a:p>
            <a:pPr lvl="1"/>
            <a:r>
              <a:rPr lang="en-US" dirty="0" smtClean="0"/>
              <a:t>nfurlett@depaul.edu</a:t>
            </a:r>
          </a:p>
          <a:p>
            <a:r>
              <a:rPr lang="en-US" dirty="0" smtClean="0"/>
              <a:t>Marina LoCasto, ILCC Assistant Director</a:t>
            </a:r>
          </a:p>
          <a:p>
            <a:pPr lvl="1"/>
            <a:r>
              <a:rPr lang="en-US" dirty="0" smtClean="0"/>
              <a:t>mlocasto@depaul.edu </a:t>
            </a:r>
          </a:p>
          <a:p>
            <a:r>
              <a:rPr lang="en-US" dirty="0" smtClean="0"/>
              <a:t>www.Illinoiscampuscompact.org</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16753655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5604" y="533400"/>
            <a:ext cx="5680788" cy="914400"/>
          </a:xfrm>
        </p:spPr>
        <p:txBody>
          <a:bodyPr/>
          <a:lstStyle/>
          <a:p>
            <a:r>
              <a:rPr lang="en-US" dirty="0" smtClean="0">
                <a:solidFill>
                  <a:srgbClr val="FF0000"/>
                </a:solidFill>
              </a:rPr>
              <a:t>Today’s agenda:</a:t>
            </a:r>
            <a:endParaRPr lang="en-US" dirty="0">
              <a:solidFill>
                <a:srgbClr val="FF0000"/>
              </a:solidFill>
            </a:endParaRPr>
          </a:p>
        </p:txBody>
      </p:sp>
      <p:sp>
        <p:nvSpPr>
          <p:cNvPr id="3" name="Content Placeholder 2"/>
          <p:cNvSpPr>
            <a:spLocks noGrp="1"/>
          </p:cNvSpPr>
          <p:nvPr>
            <p:ph idx="1"/>
          </p:nvPr>
        </p:nvSpPr>
        <p:spPr>
          <a:xfrm>
            <a:off x="595604" y="1209869"/>
            <a:ext cx="6554867" cy="3767670"/>
          </a:xfrm>
        </p:spPr>
        <p:txBody>
          <a:bodyPr/>
          <a:lstStyle/>
          <a:p>
            <a:r>
              <a:rPr lang="en-US" dirty="0" smtClean="0"/>
              <a:t>What is Illinois Campus Compact?</a:t>
            </a:r>
          </a:p>
          <a:p>
            <a:r>
              <a:rPr lang="en-US" dirty="0" smtClean="0"/>
              <a:t>Core Skills Sought by Today’s Employers</a:t>
            </a:r>
          </a:p>
          <a:p>
            <a:r>
              <a:rPr lang="en-US" dirty="0" smtClean="0"/>
              <a:t>Community Engagement: What is it and how does it fit in?</a:t>
            </a:r>
          </a:p>
          <a:p>
            <a:r>
              <a:rPr lang="en-US" dirty="0" smtClean="0"/>
              <a:t>How can faculty/staff/teachers help develop these skills within their students?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90388" y="4957323"/>
            <a:ext cx="3602182" cy="2476500"/>
          </a:xfrm>
          <a:prstGeom prst="rect">
            <a:avLst/>
          </a:prstGeom>
        </p:spPr>
      </p:pic>
    </p:spTree>
    <p:extLst>
      <p:ext uri="{BB962C8B-B14F-4D97-AF65-F5344CB8AC3E}">
        <p14:creationId xmlns:p14="http://schemas.microsoft.com/office/powerpoint/2010/main" val="3250304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6858000" cy="914400"/>
          </a:xfrm>
        </p:spPr>
        <p:txBody>
          <a:bodyPr/>
          <a:lstStyle/>
          <a:p>
            <a:r>
              <a:rPr lang="en-US" dirty="0" smtClean="0">
                <a:solidFill>
                  <a:srgbClr val="FF0000"/>
                </a:solidFill>
              </a:rPr>
              <a:t>Illinois campus compact</a:t>
            </a:r>
            <a:endParaRPr lang="en-US" dirty="0">
              <a:solidFill>
                <a:srgbClr val="FF0000"/>
              </a:solidFill>
            </a:endParaRPr>
          </a:p>
        </p:txBody>
      </p:sp>
      <p:sp>
        <p:nvSpPr>
          <p:cNvPr id="3" name="Content Placeholder 2"/>
          <p:cNvSpPr>
            <a:spLocks noGrp="1"/>
          </p:cNvSpPr>
          <p:nvPr>
            <p:ph idx="1"/>
          </p:nvPr>
        </p:nvSpPr>
        <p:spPr>
          <a:xfrm>
            <a:off x="354563" y="1524000"/>
            <a:ext cx="6554867" cy="3767670"/>
          </a:xfrm>
        </p:spPr>
        <p:txBody>
          <a:bodyPr>
            <a:normAutofit lnSpcReduction="10000"/>
          </a:bodyPr>
          <a:lstStyle/>
          <a:p>
            <a:r>
              <a:rPr lang="en-US" dirty="0"/>
              <a:t>Illinois Campus Compact advances the public purpose of higher education by cultivating civic skills and learning, integrating community engagement with teaching and research, and building partnerships with communities throughout Illinois. </a:t>
            </a:r>
          </a:p>
          <a:p>
            <a:pPr>
              <a:buFont typeface="Arial" panose="020B0604020202020204" pitchFamily="34" charset="0"/>
              <a:buChar char="•"/>
            </a:pPr>
            <a:r>
              <a:rPr lang="en-US" dirty="0"/>
              <a:t>36 Member </a:t>
            </a:r>
            <a:r>
              <a:rPr lang="en-US" dirty="0" smtClean="0"/>
              <a:t>Institutions </a:t>
            </a:r>
            <a:r>
              <a:rPr lang="en-US" dirty="0"/>
              <a:t>in Illinois, 1000+ national wide</a:t>
            </a:r>
          </a:p>
          <a:p>
            <a:pPr>
              <a:buFont typeface="Arial" panose="020B0604020202020204" pitchFamily="34" charset="0"/>
              <a:buChar char="•"/>
            </a:pPr>
            <a:r>
              <a:rPr lang="en-US" dirty="0"/>
              <a:t>Work to strengthen </a:t>
            </a:r>
            <a:r>
              <a:rPr lang="en-US" dirty="0" smtClean="0"/>
              <a:t>institutional </a:t>
            </a:r>
            <a:r>
              <a:rPr lang="en-US" dirty="0"/>
              <a:t>capacity through best practices, workshops, speakers, conferences, and resource development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2143764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796" y="609600"/>
            <a:ext cx="7834604" cy="914400"/>
          </a:xfrm>
        </p:spPr>
        <p:txBody>
          <a:bodyPr>
            <a:normAutofit fontScale="90000"/>
          </a:bodyPr>
          <a:lstStyle/>
          <a:p>
            <a:r>
              <a:rPr lang="en-US" dirty="0" smtClean="0">
                <a:solidFill>
                  <a:srgbClr val="FF0000"/>
                </a:solidFill>
              </a:rPr>
              <a:t>What are today’s employers seeking?</a:t>
            </a:r>
            <a:endParaRPr lang="en-US" dirty="0">
              <a:solidFill>
                <a:srgbClr val="FF0000"/>
              </a:solidFill>
            </a:endParaRPr>
          </a:p>
        </p:txBody>
      </p:sp>
      <p:sp>
        <p:nvSpPr>
          <p:cNvPr id="3" name="Content Placeholder 2"/>
          <p:cNvSpPr>
            <a:spLocks noGrp="1"/>
          </p:cNvSpPr>
          <p:nvPr>
            <p:ph idx="1"/>
          </p:nvPr>
        </p:nvSpPr>
        <p:spPr>
          <a:xfrm>
            <a:off x="318796" y="1524000"/>
            <a:ext cx="7148804" cy="3810000"/>
          </a:xfrm>
        </p:spPr>
        <p:txBody>
          <a:bodyPr>
            <a:normAutofit fontScale="92500" lnSpcReduction="10000"/>
          </a:bodyPr>
          <a:lstStyle/>
          <a:p>
            <a:r>
              <a:rPr lang="en-US" b="1" u="sng" dirty="0">
                <a:hlinkClick r:id="rId2"/>
              </a:rPr>
              <a:t>According to NACE's </a:t>
            </a:r>
            <a:r>
              <a:rPr lang="en-US" b="1" i="1" u="sng" dirty="0">
                <a:hlinkClick r:id="rId2"/>
              </a:rPr>
              <a:t>Job Outlook 2016</a:t>
            </a:r>
            <a:r>
              <a:rPr lang="en-US" b="1" u="sng" dirty="0">
                <a:hlinkClick r:id="rId2"/>
              </a:rPr>
              <a:t> survey</a:t>
            </a:r>
            <a:r>
              <a:rPr lang="en-US" b="1" dirty="0"/>
              <a:t>, </a:t>
            </a:r>
            <a:r>
              <a:rPr lang="en-US" dirty="0" smtClean="0"/>
              <a:t>employers </a:t>
            </a:r>
            <a:r>
              <a:rPr lang="en-US" dirty="0"/>
              <a:t>are looking for </a:t>
            </a:r>
            <a:r>
              <a:rPr lang="en-US" b="1" dirty="0"/>
              <a:t>leaders</a:t>
            </a:r>
            <a:r>
              <a:rPr lang="en-US" dirty="0"/>
              <a:t> who can </a:t>
            </a:r>
            <a:r>
              <a:rPr lang="en-US" b="1" dirty="0"/>
              <a:t>work as part of a team.</a:t>
            </a:r>
            <a:r>
              <a:rPr lang="en-US" dirty="0"/>
              <a:t/>
            </a:r>
            <a:br>
              <a:rPr lang="en-US" dirty="0"/>
            </a:br>
            <a:r>
              <a:rPr lang="en-US" dirty="0"/>
              <a:t/>
            </a:r>
            <a:br>
              <a:rPr lang="en-US" dirty="0"/>
            </a:br>
            <a:r>
              <a:rPr lang="en-US" dirty="0"/>
              <a:t>More than 80 percent of responding employers said they look for </a:t>
            </a:r>
            <a:r>
              <a:rPr lang="en-US" b="1" dirty="0"/>
              <a:t>evidence of leadership skills </a:t>
            </a:r>
            <a:r>
              <a:rPr lang="en-US" dirty="0"/>
              <a:t>on the candidate's resume, and nearly as many seek out indications that the </a:t>
            </a:r>
            <a:r>
              <a:rPr lang="en-US" b="1" dirty="0"/>
              <a:t>candidate is able to work in a team</a:t>
            </a:r>
            <a:r>
              <a:rPr lang="en-US" b="1" dirty="0" smtClean="0"/>
              <a:t>.</a:t>
            </a:r>
          </a:p>
          <a:p>
            <a:endParaRPr lang="en-US" b="1" dirty="0"/>
          </a:p>
          <a:p>
            <a:r>
              <a:rPr lang="en-US" b="1" dirty="0">
                <a:hlinkClick r:id="rId3"/>
              </a:rPr>
              <a:t>http://www.naceweb.org/career-development/trends-and-predictions/job-outlook-2016-attributes-employers-want-to-see-on-new-college-graduates-resumes</a:t>
            </a:r>
            <a:r>
              <a:rPr lang="en-US" b="1" dirty="0" smtClean="0">
                <a:hlinkClick r:id="rId3"/>
              </a:rPr>
              <a:t>/</a:t>
            </a:r>
            <a:r>
              <a:rPr lang="en-US" b="1" dirty="0" smtClean="0"/>
              <a:t> </a:t>
            </a:r>
            <a:endParaRPr lang="en-US" b="1"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248400" y="4953000"/>
            <a:ext cx="3602182" cy="2476500"/>
          </a:xfrm>
          <a:prstGeom prst="rect">
            <a:avLst/>
          </a:prstGeom>
        </p:spPr>
      </p:pic>
    </p:spTree>
    <p:extLst>
      <p:ext uri="{BB962C8B-B14F-4D97-AF65-F5344CB8AC3E}">
        <p14:creationId xmlns:p14="http://schemas.microsoft.com/office/powerpoint/2010/main" val="440266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28180" cy="914400"/>
          </a:xfrm>
        </p:spPr>
        <p:txBody>
          <a:bodyPr>
            <a:normAutofit/>
          </a:bodyPr>
          <a:lstStyle/>
          <a:p>
            <a:r>
              <a:rPr lang="en-US" sz="2400" dirty="0" smtClean="0">
                <a:solidFill>
                  <a:srgbClr val="FF0000"/>
                </a:solidFill>
              </a:rPr>
              <a:t>Community engaged learning/Service learning</a:t>
            </a:r>
            <a:endParaRPr lang="en-US" sz="2400" dirty="0">
              <a:solidFill>
                <a:srgbClr val="FF0000"/>
              </a:solidFill>
            </a:endParaRPr>
          </a:p>
        </p:txBody>
      </p:sp>
      <p:sp>
        <p:nvSpPr>
          <p:cNvPr id="3" name="Content Placeholder 2"/>
          <p:cNvSpPr>
            <a:spLocks noGrp="1"/>
          </p:cNvSpPr>
          <p:nvPr>
            <p:ph idx="1"/>
          </p:nvPr>
        </p:nvSpPr>
        <p:spPr>
          <a:xfrm>
            <a:off x="762000" y="1447800"/>
            <a:ext cx="7036837" cy="4191000"/>
          </a:xfrm>
        </p:spPr>
        <p:txBody>
          <a:bodyPr>
            <a:normAutofit fontScale="55000" lnSpcReduction="20000"/>
          </a:bodyPr>
          <a:lstStyle/>
          <a:p>
            <a:r>
              <a:rPr lang="en-US" sz="3300" dirty="0"/>
              <a:t>Community Engaged Learning (CEL) is a course, internship, or program that includes...</a:t>
            </a:r>
          </a:p>
          <a:p>
            <a:pPr>
              <a:buFont typeface="Arial" panose="020B0604020202020204" pitchFamily="34" charset="0"/>
              <a:buChar char="•"/>
            </a:pPr>
            <a:r>
              <a:rPr lang="en-US" sz="3300" dirty="0"/>
              <a:t>an engagement with a community that addresses societal needs not currently being met by governments, markets, or the independent sector</a:t>
            </a:r>
          </a:p>
          <a:p>
            <a:pPr>
              <a:buFont typeface="Arial" panose="020B0604020202020204" pitchFamily="34" charset="0"/>
              <a:buChar char="•"/>
            </a:pPr>
            <a:r>
              <a:rPr lang="en-US" sz="3300" dirty="0"/>
              <a:t>intentional integration of learning objectives and experience with/in the community</a:t>
            </a:r>
          </a:p>
          <a:p>
            <a:pPr>
              <a:buFont typeface="Arial" panose="020B0604020202020204" pitchFamily="34" charset="0"/>
              <a:buChar char="•"/>
            </a:pPr>
            <a:r>
              <a:rPr lang="en-US" sz="3300" dirty="0"/>
              <a:t>student preparation, ongoing reflection, and critical analysis</a:t>
            </a:r>
          </a:p>
          <a:p>
            <a:pPr>
              <a:buFont typeface="Arial" panose="020B0604020202020204" pitchFamily="34" charset="0"/>
              <a:buChar char="•"/>
            </a:pPr>
            <a:r>
              <a:rPr lang="en-US" sz="3300" dirty="0"/>
              <a:t>reciprocal benefits for students, community, and campus partners</a:t>
            </a:r>
          </a:p>
          <a:p>
            <a:pPr>
              <a:buFont typeface="Arial" panose="020B0604020202020204" pitchFamily="34" charset="0"/>
              <a:buChar char="•"/>
            </a:pPr>
            <a:r>
              <a:rPr lang="en-US" sz="3300" dirty="0"/>
              <a:t>opportunities to critically examine public issues or explore one's civic identity</a:t>
            </a:r>
          </a:p>
          <a:p>
            <a:pPr>
              <a:buClr>
                <a:srgbClr val="970936"/>
              </a:buClr>
            </a:pPr>
            <a:endParaRPr lang="en-US" dirty="0"/>
          </a:p>
          <a:p>
            <a:pPr algn="r">
              <a:buClr>
                <a:srgbClr val="970936"/>
              </a:buClr>
            </a:pPr>
            <a:r>
              <a:rPr lang="en-US" dirty="0"/>
              <a:t>Stanford University</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21760422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57200"/>
            <a:ext cx="8382000" cy="762000"/>
          </a:xfrm>
        </p:spPr>
        <p:txBody>
          <a:bodyPr>
            <a:normAutofit/>
          </a:bodyPr>
          <a:lstStyle/>
          <a:p>
            <a:r>
              <a:rPr lang="en-US" sz="2400" dirty="0" smtClean="0">
                <a:solidFill>
                  <a:srgbClr val="FF0000"/>
                </a:solidFill>
              </a:rPr>
              <a:t>Community engaged learning/service learning </a:t>
            </a:r>
            <a:endParaRPr lang="en-US" sz="2400" dirty="0">
              <a:solidFill>
                <a:srgbClr val="FF0000"/>
              </a:solidFill>
            </a:endParaRPr>
          </a:p>
        </p:txBody>
      </p:sp>
      <p:pic>
        <p:nvPicPr>
          <p:cNvPr id="4" name="Content Placeholder 3"/>
          <p:cNvPicPr>
            <a:picLocks noGrp="1"/>
          </p:cNvPicPr>
          <p:nvPr>
            <p:ph idx="1"/>
          </p:nvPr>
        </p:nvPicPr>
        <p:blipFill rotWithShape="1">
          <a:blip r:embed="rId2"/>
          <a:srcRect l="26122" t="33923" r="31570" b="26739"/>
          <a:stretch/>
        </p:blipFill>
        <p:spPr bwMode="auto">
          <a:xfrm>
            <a:off x="1219200" y="1600200"/>
            <a:ext cx="6705600" cy="3639653"/>
          </a:xfrm>
          <a:prstGeom prst="rect">
            <a:avLst/>
          </a:prstGeom>
          <a:ln>
            <a:noFill/>
          </a:ln>
          <a:extLst>
            <a:ext uri="{53640926-AAD7-44D8-BBD7-CCE9431645EC}">
              <a14:shadowObscured xmlns:a14="http://schemas.microsoft.com/office/drawing/2010/main"/>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291865604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3935"/>
            <a:ext cx="8382000" cy="1295400"/>
          </a:xfrm>
        </p:spPr>
        <p:txBody>
          <a:bodyPr>
            <a:normAutofit/>
          </a:bodyPr>
          <a:lstStyle/>
          <a:p>
            <a:r>
              <a:rPr lang="en-US" sz="2400" dirty="0" smtClean="0">
                <a:solidFill>
                  <a:srgbClr val="FF0000"/>
                </a:solidFill>
              </a:rPr>
              <a:t>A well designed </a:t>
            </a:r>
            <a:r>
              <a:rPr lang="en-US" sz="2400" dirty="0" err="1" smtClean="0">
                <a:solidFill>
                  <a:srgbClr val="FF0000"/>
                </a:solidFill>
              </a:rPr>
              <a:t>sl</a:t>
            </a:r>
            <a:r>
              <a:rPr lang="en-US" sz="2400" dirty="0" smtClean="0">
                <a:solidFill>
                  <a:srgbClr val="FF0000"/>
                </a:solidFill>
              </a:rPr>
              <a:t>/</a:t>
            </a:r>
            <a:r>
              <a:rPr lang="en-US" sz="2400" dirty="0" err="1" smtClean="0">
                <a:solidFill>
                  <a:srgbClr val="FF0000"/>
                </a:solidFill>
              </a:rPr>
              <a:t>cel</a:t>
            </a:r>
            <a:r>
              <a:rPr lang="en-US" sz="2400" dirty="0" smtClean="0">
                <a:solidFill>
                  <a:srgbClr val="FF0000"/>
                </a:solidFill>
              </a:rPr>
              <a:t> project will allow students to develop critical skills:</a:t>
            </a:r>
            <a:endParaRPr lang="en-US" sz="2400" dirty="0">
              <a:solidFill>
                <a:srgbClr val="FF0000"/>
              </a:solidFill>
            </a:endParaRPr>
          </a:p>
        </p:txBody>
      </p:sp>
      <p:sp>
        <p:nvSpPr>
          <p:cNvPr id="3" name="Content Placeholder 2"/>
          <p:cNvSpPr>
            <a:spLocks noGrp="1"/>
          </p:cNvSpPr>
          <p:nvPr>
            <p:ph idx="1"/>
          </p:nvPr>
        </p:nvSpPr>
        <p:spPr>
          <a:xfrm>
            <a:off x="457200" y="1517780"/>
            <a:ext cx="6554867" cy="3767670"/>
          </a:xfrm>
        </p:spPr>
        <p:txBody>
          <a:bodyPr>
            <a:normAutofit fontScale="92500" lnSpcReduction="20000"/>
          </a:bodyPr>
          <a:lstStyle/>
          <a:p>
            <a:r>
              <a:rPr lang="en-US" b="1" dirty="0" smtClean="0"/>
              <a:t>Teamwork</a:t>
            </a:r>
          </a:p>
          <a:p>
            <a:r>
              <a:rPr lang="en-US" dirty="0" smtClean="0"/>
              <a:t>Critical Thinking</a:t>
            </a:r>
          </a:p>
          <a:p>
            <a:r>
              <a:rPr lang="en-US" dirty="0" smtClean="0"/>
              <a:t>Problem Solving</a:t>
            </a:r>
          </a:p>
          <a:p>
            <a:r>
              <a:rPr lang="en-US" dirty="0" smtClean="0"/>
              <a:t>Communication (w/ various audiences)</a:t>
            </a:r>
          </a:p>
          <a:p>
            <a:r>
              <a:rPr lang="en-US" b="1" dirty="0" smtClean="0"/>
              <a:t>Leadership Skills</a:t>
            </a:r>
          </a:p>
          <a:p>
            <a:r>
              <a:rPr lang="en-US" b="1" dirty="0" smtClean="0"/>
              <a:t>Productive Work Habits</a:t>
            </a:r>
          </a:p>
          <a:p>
            <a:r>
              <a:rPr lang="en-US" b="1" dirty="0" smtClean="0"/>
              <a:t>CAREER EXPLORATION </a:t>
            </a:r>
          </a:p>
          <a:p>
            <a:endParaRPr lang="en-US" b="1" dirty="0"/>
          </a:p>
          <a:p>
            <a:endParaRPr lang="en-US" b="1" dirty="0" smtClean="0"/>
          </a:p>
          <a:p>
            <a:pPr marL="3657600" lvl="8" indent="0">
              <a:buNone/>
            </a:pPr>
            <a:r>
              <a:rPr lang="en-US" b="1" dirty="0" smtClean="0"/>
              <a:t>			(Bowen, 2007)</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5029200"/>
            <a:ext cx="3602182" cy="2476500"/>
          </a:xfrm>
          <a:prstGeom prst="rect">
            <a:avLst/>
          </a:prstGeom>
        </p:spPr>
      </p:pic>
    </p:spTree>
    <p:extLst>
      <p:ext uri="{BB962C8B-B14F-4D97-AF65-F5344CB8AC3E}">
        <p14:creationId xmlns:p14="http://schemas.microsoft.com/office/powerpoint/2010/main" val="38705858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7924800" cy="914400"/>
          </a:xfrm>
        </p:spPr>
        <p:txBody>
          <a:bodyPr>
            <a:normAutofit/>
          </a:bodyPr>
          <a:lstStyle/>
          <a:p>
            <a:r>
              <a:rPr lang="en-US" sz="2400" dirty="0" smtClean="0">
                <a:solidFill>
                  <a:srgbClr val="FF0000"/>
                </a:solidFill>
              </a:rPr>
              <a:t>SERVICE LEARNING/CEL &amp; CAREER DEVELOPMENT</a:t>
            </a:r>
            <a:endParaRPr lang="en-US" sz="2400" dirty="0">
              <a:solidFill>
                <a:srgbClr val="FF0000"/>
              </a:solidFill>
            </a:endParaRPr>
          </a:p>
        </p:txBody>
      </p:sp>
      <p:sp>
        <p:nvSpPr>
          <p:cNvPr id="3" name="Content Placeholder 2"/>
          <p:cNvSpPr>
            <a:spLocks noGrp="1"/>
          </p:cNvSpPr>
          <p:nvPr>
            <p:ph idx="1"/>
          </p:nvPr>
        </p:nvSpPr>
        <p:spPr>
          <a:xfrm>
            <a:off x="381000" y="1371600"/>
            <a:ext cx="8001000" cy="3886200"/>
          </a:xfrm>
        </p:spPr>
        <p:txBody>
          <a:bodyPr>
            <a:normAutofit fontScale="92500" lnSpcReduction="20000"/>
          </a:bodyPr>
          <a:lstStyle/>
          <a:p>
            <a:r>
              <a:rPr lang="en-US" dirty="0" smtClean="0"/>
              <a:t>SL contributes greatly to career planning &amp; professional preparation</a:t>
            </a:r>
          </a:p>
          <a:p>
            <a:r>
              <a:rPr lang="en-US" dirty="0" smtClean="0"/>
              <a:t>SL provides students with “real-world” experience, for some for the very first time </a:t>
            </a:r>
          </a:p>
          <a:p>
            <a:r>
              <a:rPr lang="en-US" dirty="0" smtClean="0"/>
              <a:t>Students can clarify values &amp; develop self-awareness &amp; self-efficacy</a:t>
            </a:r>
          </a:p>
          <a:p>
            <a:r>
              <a:rPr lang="en-US" dirty="0" smtClean="0"/>
              <a:t>SL has lead students to change majors &amp; career goals (i.e. “helping professions”)</a:t>
            </a:r>
          </a:p>
          <a:p>
            <a:r>
              <a:rPr lang="en-US" dirty="0" smtClean="0"/>
              <a:t>SL has helped students “get their foot in the door” at a particular employer</a:t>
            </a:r>
          </a:p>
          <a:p>
            <a:r>
              <a:rPr lang="en-US" dirty="0" smtClean="0"/>
              <a:t>Networking/Creating contacts &amp; obtaining references</a:t>
            </a:r>
          </a:p>
          <a:p>
            <a:r>
              <a:rPr lang="en-US" dirty="0" smtClean="0"/>
              <a:t>Resume builder</a:t>
            </a:r>
          </a:p>
          <a:p>
            <a:endParaRPr lang="en-US" dirty="0" smtClean="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31297873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800600"/>
            <a:ext cx="6934200" cy="1447800"/>
          </a:xfrm>
        </p:spPr>
        <p:txBody>
          <a:bodyPr>
            <a:normAutofit/>
          </a:bodyPr>
          <a:lstStyle/>
          <a:p>
            <a:endParaRPr lang="en-US" sz="1800" dirty="0">
              <a:latin typeface="Calibri" panose="020F0502020204030204" pitchFamily="34" charset="0"/>
              <a:cs typeface="Calibri" panose="020F0502020204030204" pitchFamily="34" charset="0"/>
            </a:endParaRPr>
          </a:p>
        </p:txBody>
      </p:sp>
      <p:pic>
        <p:nvPicPr>
          <p:cNvPr id="1026" name="Picture 2" descr="https://lh5.googleusercontent.com/z_8pcQLkuku6V2LFO_NnRIjIQIgVOySSDs1LXeKghVzwtc3SWUzyJ2bU8TbMtr9I826mosVhh0btlepxMVGk3aYsV5FfVDzYyHf9P5B0q71lOc9_cg8pFaZt8pkKoEMYRdRjqGxdTkigfqTdQA"/>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426098" y="873564"/>
            <a:ext cx="6660502" cy="442507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lh3.googleusercontent.com/xWtDiKLSwk0e92jlbdwUEDx-5xXKpUBePNJbiywgIMZLA08Dbt_-auABiAEfgKILIK-qV1WKP87bo4l3VcQIY-gim-zlraD5lBJdUewTktj4EOpkt1x3GChk_mcpBpIaRtE1WiGHTCS31ncjdw"/>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668491" y="457200"/>
            <a:ext cx="10668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400800" y="4953000"/>
            <a:ext cx="3602182" cy="2476500"/>
          </a:xfrm>
          <a:prstGeom prst="rect">
            <a:avLst/>
          </a:prstGeom>
        </p:spPr>
      </p:pic>
    </p:spTree>
    <p:extLst>
      <p:ext uri="{BB962C8B-B14F-4D97-AF65-F5344CB8AC3E}">
        <p14:creationId xmlns:p14="http://schemas.microsoft.com/office/powerpoint/2010/main" val="1124615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l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4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2903AAAE-3EA5-424A-B142-CC51DC1F897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3525</TotalTime>
  <Words>735</Words>
  <Application>Microsoft Office PowerPoint</Application>
  <PresentationFormat>On-screen Show (4:3)</PresentationFormat>
  <Paragraphs>100</Paragraphs>
  <Slides>15</Slides>
  <Notes>2</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1_Office Theme</vt:lpstr>
      <vt:lpstr>Slice</vt:lpstr>
      <vt:lpstr> Civic Leadership Skills as Workforce Skills  </vt:lpstr>
      <vt:lpstr>Today’s agenda:</vt:lpstr>
      <vt:lpstr>Illinois campus compact</vt:lpstr>
      <vt:lpstr>What are today’s employers seeking?</vt:lpstr>
      <vt:lpstr>Community engaged learning/Service learning</vt:lpstr>
      <vt:lpstr>Community engaged learning/service learning </vt:lpstr>
      <vt:lpstr>A well designed sl/cel project will allow students to develop critical skills:</vt:lpstr>
      <vt:lpstr>SERVICE LEARNING/CEL &amp; CAREER DEVELOPMENT</vt:lpstr>
      <vt:lpstr>PowerPoint Presentation</vt:lpstr>
      <vt:lpstr>How can teachers/faculty/staff help develop these skills in their students?</vt:lpstr>
      <vt:lpstr>Examples of cel for high school students </vt:lpstr>
      <vt:lpstr>Examples of cel for college students </vt:lpstr>
      <vt:lpstr>resources</vt:lpstr>
      <vt:lpstr>References</vt:lpstr>
      <vt:lpstr>Questions?</vt:lpstr>
    </vt:vector>
  </TitlesOfParts>
  <Company>ISAC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 Nelson</dc:creator>
  <cp:lastModifiedBy>Sam Nelson</cp:lastModifiedBy>
  <cp:revision>36</cp:revision>
  <cp:lastPrinted>2014-06-17T18:32:00Z</cp:lastPrinted>
  <dcterms:created xsi:type="dcterms:W3CDTF">2013-05-22T15:51:51Z</dcterms:created>
  <dcterms:modified xsi:type="dcterms:W3CDTF">2018-07-27T15:20:37Z</dcterms:modified>
</cp:coreProperties>
</file>