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4" r:id="rId6"/>
    <p:sldId id="265" r:id="rId7"/>
    <p:sldId id="266" r:id="rId8"/>
  </p:sldIdLst>
  <p:sldSz cx="9144000" cy="6858000" type="screen4x3"/>
  <p:notesSz cx="7010400" cy="9296400"/>
  <p:embeddedFontLst>
    <p:embeddedFont>
      <p:font typeface="Calibri" panose="020F0502020204030204" pitchFamily="34" charset="0"/>
      <p:regular r:id="rId10"/>
      <p:bold r:id="rId11"/>
      <p:italic r:id="rId12"/>
      <p:boldItalic r:id="rId13"/>
    </p:embeddedFont>
    <p:embeddedFont>
      <p:font typeface="Garamond" panose="02020404030301010803" pitchFamily="18" charset="0"/>
      <p:regular r:id="rId14"/>
      <p:bold r:id="rId15"/>
      <p: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ochitl Cruz"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p:restoredTop sz="94375"/>
  </p:normalViewPr>
  <p:slideViewPr>
    <p:cSldViewPr snapToGrid="0">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286621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2 mins - Introduction of facilitators</a:t>
            </a:r>
            <a:endParaRPr/>
          </a:p>
          <a:p>
            <a:pPr marL="0" lvl="0" indent="0">
              <a:spcBef>
                <a:spcPts val="0"/>
              </a:spcBef>
              <a:spcAft>
                <a:spcPts val="0"/>
              </a:spcAft>
              <a:buNone/>
            </a:pPr>
            <a:r>
              <a:rPr lang="en-US"/>
              <a:t>1 min - Get a sense of the room: </a:t>
            </a:r>
            <a:endParaRPr/>
          </a:p>
          <a:p>
            <a:pPr marL="1371600" lvl="2" indent="-298450">
              <a:spcBef>
                <a:spcPts val="0"/>
              </a:spcBef>
              <a:spcAft>
                <a:spcPts val="0"/>
              </a:spcAft>
              <a:buClr>
                <a:schemeClr val="dk1"/>
              </a:buClr>
              <a:buSzPts val="1100"/>
              <a:buChar char="■"/>
            </a:pPr>
            <a:r>
              <a:rPr lang="en-US">
                <a:solidFill>
                  <a:schemeClr val="dk1"/>
                </a:solidFill>
              </a:rPr>
              <a:t>Are you working with HS students? College students?</a:t>
            </a:r>
            <a:endParaRPr>
              <a:solidFill>
                <a:schemeClr val="dk1"/>
              </a:solidFill>
            </a:endParaRPr>
          </a:p>
          <a:p>
            <a:pPr marL="1371600" lvl="2" indent="-298450" rtl="0">
              <a:lnSpc>
                <a:spcPct val="115000"/>
              </a:lnSpc>
              <a:spcBef>
                <a:spcPts val="0"/>
              </a:spcBef>
              <a:spcAft>
                <a:spcPts val="0"/>
              </a:spcAft>
              <a:buClr>
                <a:schemeClr val="dk1"/>
              </a:buClr>
              <a:buSzPts val="1100"/>
              <a:buChar char="■"/>
            </a:pPr>
            <a:r>
              <a:rPr lang="en-US">
                <a:solidFill>
                  <a:schemeClr val="dk1"/>
                </a:solidFill>
              </a:rPr>
              <a:t>Do you work directly with students? Work in admin?</a:t>
            </a:r>
            <a:endParaRPr>
              <a:solidFill>
                <a:schemeClr val="dk1"/>
              </a:solidFill>
            </a:endParaRPr>
          </a:p>
          <a:p>
            <a:pPr marL="1371600" lvl="2" indent="-298450" rtl="0">
              <a:lnSpc>
                <a:spcPct val="115000"/>
              </a:lnSpc>
              <a:spcBef>
                <a:spcPts val="0"/>
              </a:spcBef>
              <a:spcAft>
                <a:spcPts val="0"/>
              </a:spcAft>
              <a:buClr>
                <a:schemeClr val="dk1"/>
              </a:buClr>
              <a:buSzPts val="1100"/>
              <a:buChar char="■"/>
            </a:pPr>
            <a:r>
              <a:rPr lang="en-US">
                <a:solidFill>
                  <a:schemeClr val="dk1"/>
                </a:solidFill>
              </a:rPr>
              <a:t>Anyone else?</a:t>
            </a:r>
            <a:endParaRPr>
              <a:solidFill>
                <a:schemeClr val="dk1"/>
              </a:solidFill>
            </a:endParaRPr>
          </a:p>
        </p:txBody>
      </p:sp>
      <p:sp>
        <p:nvSpPr>
          <p:cNvPr id="70" name="Google Shape;70;p1:notes"/>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a:t>Count # of audience members</a:t>
            </a:r>
            <a:endParaRPr/>
          </a:p>
          <a:p>
            <a:pPr marL="457200" lvl="0" indent="0" rtl="0">
              <a:spcBef>
                <a:spcPts val="0"/>
              </a:spcBef>
              <a:spcAft>
                <a:spcPts val="0"/>
              </a:spcAft>
              <a:buNone/>
            </a:pPr>
            <a:endParaRPr/>
          </a:p>
          <a:p>
            <a:pPr marL="0" lvl="0" indent="0" rtl="0">
              <a:spcBef>
                <a:spcPts val="0"/>
              </a:spcBef>
              <a:spcAft>
                <a:spcPts val="0"/>
              </a:spcAft>
              <a:buClr>
                <a:schemeClr val="dk1"/>
              </a:buClr>
              <a:buSzPts val="1100"/>
              <a:buFont typeface="Arial"/>
              <a:buNone/>
            </a:pPr>
            <a:r>
              <a:rPr lang="en-US">
                <a:solidFill>
                  <a:schemeClr val="dk1"/>
                </a:solidFill>
              </a:rPr>
              <a:t>Mel &amp; Mike Intro</a:t>
            </a:r>
            <a:endParaRPr/>
          </a:p>
        </p:txBody>
      </p:sp>
      <p:sp>
        <p:nvSpPr>
          <p:cNvPr id="85" name="Google Shape;85;p2:notes"/>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e1b1ba358_0_31:notes"/>
          <p:cNvSpPr>
            <a:spLocks noGrp="1" noRot="1" noChangeAspect="1"/>
          </p:cNvSpPr>
          <p:nvPr>
            <p:ph type="sldImg" idx="2"/>
          </p:nvPr>
        </p:nvSpPr>
        <p:spPr>
          <a:xfrm>
            <a:off x="1168625" y="697225"/>
            <a:ext cx="4673700" cy="34863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Google Shape;95;g3e1b1ba358_0_31:notes"/>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We’re going to jump into the work of the day, and for that we need to get into 5 groups.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cf3c196f7_0_37:notes"/>
          <p:cNvSpPr>
            <a:spLocks noGrp="1" noRot="1" noChangeAspect="1"/>
          </p:cNvSpPr>
          <p:nvPr>
            <p:ph type="sldImg" idx="2"/>
          </p:nvPr>
        </p:nvSpPr>
        <p:spPr>
          <a:xfrm>
            <a:off x="1168625" y="697225"/>
            <a:ext cx="4673700" cy="34863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Google Shape;104;g3cf3c196f7_0_37:notes"/>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cf3c196f7_0_30:notes"/>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Google Shape;149;g3cf3c196f7_0_30:notes"/>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Laila</a:t>
            </a:r>
            <a:endParaRPr/>
          </a:p>
          <a:p>
            <a:pPr marL="0" lvl="0" indent="0">
              <a:spcBef>
                <a:spcPts val="0"/>
              </a:spcBef>
              <a:spcAft>
                <a:spcPts val="0"/>
              </a:spcAft>
              <a:buNone/>
            </a:pPr>
            <a:endParaRPr/>
          </a:p>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cfadb18bf_0_3:notes"/>
          <p:cNvSpPr>
            <a:spLocks noGrp="1" noRot="1" noChangeAspect="1"/>
          </p:cNvSpPr>
          <p:nvPr>
            <p:ph type="sldImg" idx="2"/>
          </p:nvPr>
        </p:nvSpPr>
        <p:spPr>
          <a:xfrm>
            <a:off x="1168625" y="697225"/>
            <a:ext cx="4673700" cy="34863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Google Shape;158;g3cfadb18bf_0_3:notes"/>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a:solidFill>
                  <a:srgbClr val="0000FF"/>
                </a:solidFill>
              </a:rPr>
              <a:t>With our framework we are identifying how our students’ identities are viewed within the scope of professionalism and then how they are limited or restricted because of the narrow views of professionalism.</a:t>
            </a:r>
            <a:endParaRPr>
              <a:solidFill>
                <a:srgbClr val="0000FF"/>
              </a:solidFill>
            </a:endParaRPr>
          </a:p>
          <a:p>
            <a:pPr marL="0" lvl="0" indent="0" rtl="0">
              <a:lnSpc>
                <a:spcPct val="115000"/>
              </a:lnSpc>
              <a:spcBef>
                <a:spcPts val="0"/>
              </a:spcBef>
              <a:spcAft>
                <a:spcPts val="0"/>
              </a:spcAft>
              <a:buClr>
                <a:schemeClr val="dk1"/>
              </a:buClr>
              <a:buSzPts val="1100"/>
              <a:buFont typeface="Arial"/>
              <a:buNone/>
            </a:pPr>
            <a:endParaRPr>
              <a:solidFill>
                <a:srgbClr val="0000FF"/>
              </a:solidFill>
            </a:endParaRPr>
          </a:p>
          <a:p>
            <a:pPr marL="0" lvl="0" indent="0" rtl="0">
              <a:lnSpc>
                <a:spcPct val="115000"/>
              </a:lnSpc>
              <a:spcBef>
                <a:spcPts val="0"/>
              </a:spcBef>
              <a:spcAft>
                <a:spcPts val="0"/>
              </a:spcAft>
              <a:buNone/>
            </a:pPr>
            <a:r>
              <a:rPr lang="en-US">
                <a:solidFill>
                  <a:srgbClr val="0000FF"/>
                </a:solidFill>
              </a:rPr>
              <a:t>“We are collecting information from students with current employment and students searching for employment. We are also looking at how different student services are informing their idea of professionalism and encouraging to conform to a structure that will never welcome People of Color and continue to </a:t>
            </a:r>
            <a:r>
              <a:rPr lang="en-US" i="1">
                <a:solidFill>
                  <a:srgbClr val="0000FF"/>
                </a:solidFill>
                <a:highlight>
                  <a:srgbClr val="FFFFFF"/>
                </a:highlight>
              </a:rPr>
              <a:t>systematically exclude people.”</a:t>
            </a:r>
            <a:endParaRPr i="1">
              <a:solidFill>
                <a:srgbClr val="0000FF"/>
              </a:solidFill>
              <a:highlight>
                <a:srgbClr val="FFFFFF"/>
              </a:highlight>
            </a:endParaRPr>
          </a:p>
          <a:p>
            <a:pPr marL="0" lvl="0" indent="0" rtl="0">
              <a:lnSpc>
                <a:spcPct val="115000"/>
              </a:lnSpc>
              <a:spcBef>
                <a:spcPts val="0"/>
              </a:spcBef>
              <a:spcAft>
                <a:spcPts val="0"/>
              </a:spcAft>
              <a:buNone/>
            </a:pPr>
            <a:endParaRPr i="1">
              <a:solidFill>
                <a:srgbClr val="0000FF"/>
              </a:solidFill>
              <a:highlight>
                <a:srgbClr val="FFFFFF"/>
              </a:highlight>
            </a:endParaRPr>
          </a:p>
          <a:p>
            <a:pPr marL="0" lvl="0" indent="0" rtl="0">
              <a:lnSpc>
                <a:spcPct val="115000"/>
              </a:lnSpc>
              <a:spcBef>
                <a:spcPts val="0"/>
              </a:spcBef>
              <a:spcAft>
                <a:spcPts val="0"/>
              </a:spcAft>
              <a:buNone/>
            </a:pPr>
            <a:r>
              <a:rPr lang="en-US"/>
              <a:t>Collect framework sheets</a:t>
            </a:r>
            <a:endParaRPr/>
          </a:p>
          <a:p>
            <a:pPr marL="0" lvl="0" indent="0" rtl="0">
              <a:lnSpc>
                <a:spcPct val="115000"/>
              </a:lnSpc>
              <a:spcBef>
                <a:spcPts val="0"/>
              </a:spcBef>
              <a:spcAft>
                <a:spcPts val="0"/>
              </a:spcAft>
              <a:buNone/>
            </a:pPr>
            <a:endParaRPr/>
          </a:p>
          <a:p>
            <a:pPr marL="0" lvl="0" indent="0" rtl="0">
              <a:lnSpc>
                <a:spcPct val="115000"/>
              </a:lnSpc>
              <a:spcBef>
                <a:spcPts val="0"/>
              </a:spcBef>
              <a:spcAft>
                <a:spcPts val="0"/>
              </a:spcAft>
              <a:buClr>
                <a:schemeClr val="dk1"/>
              </a:buClr>
              <a:buSzPts val="1100"/>
              <a:buFont typeface="Arial"/>
              <a:buNone/>
            </a:pPr>
            <a:r>
              <a:rPr lang="en-US">
                <a:solidFill>
                  <a:schemeClr val="dk1"/>
                </a:solidFill>
              </a:rPr>
              <a:t> “This is important because while we will not be able to dismantle the oppressive system of professionalism just yet, we need to consider how we are supporting students now. As people working with students, one of the key tools is to validate the experiences of your students when facing oppression, such as, racism, trans negativity, ableism, ageism, etc. AND also help them to not internalize such experiences. Additionally, as student support staff, we cannot do the work without analyzing our own biases within professionalism and the standards and expectations we give students.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e1da3fc8f_5_5:notes"/>
          <p:cNvSpPr>
            <a:spLocks noGrp="1" noRot="1" noChangeAspect="1"/>
          </p:cNvSpPr>
          <p:nvPr>
            <p:ph type="sldImg" idx="2"/>
          </p:nvPr>
        </p:nvSpPr>
        <p:spPr>
          <a:xfrm>
            <a:off x="1168625" y="697225"/>
            <a:ext cx="4673700" cy="34863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Google Shape;167;g3e1da3fc8f_5_5:notes"/>
          <p:cNvSpPr txBox="1">
            <a:spLocks noGrp="1"/>
          </p:cNvSpPr>
          <p:nvPr>
            <p:ph type="body" idx="1"/>
          </p:nvPr>
        </p:nvSpPr>
        <p:spPr>
          <a:xfrm>
            <a:off x="701025" y="4415775"/>
            <a:ext cx="5608200" cy="41835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2"/>
          <p:cNvSpPr txBox="1"/>
          <p:nvPr/>
        </p:nvSpPr>
        <p:spPr>
          <a:xfrm>
            <a:off x="6324600" y="384601"/>
            <a:ext cx="2590800" cy="83099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July 19, 2018</a:t>
            </a:r>
            <a:endParaRPr sz="24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Tinley Park, Illinois</a:t>
            </a:r>
            <a:endParaRPr sz="2400" b="1" i="0" u="none" strike="noStrike" cap="none">
              <a:solidFill>
                <a:schemeClr val="dk1"/>
              </a:solidFill>
              <a:latin typeface="Calibri"/>
              <a:ea typeface="Calibri"/>
              <a:cs typeface="Calibri"/>
              <a:sym typeface="Calibri"/>
            </a:endParaRPr>
          </a:p>
        </p:txBody>
      </p:sp>
      <p:pic>
        <p:nvPicPr>
          <p:cNvPr id="14" name="Google Shape;14;p2"/>
          <p:cNvPicPr preferRelativeResize="0"/>
          <p:nvPr/>
        </p:nvPicPr>
        <p:blipFill rotWithShape="1">
          <a:blip r:embed="rId2">
            <a:alphaModFix/>
          </a:blip>
          <a:srcRect/>
          <a:stretch/>
        </p:blipFill>
        <p:spPr>
          <a:xfrm>
            <a:off x="304800" y="208968"/>
            <a:ext cx="2934864" cy="146743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62" name="Google Shape;62;p11"/>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3"/>
        <p:cNvGrpSpPr/>
        <p:nvPr/>
      </p:nvGrpSpPr>
      <p:grpSpPr>
        <a:xfrm>
          <a:off x="0" y="0"/>
          <a:ext cx="0" cy="0"/>
          <a:chOff x="0" y="0"/>
          <a:chExt cx="0" cy="0"/>
        </a:xfrm>
      </p:grpSpPr>
      <p:sp>
        <p:nvSpPr>
          <p:cNvPr id="64" name="Google Shape;64;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6" name="Google Shape;66;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67" name="Google Shape;67;p12"/>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Google Shape;18;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19" name="Google Shape;19;p3"/>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3" name="Google Shape;2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24" name="Google Shape;24;p4"/>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Google Shape;28;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30" name="Google Shape;30;p5"/>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4" name="Google Shape;34;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5" name="Google Shape;35;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6" name="Google Shape;36;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7" name="Google Shape;37;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38" name="Google Shape;38;p6"/>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42" name="Google Shape;42;p7"/>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45" name="Google Shape;45;p8"/>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8" name="Google Shape;48;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9" name="Google Shape;49;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0" name="Google Shape;5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51" name="Google Shape;51;p9"/>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4" name="Google Shape;5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6" name="Google Shape;5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57" name="Google Shape;57;p10"/>
          <p:cNvPicPr preferRelativeResize="0"/>
          <p:nvPr/>
        </p:nvPicPr>
        <p:blipFill rotWithShape="1">
          <a:blip r:embed="rId2">
            <a:alphaModFix/>
          </a:blip>
          <a:srcRect t="22333" b="22886"/>
          <a:stretch/>
        </p:blipFill>
        <p:spPr>
          <a:xfrm>
            <a:off x="0" y="6176790"/>
            <a:ext cx="1828800" cy="6858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pic>
        <p:nvPicPr>
          <p:cNvPr id="9" name="Google Shape;9;p1"/>
          <p:cNvPicPr preferRelativeResize="0"/>
          <p:nvPr/>
        </p:nvPicPr>
        <p:blipFill rotWithShape="1">
          <a:blip r:embed="rId13">
            <a:alphaModFix/>
          </a:blip>
          <a:srcRect t="22333" b="22886"/>
          <a:stretch/>
        </p:blipFill>
        <p:spPr>
          <a:xfrm>
            <a:off x="0" y="6176790"/>
            <a:ext cx="1828800" cy="6858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1"/>
        <p:cNvGrpSpPr/>
        <p:nvPr/>
      </p:nvGrpSpPr>
      <p:grpSpPr>
        <a:xfrm>
          <a:off x="0" y="0"/>
          <a:ext cx="0" cy="0"/>
          <a:chOff x="0" y="0"/>
          <a:chExt cx="0" cy="0"/>
        </a:xfrm>
      </p:grpSpPr>
      <p:sp>
        <p:nvSpPr>
          <p:cNvPr id="72" name="Google Shape;72;p13"/>
          <p:cNvSpPr/>
          <p:nvPr/>
        </p:nvSpPr>
        <p:spPr>
          <a:xfrm>
            <a:off x="0" y="6019475"/>
            <a:ext cx="1896600" cy="948300"/>
          </a:xfrm>
          <a:prstGeom prst="rect">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Google Shape;73;p13"/>
          <p:cNvSpPr txBox="1">
            <a:spLocks noGrp="1"/>
          </p:cNvSpPr>
          <p:nvPr>
            <p:ph type="body" idx="4294967295"/>
          </p:nvPr>
        </p:nvSpPr>
        <p:spPr>
          <a:xfrm>
            <a:off x="232650" y="2544575"/>
            <a:ext cx="8229600" cy="3056100"/>
          </a:xfrm>
          <a:prstGeom prst="rect">
            <a:avLst/>
          </a:prstGeom>
        </p:spPr>
        <p:txBody>
          <a:bodyPr spcFirstLastPara="1" wrap="square" lIns="91425" tIns="45700" rIns="91425" bIns="45700" anchor="t" anchorCtr="0">
            <a:noAutofit/>
          </a:bodyPr>
          <a:lstStyle/>
          <a:p>
            <a:pPr marL="0" lvl="0" indent="0" rtl="0">
              <a:lnSpc>
                <a:spcPct val="100000"/>
              </a:lnSpc>
              <a:spcBef>
                <a:spcPts val="0"/>
              </a:spcBef>
              <a:spcAft>
                <a:spcPts val="0"/>
              </a:spcAft>
              <a:buNone/>
            </a:pPr>
            <a:r>
              <a:rPr lang="en-US" sz="2000">
                <a:solidFill>
                  <a:srgbClr val="FFFFFF"/>
                </a:solidFill>
                <a:latin typeface="Garamond"/>
                <a:ea typeface="Garamond"/>
                <a:cs typeface="Garamond"/>
                <a:sym typeface="Garamond"/>
              </a:rPr>
              <a:t>Amanda Abraham</a:t>
            </a:r>
            <a:endParaRPr sz="2000" i="1">
              <a:solidFill>
                <a:srgbClr val="FFFFFF"/>
              </a:solidFill>
              <a:latin typeface="Garamond"/>
              <a:ea typeface="Garamond"/>
              <a:cs typeface="Garamond"/>
              <a:sym typeface="Garamond"/>
            </a:endParaRPr>
          </a:p>
          <a:p>
            <a:pPr marL="0" lvl="0" indent="0" rtl="0">
              <a:lnSpc>
                <a:spcPct val="100000"/>
              </a:lnSpc>
              <a:spcBef>
                <a:spcPts val="0"/>
              </a:spcBef>
              <a:spcAft>
                <a:spcPts val="0"/>
              </a:spcAft>
              <a:buNone/>
            </a:pPr>
            <a:r>
              <a:rPr lang="en-US" sz="2000">
                <a:solidFill>
                  <a:srgbClr val="FFFFFF"/>
                </a:solidFill>
                <a:latin typeface="Garamond"/>
                <a:ea typeface="Garamond"/>
                <a:cs typeface="Garamond"/>
                <a:sym typeface="Garamond"/>
              </a:rPr>
              <a:t>Krishae Beamon</a:t>
            </a:r>
            <a:endParaRPr sz="2000" i="1">
              <a:solidFill>
                <a:srgbClr val="FFFFFF"/>
              </a:solidFill>
              <a:latin typeface="Garamond"/>
              <a:ea typeface="Garamond"/>
              <a:cs typeface="Garamond"/>
              <a:sym typeface="Garamond"/>
            </a:endParaRPr>
          </a:p>
          <a:p>
            <a:pPr marL="0" lvl="0" indent="0" rtl="0">
              <a:lnSpc>
                <a:spcPct val="100000"/>
              </a:lnSpc>
              <a:spcBef>
                <a:spcPts val="640"/>
              </a:spcBef>
              <a:spcAft>
                <a:spcPts val="0"/>
              </a:spcAft>
              <a:buNone/>
            </a:pPr>
            <a:r>
              <a:rPr lang="en-US" sz="2000">
                <a:solidFill>
                  <a:schemeClr val="lt1"/>
                </a:solidFill>
                <a:latin typeface="Garamond"/>
                <a:ea typeface="Garamond"/>
                <a:cs typeface="Garamond"/>
                <a:sym typeface="Garamond"/>
              </a:rPr>
              <a:t>Xochitl Cruz</a:t>
            </a:r>
            <a:endParaRPr sz="2000" i="1">
              <a:solidFill>
                <a:schemeClr val="lt1"/>
              </a:solidFill>
              <a:latin typeface="Garamond"/>
              <a:ea typeface="Garamond"/>
              <a:cs typeface="Garamond"/>
              <a:sym typeface="Garamond"/>
            </a:endParaRPr>
          </a:p>
          <a:p>
            <a:pPr marL="0" lvl="0" indent="0" rtl="0">
              <a:lnSpc>
                <a:spcPct val="100000"/>
              </a:lnSpc>
              <a:spcBef>
                <a:spcPts val="640"/>
              </a:spcBef>
              <a:spcAft>
                <a:spcPts val="0"/>
              </a:spcAft>
              <a:buNone/>
            </a:pPr>
            <a:r>
              <a:rPr lang="en-US" sz="2000">
                <a:solidFill>
                  <a:schemeClr val="lt1"/>
                </a:solidFill>
                <a:latin typeface="Garamond"/>
                <a:ea typeface="Garamond"/>
                <a:cs typeface="Garamond"/>
                <a:sym typeface="Garamond"/>
              </a:rPr>
              <a:t>Maria Gonzalez</a:t>
            </a:r>
            <a:endParaRPr sz="2000" i="1">
              <a:solidFill>
                <a:schemeClr val="lt1"/>
              </a:solidFill>
              <a:latin typeface="Garamond"/>
              <a:ea typeface="Garamond"/>
              <a:cs typeface="Garamond"/>
              <a:sym typeface="Garamond"/>
            </a:endParaRPr>
          </a:p>
          <a:p>
            <a:pPr marL="0" lvl="0" indent="0" rtl="0">
              <a:lnSpc>
                <a:spcPct val="100000"/>
              </a:lnSpc>
              <a:spcBef>
                <a:spcPts val="640"/>
              </a:spcBef>
              <a:spcAft>
                <a:spcPts val="0"/>
              </a:spcAft>
              <a:buNone/>
            </a:pPr>
            <a:r>
              <a:rPr lang="en-US" sz="2000">
                <a:solidFill>
                  <a:schemeClr val="lt1"/>
                </a:solidFill>
                <a:latin typeface="Garamond"/>
                <a:ea typeface="Garamond"/>
                <a:cs typeface="Garamond"/>
                <a:sym typeface="Garamond"/>
              </a:rPr>
              <a:t>Michael Hernandez</a:t>
            </a:r>
            <a:endParaRPr sz="2000" i="1">
              <a:solidFill>
                <a:schemeClr val="lt1"/>
              </a:solidFill>
              <a:latin typeface="Garamond"/>
              <a:ea typeface="Garamond"/>
              <a:cs typeface="Garamond"/>
              <a:sym typeface="Garamond"/>
            </a:endParaRPr>
          </a:p>
          <a:p>
            <a:pPr marL="0" lvl="0" indent="0" rtl="0">
              <a:lnSpc>
                <a:spcPct val="100000"/>
              </a:lnSpc>
              <a:spcBef>
                <a:spcPts val="0"/>
              </a:spcBef>
              <a:spcAft>
                <a:spcPts val="0"/>
              </a:spcAft>
              <a:buNone/>
            </a:pPr>
            <a:r>
              <a:rPr lang="en-US" sz="2000">
                <a:solidFill>
                  <a:srgbClr val="FFFFFF"/>
                </a:solidFill>
                <a:latin typeface="Garamond"/>
                <a:ea typeface="Garamond"/>
                <a:cs typeface="Garamond"/>
                <a:sym typeface="Garamond"/>
              </a:rPr>
              <a:t>Noufo Nabine</a:t>
            </a:r>
            <a:endParaRPr sz="2000" i="1">
              <a:solidFill>
                <a:srgbClr val="FFFFFF"/>
              </a:solidFill>
              <a:latin typeface="Garamond"/>
              <a:ea typeface="Garamond"/>
              <a:cs typeface="Garamond"/>
              <a:sym typeface="Garamond"/>
            </a:endParaRPr>
          </a:p>
          <a:p>
            <a:pPr marL="0" lvl="0" indent="0" rtl="0">
              <a:lnSpc>
                <a:spcPct val="100000"/>
              </a:lnSpc>
              <a:spcBef>
                <a:spcPts val="0"/>
              </a:spcBef>
              <a:spcAft>
                <a:spcPts val="0"/>
              </a:spcAft>
              <a:buClr>
                <a:schemeClr val="dk1"/>
              </a:buClr>
              <a:buSzPts val="1100"/>
              <a:buFont typeface="Arial"/>
              <a:buNone/>
            </a:pPr>
            <a:r>
              <a:rPr lang="en-US" sz="2000">
                <a:solidFill>
                  <a:srgbClr val="FFFFFF"/>
                </a:solidFill>
                <a:latin typeface="Garamond"/>
                <a:ea typeface="Garamond"/>
                <a:cs typeface="Garamond"/>
                <a:sym typeface="Garamond"/>
              </a:rPr>
              <a:t>Terrence Pryor</a:t>
            </a:r>
            <a:endParaRPr sz="2000" i="1">
              <a:solidFill>
                <a:srgbClr val="FFFFFF"/>
              </a:solidFill>
              <a:latin typeface="Garamond"/>
              <a:ea typeface="Garamond"/>
              <a:cs typeface="Garamond"/>
              <a:sym typeface="Garamond"/>
            </a:endParaRPr>
          </a:p>
          <a:p>
            <a:pPr marL="0" lvl="0" indent="0" rtl="0">
              <a:lnSpc>
                <a:spcPct val="100000"/>
              </a:lnSpc>
              <a:spcBef>
                <a:spcPts val="0"/>
              </a:spcBef>
              <a:spcAft>
                <a:spcPts val="0"/>
              </a:spcAft>
              <a:buNone/>
            </a:pPr>
            <a:r>
              <a:rPr lang="en-US" sz="2000">
                <a:solidFill>
                  <a:srgbClr val="FFFFFF"/>
                </a:solidFill>
                <a:latin typeface="Garamond"/>
                <a:ea typeface="Garamond"/>
                <a:cs typeface="Garamond"/>
                <a:sym typeface="Garamond"/>
              </a:rPr>
              <a:t>Laila Sadat</a:t>
            </a:r>
            <a:endParaRPr sz="2000">
              <a:solidFill>
                <a:srgbClr val="FFFFFF"/>
              </a:solidFill>
              <a:latin typeface="Garamond"/>
              <a:ea typeface="Garamond"/>
              <a:cs typeface="Garamond"/>
              <a:sym typeface="Garamond"/>
            </a:endParaRPr>
          </a:p>
          <a:p>
            <a:pPr marL="0" lvl="0" indent="0" rtl="0">
              <a:lnSpc>
                <a:spcPct val="100000"/>
              </a:lnSpc>
              <a:spcBef>
                <a:spcPts val="0"/>
              </a:spcBef>
              <a:spcAft>
                <a:spcPts val="0"/>
              </a:spcAft>
              <a:buNone/>
            </a:pPr>
            <a:r>
              <a:rPr lang="en-US" sz="2000">
                <a:solidFill>
                  <a:schemeClr val="lt1"/>
                </a:solidFill>
                <a:latin typeface="Garamond"/>
                <a:ea typeface="Garamond"/>
                <a:cs typeface="Garamond"/>
                <a:sym typeface="Garamond"/>
              </a:rPr>
              <a:t>Melanie Wagner</a:t>
            </a:r>
            <a:endParaRPr sz="2000" i="1">
              <a:solidFill>
                <a:schemeClr val="lt1"/>
              </a:solidFill>
            </a:endParaRPr>
          </a:p>
        </p:txBody>
      </p:sp>
      <p:sp>
        <p:nvSpPr>
          <p:cNvPr id="74" name="Google Shape;74;p13"/>
          <p:cNvSpPr/>
          <p:nvPr/>
        </p:nvSpPr>
        <p:spPr>
          <a:xfrm>
            <a:off x="104775" y="228600"/>
            <a:ext cx="3295500" cy="1609800"/>
          </a:xfrm>
          <a:prstGeom prst="rect">
            <a:avLst/>
          </a:prstGeom>
          <a:solidFill>
            <a:srgbClr val="0000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Google Shape;75;p13"/>
          <p:cNvSpPr txBox="1">
            <a:spLocks noGrp="1"/>
          </p:cNvSpPr>
          <p:nvPr>
            <p:ph type="subTitle" idx="1"/>
          </p:nvPr>
        </p:nvSpPr>
        <p:spPr>
          <a:xfrm>
            <a:off x="232650" y="418800"/>
            <a:ext cx="5913300" cy="1229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888888"/>
              </a:buClr>
              <a:buSzPts val="3200"/>
              <a:buFont typeface="Arial"/>
              <a:buNone/>
            </a:pPr>
            <a:r>
              <a:rPr lang="en-US" b="1">
                <a:solidFill>
                  <a:schemeClr val="lt1"/>
                </a:solidFill>
                <a:latin typeface="Garamond"/>
                <a:ea typeface="Garamond"/>
                <a:cs typeface="Garamond"/>
                <a:sym typeface="Garamond"/>
              </a:rPr>
              <a:t>WHAT DOES PROFESSIONALISM LOOK LIKE?</a:t>
            </a:r>
            <a:endParaRPr b="1">
              <a:solidFill>
                <a:schemeClr val="lt1"/>
              </a:solidFill>
              <a:latin typeface="Garamond"/>
              <a:ea typeface="Garamond"/>
              <a:cs typeface="Garamond"/>
              <a:sym typeface="Garamond"/>
            </a:endParaRPr>
          </a:p>
          <a:p>
            <a:pPr marL="0" marR="0" lvl="0" indent="0" algn="l" rtl="0">
              <a:spcBef>
                <a:spcPts val="0"/>
              </a:spcBef>
              <a:spcAft>
                <a:spcPts val="0"/>
              </a:spcAft>
              <a:buClr>
                <a:srgbClr val="888888"/>
              </a:buClr>
              <a:buSzPts val="3200"/>
              <a:buFont typeface="Arial"/>
              <a:buNone/>
            </a:pPr>
            <a:r>
              <a:rPr lang="en-US" sz="2500">
                <a:solidFill>
                  <a:schemeClr val="lt1"/>
                </a:solidFill>
                <a:latin typeface="Garamond"/>
                <a:ea typeface="Garamond"/>
                <a:cs typeface="Garamond"/>
                <a:sym typeface="Garamond"/>
              </a:rPr>
              <a:t>Bringing Inclusion To An Exclusive Concept</a:t>
            </a:r>
            <a:endParaRPr sz="2500">
              <a:solidFill>
                <a:schemeClr val="lt1"/>
              </a:solidFill>
              <a:latin typeface="Garamond"/>
              <a:ea typeface="Garamond"/>
              <a:cs typeface="Garamond"/>
              <a:sym typeface="Garamond"/>
            </a:endParaRPr>
          </a:p>
        </p:txBody>
      </p:sp>
      <p:pic>
        <p:nvPicPr>
          <p:cNvPr id="76" name="Google Shape;76;p13"/>
          <p:cNvPicPr preferRelativeResize="0"/>
          <p:nvPr/>
        </p:nvPicPr>
        <p:blipFill>
          <a:blip r:embed="rId3">
            <a:alphaModFix/>
          </a:blip>
          <a:stretch>
            <a:fillRect/>
          </a:stretch>
        </p:blipFill>
        <p:spPr>
          <a:xfrm>
            <a:off x="6619125" y="102525"/>
            <a:ext cx="2427700" cy="1011525"/>
          </a:xfrm>
          <a:prstGeom prst="rect">
            <a:avLst/>
          </a:prstGeom>
          <a:noFill/>
          <a:ln>
            <a:noFill/>
          </a:ln>
        </p:spPr>
      </p:pic>
      <p:cxnSp>
        <p:nvCxnSpPr>
          <p:cNvPr id="77" name="Google Shape;77;p13"/>
          <p:cNvCxnSpPr/>
          <p:nvPr/>
        </p:nvCxnSpPr>
        <p:spPr>
          <a:xfrm>
            <a:off x="279425" y="2431450"/>
            <a:ext cx="5660100" cy="0"/>
          </a:xfrm>
          <a:prstGeom prst="straightConnector1">
            <a:avLst/>
          </a:prstGeom>
          <a:noFill/>
          <a:ln w="28575" cap="flat" cmpd="sng">
            <a:solidFill>
              <a:schemeClr val="lt1"/>
            </a:solidFill>
            <a:prstDash val="solid"/>
            <a:round/>
            <a:headEnd type="none" w="med" len="med"/>
            <a:tailEnd type="none" w="med" len="med"/>
          </a:ln>
        </p:spPr>
      </p:cxnSp>
      <p:grpSp>
        <p:nvGrpSpPr>
          <p:cNvPr id="78" name="Google Shape;78;p13"/>
          <p:cNvGrpSpPr/>
          <p:nvPr/>
        </p:nvGrpSpPr>
        <p:grpSpPr>
          <a:xfrm>
            <a:off x="-75" y="6420850"/>
            <a:ext cx="9144000" cy="437100"/>
            <a:chOff x="-75" y="6420850"/>
            <a:chExt cx="9144000" cy="437100"/>
          </a:xfrm>
        </p:grpSpPr>
        <p:sp>
          <p:nvSpPr>
            <p:cNvPr id="79" name="Google Shape;79;p13"/>
            <p:cNvSpPr/>
            <p:nvPr/>
          </p:nvSpPr>
          <p:spPr>
            <a:xfrm>
              <a:off x="-75" y="6420850"/>
              <a:ext cx="9144000" cy="437100"/>
            </a:xfrm>
            <a:prstGeom prst="rect">
              <a:avLst/>
            </a:prstGeom>
            <a:solidFill>
              <a:srgbClr val="AE0000">
                <a:alpha val="83720"/>
              </a:srgbClr>
            </a:solidFill>
            <a:ln w="9525" cap="flat" cmpd="sng">
              <a:solidFill>
                <a:srgbClr val="AE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80" name="Google Shape;80;p13"/>
            <p:cNvPicPr preferRelativeResize="0"/>
            <p:nvPr/>
          </p:nvPicPr>
          <p:blipFill>
            <a:blip r:embed="rId4">
              <a:alphaModFix/>
            </a:blip>
            <a:stretch>
              <a:fillRect/>
            </a:stretch>
          </p:blipFill>
          <p:spPr>
            <a:xfrm>
              <a:off x="104775" y="6497047"/>
              <a:ext cx="389950" cy="316599"/>
            </a:xfrm>
            <a:prstGeom prst="rect">
              <a:avLst/>
            </a:prstGeom>
            <a:noFill/>
            <a:ln>
              <a:noFill/>
            </a:ln>
          </p:spPr>
        </p:pic>
        <p:sp>
          <p:nvSpPr>
            <p:cNvPr id="81" name="Google Shape;81;p13"/>
            <p:cNvSpPr txBox="1"/>
            <p:nvPr/>
          </p:nvSpPr>
          <p:spPr>
            <a:xfrm>
              <a:off x="538900" y="6420850"/>
              <a:ext cx="3014700" cy="316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1800" b="1">
                  <a:solidFill>
                    <a:srgbClr val="FFFFFF"/>
                  </a:solidFill>
                  <a:latin typeface="Garamond"/>
                  <a:ea typeface="Garamond"/>
                  <a:cs typeface="Garamond"/>
                  <a:sym typeface="Garamond"/>
                </a:rPr>
                <a:t>#CCE4Me   @CCE_Illinois</a:t>
              </a:r>
              <a:endParaRPr sz="1800" b="1">
                <a:solidFill>
                  <a:srgbClr val="FFFFFF"/>
                </a:solidFill>
                <a:latin typeface="Garamond"/>
                <a:ea typeface="Garamond"/>
                <a:cs typeface="Garamond"/>
                <a:sym typeface="Garamond"/>
              </a:endParaRPr>
            </a:p>
          </p:txBody>
        </p:sp>
      </p:grpSp>
      <p:pic>
        <p:nvPicPr>
          <p:cNvPr id="82" name="Google Shape;82;p13"/>
          <p:cNvPicPr preferRelativeResize="0"/>
          <p:nvPr/>
        </p:nvPicPr>
        <p:blipFill>
          <a:blip r:embed="rId5">
            <a:alphaModFix/>
          </a:blip>
          <a:stretch>
            <a:fillRect/>
          </a:stretch>
        </p:blipFill>
        <p:spPr>
          <a:xfrm>
            <a:off x="7156700" y="6130288"/>
            <a:ext cx="1987225" cy="726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4400"/>
              <a:buFont typeface="Calibri"/>
              <a:buNone/>
            </a:pPr>
            <a:r>
              <a:rPr lang="en-US">
                <a:solidFill>
                  <a:srgbClr val="FFFFFF"/>
                </a:solidFill>
              </a:rPr>
              <a:t>Brave Space Norms</a:t>
            </a:r>
            <a:endParaRPr sz="4400" b="0" i="0" u="none" strike="noStrike" cap="none">
              <a:solidFill>
                <a:srgbClr val="FFFFFF"/>
              </a:solidFill>
              <a:latin typeface="Calibri"/>
              <a:ea typeface="Calibri"/>
              <a:cs typeface="Calibri"/>
              <a:sym typeface="Calibri"/>
            </a:endParaRPr>
          </a:p>
        </p:txBody>
      </p:sp>
      <p:sp>
        <p:nvSpPr>
          <p:cNvPr id="88" name="Google Shape;88;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89" name="Google Shape;89;p14"/>
          <p:cNvSpPr txBox="1"/>
          <p:nvPr/>
        </p:nvSpPr>
        <p:spPr>
          <a:xfrm>
            <a:off x="1107900" y="1417650"/>
            <a:ext cx="6928200" cy="4526100"/>
          </a:xfrm>
          <a:prstGeom prst="rect">
            <a:avLst/>
          </a:prstGeom>
          <a:solidFill>
            <a:srgbClr val="E6B8AF"/>
          </a:solidFill>
          <a:ln>
            <a:noFill/>
          </a:ln>
        </p:spPr>
        <p:txBody>
          <a:bodyPr spcFirstLastPara="1" wrap="square" lIns="91425" tIns="91425" rIns="91425" bIns="91425" anchor="t" anchorCtr="0">
            <a:noAutofit/>
          </a:bodyPr>
          <a:lstStyle/>
          <a:p>
            <a:pPr marL="457200" lvl="0" indent="-431800" rtl="0">
              <a:spcBef>
                <a:spcPts val="0"/>
              </a:spcBef>
              <a:spcAft>
                <a:spcPts val="0"/>
              </a:spcAft>
              <a:buSzPts val="3200"/>
              <a:buFont typeface="Calibri"/>
              <a:buChar char="●"/>
            </a:pPr>
            <a:r>
              <a:rPr lang="en-US" sz="3200">
                <a:latin typeface="Calibri"/>
                <a:ea typeface="Calibri"/>
                <a:cs typeface="Calibri"/>
                <a:sym typeface="Calibri"/>
              </a:rPr>
              <a:t>One mic, one voice</a:t>
            </a:r>
            <a:endParaRPr sz="3200">
              <a:latin typeface="Calibri"/>
              <a:ea typeface="Calibri"/>
              <a:cs typeface="Calibri"/>
              <a:sym typeface="Calibri"/>
            </a:endParaRPr>
          </a:p>
          <a:p>
            <a:pPr marL="457200" lvl="0" indent="-431800" rtl="0">
              <a:spcBef>
                <a:spcPts val="0"/>
              </a:spcBef>
              <a:spcAft>
                <a:spcPts val="0"/>
              </a:spcAft>
              <a:buSzPts val="3200"/>
              <a:buFont typeface="Calibri"/>
              <a:buChar char="●"/>
            </a:pPr>
            <a:r>
              <a:rPr lang="en-US" sz="3200">
                <a:latin typeface="Calibri"/>
                <a:ea typeface="Calibri"/>
                <a:cs typeface="Calibri"/>
                <a:sym typeface="Calibri"/>
              </a:rPr>
              <a:t>Step up, step back </a:t>
            </a:r>
            <a:endParaRPr sz="3200">
              <a:latin typeface="Calibri"/>
              <a:ea typeface="Calibri"/>
              <a:cs typeface="Calibri"/>
              <a:sym typeface="Calibri"/>
            </a:endParaRPr>
          </a:p>
          <a:p>
            <a:pPr marL="457200" lvl="0" indent="-431800" rtl="0">
              <a:spcBef>
                <a:spcPts val="0"/>
              </a:spcBef>
              <a:spcAft>
                <a:spcPts val="0"/>
              </a:spcAft>
              <a:buSzPts val="3200"/>
              <a:buFont typeface="Calibri"/>
              <a:buChar char="●"/>
            </a:pPr>
            <a:r>
              <a:rPr lang="en-US" sz="3200">
                <a:latin typeface="Calibri"/>
                <a:ea typeface="Calibri"/>
                <a:cs typeface="Calibri"/>
                <a:sym typeface="Calibri"/>
              </a:rPr>
              <a:t>Don’t yuck my yum</a:t>
            </a:r>
            <a:endParaRPr sz="3200">
              <a:latin typeface="Calibri"/>
              <a:ea typeface="Calibri"/>
              <a:cs typeface="Calibri"/>
              <a:sym typeface="Calibri"/>
            </a:endParaRPr>
          </a:p>
          <a:p>
            <a:pPr marL="457200" lvl="0" indent="-431800" rtl="0">
              <a:spcBef>
                <a:spcPts val="0"/>
              </a:spcBef>
              <a:spcAft>
                <a:spcPts val="0"/>
              </a:spcAft>
              <a:buSzPts val="3200"/>
              <a:buFont typeface="Calibri"/>
              <a:buChar char="●"/>
            </a:pPr>
            <a:r>
              <a:rPr lang="en-US" sz="3200">
                <a:latin typeface="Calibri"/>
                <a:ea typeface="Calibri"/>
                <a:cs typeface="Calibri"/>
                <a:sym typeface="Calibri"/>
              </a:rPr>
              <a:t>Use “I” statements</a:t>
            </a:r>
            <a:endParaRPr sz="3200">
              <a:latin typeface="Calibri"/>
              <a:ea typeface="Calibri"/>
              <a:cs typeface="Calibri"/>
              <a:sym typeface="Calibri"/>
            </a:endParaRPr>
          </a:p>
          <a:p>
            <a:pPr marL="457200" lvl="0" indent="-431800" rtl="0">
              <a:spcBef>
                <a:spcPts val="0"/>
              </a:spcBef>
              <a:spcAft>
                <a:spcPts val="0"/>
              </a:spcAft>
              <a:buSzPts val="3200"/>
              <a:buFont typeface="Calibri"/>
              <a:buChar char="●"/>
            </a:pPr>
            <a:r>
              <a:rPr lang="en-US" sz="3200">
                <a:latin typeface="Calibri"/>
                <a:ea typeface="Calibri"/>
                <a:cs typeface="Calibri"/>
                <a:sym typeface="Calibri"/>
              </a:rPr>
              <a:t>Vegas Rule (</a:t>
            </a:r>
            <a:r>
              <a:rPr lang="en-US" sz="3200" i="1">
                <a:latin typeface="Calibri"/>
                <a:ea typeface="Calibri"/>
                <a:cs typeface="Calibri"/>
                <a:sym typeface="Calibri"/>
              </a:rPr>
              <a:t>What is said here, stays here. What is learned here, leaves here.</a:t>
            </a:r>
            <a:r>
              <a:rPr lang="en-US" sz="3200">
                <a:latin typeface="Calibri"/>
                <a:ea typeface="Calibri"/>
                <a:cs typeface="Calibri"/>
                <a:sym typeface="Calibri"/>
              </a:rPr>
              <a:t>)</a:t>
            </a:r>
            <a:endParaRPr sz="3200">
              <a:latin typeface="Calibri"/>
              <a:ea typeface="Calibri"/>
              <a:cs typeface="Calibri"/>
              <a:sym typeface="Calibri"/>
            </a:endParaRPr>
          </a:p>
          <a:p>
            <a:pPr marL="457200" lvl="0" indent="-431800" rtl="0">
              <a:spcBef>
                <a:spcPts val="0"/>
              </a:spcBef>
              <a:spcAft>
                <a:spcPts val="0"/>
              </a:spcAft>
              <a:buSzPts val="3200"/>
              <a:buFont typeface="Calibri"/>
              <a:buChar char="●"/>
            </a:pPr>
            <a:r>
              <a:rPr lang="en-US" sz="3200">
                <a:latin typeface="Calibri"/>
                <a:ea typeface="Calibri"/>
                <a:cs typeface="Calibri"/>
                <a:sym typeface="Calibri"/>
              </a:rPr>
              <a:t>Land the plane</a:t>
            </a:r>
            <a:r>
              <a:rPr lang="en-US" sz="1800">
                <a:solidFill>
                  <a:schemeClr val="lt1"/>
                </a:solidFill>
              </a:rPr>
              <a:t/>
            </a:r>
            <a:br>
              <a:rPr lang="en-US" sz="1800">
                <a:solidFill>
                  <a:schemeClr val="lt1"/>
                </a:solidFill>
              </a:rPr>
            </a:br>
            <a:endParaRPr sz="1800">
              <a:solidFill>
                <a:schemeClr val="lt1"/>
              </a:solidFill>
            </a:endParaRPr>
          </a:p>
        </p:txBody>
      </p:sp>
      <p:sp>
        <p:nvSpPr>
          <p:cNvPr id="90" name="Google Shape;90;p14"/>
          <p:cNvSpPr/>
          <p:nvPr/>
        </p:nvSpPr>
        <p:spPr>
          <a:xfrm>
            <a:off x="1871275" y="6420850"/>
            <a:ext cx="7272600" cy="437100"/>
          </a:xfrm>
          <a:prstGeom prst="rect">
            <a:avLst/>
          </a:prstGeom>
          <a:solidFill>
            <a:srgbClr val="AE0000">
              <a:alpha val="83720"/>
            </a:srgbClr>
          </a:solidFill>
          <a:ln w="9525" cap="flat" cmpd="sng">
            <a:solidFill>
              <a:srgbClr val="AE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1" name="Google Shape;91;p14"/>
          <p:cNvPicPr preferRelativeResize="0"/>
          <p:nvPr/>
        </p:nvPicPr>
        <p:blipFill>
          <a:blip r:embed="rId3">
            <a:alphaModFix/>
          </a:blip>
          <a:stretch>
            <a:fillRect/>
          </a:stretch>
        </p:blipFill>
        <p:spPr>
          <a:xfrm>
            <a:off x="5569275" y="6519197"/>
            <a:ext cx="389950" cy="316599"/>
          </a:xfrm>
          <a:prstGeom prst="rect">
            <a:avLst/>
          </a:prstGeom>
          <a:noFill/>
          <a:ln>
            <a:noFill/>
          </a:ln>
        </p:spPr>
      </p:pic>
      <p:sp>
        <p:nvSpPr>
          <p:cNvPr id="92" name="Google Shape;92;p14"/>
          <p:cNvSpPr txBox="1"/>
          <p:nvPr/>
        </p:nvSpPr>
        <p:spPr>
          <a:xfrm>
            <a:off x="6003400" y="6443000"/>
            <a:ext cx="3014700" cy="316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800" b="1">
                <a:solidFill>
                  <a:srgbClr val="FFFFFF"/>
                </a:solidFill>
                <a:latin typeface="Garamond"/>
                <a:ea typeface="Garamond"/>
                <a:cs typeface="Garamond"/>
                <a:sym typeface="Garamond"/>
              </a:rPr>
              <a:t>#CCE4Me   @CCE_Illinois</a:t>
            </a:r>
            <a:endParaRPr sz="1800" b="1">
              <a:solidFill>
                <a:srgbClr val="FFFFFF"/>
              </a:solidFill>
              <a:latin typeface="Garamond"/>
              <a:ea typeface="Garamond"/>
              <a:cs typeface="Garamond"/>
              <a:sym typeface="Garamon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457200" y="298163"/>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solidFill>
                  <a:srgbClr val="FFFFFF"/>
                </a:solidFill>
              </a:rPr>
              <a:t>Group Activity</a:t>
            </a:r>
            <a:endParaRPr>
              <a:solidFill>
                <a:srgbClr val="FFFFFF"/>
              </a:solidFill>
            </a:endParaRPr>
          </a:p>
        </p:txBody>
      </p:sp>
      <p:sp>
        <p:nvSpPr>
          <p:cNvPr id="98" name="Google Shape;98;p15"/>
          <p:cNvSpPr txBox="1"/>
          <p:nvPr/>
        </p:nvSpPr>
        <p:spPr>
          <a:xfrm>
            <a:off x="848871" y="1441163"/>
            <a:ext cx="7668300" cy="4298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solidFill>
                  <a:srgbClr val="FFFFFF"/>
                </a:solidFill>
              </a:rPr>
              <a:t>Directions</a:t>
            </a:r>
            <a:endParaRPr>
              <a:solidFill>
                <a:srgbClr val="FFFFFF"/>
              </a:solidFill>
            </a:endParaRPr>
          </a:p>
          <a:p>
            <a:pPr marL="457200" lvl="0" indent="-317500" rtl="0">
              <a:spcBef>
                <a:spcPts val="0"/>
              </a:spcBef>
              <a:spcAft>
                <a:spcPts val="0"/>
              </a:spcAft>
              <a:buClr>
                <a:srgbClr val="FFFFFF"/>
              </a:buClr>
              <a:buSzPts val="1400"/>
              <a:buChar char="●"/>
            </a:pPr>
            <a:r>
              <a:rPr lang="en-US">
                <a:solidFill>
                  <a:srgbClr val="FFFFFF"/>
                </a:solidFill>
              </a:rPr>
              <a:t>Each group will get a scenario and discussion questions </a:t>
            </a:r>
            <a:endParaRPr>
              <a:solidFill>
                <a:srgbClr val="FFFFFF"/>
              </a:solidFill>
            </a:endParaRPr>
          </a:p>
          <a:p>
            <a:pPr marL="457200" lvl="0" indent="-317500" rtl="0">
              <a:spcBef>
                <a:spcPts val="0"/>
              </a:spcBef>
              <a:spcAft>
                <a:spcPts val="0"/>
              </a:spcAft>
              <a:buClr>
                <a:srgbClr val="FFFFFF"/>
              </a:buClr>
              <a:buSzPts val="1400"/>
              <a:buChar char="●"/>
            </a:pPr>
            <a:r>
              <a:rPr lang="en-US">
                <a:solidFill>
                  <a:srgbClr val="FFFFFF"/>
                </a:solidFill>
              </a:rPr>
              <a:t>Get into 5 even groups</a:t>
            </a:r>
            <a:endParaRPr>
              <a:solidFill>
                <a:srgbClr val="FFFFFF"/>
              </a:solidFill>
            </a:endParaRPr>
          </a:p>
          <a:p>
            <a:pPr marL="457200" lvl="0" indent="-317500">
              <a:spcBef>
                <a:spcPts val="0"/>
              </a:spcBef>
              <a:spcAft>
                <a:spcPts val="0"/>
              </a:spcAft>
              <a:buClr>
                <a:srgbClr val="FFFFFF"/>
              </a:buClr>
              <a:buSzPts val="1400"/>
              <a:buChar char="●"/>
            </a:pPr>
            <a:r>
              <a:rPr lang="en-US">
                <a:solidFill>
                  <a:srgbClr val="FFFFFF"/>
                </a:solidFill>
              </a:rPr>
              <a:t>2 min share-out of main insights </a:t>
            </a:r>
            <a:endParaRPr>
              <a:solidFill>
                <a:srgbClr val="FFFFFF"/>
              </a:solidFill>
            </a:endParaRPr>
          </a:p>
        </p:txBody>
      </p:sp>
      <p:sp>
        <p:nvSpPr>
          <p:cNvPr id="99" name="Google Shape;99;p15"/>
          <p:cNvSpPr/>
          <p:nvPr/>
        </p:nvSpPr>
        <p:spPr>
          <a:xfrm>
            <a:off x="1871275" y="6420850"/>
            <a:ext cx="7272600" cy="437100"/>
          </a:xfrm>
          <a:prstGeom prst="rect">
            <a:avLst/>
          </a:prstGeom>
          <a:solidFill>
            <a:srgbClr val="AE0000">
              <a:alpha val="83720"/>
            </a:srgbClr>
          </a:solidFill>
          <a:ln w="9525" cap="flat" cmpd="sng">
            <a:solidFill>
              <a:srgbClr val="AE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00" name="Google Shape;100;p15"/>
          <p:cNvPicPr preferRelativeResize="0"/>
          <p:nvPr/>
        </p:nvPicPr>
        <p:blipFill>
          <a:blip r:embed="rId3">
            <a:alphaModFix/>
          </a:blip>
          <a:stretch>
            <a:fillRect/>
          </a:stretch>
        </p:blipFill>
        <p:spPr>
          <a:xfrm>
            <a:off x="5569275" y="6519197"/>
            <a:ext cx="389950" cy="316599"/>
          </a:xfrm>
          <a:prstGeom prst="rect">
            <a:avLst/>
          </a:prstGeom>
          <a:noFill/>
          <a:ln>
            <a:noFill/>
          </a:ln>
        </p:spPr>
      </p:pic>
      <p:sp>
        <p:nvSpPr>
          <p:cNvPr id="101" name="Google Shape;101;p15"/>
          <p:cNvSpPr txBox="1"/>
          <p:nvPr/>
        </p:nvSpPr>
        <p:spPr>
          <a:xfrm>
            <a:off x="6003400" y="6443000"/>
            <a:ext cx="3014700" cy="316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800" b="1">
                <a:solidFill>
                  <a:srgbClr val="FFFFFF"/>
                </a:solidFill>
                <a:latin typeface="Garamond"/>
                <a:ea typeface="Garamond"/>
                <a:cs typeface="Garamond"/>
                <a:sym typeface="Garamond"/>
              </a:rPr>
              <a:t>#CCE4Me   @CCE_Illinois</a:t>
            </a:r>
            <a:endParaRPr sz="1800" b="1">
              <a:solidFill>
                <a:srgbClr val="FFFFFF"/>
              </a:solidFill>
              <a:latin typeface="Garamond"/>
              <a:ea typeface="Garamond"/>
              <a:cs typeface="Garamond"/>
              <a:sym typeface="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rtl="0">
              <a:spcBef>
                <a:spcPts val="0"/>
              </a:spcBef>
              <a:spcAft>
                <a:spcPts val="0"/>
              </a:spcAft>
              <a:buNone/>
            </a:pPr>
            <a:r>
              <a:rPr lang="en-US">
                <a:solidFill>
                  <a:schemeClr val="lt1"/>
                </a:solidFill>
              </a:rPr>
              <a:t>Discussion Questions</a:t>
            </a:r>
            <a:endParaRPr>
              <a:solidFill>
                <a:schemeClr val="lt1"/>
              </a:solidFill>
            </a:endParaRPr>
          </a:p>
        </p:txBody>
      </p:sp>
      <p:sp>
        <p:nvSpPr>
          <p:cNvPr id="107" name="Google Shape;107;p16"/>
          <p:cNvSpPr txBox="1">
            <a:spLocks noGrp="1"/>
          </p:cNvSpPr>
          <p:nvPr>
            <p:ph type="body" idx="1"/>
          </p:nvPr>
        </p:nvSpPr>
        <p:spPr>
          <a:xfrm>
            <a:off x="457200" y="1295400"/>
            <a:ext cx="8409600" cy="4526100"/>
          </a:xfrm>
          <a:prstGeom prst="rect">
            <a:avLst/>
          </a:prstGeom>
        </p:spPr>
        <p:txBody>
          <a:bodyPr spcFirstLastPara="1" wrap="square" lIns="91425" tIns="45700" rIns="91425" bIns="45700" anchor="t" anchorCtr="0">
            <a:noAutofit/>
          </a:bodyPr>
          <a:lstStyle/>
          <a:p>
            <a:pPr marL="457200" lvl="0" indent="-368300" rtl="0">
              <a:lnSpc>
                <a:spcPct val="125000"/>
              </a:lnSpc>
              <a:spcBef>
                <a:spcPts val="0"/>
              </a:spcBef>
              <a:spcAft>
                <a:spcPts val="0"/>
              </a:spcAft>
              <a:buClr>
                <a:schemeClr val="lt1"/>
              </a:buClr>
              <a:buSzPts val="2200"/>
              <a:buFont typeface="Calibri"/>
              <a:buAutoNum type="arabicParenR"/>
            </a:pPr>
            <a:r>
              <a:rPr lang="en-US" sz="2200">
                <a:solidFill>
                  <a:schemeClr val="lt1"/>
                </a:solidFill>
              </a:rPr>
              <a:t>What are 3 challenges you see in this situation? </a:t>
            </a:r>
            <a:endParaRPr sz="2200">
              <a:solidFill>
                <a:schemeClr val="lt1"/>
              </a:solidFill>
            </a:endParaRPr>
          </a:p>
          <a:p>
            <a:pPr marL="914400" lvl="1" indent="-368300" rtl="0">
              <a:lnSpc>
                <a:spcPct val="125000"/>
              </a:lnSpc>
              <a:spcBef>
                <a:spcPts val="0"/>
              </a:spcBef>
              <a:spcAft>
                <a:spcPts val="0"/>
              </a:spcAft>
              <a:buClr>
                <a:schemeClr val="lt1"/>
              </a:buClr>
              <a:buSzPts val="2200"/>
              <a:buFont typeface="Calibri"/>
              <a:buAutoNum type="alphaLcParenR"/>
            </a:pPr>
            <a:r>
              <a:rPr lang="en-US" sz="2200">
                <a:solidFill>
                  <a:schemeClr val="lt1"/>
                </a:solidFill>
              </a:rPr>
              <a:t>What is the emotional harm to this person?</a:t>
            </a:r>
            <a:endParaRPr sz="2200">
              <a:solidFill>
                <a:schemeClr val="lt1"/>
              </a:solidFill>
            </a:endParaRPr>
          </a:p>
          <a:p>
            <a:pPr marL="914400" lvl="1" indent="-368300" rtl="0">
              <a:lnSpc>
                <a:spcPct val="125000"/>
              </a:lnSpc>
              <a:spcBef>
                <a:spcPts val="0"/>
              </a:spcBef>
              <a:spcAft>
                <a:spcPts val="0"/>
              </a:spcAft>
              <a:buClr>
                <a:schemeClr val="lt1"/>
              </a:buClr>
              <a:buSzPts val="2200"/>
              <a:buFont typeface="Calibri"/>
              <a:buAutoNum type="alphaLcParenR"/>
            </a:pPr>
            <a:r>
              <a:rPr lang="en-US" sz="2200">
                <a:solidFill>
                  <a:schemeClr val="lt1"/>
                </a:solidFill>
              </a:rPr>
              <a:t>What is the practical problem created for them?</a:t>
            </a:r>
            <a:endParaRPr sz="2200">
              <a:solidFill>
                <a:schemeClr val="lt1"/>
              </a:solidFill>
            </a:endParaRPr>
          </a:p>
          <a:p>
            <a:pPr marL="914400" lvl="1" indent="-368300" rtl="0">
              <a:lnSpc>
                <a:spcPct val="125000"/>
              </a:lnSpc>
              <a:spcBef>
                <a:spcPts val="0"/>
              </a:spcBef>
              <a:spcAft>
                <a:spcPts val="0"/>
              </a:spcAft>
              <a:buClr>
                <a:schemeClr val="lt1"/>
              </a:buClr>
              <a:buSzPts val="2200"/>
              <a:buFont typeface="Calibri"/>
              <a:buAutoNum type="alphaLcParenR"/>
            </a:pPr>
            <a:r>
              <a:rPr lang="en-US" sz="2200">
                <a:solidFill>
                  <a:schemeClr val="lt1"/>
                </a:solidFill>
              </a:rPr>
              <a:t>How realistic is the prospect of any solution?</a:t>
            </a:r>
            <a:endParaRPr sz="2200">
              <a:solidFill>
                <a:schemeClr val="lt1"/>
              </a:solidFill>
            </a:endParaRPr>
          </a:p>
          <a:p>
            <a:pPr marL="457200" lvl="0" indent="-368300" rtl="0">
              <a:lnSpc>
                <a:spcPct val="125000"/>
              </a:lnSpc>
              <a:spcBef>
                <a:spcPts val="0"/>
              </a:spcBef>
              <a:spcAft>
                <a:spcPts val="0"/>
              </a:spcAft>
              <a:buClr>
                <a:schemeClr val="lt1"/>
              </a:buClr>
              <a:buSzPts val="2200"/>
              <a:buFont typeface="Calibri"/>
              <a:buAutoNum type="arabicParenR"/>
            </a:pPr>
            <a:r>
              <a:rPr lang="en-US" sz="2200">
                <a:solidFill>
                  <a:schemeClr val="lt1"/>
                </a:solidFill>
              </a:rPr>
              <a:t>How could this scenario have been handled better? As an employer/administrator? As a career coach/advisor?</a:t>
            </a:r>
            <a:endParaRPr sz="2200">
              <a:solidFill>
                <a:schemeClr val="lt1"/>
              </a:solidFill>
            </a:endParaRPr>
          </a:p>
          <a:p>
            <a:pPr marL="457200" lvl="0" indent="-368300" rtl="0">
              <a:lnSpc>
                <a:spcPct val="125000"/>
              </a:lnSpc>
              <a:spcBef>
                <a:spcPts val="0"/>
              </a:spcBef>
              <a:spcAft>
                <a:spcPts val="0"/>
              </a:spcAft>
              <a:buClr>
                <a:schemeClr val="lt1"/>
              </a:buClr>
              <a:buSzPts val="2200"/>
              <a:buFont typeface="Calibri"/>
              <a:buAutoNum type="arabicParenR"/>
            </a:pPr>
            <a:r>
              <a:rPr lang="en-US" sz="2200">
                <a:solidFill>
                  <a:schemeClr val="lt1"/>
                </a:solidFill>
              </a:rPr>
              <a:t>How do you support your student when you can’t control what they are walking into?</a:t>
            </a:r>
            <a:endParaRPr sz="2200">
              <a:solidFill>
                <a:schemeClr val="lt1"/>
              </a:solidFill>
            </a:endParaRPr>
          </a:p>
          <a:p>
            <a:pPr marL="457200" lvl="0" indent="-368300" rtl="0">
              <a:lnSpc>
                <a:spcPct val="125000"/>
              </a:lnSpc>
              <a:spcBef>
                <a:spcPts val="0"/>
              </a:spcBef>
              <a:spcAft>
                <a:spcPts val="0"/>
              </a:spcAft>
              <a:buClr>
                <a:schemeClr val="lt1"/>
              </a:buClr>
              <a:buSzPts val="2200"/>
              <a:buFont typeface="Calibri"/>
              <a:buAutoNum type="arabicParenR"/>
            </a:pPr>
            <a:r>
              <a:rPr lang="en-US" sz="2200">
                <a:solidFill>
                  <a:schemeClr val="lt1"/>
                </a:solidFill>
              </a:rPr>
              <a:t>Do you think one of your students would bring this concern to you?</a:t>
            </a:r>
            <a:endParaRPr sz="2200">
              <a:solidFill>
                <a:schemeClr val="lt1"/>
              </a:solidFill>
            </a:endParaRPr>
          </a:p>
          <a:p>
            <a:pPr marL="457200" lvl="0" indent="-368300" rtl="0">
              <a:lnSpc>
                <a:spcPct val="125000"/>
              </a:lnSpc>
              <a:spcBef>
                <a:spcPts val="0"/>
              </a:spcBef>
              <a:spcAft>
                <a:spcPts val="0"/>
              </a:spcAft>
              <a:buClr>
                <a:schemeClr val="lt1"/>
              </a:buClr>
              <a:buSzPts val="2200"/>
              <a:buFont typeface="Calibri"/>
              <a:buAutoNum type="arabicParenR"/>
            </a:pPr>
            <a:r>
              <a:rPr lang="en-US" sz="2200">
                <a:solidFill>
                  <a:schemeClr val="lt1"/>
                </a:solidFill>
              </a:rPr>
              <a:t>What’s your main priority in having a discussion with your student about this?</a:t>
            </a:r>
            <a:r>
              <a:rPr lang="en-US" sz="1800">
                <a:solidFill>
                  <a:schemeClr val="lt1"/>
                </a:solidFill>
              </a:rPr>
              <a:t/>
            </a:r>
            <a:br>
              <a:rPr lang="en-US" sz="1800">
                <a:solidFill>
                  <a:schemeClr val="lt1"/>
                </a:solidFill>
              </a:rPr>
            </a:br>
            <a:endParaRPr sz="1800">
              <a:solidFill>
                <a:schemeClr val="lt1"/>
              </a:solidFill>
            </a:endParaRPr>
          </a:p>
          <a:p>
            <a:pPr marL="0" lvl="0" indent="0" rtl="0">
              <a:lnSpc>
                <a:spcPct val="115000"/>
              </a:lnSpc>
              <a:spcBef>
                <a:spcPts val="0"/>
              </a:spcBef>
              <a:spcAft>
                <a:spcPts val="0"/>
              </a:spcAft>
              <a:buNone/>
            </a:pPr>
            <a:endParaRPr sz="3000">
              <a:solidFill>
                <a:schemeClr val="lt1"/>
              </a:solidFill>
            </a:endParaRPr>
          </a:p>
        </p:txBody>
      </p:sp>
      <p:sp>
        <p:nvSpPr>
          <p:cNvPr id="108" name="Google Shape;108;p16"/>
          <p:cNvSpPr/>
          <p:nvPr/>
        </p:nvSpPr>
        <p:spPr>
          <a:xfrm>
            <a:off x="1871275" y="6420850"/>
            <a:ext cx="7272600" cy="437100"/>
          </a:xfrm>
          <a:prstGeom prst="rect">
            <a:avLst/>
          </a:prstGeom>
          <a:solidFill>
            <a:srgbClr val="AE0000">
              <a:alpha val="83720"/>
            </a:srgbClr>
          </a:solidFill>
          <a:ln w="9525" cap="flat" cmpd="sng">
            <a:solidFill>
              <a:srgbClr val="AE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09" name="Google Shape;109;p16"/>
          <p:cNvPicPr preferRelativeResize="0"/>
          <p:nvPr/>
        </p:nvPicPr>
        <p:blipFill>
          <a:blip r:embed="rId3">
            <a:alphaModFix/>
          </a:blip>
          <a:stretch>
            <a:fillRect/>
          </a:stretch>
        </p:blipFill>
        <p:spPr>
          <a:xfrm>
            <a:off x="5569275" y="6519197"/>
            <a:ext cx="389950" cy="316599"/>
          </a:xfrm>
          <a:prstGeom prst="rect">
            <a:avLst/>
          </a:prstGeom>
          <a:noFill/>
          <a:ln>
            <a:noFill/>
          </a:ln>
        </p:spPr>
      </p:pic>
      <p:sp>
        <p:nvSpPr>
          <p:cNvPr id="110" name="Google Shape;110;p16"/>
          <p:cNvSpPr txBox="1"/>
          <p:nvPr/>
        </p:nvSpPr>
        <p:spPr>
          <a:xfrm>
            <a:off x="6003400" y="6443000"/>
            <a:ext cx="3014700" cy="316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800" b="1">
                <a:solidFill>
                  <a:srgbClr val="FFFFFF"/>
                </a:solidFill>
                <a:latin typeface="Garamond"/>
                <a:ea typeface="Garamond"/>
                <a:cs typeface="Garamond"/>
                <a:sym typeface="Garamond"/>
              </a:rPr>
              <a:t>#CCE4Me   @CCE_Illinois</a:t>
            </a:r>
            <a:endParaRPr sz="1800" b="1">
              <a:solidFill>
                <a:srgbClr val="FFFFFF"/>
              </a:solidFill>
              <a:latin typeface="Garamond"/>
              <a:ea typeface="Garamond"/>
              <a:cs typeface="Garamond"/>
              <a:sym typeface="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50"/>
        <p:cNvGrpSpPr/>
        <p:nvPr/>
      </p:nvGrpSpPr>
      <p:grpSpPr>
        <a:xfrm>
          <a:off x="0" y="0"/>
          <a:ext cx="0" cy="0"/>
          <a:chOff x="0" y="0"/>
          <a:chExt cx="0" cy="0"/>
        </a:xfrm>
      </p:grpSpPr>
      <p:sp>
        <p:nvSpPr>
          <p:cNvPr id="151" name="Google Shape;151;p2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rtl="0">
              <a:spcBef>
                <a:spcPts val="0"/>
              </a:spcBef>
              <a:spcAft>
                <a:spcPts val="0"/>
              </a:spcAft>
              <a:buNone/>
            </a:pPr>
            <a:r>
              <a:rPr lang="en-US" dirty="0">
                <a:solidFill>
                  <a:schemeClr val="lt1"/>
                </a:solidFill>
              </a:rPr>
              <a:t>Real Life Scenarios</a:t>
            </a:r>
            <a:endParaRPr dirty="0">
              <a:solidFill>
                <a:schemeClr val="lt1"/>
              </a:solidFill>
            </a:endParaRPr>
          </a:p>
        </p:txBody>
      </p:sp>
      <p:sp>
        <p:nvSpPr>
          <p:cNvPr id="153" name="Google Shape;153;p21"/>
          <p:cNvSpPr/>
          <p:nvPr/>
        </p:nvSpPr>
        <p:spPr>
          <a:xfrm>
            <a:off x="1871275" y="6420850"/>
            <a:ext cx="7272600" cy="437100"/>
          </a:xfrm>
          <a:prstGeom prst="rect">
            <a:avLst/>
          </a:prstGeom>
          <a:solidFill>
            <a:srgbClr val="AE0000">
              <a:alpha val="83720"/>
            </a:srgbClr>
          </a:solidFill>
          <a:ln w="9525" cap="flat" cmpd="sng">
            <a:solidFill>
              <a:srgbClr val="AE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54" name="Google Shape;154;p21"/>
          <p:cNvPicPr preferRelativeResize="0"/>
          <p:nvPr/>
        </p:nvPicPr>
        <p:blipFill>
          <a:blip r:embed="rId3">
            <a:alphaModFix/>
          </a:blip>
          <a:stretch>
            <a:fillRect/>
          </a:stretch>
        </p:blipFill>
        <p:spPr>
          <a:xfrm>
            <a:off x="5569275" y="6519197"/>
            <a:ext cx="389950" cy="316599"/>
          </a:xfrm>
          <a:prstGeom prst="rect">
            <a:avLst/>
          </a:prstGeom>
          <a:noFill/>
          <a:ln>
            <a:noFill/>
          </a:ln>
        </p:spPr>
      </p:pic>
      <p:sp>
        <p:nvSpPr>
          <p:cNvPr id="155" name="Google Shape;155;p21"/>
          <p:cNvSpPr txBox="1"/>
          <p:nvPr/>
        </p:nvSpPr>
        <p:spPr>
          <a:xfrm>
            <a:off x="6003400" y="6443000"/>
            <a:ext cx="3014700" cy="316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800" b="1">
                <a:solidFill>
                  <a:srgbClr val="FFFFFF"/>
                </a:solidFill>
                <a:latin typeface="Garamond"/>
                <a:ea typeface="Garamond"/>
                <a:cs typeface="Garamond"/>
                <a:sym typeface="Garamond"/>
              </a:rPr>
              <a:t>#CCE4Me   @CCE_Illinois</a:t>
            </a:r>
            <a:endParaRPr sz="1800" b="1">
              <a:solidFill>
                <a:srgbClr val="FFFFFF"/>
              </a:solidFill>
              <a:latin typeface="Garamond"/>
              <a:ea typeface="Garamond"/>
              <a:cs typeface="Garamond"/>
              <a:sym typeface="Garamond"/>
            </a:endParaRPr>
          </a:p>
        </p:txBody>
      </p:sp>
      <p:sp>
        <p:nvSpPr>
          <p:cNvPr id="3" name="Text Placeholder 2">
            <a:extLst>
              <a:ext uri="{FF2B5EF4-FFF2-40B4-BE49-F238E27FC236}">
                <a16:creationId xmlns:a16="http://schemas.microsoft.com/office/drawing/2014/main" xmlns="" id="{AB6D394F-B2C0-2547-939A-2F7865001C18}"/>
              </a:ext>
            </a:extLst>
          </p:cNvPr>
          <p:cNvSpPr>
            <a:spLocks noGrp="1"/>
          </p:cNvSpPr>
          <p:nvPr>
            <p:ph type="body" idx="1"/>
          </p:nvPr>
        </p:nvSpPr>
        <p:spPr/>
        <p:txBody>
          <a:bodyPr/>
          <a:lstStyle/>
          <a:p>
            <a:r>
              <a:rPr lang="en-US" b="1" dirty="0">
                <a:solidFill>
                  <a:schemeClr val="bg1"/>
                </a:solidFill>
              </a:rPr>
              <a:t>A - 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59"/>
        <p:cNvGrpSpPr/>
        <p:nvPr/>
      </p:nvGrpSpPr>
      <p:grpSpPr>
        <a:xfrm>
          <a:off x="0" y="0"/>
          <a:ext cx="0" cy="0"/>
          <a:chOff x="0" y="0"/>
          <a:chExt cx="0" cy="0"/>
        </a:xfrm>
      </p:grpSpPr>
      <p:sp>
        <p:nvSpPr>
          <p:cNvPr id="160" name="Google Shape;160;p22"/>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solidFill>
                  <a:srgbClr val="FFFFFF"/>
                </a:solidFill>
              </a:rPr>
              <a:t>Working Framework </a:t>
            </a:r>
            <a:endParaRPr>
              <a:solidFill>
                <a:srgbClr val="FFFFFF"/>
              </a:solidFill>
            </a:endParaRPr>
          </a:p>
        </p:txBody>
      </p:sp>
      <p:sp>
        <p:nvSpPr>
          <p:cNvPr id="161" name="Google Shape;161;p22"/>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rtl="0">
              <a:lnSpc>
                <a:spcPct val="115000"/>
              </a:lnSpc>
              <a:spcBef>
                <a:spcPts val="0"/>
              </a:spcBef>
              <a:spcAft>
                <a:spcPts val="0"/>
              </a:spcAft>
              <a:buNone/>
            </a:pPr>
            <a:r>
              <a:rPr lang="en-US" sz="1800" b="1">
                <a:solidFill>
                  <a:srgbClr val="FFFFFF"/>
                </a:solidFill>
                <a:latin typeface="Arial"/>
                <a:ea typeface="Arial"/>
                <a:cs typeface="Arial"/>
                <a:sym typeface="Arial"/>
              </a:rPr>
              <a:t>“We are collecting information from students with current employment and students searching for employment. We are also looking at how different student services are informing their idea of professionalism and encouraging to conform to a structure that will never welcome People of Color and continue to </a:t>
            </a:r>
            <a:r>
              <a:rPr lang="en-US" sz="1800" b="1" i="1">
                <a:solidFill>
                  <a:srgbClr val="FFFFFF"/>
                </a:solidFill>
                <a:latin typeface="Arial"/>
                <a:ea typeface="Arial"/>
                <a:cs typeface="Arial"/>
                <a:sym typeface="Arial"/>
              </a:rPr>
              <a:t>systematically exclude people.”</a:t>
            </a:r>
            <a:endParaRPr sz="1800" b="1" i="1">
              <a:solidFill>
                <a:srgbClr val="FFFFFF"/>
              </a:solidFill>
              <a:latin typeface="Arial"/>
              <a:ea typeface="Arial"/>
              <a:cs typeface="Arial"/>
              <a:sym typeface="Arial"/>
            </a:endParaRPr>
          </a:p>
          <a:p>
            <a:pPr marL="0" lvl="0" indent="0" rtl="0">
              <a:lnSpc>
                <a:spcPct val="115000"/>
              </a:lnSpc>
              <a:spcBef>
                <a:spcPts val="0"/>
              </a:spcBef>
              <a:spcAft>
                <a:spcPts val="0"/>
              </a:spcAft>
              <a:buNone/>
            </a:pPr>
            <a:endParaRPr sz="1800" b="1" i="1">
              <a:solidFill>
                <a:srgbClr val="FFFFFF"/>
              </a:solidFill>
              <a:latin typeface="Arial"/>
              <a:ea typeface="Arial"/>
              <a:cs typeface="Arial"/>
              <a:sym typeface="Arial"/>
            </a:endParaRPr>
          </a:p>
          <a:p>
            <a:pPr marL="0" lvl="0" indent="0" rtl="0">
              <a:lnSpc>
                <a:spcPct val="115000"/>
              </a:lnSpc>
              <a:spcBef>
                <a:spcPts val="0"/>
              </a:spcBef>
              <a:spcAft>
                <a:spcPts val="0"/>
              </a:spcAft>
              <a:buNone/>
            </a:pPr>
            <a:r>
              <a:rPr lang="en-US" sz="1800" b="1" i="1">
                <a:solidFill>
                  <a:srgbClr val="FFFFFF"/>
                </a:solidFill>
                <a:latin typeface="Arial"/>
                <a:ea typeface="Arial"/>
                <a:cs typeface="Arial"/>
                <a:sym typeface="Arial"/>
              </a:rPr>
              <a:t>Add to the framework:</a:t>
            </a:r>
            <a:endParaRPr sz="1800" b="1" i="1">
              <a:solidFill>
                <a:srgbClr val="FFFFFF"/>
              </a:solidFill>
              <a:latin typeface="Arial"/>
              <a:ea typeface="Arial"/>
              <a:cs typeface="Arial"/>
              <a:sym typeface="Arial"/>
            </a:endParaRPr>
          </a:p>
          <a:p>
            <a:pPr marL="0" lvl="0" indent="0" rtl="0">
              <a:lnSpc>
                <a:spcPct val="115000"/>
              </a:lnSpc>
              <a:spcBef>
                <a:spcPts val="0"/>
              </a:spcBef>
              <a:spcAft>
                <a:spcPts val="0"/>
              </a:spcAft>
              <a:buNone/>
            </a:pPr>
            <a:endParaRPr sz="1800" b="1" i="1">
              <a:solidFill>
                <a:srgbClr val="FFFFFF"/>
              </a:solidFill>
              <a:latin typeface="Arial"/>
              <a:ea typeface="Arial"/>
              <a:cs typeface="Arial"/>
              <a:sym typeface="Arial"/>
            </a:endParaRPr>
          </a:p>
          <a:p>
            <a:pPr marL="457200" lvl="0" indent="-342900" rtl="0">
              <a:lnSpc>
                <a:spcPct val="200000"/>
              </a:lnSpc>
              <a:spcBef>
                <a:spcPts val="0"/>
              </a:spcBef>
              <a:spcAft>
                <a:spcPts val="0"/>
              </a:spcAft>
              <a:buClr>
                <a:srgbClr val="FFFFFF"/>
              </a:buClr>
              <a:buSzPts val="1800"/>
              <a:buFont typeface="Arial"/>
              <a:buAutoNum type="arabicPeriod"/>
            </a:pPr>
            <a:r>
              <a:rPr lang="en-US" sz="1800" b="1" i="1">
                <a:solidFill>
                  <a:srgbClr val="FFFFFF"/>
                </a:solidFill>
                <a:latin typeface="Arial"/>
                <a:ea typeface="Arial"/>
                <a:cs typeface="Arial"/>
                <a:sym typeface="Arial"/>
              </a:rPr>
              <a:t>____________________</a:t>
            </a:r>
            <a:endParaRPr sz="1800" b="1" i="1">
              <a:solidFill>
                <a:srgbClr val="FFFFFF"/>
              </a:solidFill>
              <a:latin typeface="Arial"/>
              <a:ea typeface="Arial"/>
              <a:cs typeface="Arial"/>
              <a:sym typeface="Arial"/>
            </a:endParaRPr>
          </a:p>
          <a:p>
            <a:pPr marL="457200" lvl="0" indent="-342900" rtl="0">
              <a:lnSpc>
                <a:spcPct val="200000"/>
              </a:lnSpc>
              <a:spcBef>
                <a:spcPts val="0"/>
              </a:spcBef>
              <a:spcAft>
                <a:spcPts val="0"/>
              </a:spcAft>
              <a:buClr>
                <a:srgbClr val="FFFFFF"/>
              </a:buClr>
              <a:buSzPts val="1800"/>
              <a:buFont typeface="Arial"/>
              <a:buAutoNum type="arabicPeriod"/>
            </a:pPr>
            <a:r>
              <a:rPr lang="en-US" sz="1800" b="1" i="1">
                <a:solidFill>
                  <a:srgbClr val="FFFFFF"/>
                </a:solidFill>
                <a:latin typeface="Arial"/>
                <a:ea typeface="Arial"/>
                <a:cs typeface="Arial"/>
                <a:sym typeface="Arial"/>
              </a:rPr>
              <a:t>____________________</a:t>
            </a:r>
            <a:endParaRPr sz="1800" b="1" i="1">
              <a:solidFill>
                <a:srgbClr val="FFFFFF"/>
              </a:solidFill>
              <a:latin typeface="Arial"/>
              <a:ea typeface="Arial"/>
              <a:cs typeface="Arial"/>
              <a:sym typeface="Arial"/>
            </a:endParaRPr>
          </a:p>
          <a:p>
            <a:pPr marL="457200" lvl="0" indent="-342900" rtl="0">
              <a:lnSpc>
                <a:spcPct val="200000"/>
              </a:lnSpc>
              <a:spcBef>
                <a:spcPts val="0"/>
              </a:spcBef>
              <a:spcAft>
                <a:spcPts val="0"/>
              </a:spcAft>
              <a:buClr>
                <a:srgbClr val="FFFFFF"/>
              </a:buClr>
              <a:buSzPts val="1800"/>
              <a:buFont typeface="Arial"/>
              <a:buAutoNum type="arabicPeriod"/>
            </a:pPr>
            <a:r>
              <a:rPr lang="en-US" sz="1800" b="1" i="1">
                <a:solidFill>
                  <a:srgbClr val="FFFFFF"/>
                </a:solidFill>
                <a:latin typeface="Arial"/>
                <a:ea typeface="Arial"/>
                <a:cs typeface="Arial"/>
                <a:sym typeface="Arial"/>
              </a:rPr>
              <a:t>____________________</a:t>
            </a:r>
            <a:endParaRPr sz="1800" b="1" i="1">
              <a:solidFill>
                <a:srgbClr val="FFFFFF"/>
              </a:solidFill>
              <a:latin typeface="Arial"/>
              <a:ea typeface="Arial"/>
              <a:cs typeface="Arial"/>
              <a:sym typeface="Arial"/>
            </a:endParaRPr>
          </a:p>
        </p:txBody>
      </p:sp>
      <p:sp>
        <p:nvSpPr>
          <p:cNvPr id="162" name="Google Shape;162;p22"/>
          <p:cNvSpPr/>
          <p:nvPr/>
        </p:nvSpPr>
        <p:spPr>
          <a:xfrm>
            <a:off x="1871275" y="6420850"/>
            <a:ext cx="7272600" cy="437100"/>
          </a:xfrm>
          <a:prstGeom prst="rect">
            <a:avLst/>
          </a:prstGeom>
          <a:solidFill>
            <a:srgbClr val="AE0000">
              <a:alpha val="83720"/>
            </a:srgbClr>
          </a:solidFill>
          <a:ln w="9525" cap="flat" cmpd="sng">
            <a:solidFill>
              <a:srgbClr val="AE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63" name="Google Shape;163;p22"/>
          <p:cNvPicPr preferRelativeResize="0"/>
          <p:nvPr/>
        </p:nvPicPr>
        <p:blipFill>
          <a:blip r:embed="rId3">
            <a:alphaModFix/>
          </a:blip>
          <a:stretch>
            <a:fillRect/>
          </a:stretch>
        </p:blipFill>
        <p:spPr>
          <a:xfrm>
            <a:off x="5569275" y="6519197"/>
            <a:ext cx="389950" cy="316599"/>
          </a:xfrm>
          <a:prstGeom prst="rect">
            <a:avLst/>
          </a:prstGeom>
          <a:noFill/>
          <a:ln>
            <a:noFill/>
          </a:ln>
        </p:spPr>
      </p:pic>
      <p:sp>
        <p:nvSpPr>
          <p:cNvPr id="164" name="Google Shape;164;p22"/>
          <p:cNvSpPr txBox="1"/>
          <p:nvPr/>
        </p:nvSpPr>
        <p:spPr>
          <a:xfrm>
            <a:off x="6003400" y="6443000"/>
            <a:ext cx="3014700" cy="316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800" b="1">
                <a:solidFill>
                  <a:srgbClr val="FFFFFF"/>
                </a:solidFill>
                <a:latin typeface="Garamond"/>
                <a:ea typeface="Garamond"/>
                <a:cs typeface="Garamond"/>
                <a:sym typeface="Garamond"/>
              </a:rPr>
              <a:t>#CCE4Me   @CCE_Illinois</a:t>
            </a:r>
            <a:endParaRPr sz="1800" b="1">
              <a:solidFill>
                <a:srgbClr val="FFFFFF"/>
              </a:solidFill>
              <a:latin typeface="Garamond"/>
              <a:ea typeface="Garamond"/>
              <a:cs typeface="Garamond"/>
              <a:sym typeface="Garamon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68"/>
        <p:cNvGrpSpPr/>
        <p:nvPr/>
      </p:nvGrpSpPr>
      <p:grpSpPr>
        <a:xfrm>
          <a:off x="0" y="0"/>
          <a:ext cx="0" cy="0"/>
          <a:chOff x="0" y="0"/>
          <a:chExt cx="0" cy="0"/>
        </a:xfrm>
      </p:grpSpPr>
      <p:sp>
        <p:nvSpPr>
          <p:cNvPr id="169" name="Google Shape;169;p2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457200" lvl="0" indent="0" rtl="0">
              <a:lnSpc>
                <a:spcPct val="115000"/>
              </a:lnSpc>
              <a:spcBef>
                <a:spcPts val="0"/>
              </a:spcBef>
              <a:spcAft>
                <a:spcPts val="0"/>
              </a:spcAft>
              <a:buClr>
                <a:schemeClr val="dk1"/>
              </a:buClr>
              <a:buSzPts val="1100"/>
              <a:buFont typeface="Arial"/>
              <a:buNone/>
            </a:pPr>
            <a:r>
              <a:rPr lang="en-US" sz="4800">
                <a:solidFill>
                  <a:schemeClr val="lt1"/>
                </a:solidFill>
              </a:rPr>
              <a:t>Make a pledge! </a:t>
            </a:r>
            <a:endParaRPr sz="4800">
              <a:solidFill>
                <a:srgbClr val="FFFFFF"/>
              </a:solidFill>
            </a:endParaRPr>
          </a:p>
        </p:txBody>
      </p:sp>
      <p:sp>
        <p:nvSpPr>
          <p:cNvPr id="170" name="Google Shape;170;p23"/>
          <p:cNvSpPr txBox="1">
            <a:spLocks noGrp="1"/>
          </p:cNvSpPr>
          <p:nvPr>
            <p:ph type="body" idx="1"/>
          </p:nvPr>
        </p:nvSpPr>
        <p:spPr>
          <a:xfrm>
            <a:off x="457200" y="1447800"/>
            <a:ext cx="8229600" cy="45261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endParaRPr sz="3600">
              <a:solidFill>
                <a:srgbClr val="FFFFFF"/>
              </a:solidFill>
              <a:latin typeface="Arial"/>
              <a:ea typeface="Arial"/>
              <a:cs typeface="Arial"/>
              <a:sym typeface="Arial"/>
            </a:endParaRPr>
          </a:p>
          <a:p>
            <a:pPr marL="457200" lvl="0" indent="0" algn="ctr" rtl="0">
              <a:lnSpc>
                <a:spcPct val="115000"/>
              </a:lnSpc>
              <a:spcBef>
                <a:spcPts val="0"/>
              </a:spcBef>
              <a:spcAft>
                <a:spcPts val="0"/>
              </a:spcAft>
              <a:buNone/>
            </a:pPr>
            <a:r>
              <a:rPr lang="en-US" sz="3600">
                <a:solidFill>
                  <a:srgbClr val="FFFFFF"/>
                </a:solidFill>
              </a:rPr>
              <a:t>Considering everything we discussed today, what is one concrete step you can take to create a more inclusive work space?</a:t>
            </a:r>
            <a:endParaRPr sz="3600">
              <a:solidFill>
                <a:srgbClr val="FFFFFF"/>
              </a:solidFill>
            </a:endParaRPr>
          </a:p>
          <a:p>
            <a:pPr marL="457200" lvl="0" indent="0" algn="ctr" rtl="0">
              <a:lnSpc>
                <a:spcPct val="115000"/>
              </a:lnSpc>
              <a:spcBef>
                <a:spcPts val="0"/>
              </a:spcBef>
              <a:spcAft>
                <a:spcPts val="0"/>
              </a:spcAft>
              <a:buNone/>
            </a:pPr>
            <a:endParaRPr sz="3600">
              <a:solidFill>
                <a:srgbClr val="FFFFFF"/>
              </a:solidFill>
              <a:latin typeface="Arial"/>
              <a:ea typeface="Arial"/>
              <a:cs typeface="Arial"/>
              <a:sym typeface="Arial"/>
            </a:endParaRPr>
          </a:p>
          <a:p>
            <a:pPr marL="914400" lvl="0" indent="0" rtl="0">
              <a:lnSpc>
                <a:spcPct val="115000"/>
              </a:lnSpc>
              <a:spcBef>
                <a:spcPts val="0"/>
              </a:spcBef>
              <a:spcAft>
                <a:spcPts val="0"/>
              </a:spcAft>
              <a:buNone/>
            </a:pPr>
            <a:endParaRPr sz="1800" b="1" i="1">
              <a:solidFill>
                <a:srgbClr val="FFFFFF"/>
              </a:solidFill>
              <a:latin typeface="Arial"/>
              <a:ea typeface="Arial"/>
              <a:cs typeface="Arial"/>
              <a:sym typeface="Arial"/>
            </a:endParaRPr>
          </a:p>
        </p:txBody>
      </p:sp>
      <p:sp>
        <p:nvSpPr>
          <p:cNvPr id="171" name="Google Shape;171;p23"/>
          <p:cNvSpPr/>
          <p:nvPr/>
        </p:nvSpPr>
        <p:spPr>
          <a:xfrm>
            <a:off x="1871275" y="6420850"/>
            <a:ext cx="7272600" cy="437100"/>
          </a:xfrm>
          <a:prstGeom prst="rect">
            <a:avLst/>
          </a:prstGeom>
          <a:solidFill>
            <a:srgbClr val="AE0000">
              <a:alpha val="83720"/>
            </a:srgbClr>
          </a:solidFill>
          <a:ln w="9525" cap="flat" cmpd="sng">
            <a:solidFill>
              <a:srgbClr val="AE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72" name="Google Shape;172;p23"/>
          <p:cNvPicPr preferRelativeResize="0"/>
          <p:nvPr/>
        </p:nvPicPr>
        <p:blipFill>
          <a:blip r:embed="rId3">
            <a:alphaModFix/>
          </a:blip>
          <a:stretch>
            <a:fillRect/>
          </a:stretch>
        </p:blipFill>
        <p:spPr>
          <a:xfrm>
            <a:off x="5569275" y="6519197"/>
            <a:ext cx="389950" cy="316599"/>
          </a:xfrm>
          <a:prstGeom prst="rect">
            <a:avLst/>
          </a:prstGeom>
          <a:noFill/>
          <a:ln>
            <a:noFill/>
          </a:ln>
        </p:spPr>
      </p:pic>
      <p:sp>
        <p:nvSpPr>
          <p:cNvPr id="173" name="Google Shape;173;p23"/>
          <p:cNvSpPr txBox="1"/>
          <p:nvPr/>
        </p:nvSpPr>
        <p:spPr>
          <a:xfrm>
            <a:off x="6003400" y="6443000"/>
            <a:ext cx="3014700" cy="316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800" b="1">
                <a:solidFill>
                  <a:srgbClr val="FFFFFF"/>
                </a:solidFill>
                <a:latin typeface="Garamond"/>
                <a:ea typeface="Garamond"/>
                <a:cs typeface="Garamond"/>
                <a:sym typeface="Garamond"/>
              </a:rPr>
              <a:t>#CCE4Me   @CCE_Illinois</a:t>
            </a:r>
            <a:endParaRPr sz="1800" b="1">
              <a:solidFill>
                <a:srgbClr val="FFFFFF"/>
              </a:solidFill>
              <a:latin typeface="Garamond"/>
              <a:ea typeface="Garamond"/>
              <a:cs typeface="Garamond"/>
              <a:sym typeface="Garamon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589</Words>
  <Application>Microsoft Office PowerPoint</Application>
  <PresentationFormat>On-screen Show (4:3)</PresentationFormat>
  <Paragraphs>69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Garamond</vt:lpstr>
      <vt:lpstr>Office Theme</vt:lpstr>
      <vt:lpstr>PowerPoint Presentation</vt:lpstr>
      <vt:lpstr>Brave Space Norms</vt:lpstr>
      <vt:lpstr>Group Activity</vt:lpstr>
      <vt:lpstr>Discussion Questions</vt:lpstr>
      <vt:lpstr>Real Life Scenarios</vt:lpstr>
      <vt:lpstr>Working Framework </vt:lpstr>
      <vt:lpstr>Make a pledge!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Nelson</dc:creator>
  <cp:lastModifiedBy>Sam Nelson</cp:lastModifiedBy>
  <cp:revision>2</cp:revision>
  <dcterms:modified xsi:type="dcterms:W3CDTF">2018-07-30T18:36:12Z</dcterms:modified>
</cp:coreProperties>
</file>