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7.jpg" ContentType="image/gif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3" r:id="rId14"/>
    <p:sldId id="274" r:id="rId15"/>
    <p:sldId id="272" r:id="rId16"/>
    <p:sldId id="277" r:id="rId17"/>
    <p:sldId id="278" r:id="rId18"/>
    <p:sldId id="279" r:id="rId19"/>
    <p:sldId id="280" r:id="rId20"/>
    <p:sldId id="281" r:id="rId21"/>
    <p:sldId id="275" r:id="rId22"/>
    <p:sldId id="271" r:id="rId23"/>
    <p:sldId id="27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93241" autoAdjust="0"/>
  </p:normalViewPr>
  <p:slideViewPr>
    <p:cSldViewPr>
      <p:cViewPr>
        <p:scale>
          <a:sx n="75" d="100"/>
          <a:sy n="75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C9CE5-CF32-4FBE-9A5B-056B54959C3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3F45C8-AE83-4D44-8967-471B53F22193}">
      <dgm:prSet phldrT="[Text]" custT="1"/>
      <dgm:spPr/>
      <dgm:t>
        <a:bodyPr/>
        <a:lstStyle/>
        <a:p>
          <a:r>
            <a:rPr lang="en-US" sz="1400" u="sng" dirty="0" smtClean="0"/>
            <a:t>10th Grade</a:t>
          </a:r>
        </a:p>
        <a:p>
          <a:r>
            <a:rPr lang="en-US" sz="1400" dirty="0" smtClean="0"/>
            <a:t>Foundation Class:</a:t>
          </a:r>
        </a:p>
        <a:p>
          <a:r>
            <a:rPr lang="en-US" sz="1400" dirty="0" smtClean="0"/>
            <a:t>EGR 101 </a:t>
          </a:r>
        </a:p>
        <a:p>
          <a:endParaRPr lang="en-US" sz="1400" dirty="0" smtClean="0"/>
        </a:p>
        <a:p>
          <a:r>
            <a:rPr lang="en-US" sz="1400" dirty="0" smtClean="0"/>
            <a:t>Introduction to Engineering and Careers</a:t>
          </a:r>
        </a:p>
      </dgm:t>
    </dgm:pt>
    <dgm:pt modelId="{F2AB325A-85B7-4A95-9A69-6C128F87FCE0}" type="parTrans" cxnId="{42C60D1B-8247-4DB0-9989-1E5753B6C69E}">
      <dgm:prSet/>
      <dgm:spPr/>
      <dgm:t>
        <a:bodyPr/>
        <a:lstStyle/>
        <a:p>
          <a:endParaRPr lang="en-US"/>
        </a:p>
      </dgm:t>
    </dgm:pt>
    <dgm:pt modelId="{FAF6277A-3FB8-43CC-AFB6-499D849F53D2}" type="sibTrans" cxnId="{42C60D1B-8247-4DB0-9989-1E5753B6C69E}">
      <dgm:prSet/>
      <dgm:spPr/>
      <dgm:t>
        <a:bodyPr/>
        <a:lstStyle/>
        <a:p>
          <a:endParaRPr lang="en-US"/>
        </a:p>
      </dgm:t>
    </dgm:pt>
    <dgm:pt modelId="{61411D37-9C66-4161-9937-7AA7E6370CD2}">
      <dgm:prSet phldrT="[Text]" custT="1"/>
      <dgm:spPr/>
      <dgm:t>
        <a:bodyPr/>
        <a:lstStyle/>
        <a:p>
          <a:pPr algn="ctr"/>
          <a:r>
            <a:rPr lang="en-US" sz="1400" u="sng" dirty="0" smtClean="0">
              <a:solidFill>
                <a:schemeClr val="bg1"/>
              </a:solidFill>
            </a:rPr>
            <a:t>12th Grade </a:t>
          </a:r>
        </a:p>
        <a:p>
          <a:pPr algn="ctr"/>
          <a:r>
            <a:rPr lang="en-US" sz="1400" dirty="0" smtClean="0">
              <a:solidFill>
                <a:schemeClr val="bg1"/>
              </a:solidFill>
            </a:rPr>
            <a:t>Dual Credit</a:t>
          </a:r>
        </a:p>
      </dgm:t>
    </dgm:pt>
    <dgm:pt modelId="{37FCEDC9-A345-46D7-A94B-518FD159FC37}" type="parTrans" cxnId="{A0C35011-D763-4DE6-BA2B-5739DE2652DA}">
      <dgm:prSet/>
      <dgm:spPr/>
      <dgm:t>
        <a:bodyPr/>
        <a:lstStyle/>
        <a:p>
          <a:endParaRPr lang="en-US"/>
        </a:p>
      </dgm:t>
    </dgm:pt>
    <dgm:pt modelId="{453F605A-3442-4C98-8DFC-124BA51ECC6D}" type="sibTrans" cxnId="{A0C35011-D763-4DE6-BA2B-5739DE2652DA}">
      <dgm:prSet/>
      <dgm:spPr/>
      <dgm:t>
        <a:bodyPr/>
        <a:lstStyle/>
        <a:p>
          <a:endParaRPr lang="en-US"/>
        </a:p>
      </dgm:t>
    </dgm:pt>
    <dgm:pt modelId="{8A499BB3-D1AF-42DF-A394-355F6AD3C611}">
      <dgm:prSet phldrT="[Text]" custT="1"/>
      <dgm:spPr/>
      <dgm:t>
        <a:bodyPr/>
        <a:lstStyle/>
        <a:p>
          <a:r>
            <a:rPr lang="en-US" sz="1400" b="0" u="sng" dirty="0" smtClean="0">
              <a:solidFill>
                <a:schemeClr val="bg1"/>
              </a:solidFill>
            </a:rPr>
            <a:t>12th Grade </a:t>
          </a:r>
        </a:p>
        <a:p>
          <a:r>
            <a:rPr lang="en-US" sz="1400" b="0" dirty="0" smtClean="0">
              <a:solidFill>
                <a:schemeClr val="bg1"/>
              </a:solidFill>
            </a:rPr>
            <a:t>Dual Credit</a:t>
          </a:r>
        </a:p>
        <a:p>
          <a:r>
            <a:rPr lang="en-US" sz="1400" b="0" dirty="0" smtClean="0">
              <a:solidFill>
                <a:schemeClr val="bg1"/>
              </a:solidFill>
            </a:rPr>
            <a:t>EGR 135</a:t>
          </a:r>
        </a:p>
        <a:p>
          <a:endParaRPr lang="en-US" sz="1400" b="0" dirty="0" smtClean="0">
            <a:solidFill>
              <a:schemeClr val="bg1"/>
            </a:solidFill>
          </a:endParaRPr>
        </a:p>
        <a:p>
          <a:r>
            <a:rPr lang="en-US" sz="1400" b="0" dirty="0" smtClean="0">
              <a:solidFill>
                <a:schemeClr val="bg1"/>
              </a:solidFill>
            </a:rPr>
            <a:t>Engineering Graphics/CAD</a:t>
          </a:r>
        </a:p>
      </dgm:t>
    </dgm:pt>
    <dgm:pt modelId="{629C8AEB-E4C7-4C49-822C-DDA609F8ABDA}" type="parTrans" cxnId="{DCCD0981-B1E2-4F90-8554-93C281A76F8E}">
      <dgm:prSet/>
      <dgm:spPr/>
      <dgm:t>
        <a:bodyPr/>
        <a:lstStyle/>
        <a:p>
          <a:endParaRPr lang="en-US"/>
        </a:p>
      </dgm:t>
    </dgm:pt>
    <dgm:pt modelId="{DA9B1D64-F38F-45D8-B418-B792F34D6559}" type="sibTrans" cxnId="{DCCD0981-B1E2-4F90-8554-93C281A76F8E}">
      <dgm:prSet/>
      <dgm:spPr/>
      <dgm:t>
        <a:bodyPr/>
        <a:lstStyle/>
        <a:p>
          <a:endParaRPr lang="en-US"/>
        </a:p>
      </dgm:t>
    </dgm:pt>
    <dgm:pt modelId="{C3A53589-327E-4A82-935A-733A39704EAD}">
      <dgm:prSet phldrT="[Text]" custT="1"/>
      <dgm:spPr/>
      <dgm:t>
        <a:bodyPr/>
        <a:lstStyle/>
        <a:p>
          <a:r>
            <a:rPr lang="en-US" sz="1400" u="sng" dirty="0" smtClean="0"/>
            <a:t>11th Grade</a:t>
          </a:r>
        </a:p>
        <a:p>
          <a:r>
            <a:rPr lang="en-US" sz="1400" dirty="0" smtClean="0"/>
            <a:t>Articulated Credit</a:t>
          </a:r>
        </a:p>
        <a:p>
          <a:r>
            <a:rPr lang="en-US" sz="1400" dirty="0" smtClean="0"/>
            <a:t>MET 100</a:t>
          </a:r>
        </a:p>
        <a:p>
          <a:endParaRPr lang="en-US" sz="1400" dirty="0" smtClean="0"/>
        </a:p>
        <a:p>
          <a:r>
            <a:rPr lang="en-US" sz="1400" dirty="0" smtClean="0"/>
            <a:t>Introductory CAD and Print Reading</a:t>
          </a:r>
          <a:endParaRPr lang="en-US" sz="1400" dirty="0"/>
        </a:p>
      </dgm:t>
    </dgm:pt>
    <dgm:pt modelId="{AACDF087-5806-4A94-8E76-660F20CAAD2F}" type="parTrans" cxnId="{44C79C86-59F7-45D5-960B-246EA02BA91A}">
      <dgm:prSet/>
      <dgm:spPr/>
      <dgm:t>
        <a:bodyPr/>
        <a:lstStyle/>
        <a:p>
          <a:endParaRPr lang="en-US"/>
        </a:p>
      </dgm:t>
    </dgm:pt>
    <dgm:pt modelId="{9FC3A63F-A3C2-4506-8A4B-B16C59369236}" type="sibTrans" cxnId="{44C79C86-59F7-45D5-960B-246EA02BA91A}">
      <dgm:prSet/>
      <dgm:spPr/>
      <dgm:t>
        <a:bodyPr/>
        <a:lstStyle/>
        <a:p>
          <a:endParaRPr lang="en-US"/>
        </a:p>
      </dgm:t>
    </dgm:pt>
    <dgm:pt modelId="{5F9E2ED3-4B49-430A-BFF5-5F166F8286C9}">
      <dgm:prSet phldrT="[Text]" custT="1"/>
      <dgm:spPr/>
      <dgm:t>
        <a:bodyPr/>
        <a:lstStyle/>
        <a:p>
          <a:r>
            <a:rPr lang="en-US" sz="1400" u="sng" dirty="0" smtClean="0">
              <a:solidFill>
                <a:schemeClr val="bg1"/>
              </a:solidFill>
            </a:rPr>
            <a:t>12th Grade </a:t>
          </a:r>
        </a:p>
        <a:p>
          <a:r>
            <a:rPr lang="en-US" sz="1400" dirty="0" smtClean="0">
              <a:solidFill>
                <a:schemeClr val="bg1"/>
              </a:solidFill>
            </a:rPr>
            <a:t>Dual Credit</a:t>
          </a:r>
        </a:p>
        <a:p>
          <a:r>
            <a:rPr lang="en-US" sz="1400" dirty="0" smtClean="0">
              <a:solidFill>
                <a:schemeClr val="bg1"/>
              </a:solidFill>
            </a:rPr>
            <a:t>MET 110</a:t>
          </a:r>
        </a:p>
        <a:p>
          <a:endParaRPr lang="en-US" sz="1400" dirty="0" smtClean="0">
            <a:solidFill>
              <a:schemeClr val="bg1"/>
            </a:solidFill>
          </a:endParaRPr>
        </a:p>
        <a:p>
          <a:r>
            <a:rPr lang="en-US" sz="1400" dirty="0" smtClean="0">
              <a:solidFill>
                <a:schemeClr val="bg1"/>
              </a:solidFill>
            </a:rPr>
            <a:t>Manufacturing Process I</a:t>
          </a:r>
        </a:p>
      </dgm:t>
    </dgm:pt>
    <dgm:pt modelId="{6E3EDA1E-AEF5-4856-82C4-E774353EAE1C}" type="sibTrans" cxnId="{AE6B910B-BB28-48E9-AE0D-066AE971C619}">
      <dgm:prSet/>
      <dgm:spPr/>
      <dgm:t>
        <a:bodyPr/>
        <a:lstStyle/>
        <a:p>
          <a:endParaRPr lang="en-US"/>
        </a:p>
      </dgm:t>
    </dgm:pt>
    <dgm:pt modelId="{4AABF056-B57A-4FB6-9CA2-9E586F4FC4AF}" type="parTrans" cxnId="{AE6B910B-BB28-48E9-AE0D-066AE971C619}">
      <dgm:prSet/>
      <dgm:spPr/>
      <dgm:t>
        <a:bodyPr/>
        <a:lstStyle/>
        <a:p>
          <a:endParaRPr lang="en-US"/>
        </a:p>
      </dgm:t>
    </dgm:pt>
    <dgm:pt modelId="{509544F3-16FA-4A71-8A07-44701DE13CD9}">
      <dgm:prSet phldrT="[Text]" custT="1"/>
      <dgm:spPr/>
      <dgm:t>
        <a:bodyPr/>
        <a:lstStyle/>
        <a:p>
          <a:r>
            <a:rPr lang="en-US" sz="1400" b="0" u="sng" dirty="0" smtClean="0">
              <a:solidFill>
                <a:schemeClr val="bg1"/>
              </a:solidFill>
            </a:rPr>
            <a:t>12th Grade </a:t>
          </a:r>
        </a:p>
        <a:p>
          <a:r>
            <a:rPr lang="en-US" sz="1400" b="0" dirty="0" smtClean="0">
              <a:solidFill>
                <a:schemeClr val="bg1"/>
              </a:solidFill>
            </a:rPr>
            <a:t>Dual Credit</a:t>
          </a:r>
        </a:p>
        <a:p>
          <a:r>
            <a:rPr lang="en-US" sz="1400" b="0" dirty="0" smtClean="0">
              <a:solidFill>
                <a:schemeClr val="bg1"/>
              </a:solidFill>
            </a:rPr>
            <a:t>MET 106</a:t>
          </a:r>
        </a:p>
        <a:p>
          <a:endParaRPr lang="en-US" sz="1400" b="0" dirty="0" smtClean="0">
            <a:solidFill>
              <a:schemeClr val="bg1"/>
            </a:solidFill>
          </a:endParaRPr>
        </a:p>
        <a:p>
          <a:r>
            <a:rPr lang="en-US" sz="1400" b="0" dirty="0" smtClean="0">
              <a:solidFill>
                <a:schemeClr val="bg1"/>
              </a:solidFill>
            </a:rPr>
            <a:t>Metrology</a:t>
          </a:r>
        </a:p>
      </dgm:t>
    </dgm:pt>
    <dgm:pt modelId="{37B85DD7-9123-4795-A956-44FD62A68DC2}" type="sibTrans" cxnId="{7AD9D612-B9B4-4134-A85C-8624BD315F4A}">
      <dgm:prSet/>
      <dgm:spPr/>
      <dgm:t>
        <a:bodyPr/>
        <a:lstStyle/>
        <a:p>
          <a:endParaRPr lang="en-US"/>
        </a:p>
      </dgm:t>
    </dgm:pt>
    <dgm:pt modelId="{B0A517B5-28BB-4874-9ECE-1FEC5D102FBE}" type="parTrans" cxnId="{7AD9D612-B9B4-4134-A85C-8624BD315F4A}">
      <dgm:prSet/>
      <dgm:spPr/>
      <dgm:t>
        <a:bodyPr/>
        <a:lstStyle/>
        <a:p>
          <a:endParaRPr lang="en-US"/>
        </a:p>
      </dgm:t>
    </dgm:pt>
    <dgm:pt modelId="{D7D729FB-1513-4CC2-BD42-D6BFB9BD2C05}" type="pres">
      <dgm:prSet presAssocID="{3DBC9CE5-CF32-4FBE-9A5B-056B54959C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872681-7FB6-406D-A79C-FC84B8798875}" type="pres">
      <dgm:prSet presAssocID="{353F45C8-AE83-4D44-8967-471B53F22193}" presName="root1" presStyleCnt="0"/>
      <dgm:spPr/>
    </dgm:pt>
    <dgm:pt modelId="{0DE26351-E341-4628-BBB9-F678F52DCB39}" type="pres">
      <dgm:prSet presAssocID="{353F45C8-AE83-4D44-8967-471B53F22193}" presName="LevelOneTextNode" presStyleLbl="node0" presStyleIdx="0" presStyleCnt="1" custScaleX="80109" custScaleY="188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32B937-2702-4F8D-8759-919DF990D184}" type="pres">
      <dgm:prSet presAssocID="{353F45C8-AE83-4D44-8967-471B53F22193}" presName="level2hierChild" presStyleCnt="0"/>
      <dgm:spPr/>
    </dgm:pt>
    <dgm:pt modelId="{2C00BAEE-6E11-4B0F-A426-CBE08C7421EE}" type="pres">
      <dgm:prSet presAssocID="{AACDF087-5806-4A94-8E76-660F20CAAD2F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0B9E86EA-8843-4828-975E-2BE3895238C7}" type="pres">
      <dgm:prSet presAssocID="{AACDF087-5806-4A94-8E76-660F20CAAD2F}" presName="connTx" presStyleLbl="parChTrans1D2" presStyleIdx="0" presStyleCnt="1"/>
      <dgm:spPr/>
      <dgm:t>
        <a:bodyPr/>
        <a:lstStyle/>
        <a:p>
          <a:endParaRPr lang="en-US"/>
        </a:p>
      </dgm:t>
    </dgm:pt>
    <dgm:pt modelId="{13E6CCF9-2104-46CF-922E-EB020EBA9122}" type="pres">
      <dgm:prSet presAssocID="{C3A53589-327E-4A82-935A-733A39704EAD}" presName="root2" presStyleCnt="0"/>
      <dgm:spPr/>
    </dgm:pt>
    <dgm:pt modelId="{C0B3A779-9358-4DEB-940A-42D794DFD41E}" type="pres">
      <dgm:prSet presAssocID="{C3A53589-327E-4A82-935A-733A39704EAD}" presName="LevelTwoTextNode" presStyleLbl="node2" presStyleIdx="0" presStyleCnt="1" custScaleX="80109" custScaleY="188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84F768-CC5A-4553-80F3-D0841F33A636}" type="pres">
      <dgm:prSet presAssocID="{C3A53589-327E-4A82-935A-733A39704EAD}" presName="level3hierChild" presStyleCnt="0"/>
      <dgm:spPr/>
    </dgm:pt>
    <dgm:pt modelId="{BDA5EAB4-B45C-42E0-8882-A9D62609E5F7}" type="pres">
      <dgm:prSet presAssocID="{B0A517B5-28BB-4874-9ECE-1FEC5D102FBE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623C5A5A-6F92-4310-A842-F7CE4A7FA1EC}" type="pres">
      <dgm:prSet presAssocID="{B0A517B5-28BB-4874-9ECE-1FEC5D102FBE}" presName="connTx" presStyleLbl="parChTrans1D3" presStyleIdx="0" presStyleCnt="2"/>
      <dgm:spPr/>
      <dgm:t>
        <a:bodyPr/>
        <a:lstStyle/>
        <a:p>
          <a:endParaRPr lang="en-US"/>
        </a:p>
      </dgm:t>
    </dgm:pt>
    <dgm:pt modelId="{F5919BC3-F8B8-414C-B1B0-2974FE150AA5}" type="pres">
      <dgm:prSet presAssocID="{509544F3-16FA-4A71-8A07-44701DE13CD9}" presName="root2" presStyleCnt="0"/>
      <dgm:spPr/>
    </dgm:pt>
    <dgm:pt modelId="{65783FFA-C1E5-4F42-89DF-488B97C3EFBB}" type="pres">
      <dgm:prSet presAssocID="{509544F3-16FA-4A71-8A07-44701DE13CD9}" presName="LevelTwoTextNode" presStyleLbl="node3" presStyleIdx="0" presStyleCnt="2" custScaleX="80109" custScaleY="188322" custLinFactNeighborX="1465" custLinFactNeighborY="-15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1DBF91-4E52-403B-B8CE-BE20D8F96807}" type="pres">
      <dgm:prSet presAssocID="{509544F3-16FA-4A71-8A07-44701DE13CD9}" presName="level3hierChild" presStyleCnt="0"/>
      <dgm:spPr/>
    </dgm:pt>
    <dgm:pt modelId="{2C11BA2A-F239-4B48-B623-936C58F57175}" type="pres">
      <dgm:prSet presAssocID="{4AABF056-B57A-4FB6-9CA2-9E586F4FC4AF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01FAFE1B-9838-422A-8BB9-BF9CBEB18CC5}" type="pres">
      <dgm:prSet presAssocID="{4AABF056-B57A-4FB6-9CA2-9E586F4FC4AF}" presName="connTx" presStyleLbl="parChTrans1D4" presStyleIdx="0" presStyleCnt="2"/>
      <dgm:spPr/>
      <dgm:t>
        <a:bodyPr/>
        <a:lstStyle/>
        <a:p>
          <a:endParaRPr lang="en-US"/>
        </a:p>
      </dgm:t>
    </dgm:pt>
    <dgm:pt modelId="{2CE39B6D-76B5-47F5-89AA-70E143D5CD76}" type="pres">
      <dgm:prSet presAssocID="{5F9E2ED3-4B49-430A-BFF5-5F166F8286C9}" presName="root2" presStyleCnt="0"/>
      <dgm:spPr/>
    </dgm:pt>
    <dgm:pt modelId="{52EF6F9F-CE00-4D01-9D50-69CD19D2ACDA}" type="pres">
      <dgm:prSet presAssocID="{5F9E2ED3-4B49-430A-BFF5-5F166F8286C9}" presName="LevelTwoTextNode" presStyleLbl="node4" presStyleIdx="0" presStyleCnt="2" custScaleX="80109" custScaleY="188322" custLinFactNeighborX="284" custLinFactNeighborY="-15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EC755-0A5B-4AC7-A8AD-A0F32677DDEB}" type="pres">
      <dgm:prSet presAssocID="{5F9E2ED3-4B49-430A-BFF5-5F166F8286C9}" presName="level3hierChild" presStyleCnt="0"/>
      <dgm:spPr/>
    </dgm:pt>
    <dgm:pt modelId="{F5EB0527-EA3A-48A9-9867-D3BE4098CBC1}" type="pres">
      <dgm:prSet presAssocID="{629C8AEB-E4C7-4C49-822C-DDA609F8ABD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E47BD90A-7003-4E49-B1B5-FC32661683D4}" type="pres">
      <dgm:prSet presAssocID="{629C8AEB-E4C7-4C49-822C-DDA609F8ABD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41B9664-AB35-4312-8B82-3B0AA55BE51D}" type="pres">
      <dgm:prSet presAssocID="{8A499BB3-D1AF-42DF-A394-355F6AD3C611}" presName="root2" presStyleCnt="0"/>
      <dgm:spPr/>
    </dgm:pt>
    <dgm:pt modelId="{CE57A5E0-ABD1-48B3-A54F-7F754C84B809}" type="pres">
      <dgm:prSet presAssocID="{8A499BB3-D1AF-42DF-A394-355F6AD3C611}" presName="LevelTwoTextNode" presStyleLbl="node3" presStyleIdx="1" presStyleCnt="2" custScaleX="80109" custScaleY="188322" custLinFactNeighborX="1465" custLinFactNeighborY="19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5D4CD-C7F3-4D1F-A5C1-F151C4120EB5}" type="pres">
      <dgm:prSet presAssocID="{8A499BB3-D1AF-42DF-A394-355F6AD3C611}" presName="level3hierChild" presStyleCnt="0"/>
      <dgm:spPr/>
    </dgm:pt>
    <dgm:pt modelId="{E4F86010-C4C6-46DD-8733-DAA92A143336}" type="pres">
      <dgm:prSet presAssocID="{37FCEDC9-A345-46D7-A94B-518FD159FC37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4A24465C-69B6-46B4-80DC-7FD182E5A252}" type="pres">
      <dgm:prSet presAssocID="{37FCEDC9-A345-46D7-A94B-518FD159FC37}" presName="connTx" presStyleLbl="parChTrans1D4" presStyleIdx="1" presStyleCnt="2"/>
      <dgm:spPr/>
      <dgm:t>
        <a:bodyPr/>
        <a:lstStyle/>
        <a:p>
          <a:endParaRPr lang="en-US"/>
        </a:p>
      </dgm:t>
    </dgm:pt>
    <dgm:pt modelId="{5788D5B1-78A8-4C55-B7E7-C85ADC33EE0F}" type="pres">
      <dgm:prSet presAssocID="{61411D37-9C66-4161-9937-7AA7E6370CD2}" presName="root2" presStyleCnt="0"/>
      <dgm:spPr/>
    </dgm:pt>
    <dgm:pt modelId="{9027F3D3-F213-4C9F-B72D-608A1301D730}" type="pres">
      <dgm:prSet presAssocID="{61411D37-9C66-4161-9937-7AA7E6370CD2}" presName="LevelTwoTextNode" presStyleLbl="node4" presStyleIdx="1" presStyleCnt="2" custScaleX="80109" custScaleY="188322" custLinFactNeighborX="-887" custLinFactNeighborY="19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59B00F-6CE5-4036-AC18-6E049333CD01}" type="pres">
      <dgm:prSet presAssocID="{61411D37-9C66-4161-9937-7AA7E6370CD2}" presName="level3hierChild" presStyleCnt="0"/>
      <dgm:spPr/>
    </dgm:pt>
  </dgm:ptLst>
  <dgm:cxnLst>
    <dgm:cxn modelId="{1A77BB23-F7C2-475B-BF0B-29A090C890F2}" type="presOf" srcId="{37FCEDC9-A345-46D7-A94B-518FD159FC37}" destId="{4A24465C-69B6-46B4-80DC-7FD182E5A252}" srcOrd="1" destOrd="0" presId="urn:microsoft.com/office/officeart/2005/8/layout/hierarchy2"/>
    <dgm:cxn modelId="{F1EEB7E8-BE8A-4084-8A40-C0217ACAD50B}" type="presOf" srcId="{509544F3-16FA-4A71-8A07-44701DE13CD9}" destId="{65783FFA-C1E5-4F42-89DF-488B97C3EFBB}" srcOrd="0" destOrd="0" presId="urn:microsoft.com/office/officeart/2005/8/layout/hierarchy2"/>
    <dgm:cxn modelId="{DC4DA35F-FCCC-495A-9708-C9C28225351B}" type="presOf" srcId="{61411D37-9C66-4161-9937-7AA7E6370CD2}" destId="{9027F3D3-F213-4C9F-B72D-608A1301D730}" srcOrd="0" destOrd="0" presId="urn:microsoft.com/office/officeart/2005/8/layout/hierarchy2"/>
    <dgm:cxn modelId="{D3B4D975-2221-4E24-9F20-E62E0F06BF7C}" type="presOf" srcId="{3DBC9CE5-CF32-4FBE-9A5B-056B54959C33}" destId="{D7D729FB-1513-4CC2-BD42-D6BFB9BD2C05}" srcOrd="0" destOrd="0" presId="urn:microsoft.com/office/officeart/2005/8/layout/hierarchy2"/>
    <dgm:cxn modelId="{9F25FC4A-9C21-4382-A434-12EC3F857D2D}" type="presOf" srcId="{353F45C8-AE83-4D44-8967-471B53F22193}" destId="{0DE26351-E341-4628-BBB9-F678F52DCB39}" srcOrd="0" destOrd="0" presId="urn:microsoft.com/office/officeart/2005/8/layout/hierarchy2"/>
    <dgm:cxn modelId="{44C79C86-59F7-45D5-960B-246EA02BA91A}" srcId="{353F45C8-AE83-4D44-8967-471B53F22193}" destId="{C3A53589-327E-4A82-935A-733A39704EAD}" srcOrd="0" destOrd="0" parTransId="{AACDF087-5806-4A94-8E76-660F20CAAD2F}" sibTransId="{9FC3A63F-A3C2-4506-8A4B-B16C59369236}"/>
    <dgm:cxn modelId="{00F5CA30-67FA-48EF-B547-E629CD58B7E0}" type="presOf" srcId="{AACDF087-5806-4A94-8E76-660F20CAAD2F}" destId="{2C00BAEE-6E11-4B0F-A426-CBE08C7421EE}" srcOrd="0" destOrd="0" presId="urn:microsoft.com/office/officeart/2005/8/layout/hierarchy2"/>
    <dgm:cxn modelId="{F48CFFC4-D85B-480B-8F71-DE39588A894C}" type="presOf" srcId="{629C8AEB-E4C7-4C49-822C-DDA609F8ABDA}" destId="{E47BD90A-7003-4E49-B1B5-FC32661683D4}" srcOrd="1" destOrd="0" presId="urn:microsoft.com/office/officeart/2005/8/layout/hierarchy2"/>
    <dgm:cxn modelId="{82B82D9D-FDA9-4659-9CF3-7E0475C71E14}" type="presOf" srcId="{8A499BB3-D1AF-42DF-A394-355F6AD3C611}" destId="{CE57A5E0-ABD1-48B3-A54F-7F754C84B809}" srcOrd="0" destOrd="0" presId="urn:microsoft.com/office/officeart/2005/8/layout/hierarchy2"/>
    <dgm:cxn modelId="{EDC278D3-B419-4ADC-AAF4-ECE915B8D950}" type="presOf" srcId="{B0A517B5-28BB-4874-9ECE-1FEC5D102FBE}" destId="{623C5A5A-6F92-4310-A842-F7CE4A7FA1EC}" srcOrd="1" destOrd="0" presId="urn:microsoft.com/office/officeart/2005/8/layout/hierarchy2"/>
    <dgm:cxn modelId="{E23A47AD-3932-45D7-896C-2B293155C1AF}" type="presOf" srcId="{37FCEDC9-A345-46D7-A94B-518FD159FC37}" destId="{E4F86010-C4C6-46DD-8733-DAA92A143336}" srcOrd="0" destOrd="0" presId="urn:microsoft.com/office/officeart/2005/8/layout/hierarchy2"/>
    <dgm:cxn modelId="{1E4B75D3-0FA0-4441-8B5E-940CE8DD5166}" type="presOf" srcId="{C3A53589-327E-4A82-935A-733A39704EAD}" destId="{C0B3A779-9358-4DEB-940A-42D794DFD41E}" srcOrd="0" destOrd="0" presId="urn:microsoft.com/office/officeart/2005/8/layout/hierarchy2"/>
    <dgm:cxn modelId="{42C60D1B-8247-4DB0-9989-1E5753B6C69E}" srcId="{3DBC9CE5-CF32-4FBE-9A5B-056B54959C33}" destId="{353F45C8-AE83-4D44-8967-471B53F22193}" srcOrd="0" destOrd="0" parTransId="{F2AB325A-85B7-4A95-9A69-6C128F87FCE0}" sibTransId="{FAF6277A-3FB8-43CC-AFB6-499D849F53D2}"/>
    <dgm:cxn modelId="{A10859CA-98F9-46D7-BEFC-5425E5DBDBE0}" type="presOf" srcId="{5F9E2ED3-4B49-430A-BFF5-5F166F8286C9}" destId="{52EF6F9F-CE00-4D01-9D50-69CD19D2ACDA}" srcOrd="0" destOrd="0" presId="urn:microsoft.com/office/officeart/2005/8/layout/hierarchy2"/>
    <dgm:cxn modelId="{80A335DA-3424-4E5D-919D-630D9E2FC098}" type="presOf" srcId="{629C8AEB-E4C7-4C49-822C-DDA609F8ABDA}" destId="{F5EB0527-EA3A-48A9-9867-D3BE4098CBC1}" srcOrd="0" destOrd="0" presId="urn:microsoft.com/office/officeart/2005/8/layout/hierarchy2"/>
    <dgm:cxn modelId="{A0C35011-D763-4DE6-BA2B-5739DE2652DA}" srcId="{8A499BB3-D1AF-42DF-A394-355F6AD3C611}" destId="{61411D37-9C66-4161-9937-7AA7E6370CD2}" srcOrd="0" destOrd="0" parTransId="{37FCEDC9-A345-46D7-A94B-518FD159FC37}" sibTransId="{453F605A-3442-4C98-8DFC-124BA51ECC6D}"/>
    <dgm:cxn modelId="{BB243D1D-519B-4EF6-8803-15EF70F8CC7A}" type="presOf" srcId="{AACDF087-5806-4A94-8E76-660F20CAAD2F}" destId="{0B9E86EA-8843-4828-975E-2BE3895238C7}" srcOrd="1" destOrd="0" presId="urn:microsoft.com/office/officeart/2005/8/layout/hierarchy2"/>
    <dgm:cxn modelId="{AE6B910B-BB28-48E9-AE0D-066AE971C619}" srcId="{509544F3-16FA-4A71-8A07-44701DE13CD9}" destId="{5F9E2ED3-4B49-430A-BFF5-5F166F8286C9}" srcOrd="0" destOrd="0" parTransId="{4AABF056-B57A-4FB6-9CA2-9E586F4FC4AF}" sibTransId="{6E3EDA1E-AEF5-4856-82C4-E774353EAE1C}"/>
    <dgm:cxn modelId="{DCCD0981-B1E2-4F90-8554-93C281A76F8E}" srcId="{C3A53589-327E-4A82-935A-733A39704EAD}" destId="{8A499BB3-D1AF-42DF-A394-355F6AD3C611}" srcOrd="1" destOrd="0" parTransId="{629C8AEB-E4C7-4C49-822C-DDA609F8ABDA}" sibTransId="{DA9B1D64-F38F-45D8-B418-B792F34D6559}"/>
    <dgm:cxn modelId="{7AD9D612-B9B4-4134-A85C-8624BD315F4A}" srcId="{C3A53589-327E-4A82-935A-733A39704EAD}" destId="{509544F3-16FA-4A71-8A07-44701DE13CD9}" srcOrd="0" destOrd="0" parTransId="{B0A517B5-28BB-4874-9ECE-1FEC5D102FBE}" sibTransId="{37B85DD7-9123-4795-A956-44FD62A68DC2}"/>
    <dgm:cxn modelId="{7AE910B2-C9E4-4236-9BB1-FE552800AA9E}" type="presOf" srcId="{4AABF056-B57A-4FB6-9CA2-9E586F4FC4AF}" destId="{2C11BA2A-F239-4B48-B623-936C58F57175}" srcOrd="0" destOrd="0" presId="urn:microsoft.com/office/officeart/2005/8/layout/hierarchy2"/>
    <dgm:cxn modelId="{ED2D16D6-F658-49F3-AD37-671DD2DC3A08}" type="presOf" srcId="{B0A517B5-28BB-4874-9ECE-1FEC5D102FBE}" destId="{BDA5EAB4-B45C-42E0-8882-A9D62609E5F7}" srcOrd="0" destOrd="0" presId="urn:microsoft.com/office/officeart/2005/8/layout/hierarchy2"/>
    <dgm:cxn modelId="{DE4FDE34-D6BA-4773-911C-832F27F3C75C}" type="presOf" srcId="{4AABF056-B57A-4FB6-9CA2-9E586F4FC4AF}" destId="{01FAFE1B-9838-422A-8BB9-BF9CBEB18CC5}" srcOrd="1" destOrd="0" presId="urn:microsoft.com/office/officeart/2005/8/layout/hierarchy2"/>
    <dgm:cxn modelId="{EA2A4549-2630-4D15-909F-FFC3F03A7B15}" type="presParOf" srcId="{D7D729FB-1513-4CC2-BD42-D6BFB9BD2C05}" destId="{58872681-7FB6-406D-A79C-FC84B8798875}" srcOrd="0" destOrd="0" presId="urn:microsoft.com/office/officeart/2005/8/layout/hierarchy2"/>
    <dgm:cxn modelId="{FE04CF37-B8C9-4A9A-9516-5C8F2E0B9FAE}" type="presParOf" srcId="{58872681-7FB6-406D-A79C-FC84B8798875}" destId="{0DE26351-E341-4628-BBB9-F678F52DCB39}" srcOrd="0" destOrd="0" presId="urn:microsoft.com/office/officeart/2005/8/layout/hierarchy2"/>
    <dgm:cxn modelId="{9024F57F-1AED-4E12-BFCE-F840C373A724}" type="presParOf" srcId="{58872681-7FB6-406D-A79C-FC84B8798875}" destId="{C332B937-2702-4F8D-8759-919DF990D184}" srcOrd="1" destOrd="0" presId="urn:microsoft.com/office/officeart/2005/8/layout/hierarchy2"/>
    <dgm:cxn modelId="{4C19B924-AC63-410D-AB58-21B07C68375F}" type="presParOf" srcId="{C332B937-2702-4F8D-8759-919DF990D184}" destId="{2C00BAEE-6E11-4B0F-A426-CBE08C7421EE}" srcOrd="0" destOrd="0" presId="urn:microsoft.com/office/officeart/2005/8/layout/hierarchy2"/>
    <dgm:cxn modelId="{521E3C44-BE3A-4266-9C1D-D1BEBF1002FA}" type="presParOf" srcId="{2C00BAEE-6E11-4B0F-A426-CBE08C7421EE}" destId="{0B9E86EA-8843-4828-975E-2BE3895238C7}" srcOrd="0" destOrd="0" presId="urn:microsoft.com/office/officeart/2005/8/layout/hierarchy2"/>
    <dgm:cxn modelId="{16593441-986D-4A01-A7BE-6F4F980D868E}" type="presParOf" srcId="{C332B937-2702-4F8D-8759-919DF990D184}" destId="{13E6CCF9-2104-46CF-922E-EB020EBA9122}" srcOrd="1" destOrd="0" presId="urn:microsoft.com/office/officeart/2005/8/layout/hierarchy2"/>
    <dgm:cxn modelId="{C5D1FFB7-75A4-458C-B613-C74DFEC74E81}" type="presParOf" srcId="{13E6CCF9-2104-46CF-922E-EB020EBA9122}" destId="{C0B3A779-9358-4DEB-940A-42D794DFD41E}" srcOrd="0" destOrd="0" presId="urn:microsoft.com/office/officeart/2005/8/layout/hierarchy2"/>
    <dgm:cxn modelId="{96C29E06-237E-47D1-A497-CC35FEE7A602}" type="presParOf" srcId="{13E6CCF9-2104-46CF-922E-EB020EBA9122}" destId="{D384F768-CC5A-4553-80F3-D0841F33A636}" srcOrd="1" destOrd="0" presId="urn:microsoft.com/office/officeart/2005/8/layout/hierarchy2"/>
    <dgm:cxn modelId="{ECA79B37-5AEA-494D-8DDE-488AED860166}" type="presParOf" srcId="{D384F768-CC5A-4553-80F3-D0841F33A636}" destId="{BDA5EAB4-B45C-42E0-8882-A9D62609E5F7}" srcOrd="0" destOrd="0" presId="urn:microsoft.com/office/officeart/2005/8/layout/hierarchy2"/>
    <dgm:cxn modelId="{BCFFCCFF-946C-4DA1-A75A-6198394EC811}" type="presParOf" srcId="{BDA5EAB4-B45C-42E0-8882-A9D62609E5F7}" destId="{623C5A5A-6F92-4310-A842-F7CE4A7FA1EC}" srcOrd="0" destOrd="0" presId="urn:microsoft.com/office/officeart/2005/8/layout/hierarchy2"/>
    <dgm:cxn modelId="{1CE376BE-9778-46C2-8B12-650915743D70}" type="presParOf" srcId="{D384F768-CC5A-4553-80F3-D0841F33A636}" destId="{F5919BC3-F8B8-414C-B1B0-2974FE150AA5}" srcOrd="1" destOrd="0" presId="urn:microsoft.com/office/officeart/2005/8/layout/hierarchy2"/>
    <dgm:cxn modelId="{13C1C559-6AE6-4831-A928-9892D93A792E}" type="presParOf" srcId="{F5919BC3-F8B8-414C-B1B0-2974FE150AA5}" destId="{65783FFA-C1E5-4F42-89DF-488B97C3EFBB}" srcOrd="0" destOrd="0" presId="urn:microsoft.com/office/officeart/2005/8/layout/hierarchy2"/>
    <dgm:cxn modelId="{8E7FEA27-5126-48BF-87E8-F8AD0A8D94CE}" type="presParOf" srcId="{F5919BC3-F8B8-414C-B1B0-2974FE150AA5}" destId="{F61DBF91-4E52-403B-B8CE-BE20D8F96807}" srcOrd="1" destOrd="0" presId="urn:microsoft.com/office/officeart/2005/8/layout/hierarchy2"/>
    <dgm:cxn modelId="{A6515DD5-4349-4BFD-BB94-D09B66EEFD70}" type="presParOf" srcId="{F61DBF91-4E52-403B-B8CE-BE20D8F96807}" destId="{2C11BA2A-F239-4B48-B623-936C58F57175}" srcOrd="0" destOrd="0" presId="urn:microsoft.com/office/officeart/2005/8/layout/hierarchy2"/>
    <dgm:cxn modelId="{16219D1B-CF94-41AA-B904-AA66DD0CF532}" type="presParOf" srcId="{2C11BA2A-F239-4B48-B623-936C58F57175}" destId="{01FAFE1B-9838-422A-8BB9-BF9CBEB18CC5}" srcOrd="0" destOrd="0" presId="urn:microsoft.com/office/officeart/2005/8/layout/hierarchy2"/>
    <dgm:cxn modelId="{69C2FAE7-F034-4EB0-9875-97FB2FE71C89}" type="presParOf" srcId="{F61DBF91-4E52-403B-B8CE-BE20D8F96807}" destId="{2CE39B6D-76B5-47F5-89AA-70E143D5CD76}" srcOrd="1" destOrd="0" presId="urn:microsoft.com/office/officeart/2005/8/layout/hierarchy2"/>
    <dgm:cxn modelId="{4E4D1D97-F32E-4A9F-8247-2F22AC6BDDBA}" type="presParOf" srcId="{2CE39B6D-76B5-47F5-89AA-70E143D5CD76}" destId="{52EF6F9F-CE00-4D01-9D50-69CD19D2ACDA}" srcOrd="0" destOrd="0" presId="urn:microsoft.com/office/officeart/2005/8/layout/hierarchy2"/>
    <dgm:cxn modelId="{DA867E91-9CBF-45BB-A1C2-095EFE67FAE1}" type="presParOf" srcId="{2CE39B6D-76B5-47F5-89AA-70E143D5CD76}" destId="{3F1EC755-0A5B-4AC7-A8AD-A0F32677DDEB}" srcOrd="1" destOrd="0" presId="urn:microsoft.com/office/officeart/2005/8/layout/hierarchy2"/>
    <dgm:cxn modelId="{60C279F8-8E08-4CFC-A859-D3248722071E}" type="presParOf" srcId="{D384F768-CC5A-4553-80F3-D0841F33A636}" destId="{F5EB0527-EA3A-48A9-9867-D3BE4098CBC1}" srcOrd="2" destOrd="0" presId="urn:microsoft.com/office/officeart/2005/8/layout/hierarchy2"/>
    <dgm:cxn modelId="{F63105E3-FA79-4287-B681-E8D9E30AA9DD}" type="presParOf" srcId="{F5EB0527-EA3A-48A9-9867-D3BE4098CBC1}" destId="{E47BD90A-7003-4E49-B1B5-FC32661683D4}" srcOrd="0" destOrd="0" presId="urn:microsoft.com/office/officeart/2005/8/layout/hierarchy2"/>
    <dgm:cxn modelId="{87EBDDE1-142E-49E0-AF82-EB52B3BB20C9}" type="presParOf" srcId="{D384F768-CC5A-4553-80F3-D0841F33A636}" destId="{041B9664-AB35-4312-8B82-3B0AA55BE51D}" srcOrd="3" destOrd="0" presId="urn:microsoft.com/office/officeart/2005/8/layout/hierarchy2"/>
    <dgm:cxn modelId="{9D80D57A-0476-4B4D-809E-3C0A1040D547}" type="presParOf" srcId="{041B9664-AB35-4312-8B82-3B0AA55BE51D}" destId="{CE57A5E0-ABD1-48B3-A54F-7F754C84B809}" srcOrd="0" destOrd="0" presId="urn:microsoft.com/office/officeart/2005/8/layout/hierarchy2"/>
    <dgm:cxn modelId="{00194FF5-0397-49CC-AAE5-CEFE8A904234}" type="presParOf" srcId="{041B9664-AB35-4312-8B82-3B0AA55BE51D}" destId="{2F35D4CD-C7F3-4D1F-A5C1-F151C4120EB5}" srcOrd="1" destOrd="0" presId="urn:microsoft.com/office/officeart/2005/8/layout/hierarchy2"/>
    <dgm:cxn modelId="{D4D81281-A17E-438F-A194-22B89385BCAC}" type="presParOf" srcId="{2F35D4CD-C7F3-4D1F-A5C1-F151C4120EB5}" destId="{E4F86010-C4C6-46DD-8733-DAA92A143336}" srcOrd="0" destOrd="0" presId="urn:microsoft.com/office/officeart/2005/8/layout/hierarchy2"/>
    <dgm:cxn modelId="{0CC8EEBE-105F-4071-B341-C068F261F8F8}" type="presParOf" srcId="{E4F86010-C4C6-46DD-8733-DAA92A143336}" destId="{4A24465C-69B6-46B4-80DC-7FD182E5A252}" srcOrd="0" destOrd="0" presId="urn:microsoft.com/office/officeart/2005/8/layout/hierarchy2"/>
    <dgm:cxn modelId="{DD479754-EF7E-43A7-A382-8F76374F7EDB}" type="presParOf" srcId="{2F35D4CD-C7F3-4D1F-A5C1-F151C4120EB5}" destId="{5788D5B1-78A8-4C55-B7E7-C85ADC33EE0F}" srcOrd="1" destOrd="0" presId="urn:microsoft.com/office/officeart/2005/8/layout/hierarchy2"/>
    <dgm:cxn modelId="{3D9867FB-6F96-49C3-A712-BC250431AB38}" type="presParOf" srcId="{5788D5B1-78A8-4C55-B7E7-C85ADC33EE0F}" destId="{9027F3D3-F213-4C9F-B72D-608A1301D730}" srcOrd="0" destOrd="0" presId="urn:microsoft.com/office/officeart/2005/8/layout/hierarchy2"/>
    <dgm:cxn modelId="{8976711F-4934-4572-84DC-EE9B6B0A0E9C}" type="presParOf" srcId="{5788D5B1-78A8-4C55-B7E7-C85ADC33EE0F}" destId="{3759B00F-6CE5-4036-AC18-6E049333CD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48C17-A5EC-45E7-9458-20E943A0CB0E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CA1B8-866A-4800-ABFA-D0B255FE5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15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3544B-C296-403F-9DF0-2D0993B2646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0F41-6F10-456D-8268-4B10BFAB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planning June 2015</a:t>
            </a:r>
          </a:p>
          <a:p>
            <a:r>
              <a:rPr lang="en-US" dirty="0" smtClean="0"/>
              <a:t>News</a:t>
            </a:r>
            <a:r>
              <a:rPr lang="en-US" baseline="0" dirty="0" smtClean="0"/>
              <a:t> conference August 2015</a:t>
            </a:r>
          </a:p>
          <a:p>
            <a:r>
              <a:rPr lang="en-US" baseline="0" dirty="0" smtClean="0"/>
              <a:t>Major building renovation to construct new labs at RVC started May 2016</a:t>
            </a:r>
          </a:p>
          <a:p>
            <a:r>
              <a:rPr lang="en-US" baseline="0" dirty="0" smtClean="0"/>
              <a:t>First NIU students started classes at RVC August 2016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0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Over 130</a:t>
            </a:r>
            <a:r>
              <a:rPr lang="en-US" baseline="0" dirty="0" smtClean="0"/>
              <a:t> students in the RVC pipeline in fall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0F41-6F10-456D-8268-4B10BFAB9E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6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19, 2018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8968"/>
            <a:ext cx="2934864" cy="14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11, 2013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8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9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43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76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32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6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9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71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8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NIU Engineering @ RVC:</a:t>
            </a:r>
            <a:br>
              <a:rPr lang="en-US" sz="2800" dirty="0" smtClean="0"/>
            </a:br>
            <a:r>
              <a:rPr lang="en-US" sz="2800" dirty="0" smtClean="0"/>
              <a:t>A Collaborative Workforce Development Solution</a:t>
            </a:r>
            <a:br>
              <a:rPr lang="en-US" sz="2800" dirty="0" smtClean="0"/>
            </a:br>
            <a:r>
              <a:rPr lang="en-US" sz="2800" dirty="0" smtClean="0"/>
              <a:t>in Rockford, Illinois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524000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Kelly Cooper, Executive Director, Engineering Our Future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Rock Valley College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Gina Caronna, Director, P-20 Regional Network 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Northern Illinois University </a:t>
            </a:r>
          </a:p>
          <a:p>
            <a:endParaRPr lang="en-US" sz="1200" dirty="0" smtClean="0"/>
          </a:p>
          <a:p>
            <a:r>
              <a:rPr lang="en-US" sz="1200" dirty="0" smtClean="0"/>
              <a:t>	</a:t>
            </a:r>
            <a:r>
              <a:rPr lang="en-US" sz="1200" dirty="0"/>
              <a:t> </a:t>
            </a:r>
            <a:r>
              <a:rPr lang="en-US" sz="1200" dirty="0" smtClean="0"/>
              <a:t>                  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5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an Engineering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Credible option for high-potential students who have previously left the community for school and failed to return, depriving the region of their talents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5119144" cy="33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an Engineering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Commitment to creating pathways to careers that can transform the lives of students and their families for generations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895600"/>
            <a:ext cx="7239000" cy="327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RVC Enrollment Statistics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282796"/>
              </p:ext>
            </p:extLst>
          </p:nvPr>
        </p:nvGraphicFramePr>
        <p:xfrm>
          <a:off x="1219200" y="1752599"/>
          <a:ext cx="6400800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9887"/>
                <a:gridCol w="3200913"/>
              </a:tblGrid>
              <a:tr h="628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Semesters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EGR-101 </a:t>
                      </a:r>
                      <a:r>
                        <a:rPr lang="en-US" sz="2400" dirty="0">
                          <a:effectLst/>
                        </a:rPr>
                        <a:t>Enrollment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Fall 2015 &amp; Spring 2016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Fall 2016 &amp; Spring 2017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Fall 2017 &amp; Spring 2018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6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NIU Enrollment Statistics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82705"/>
              </p:ext>
            </p:extLst>
          </p:nvPr>
        </p:nvGraphicFramePr>
        <p:xfrm>
          <a:off x="1447800" y="1828800"/>
          <a:ext cx="6019800" cy="236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7510"/>
                <a:gridCol w="3012290"/>
              </a:tblGrid>
              <a:tr h="787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Semesters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NIU Junior &amp; Senior Enrollment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7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Fall 2016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7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Spring 2018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2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$41,800 in scholarships was awarded to engineering students pursuing the NIU@RVC engineering program in Fall 2017</a:t>
            </a:r>
          </a:p>
          <a:p>
            <a:r>
              <a:rPr lang="en-US" dirty="0" smtClean="0"/>
              <a:t>As of the spring 2018 semester, 40 engineering students had been placed into paid internships at 25 regional employers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 Sites </a:t>
            </a:r>
            <a:r>
              <a:rPr lang="en-US" sz="1800" dirty="0" smtClean="0"/>
              <a:t>(among others)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086225" cy="11144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68941"/>
            <a:ext cx="333375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07066"/>
            <a:ext cx="5086350" cy="89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34" y="1417638"/>
            <a:ext cx="2828925" cy="1571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4495800"/>
            <a:ext cx="3752850" cy="723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00525"/>
            <a:ext cx="3467100" cy="1314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410200"/>
            <a:ext cx="2114550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331373"/>
            <a:ext cx="28575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3 NIU graduates in May 2018 </a:t>
            </a:r>
          </a:p>
          <a:p>
            <a:pPr lvl="1"/>
            <a:r>
              <a:rPr lang="en-US" dirty="0"/>
              <a:t>2 graduates had job offers before graduation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graduate working for family </a:t>
            </a:r>
            <a:r>
              <a:rPr lang="en-US" dirty="0" smtClean="0"/>
              <a:t>business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Support with Marketing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42755"/>
            <a:ext cx="8229600" cy="36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025"/>
          </a:xfrm>
        </p:spPr>
        <p:txBody>
          <a:bodyPr/>
          <a:lstStyle/>
          <a:p>
            <a:r>
              <a:rPr lang="en-US" dirty="0" smtClean="0"/>
              <a:t>Additional Marketing Efforts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128663"/>
            <a:ext cx="5486400" cy="57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76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Additional Marketing Efforts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066799"/>
            <a:ext cx="4572000" cy="58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7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Original Rockford, Illinois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3581400" cy="2286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09999"/>
            <a:ext cx="3581400" cy="2286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1099"/>
            <a:ext cx="2247900" cy="2409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81099"/>
            <a:ext cx="5562600" cy="23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Engineering Mentoring Program Pilot Fall 2018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Engineering Club Fall 2018</a:t>
            </a:r>
          </a:p>
          <a:p>
            <a:r>
              <a:rPr lang="en-US" dirty="0" smtClean="0"/>
              <a:t>High School Pathway Implementation Fall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0"/>
            <a:ext cx="3352799" cy="22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Manufacturing/Engineering Pathway</a:t>
            </a:r>
            <a:endParaRPr lang="en-US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647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2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largest workforce needs in your community and who identifies those needs?</a:t>
            </a:r>
          </a:p>
          <a:p>
            <a:r>
              <a:rPr lang="en-US" dirty="0" smtClean="0"/>
              <a:t>What employers are in those sectors?</a:t>
            </a:r>
          </a:p>
          <a:p>
            <a:r>
              <a:rPr lang="en-US" dirty="0" smtClean="0"/>
              <a:t>What programs (both secondary and post-secondary) currently exist to address those needs?</a:t>
            </a:r>
          </a:p>
          <a:p>
            <a:r>
              <a:rPr lang="en-US" dirty="0" smtClean="0"/>
              <a:t>What could be implemented to better address those needs?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Opportunities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Bad News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in, last out of economic downturn</a:t>
            </a:r>
          </a:p>
          <a:p>
            <a:r>
              <a:rPr lang="en-US" dirty="0" smtClean="0"/>
              <a:t>Educational attainment 7% below state average</a:t>
            </a:r>
          </a:p>
          <a:p>
            <a:r>
              <a:rPr lang="en-US" dirty="0" smtClean="0"/>
              <a:t>Per capita income below state average</a:t>
            </a:r>
          </a:p>
          <a:p>
            <a:r>
              <a:rPr lang="en-US" dirty="0" smtClean="0"/>
              <a:t>Relatively high unemployment </a:t>
            </a:r>
          </a:p>
          <a:p>
            <a:r>
              <a:rPr lang="en-US" dirty="0" smtClean="0"/>
              <a:t>Challenged K-12 public school system</a:t>
            </a:r>
          </a:p>
          <a:p>
            <a:r>
              <a:rPr lang="en-US" dirty="0" smtClean="0"/>
              <a:t>Closest 4-year public university (NIU) is 45 minutes away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The Good News  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Center of aerospace and advanced manufacturing excellence</a:t>
            </a:r>
          </a:p>
          <a:p>
            <a:r>
              <a:rPr lang="en-US" dirty="0" smtClean="0"/>
              <a:t>MSA has five Tier One aerospace companies and 90 supporting suppliers</a:t>
            </a:r>
          </a:p>
          <a:p>
            <a:r>
              <a:rPr lang="en-US" dirty="0" smtClean="0"/>
              <a:t>1.5 times national average of engineers per capita</a:t>
            </a:r>
          </a:p>
          <a:p>
            <a:r>
              <a:rPr lang="en-US" dirty="0" smtClean="0"/>
              <a:t>Expansion of global manufacturing company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1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problem: Looming engineering </a:t>
            </a:r>
            <a:br>
              <a:rPr lang="en-US" sz="3600" dirty="0" smtClean="0"/>
            </a:br>
            <a:r>
              <a:rPr lang="en-US" sz="3600" dirty="0" smtClean="0"/>
              <a:t>talent shortage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100 new engineers needed per year</a:t>
            </a:r>
          </a:p>
          <a:p>
            <a:r>
              <a:rPr lang="en-US" sz="2800" dirty="0" smtClean="0"/>
              <a:t>50% of existing engineering workforce</a:t>
            </a:r>
          </a:p>
          <a:p>
            <a:pPr marL="0" indent="0">
              <a:buNone/>
            </a:pPr>
            <a:r>
              <a:rPr lang="en-US" sz="2800" dirty="0" smtClean="0"/>
              <a:t>     will turn over in the next 3 to 5 years</a:t>
            </a:r>
          </a:p>
          <a:p>
            <a:r>
              <a:rPr lang="en-US" sz="2800" dirty="0"/>
              <a:t>Existing talent pool lacks </a:t>
            </a:r>
            <a:r>
              <a:rPr lang="en-US" sz="2800" dirty="0" smtClean="0"/>
              <a:t>diversity</a:t>
            </a:r>
          </a:p>
          <a:p>
            <a:r>
              <a:rPr lang="en-US" sz="2800" dirty="0"/>
              <a:t>Local companies have difficulty recruiting and retaining talent </a:t>
            </a:r>
          </a:p>
          <a:p>
            <a:r>
              <a:rPr lang="en-US" sz="2800" dirty="0" smtClean="0"/>
              <a:t>Best and brightest Rockford area students leave town for college and start their careers elsewhere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19200"/>
            <a:ext cx="2203156" cy="1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Solution: Grow our Own Engineering Workforce</a:t>
            </a:r>
            <a:endParaRPr lang="en-US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3810000" cy="3810000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Collaborative solution developed by NIU, RVC, industry and community leaders</a:t>
            </a:r>
          </a:p>
          <a:p>
            <a:r>
              <a:rPr lang="en-US" dirty="0" smtClean="0"/>
              <a:t>Community-based, industry-integrated engineering program</a:t>
            </a:r>
          </a:p>
          <a:p>
            <a:r>
              <a:rPr lang="en-US" dirty="0" smtClean="0"/>
              <a:t>Mechanical engineering and engineering technology courses  delivered by NIU at RVC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Vision and Rapid Execution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Project partners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Northern Illinois University</a:t>
            </a:r>
          </a:p>
          <a:p>
            <a:r>
              <a:rPr lang="en-US" dirty="0" smtClean="0"/>
              <a:t>Rock Valley College</a:t>
            </a:r>
          </a:p>
          <a:p>
            <a:r>
              <a:rPr lang="en-US" dirty="0" smtClean="0"/>
              <a:t>Woodward </a:t>
            </a:r>
          </a:p>
          <a:p>
            <a:r>
              <a:rPr lang="en-US" dirty="0" smtClean="0"/>
              <a:t>UTC Aerospace Systems</a:t>
            </a:r>
          </a:p>
          <a:p>
            <a:r>
              <a:rPr lang="en-US" dirty="0" smtClean="0"/>
              <a:t>Rockford Area Economic Development Council</a:t>
            </a:r>
          </a:p>
          <a:p>
            <a:r>
              <a:rPr lang="en-US" dirty="0" smtClean="0"/>
              <a:t>Transform Rockford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7894"/>
            <a:ext cx="3454400" cy="4292092"/>
          </a:xfrm>
        </p:spPr>
      </p:pic>
    </p:spTree>
    <p:extLst>
      <p:ext uri="{BB962C8B-B14F-4D97-AF65-F5344CB8AC3E}">
        <p14:creationId xmlns:p14="http://schemas.microsoft.com/office/powerpoint/2010/main" val="7636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our Future Campaign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Community campaign raised $7.5 million to support building renovations, program faculty and scholarships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endParaRPr lang="en-US" sz="2200" dirty="0" smtClean="0"/>
          </a:p>
          <a:p>
            <a:pPr marL="0" indent="0">
              <a:buNone/>
            </a:pPr>
            <a:r>
              <a:rPr lang="en-US" sz="1600" i="1" dirty="0" smtClean="0"/>
              <a:t>First NIU </a:t>
            </a:r>
            <a:r>
              <a:rPr lang="en-US" sz="1600" i="1" dirty="0" err="1" smtClean="0"/>
              <a:t>Engineering@RVC</a:t>
            </a:r>
            <a:r>
              <a:rPr lang="en-US" sz="1600" i="1" dirty="0" smtClean="0"/>
              <a:t> student Bradley Robison speaks at campaign kick-off event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" y="2666999"/>
            <a:ext cx="9144000" cy="26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NIU Engineering @ RVC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Accelerate the development of the engineering talent pipeline</a:t>
            </a:r>
          </a:p>
          <a:p>
            <a:r>
              <a:rPr lang="en-US" dirty="0" smtClean="0"/>
              <a:t>Assist local companies in recruitment and retention of talent</a:t>
            </a:r>
          </a:p>
          <a:p>
            <a:r>
              <a:rPr lang="en-US" dirty="0" smtClean="0"/>
              <a:t>Enhance the innovation ecosystem</a:t>
            </a:r>
          </a:p>
          <a:p>
            <a:r>
              <a:rPr lang="en-US" dirty="0" smtClean="0"/>
              <a:t>Diversify the regional engineering workforce</a:t>
            </a:r>
          </a:p>
          <a:p>
            <a:r>
              <a:rPr lang="en-US" dirty="0" smtClean="0"/>
              <a:t>Enhance regional wealth and job creation</a:t>
            </a:r>
          </a:p>
          <a:p>
            <a:r>
              <a:rPr lang="en-US" dirty="0" smtClean="0"/>
              <a:t>Develop a culture of education and career achievement in the Rockford area </a:t>
            </a:r>
          </a:p>
          <a:p>
            <a:r>
              <a:rPr lang="en-US" dirty="0" smtClean="0"/>
              <a:t>Create a platform for additional education/career collaborations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Not Just an Engineering Program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Expression of community understanding and support of a high-value economic cluster and the need to develop the talent needed to sustain and enhance it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30538"/>
            <a:ext cx="3810000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12" y="2675365"/>
            <a:ext cx="3229576" cy="1502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60228"/>
            <a:ext cx="1765935" cy="176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674</Words>
  <Application>Microsoft Office PowerPoint</Application>
  <PresentationFormat>On-screen Show (4:3)</PresentationFormat>
  <Paragraphs>145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NIU Engineering @ RVC: A Collaborative Workforce Development Solution in Rockford, Illinois </vt:lpstr>
      <vt:lpstr>Real Original Rockford, Illinois</vt:lpstr>
      <vt:lpstr>Challenges and Opportunities</vt:lpstr>
      <vt:lpstr>The problem: Looming engineering  talent shortage</vt:lpstr>
      <vt:lpstr>Solution: Grow our Own Engineering Workforce</vt:lpstr>
      <vt:lpstr>Shared Vision and Rapid Execution</vt:lpstr>
      <vt:lpstr>Engineering our Future Campaign</vt:lpstr>
      <vt:lpstr>NIU Engineering @ RVC Goals</vt:lpstr>
      <vt:lpstr>Not Just an Engineering Program </vt:lpstr>
      <vt:lpstr>Not Just an Engineering Program</vt:lpstr>
      <vt:lpstr>Not Just an Engineering Program</vt:lpstr>
      <vt:lpstr>RVC Enrollment Statistics</vt:lpstr>
      <vt:lpstr>NIU Enrollment Statistics</vt:lpstr>
      <vt:lpstr>Program Statistics</vt:lpstr>
      <vt:lpstr>Internship Sites (among others)</vt:lpstr>
      <vt:lpstr>Program Statistics</vt:lpstr>
      <vt:lpstr>Community Support with Marketing</vt:lpstr>
      <vt:lpstr>Additional Marketing Efforts</vt:lpstr>
      <vt:lpstr>Additional Marketing Efforts</vt:lpstr>
      <vt:lpstr>Next Steps</vt:lpstr>
      <vt:lpstr>Manufacturing/Engineering Pathway</vt:lpstr>
      <vt:lpstr>Discussion Questions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Sam Nelson</cp:lastModifiedBy>
  <cp:revision>26</cp:revision>
  <cp:lastPrinted>2018-07-18T19:14:16Z</cp:lastPrinted>
  <dcterms:created xsi:type="dcterms:W3CDTF">2013-05-22T15:51:51Z</dcterms:created>
  <dcterms:modified xsi:type="dcterms:W3CDTF">2018-07-23T18:33:17Z</dcterms:modified>
</cp:coreProperties>
</file>