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261" r:id="rId5"/>
    <p:sldId id="263" r:id="rId6"/>
    <p:sldId id="259" r:id="rId7"/>
    <p:sldId id="260" r:id="rId8"/>
    <p:sldId id="262" r:id="rId9"/>
    <p:sldId id="267" r:id="rId10"/>
    <p:sldId id="264" r:id="rId11"/>
    <p:sldId id="265" r:id="rId12"/>
    <p:sldId id="266" r:id="rId13"/>
    <p:sldId id="284" r:id="rId14"/>
    <p:sldId id="283" r:id="rId15"/>
    <p:sldId id="268" r:id="rId16"/>
    <p:sldId id="270" r:id="rId17"/>
    <p:sldId id="271" r:id="rId18"/>
    <p:sldId id="282" r:id="rId19"/>
    <p:sldId id="281" r:id="rId20"/>
    <p:sldId id="275" r:id="rId21"/>
    <p:sldId id="269" r:id="rId22"/>
    <p:sldId id="274" r:id="rId23"/>
    <p:sldId id="273" r:id="rId24"/>
    <p:sldId id="272" r:id="rId25"/>
    <p:sldId id="280" r:id="rId26"/>
    <p:sldId id="285" r:id="rId27"/>
    <p:sldId id="27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0" autoAdjust="0"/>
    <p:restoredTop sz="82282" autoAdjust="0"/>
  </p:normalViewPr>
  <p:slideViewPr>
    <p:cSldViewPr>
      <p:cViewPr>
        <p:scale>
          <a:sx n="66" d="100"/>
          <a:sy n="66" d="100"/>
        </p:scale>
        <p:origin x="-16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Have you had</a:t>
            </a:r>
            <a:r>
              <a:rPr lang="en-US" b="1" baseline="0" dirty="0"/>
              <a:t> any training/</a:t>
            </a:r>
          </a:p>
          <a:p>
            <a:pPr>
              <a:defRPr sz="1862" b="0" i="0" u="none" strike="noStrike" kern="1200" spc="0" baseline="0">
                <a:solidFill>
                  <a:schemeClr val="tx1">
                    <a:lumMod val="65000"/>
                    <a:lumOff val="35000"/>
                  </a:schemeClr>
                </a:solidFill>
                <a:latin typeface="+mn-lt"/>
                <a:ea typeface="+mn-ea"/>
                <a:cs typeface="+mn-cs"/>
              </a:defRPr>
            </a:pPr>
            <a:r>
              <a:rPr lang="en-US" b="1" baseline="0" dirty="0"/>
              <a:t>formal education to handle questions</a:t>
            </a:r>
          </a:p>
          <a:p>
            <a:pPr>
              <a:defRPr sz="1862" b="0" i="0" u="none" strike="noStrike" kern="1200" spc="0" baseline="0">
                <a:solidFill>
                  <a:schemeClr val="tx1">
                    <a:lumMod val="65000"/>
                    <a:lumOff val="35000"/>
                  </a:schemeClr>
                </a:solidFill>
                <a:latin typeface="+mn-lt"/>
                <a:ea typeface="+mn-ea"/>
                <a:cs typeface="+mn-cs"/>
              </a:defRPr>
            </a:pPr>
            <a:r>
              <a:rPr lang="en-US" b="1" baseline="0" dirty="0"/>
              <a:t>on financial aid?</a:t>
            </a:r>
            <a:endParaRPr lang="en-US" b="1" dirty="0"/>
          </a:p>
        </c:rich>
      </c:tx>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ABA6-4196-B24A-A4507C9879EE}"/>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1-ABA6-4196-B24A-A4507C9879EE}"/>
              </c:ext>
            </c:extLst>
          </c:dPt>
          <c:dLbls>
            <c:dLbl>
              <c:idx val="0"/>
              <c:layout>
                <c:manualLayout>
                  <c:x val="-0.15294291338582677"/>
                  <c:y val="3.705585629921254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BA6-4196-B24A-A4507C9879EE}"/>
                </c:ext>
              </c:extLst>
            </c:dLbl>
            <c:dLbl>
              <c:idx val="1"/>
              <c:layout>
                <c:manualLayout>
                  <c:x val="0.13262910104986878"/>
                  <c:y val="-4.7464812992125925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A6-4196-B24A-A4507C9879E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0-ABA6-4196-B24A-A4507C9879E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Have</a:t>
            </a:r>
            <a:r>
              <a:rPr lang="en-US" b="1" baseline="0" dirty="0"/>
              <a:t> you had any training/</a:t>
            </a:r>
          </a:p>
          <a:p>
            <a:pPr>
              <a:defRPr sz="1862" b="0" i="0" u="none" strike="noStrike" kern="1200" spc="0" baseline="0">
                <a:solidFill>
                  <a:schemeClr val="tx1">
                    <a:lumMod val="65000"/>
                    <a:lumOff val="35000"/>
                  </a:schemeClr>
                </a:solidFill>
                <a:latin typeface="+mn-lt"/>
                <a:ea typeface="+mn-ea"/>
                <a:cs typeface="+mn-cs"/>
              </a:defRPr>
            </a:pPr>
            <a:r>
              <a:rPr lang="en-US" b="1" baseline="0" dirty="0"/>
              <a:t>formal education to handle questions </a:t>
            </a:r>
          </a:p>
          <a:p>
            <a:pPr>
              <a:defRPr sz="1862" b="0" i="0" u="none" strike="noStrike" kern="1200" spc="0" baseline="0">
                <a:solidFill>
                  <a:schemeClr val="tx1">
                    <a:lumMod val="65000"/>
                    <a:lumOff val="35000"/>
                  </a:schemeClr>
                </a:solidFill>
                <a:latin typeface="+mn-lt"/>
                <a:ea typeface="+mn-ea"/>
                <a:cs typeface="+mn-cs"/>
              </a:defRPr>
            </a:pPr>
            <a:r>
              <a:rPr lang="en-US" b="1" baseline="0" dirty="0"/>
              <a:t>on student debt?</a:t>
            </a:r>
            <a:endParaRPr lang="en-US" b="1" dirty="0"/>
          </a:p>
        </c:rich>
      </c:tx>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8FC-4C88-A76D-A213455037F3}"/>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28FC-4C88-A76D-A213455037F3}"/>
              </c:ext>
            </c:extLst>
          </c:dPt>
          <c:dLbls>
            <c:dLbl>
              <c:idx val="0"/>
              <c:layout>
                <c:manualLayout>
                  <c:x val="-9.044291338582669E-2"/>
                  <c:y val="0.1370558562992126"/>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FC-4C88-A76D-A213455037F3}"/>
                </c:ext>
              </c:extLst>
            </c:dLbl>
            <c:dLbl>
              <c:idx val="1"/>
              <c:layout>
                <c:manualLayout>
                  <c:x val="9.304576771653543E-2"/>
                  <c:y val="-0.13808981299212597"/>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FC-4C88-A76D-A213455037F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28FC-4C88-A76D-A213455037F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F6F53CD-9863-4195-BB92-B3FD75D03F13}" type="datetimeFigureOut">
              <a:rPr lang="en-US" smtClean="0"/>
              <a:t>7/27/2018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0FEECE-08D0-44C6-A952-9372E9E734B1}" type="slidenum">
              <a:rPr lang="en-US" smtClean="0"/>
              <a:t>‹#›</a:t>
            </a:fld>
            <a:endParaRPr lang="en-US"/>
          </a:p>
        </p:txBody>
      </p:sp>
    </p:spTree>
    <p:extLst>
      <p:ext uri="{BB962C8B-B14F-4D97-AF65-F5344CB8AC3E}">
        <p14:creationId xmlns:p14="http://schemas.microsoft.com/office/powerpoint/2010/main" val="312987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other issues, ASA sought to learn: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What priority is ability to pay for college considered?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Are counselors aware of financial circumstances when making college recommendations?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Are counselors comfortable speaking about the financial aid process?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Do counselors have sufficient training about college financing?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What was the counselors’ own experience in the admission and financial aid processes?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Given all the other tasks assigned to school counselors, do they have the time to have these in-depth college planning and financing conversations with every student or is the ratio of counselor to student too high to provide the information in a meaningful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revealed that:</a:t>
            </a:r>
          </a:p>
          <a:p>
            <a:endParaRPr lang="en-US" dirty="0"/>
          </a:p>
          <a:p>
            <a:pPr marL="0" indent="0">
              <a:buNone/>
            </a:pPr>
            <a:r>
              <a:rPr lang="en-US" dirty="0"/>
              <a:t>Good academic fit.</a:t>
            </a:r>
          </a:p>
          <a:p>
            <a:pPr marL="0" indent="0">
              <a:buNone/>
            </a:pPr>
            <a:r>
              <a:rPr lang="en-US" dirty="0"/>
              <a:t>Know very little about student’s ability to pay.</a:t>
            </a:r>
          </a:p>
          <a:p>
            <a:endParaRPr lang="en-US" dirty="0"/>
          </a:p>
        </p:txBody>
      </p:sp>
      <p:sp>
        <p:nvSpPr>
          <p:cNvPr id="4" name="Slide Number Placeholder 3"/>
          <p:cNvSpPr>
            <a:spLocks noGrp="1"/>
          </p:cNvSpPr>
          <p:nvPr>
            <p:ph type="sldNum" sz="quarter" idx="10"/>
          </p:nvPr>
        </p:nvSpPr>
        <p:spPr/>
        <p:txBody>
          <a:bodyPr/>
          <a:lstStyle/>
          <a:p>
            <a:fld id="{8B0FEECE-08D0-44C6-A952-9372E9E734B1}" type="slidenum">
              <a:rPr lang="en-US" smtClean="0"/>
              <a:t>2</a:t>
            </a:fld>
            <a:endParaRPr lang="en-US"/>
          </a:p>
        </p:txBody>
      </p:sp>
    </p:spTree>
    <p:extLst>
      <p:ext uri="{BB962C8B-B14F-4D97-AF65-F5344CB8AC3E}">
        <p14:creationId xmlns:p14="http://schemas.microsoft.com/office/powerpoint/2010/main" val="44001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Literacy Initiatives are still relevant after students make their college decision!</a:t>
            </a:r>
          </a:p>
          <a:p>
            <a:endParaRPr lang="en-US" dirty="0"/>
          </a:p>
          <a:p>
            <a:r>
              <a:rPr lang="en-US" dirty="0"/>
              <a:t>According to the Federal Student Aid Office “7 out of 10…”</a:t>
            </a:r>
          </a:p>
          <a:p>
            <a:endParaRPr lang="en-US" dirty="0"/>
          </a:p>
          <a:p>
            <a:r>
              <a:rPr lang="en-US" dirty="0"/>
              <a:t>Who has ever felt stressed about money? Therefore, I believe all students experience at least one of those seasons of stress during their time in college. Therefore, this is a primary reason why colleges need to implement financial literacy opportunities for students.</a:t>
            </a:r>
          </a:p>
        </p:txBody>
      </p:sp>
      <p:sp>
        <p:nvSpPr>
          <p:cNvPr id="4" name="Slide Number Placeholder 3"/>
          <p:cNvSpPr>
            <a:spLocks noGrp="1"/>
          </p:cNvSpPr>
          <p:nvPr>
            <p:ph type="sldNum" sz="quarter" idx="10"/>
          </p:nvPr>
        </p:nvSpPr>
        <p:spPr/>
        <p:txBody>
          <a:bodyPr/>
          <a:lstStyle/>
          <a:p>
            <a:fld id="{8B0FEECE-08D0-44C6-A952-9372E9E734B1}" type="slidenum">
              <a:rPr lang="en-US" smtClean="0"/>
              <a:t>14</a:t>
            </a:fld>
            <a:endParaRPr lang="en-US"/>
          </a:p>
        </p:txBody>
      </p:sp>
    </p:spTree>
    <p:extLst>
      <p:ext uri="{BB962C8B-B14F-4D97-AF65-F5344CB8AC3E}">
        <p14:creationId xmlns:p14="http://schemas.microsoft.com/office/powerpoint/2010/main" val="269737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financial stress impact college students? Several of the largest influences are:</a:t>
            </a:r>
          </a:p>
          <a:p>
            <a:r>
              <a:rPr lang="en-US" dirty="0"/>
              <a:t>-</a:t>
            </a:r>
            <a:r>
              <a:rPr lang="en-US" b="1" dirty="0"/>
              <a:t>Lower Academic Performance: </a:t>
            </a:r>
            <a:r>
              <a:rPr lang="en-US" dirty="0"/>
              <a:t>in particular for students working 30+ hours/week to afford school</a:t>
            </a:r>
          </a:p>
          <a:p>
            <a:r>
              <a:rPr lang="en-US" dirty="0"/>
              <a:t>-</a:t>
            </a:r>
            <a:r>
              <a:rPr lang="en-US" b="1" dirty="0"/>
              <a:t>Course Load Reduction: </a:t>
            </a:r>
            <a:r>
              <a:rPr lang="en-US" dirty="0"/>
              <a:t>prolonging their time in college by taking 12 credits/semester instead of 16 or 17</a:t>
            </a:r>
          </a:p>
          <a:p>
            <a:r>
              <a:rPr lang="en-US" dirty="0"/>
              <a:t>-</a:t>
            </a:r>
            <a:r>
              <a:rPr lang="en-US" b="1" dirty="0"/>
              <a:t>Increased Withdrawal: </a:t>
            </a:r>
            <a:r>
              <a:rPr lang="en-US" dirty="0"/>
              <a:t>cannot afford school and BURNOUT</a:t>
            </a:r>
          </a:p>
          <a:p>
            <a:r>
              <a:rPr lang="en-US" dirty="0"/>
              <a:t>-</a:t>
            </a:r>
            <a:r>
              <a:rPr lang="en-US" b="1" dirty="0"/>
              <a:t>Increased Time to Graduation: </a:t>
            </a:r>
            <a:r>
              <a:rPr lang="en-US" dirty="0"/>
              <a:t>enrolled in less credits, therefore four years becomes five rather quickly</a:t>
            </a:r>
          </a:p>
        </p:txBody>
      </p:sp>
      <p:sp>
        <p:nvSpPr>
          <p:cNvPr id="4" name="Slide Number Placeholder 3"/>
          <p:cNvSpPr>
            <a:spLocks noGrp="1"/>
          </p:cNvSpPr>
          <p:nvPr>
            <p:ph type="sldNum" sz="quarter" idx="10"/>
          </p:nvPr>
        </p:nvSpPr>
        <p:spPr/>
        <p:txBody>
          <a:bodyPr/>
          <a:lstStyle/>
          <a:p>
            <a:fld id="{8B0FEECE-08D0-44C6-A952-9372E9E734B1}" type="slidenum">
              <a:rPr lang="en-US" smtClean="0"/>
              <a:t>15</a:t>
            </a:fld>
            <a:endParaRPr lang="en-US"/>
          </a:p>
        </p:txBody>
      </p:sp>
    </p:spTree>
    <p:extLst>
      <p:ext uri="{BB962C8B-B14F-4D97-AF65-F5344CB8AC3E}">
        <p14:creationId xmlns:p14="http://schemas.microsoft.com/office/powerpoint/2010/main" val="401518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impact of financial stress, how are financial education programs proven to help students?</a:t>
            </a:r>
          </a:p>
          <a:p>
            <a:r>
              <a:rPr lang="en-US" dirty="0"/>
              <a:t>-</a:t>
            </a:r>
            <a:r>
              <a:rPr lang="en-US" b="1" dirty="0"/>
              <a:t>Increased Financial Knowledge: </a:t>
            </a:r>
            <a:r>
              <a:rPr lang="en-US" dirty="0"/>
              <a:t>equipped with basic tools and concepts that help them understand paying for college, balancing, etc.</a:t>
            </a:r>
          </a:p>
          <a:p>
            <a:r>
              <a:rPr lang="en-US" dirty="0"/>
              <a:t>-</a:t>
            </a:r>
            <a:r>
              <a:rPr lang="en-US" b="1" dirty="0"/>
              <a:t>Decreased Financial Risk: </a:t>
            </a:r>
            <a:r>
              <a:rPr lang="en-US" dirty="0"/>
              <a:t>better understanding of their finances, paying for college, persisting</a:t>
            </a:r>
          </a:p>
          <a:p>
            <a:r>
              <a:rPr lang="en-US" dirty="0"/>
              <a:t>-</a:t>
            </a:r>
            <a:r>
              <a:rPr lang="en-US" b="1" dirty="0"/>
              <a:t>More Responsible Financial Behaviors</a:t>
            </a:r>
            <a:r>
              <a:rPr lang="en-US" dirty="0"/>
              <a:t>: students recognize the importance and little practices that pay off in large ways</a:t>
            </a:r>
          </a:p>
          <a:p>
            <a:r>
              <a:rPr lang="en-US" dirty="0"/>
              <a:t>-</a:t>
            </a:r>
            <a:r>
              <a:rPr lang="en-US" b="1" dirty="0"/>
              <a:t>Impacts College Completion Rates: </a:t>
            </a:r>
            <a:r>
              <a:rPr lang="en-US" dirty="0"/>
              <a:t>when the stress of finances is less or more controlled students can focus on school and be more successful in their classes.</a:t>
            </a:r>
          </a:p>
        </p:txBody>
      </p:sp>
      <p:sp>
        <p:nvSpPr>
          <p:cNvPr id="4" name="Slide Number Placeholder 3"/>
          <p:cNvSpPr>
            <a:spLocks noGrp="1"/>
          </p:cNvSpPr>
          <p:nvPr>
            <p:ph type="sldNum" sz="quarter" idx="10"/>
          </p:nvPr>
        </p:nvSpPr>
        <p:spPr/>
        <p:txBody>
          <a:bodyPr/>
          <a:lstStyle/>
          <a:p>
            <a:fld id="{8B0FEECE-08D0-44C6-A952-9372E9E734B1}" type="slidenum">
              <a:rPr lang="en-US" smtClean="0"/>
              <a:t>16</a:t>
            </a:fld>
            <a:endParaRPr lang="en-US"/>
          </a:p>
        </p:txBody>
      </p:sp>
    </p:spTree>
    <p:extLst>
      <p:ext uri="{BB962C8B-B14F-4D97-AF65-F5344CB8AC3E}">
        <p14:creationId xmlns:p14="http://schemas.microsoft.com/office/powerpoint/2010/main" val="407204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Nerd Wallet, Credit Karma, </a:t>
            </a:r>
            <a:r>
              <a:rPr lang="en-US" dirty="0" err="1"/>
              <a:t>CashCourse</a:t>
            </a:r>
            <a:endParaRPr lang="en-US" dirty="0"/>
          </a:p>
          <a:p>
            <a:endParaRPr lang="en-US" dirty="0"/>
          </a:p>
          <a:p>
            <a:r>
              <a:rPr lang="en-US" dirty="0"/>
              <a:t>EXTERNAL: </a:t>
            </a:r>
          </a:p>
          <a:p>
            <a:r>
              <a:rPr lang="en-US" dirty="0" err="1"/>
              <a:t>CashCourse</a:t>
            </a:r>
            <a:r>
              <a:rPr lang="en-US" dirty="0"/>
              <a:t> (funding, online resource, continuing education)</a:t>
            </a:r>
          </a:p>
          <a:p>
            <a:r>
              <a:rPr lang="en-US" dirty="0"/>
              <a:t>Northwestern Mutual (presenter for deep dives and classroom visits)</a:t>
            </a:r>
          </a:p>
          <a:p>
            <a:r>
              <a:rPr lang="en-US" dirty="0"/>
              <a:t>William Blair (grant for our 1:1 Savings Match Program)</a:t>
            </a:r>
          </a:p>
          <a:p>
            <a:endParaRPr lang="en-US" dirty="0"/>
          </a:p>
          <a:p>
            <a:r>
              <a:rPr lang="en-US" dirty="0"/>
              <a:t>Student Engagement: Housing (dorm events), Student Success (COMPASS and financial need students), SGA (training student leaders), International Office (affording study abroad)</a:t>
            </a:r>
          </a:p>
        </p:txBody>
      </p:sp>
      <p:sp>
        <p:nvSpPr>
          <p:cNvPr id="4" name="Slide Number Placeholder 3"/>
          <p:cNvSpPr>
            <a:spLocks noGrp="1"/>
          </p:cNvSpPr>
          <p:nvPr>
            <p:ph type="sldNum" sz="quarter" idx="10"/>
          </p:nvPr>
        </p:nvSpPr>
        <p:spPr/>
        <p:txBody>
          <a:bodyPr/>
          <a:lstStyle/>
          <a:p>
            <a:fld id="{8B0FEECE-08D0-44C6-A952-9372E9E734B1}" type="slidenum">
              <a:rPr lang="en-US" smtClean="0"/>
              <a:t>18</a:t>
            </a:fld>
            <a:endParaRPr lang="en-US"/>
          </a:p>
        </p:txBody>
      </p:sp>
    </p:spTree>
    <p:extLst>
      <p:ext uri="{BB962C8B-B14F-4D97-AF65-F5344CB8AC3E}">
        <p14:creationId xmlns:p14="http://schemas.microsoft.com/office/powerpoint/2010/main" val="8716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 couple student cases here?</a:t>
            </a:r>
          </a:p>
          <a:p>
            <a:r>
              <a:rPr lang="en-US" dirty="0"/>
              <a:t>FY student and paying for college (understanding student loans)</a:t>
            </a:r>
          </a:p>
          <a:p>
            <a:r>
              <a:rPr lang="en-US" dirty="0"/>
              <a:t>SR with two semesters remaining and sole responsibility for tuition payments.</a:t>
            </a:r>
          </a:p>
        </p:txBody>
      </p:sp>
      <p:sp>
        <p:nvSpPr>
          <p:cNvPr id="4" name="Slide Number Placeholder 3"/>
          <p:cNvSpPr>
            <a:spLocks noGrp="1"/>
          </p:cNvSpPr>
          <p:nvPr>
            <p:ph type="sldNum" sz="quarter" idx="10"/>
          </p:nvPr>
        </p:nvSpPr>
        <p:spPr/>
        <p:txBody>
          <a:bodyPr/>
          <a:lstStyle/>
          <a:p>
            <a:fld id="{8B0FEECE-08D0-44C6-A952-9372E9E734B1}" type="slidenum">
              <a:rPr lang="en-US" smtClean="0"/>
              <a:t>19</a:t>
            </a:fld>
            <a:endParaRPr lang="en-US"/>
          </a:p>
        </p:txBody>
      </p:sp>
    </p:spTree>
    <p:extLst>
      <p:ext uri="{BB962C8B-B14F-4D97-AF65-F5344CB8AC3E}">
        <p14:creationId xmlns:p14="http://schemas.microsoft.com/office/powerpoint/2010/main" val="62866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a:t>
            </a:r>
          </a:p>
          <a:p>
            <a:r>
              <a:rPr lang="en-US" dirty="0"/>
              <a:t>Within CDIO we included a question about financial literacy interests and found out the following information. One small note: students do not like to learn about scams, identity theft, or fraud. Like most people, students also assume they are immune from this happening to them. It is important to teach best practices around identity theft at the very least.</a:t>
            </a:r>
          </a:p>
          <a:p>
            <a:endParaRPr lang="en-US" dirty="0"/>
          </a:p>
          <a:p>
            <a:r>
              <a:rPr lang="en-US" dirty="0"/>
              <a:t>Written Responses:</a:t>
            </a:r>
          </a:p>
          <a:p>
            <a:r>
              <a:rPr lang="en-US" sz="1200" b="1" dirty="0"/>
              <a:t>What else would you like to see? (141 responses)</a:t>
            </a:r>
            <a:r>
              <a:rPr lang="en-US" sz="1200" dirty="0"/>
              <a:t/>
            </a:r>
            <a:br>
              <a:rPr lang="en-US" sz="1200" dirty="0"/>
            </a:br>
            <a:r>
              <a:rPr lang="en-US" sz="1200" dirty="0"/>
              <a:t>Financial Aid (loans, scholarships, grants, FAFSA, </a:t>
            </a:r>
            <a:r>
              <a:rPr lang="en-US" sz="1200" dirty="0" err="1"/>
              <a:t>etc</a:t>
            </a:r>
            <a:r>
              <a:rPr lang="en-US" sz="1200" dirty="0"/>
              <a:t>): 28%</a:t>
            </a:r>
          </a:p>
          <a:p>
            <a:r>
              <a:rPr lang="en-US" sz="1200" dirty="0"/>
              <a:t/>
            </a:r>
            <a:br>
              <a:rPr lang="en-US" sz="1200" dirty="0"/>
            </a:br>
            <a:r>
              <a:rPr lang="en-US" sz="1200" dirty="0"/>
              <a:t>Stocks/Investments/Retirement/IRA’s: 18%</a:t>
            </a:r>
            <a:br>
              <a:rPr lang="en-US" sz="1200" dirty="0"/>
            </a:br>
            <a:r>
              <a:rPr lang="en-US" sz="1200" dirty="0"/>
              <a:t>Budgeting and using money wisely: 13%</a:t>
            </a:r>
          </a:p>
          <a:p>
            <a:r>
              <a:rPr lang="en-US" sz="1200" dirty="0"/>
              <a:t>Saving: 9%		</a:t>
            </a:r>
          </a:p>
          <a:p>
            <a:r>
              <a:rPr lang="en-US" sz="1200" dirty="0"/>
              <a:t>Jobs/Making more money: 9%</a:t>
            </a:r>
            <a:br>
              <a:rPr lang="en-US" sz="1200" dirty="0"/>
            </a:br>
            <a:r>
              <a:rPr lang="en-US" sz="1200" dirty="0"/>
              <a:t>Taxes: 8%		</a:t>
            </a:r>
          </a:p>
          <a:p>
            <a:r>
              <a:rPr lang="en-US" sz="1200" dirty="0"/>
              <a:t>Mortgages: 4%</a:t>
            </a:r>
          </a:p>
          <a:p>
            <a:endParaRPr lang="en-US" dirty="0"/>
          </a:p>
          <a:p>
            <a:r>
              <a:rPr lang="en-US" dirty="0"/>
              <a:t>Other answers on written responses (with small percentage):</a:t>
            </a:r>
            <a:r>
              <a:rPr lang="en-US" sz="1200" dirty="0"/>
              <a:t> checkbooks, immigration forms, changing last name, car loans, job benefits, credit</a:t>
            </a:r>
            <a:endParaRPr lang="en-US" dirty="0"/>
          </a:p>
          <a:p>
            <a:endParaRPr lang="en-US" dirty="0"/>
          </a:p>
          <a:p>
            <a:r>
              <a:rPr lang="en-US" dirty="0"/>
              <a:t>Classroom visits: very brief survey using </a:t>
            </a:r>
            <a:r>
              <a:rPr lang="en-US" dirty="0" err="1"/>
              <a:t>Menti</a:t>
            </a:r>
            <a:r>
              <a:rPr lang="en-US" dirty="0"/>
              <a:t> that had specific topics and a short answer question to let them identify other topics they wanted to learn about.</a:t>
            </a:r>
          </a:p>
        </p:txBody>
      </p:sp>
      <p:sp>
        <p:nvSpPr>
          <p:cNvPr id="4" name="Slide Number Placeholder 3"/>
          <p:cNvSpPr>
            <a:spLocks noGrp="1"/>
          </p:cNvSpPr>
          <p:nvPr>
            <p:ph type="sldNum" sz="quarter" idx="10"/>
          </p:nvPr>
        </p:nvSpPr>
        <p:spPr/>
        <p:txBody>
          <a:bodyPr/>
          <a:lstStyle/>
          <a:p>
            <a:fld id="{8B0FEECE-08D0-44C6-A952-9372E9E734B1}" type="slidenum">
              <a:rPr lang="en-US" smtClean="0"/>
              <a:t>20</a:t>
            </a:fld>
            <a:endParaRPr lang="en-US"/>
          </a:p>
        </p:txBody>
      </p:sp>
    </p:spTree>
    <p:extLst>
      <p:ext uri="{BB962C8B-B14F-4D97-AF65-F5344CB8AC3E}">
        <p14:creationId xmlns:p14="http://schemas.microsoft.com/office/powerpoint/2010/main" val="217207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FEECE-08D0-44C6-A952-9372E9E734B1}" type="slidenum">
              <a:rPr lang="en-US" smtClean="0"/>
              <a:t>21</a:t>
            </a:fld>
            <a:endParaRPr lang="en-US"/>
          </a:p>
        </p:txBody>
      </p:sp>
    </p:spTree>
    <p:extLst>
      <p:ext uri="{BB962C8B-B14F-4D97-AF65-F5344CB8AC3E}">
        <p14:creationId xmlns:p14="http://schemas.microsoft.com/office/powerpoint/2010/main" val="294077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our 2017-2018 calendar of events, the topics vary depending on year and student need.</a:t>
            </a:r>
          </a:p>
          <a:p>
            <a:endParaRPr lang="en-US" dirty="0"/>
          </a:p>
          <a:p>
            <a:r>
              <a:rPr lang="en-US" dirty="0"/>
              <a:t>For example, spring of 2017 we did a session on credit cards and credit reports. During the 2018-2019 year we pushed students to a webinar for this info.</a:t>
            </a:r>
          </a:p>
        </p:txBody>
      </p:sp>
      <p:sp>
        <p:nvSpPr>
          <p:cNvPr id="4" name="Slide Number Placeholder 3"/>
          <p:cNvSpPr>
            <a:spLocks noGrp="1"/>
          </p:cNvSpPr>
          <p:nvPr>
            <p:ph type="sldNum" sz="quarter" idx="10"/>
          </p:nvPr>
        </p:nvSpPr>
        <p:spPr/>
        <p:txBody>
          <a:bodyPr/>
          <a:lstStyle/>
          <a:p>
            <a:fld id="{8B0FEECE-08D0-44C6-A952-9372E9E734B1}" type="slidenum">
              <a:rPr lang="en-US" smtClean="0"/>
              <a:t>22</a:t>
            </a:fld>
            <a:endParaRPr lang="en-US"/>
          </a:p>
        </p:txBody>
      </p:sp>
    </p:spTree>
    <p:extLst>
      <p:ext uri="{BB962C8B-B14F-4D97-AF65-F5344CB8AC3E}">
        <p14:creationId xmlns:p14="http://schemas.microsoft.com/office/powerpoint/2010/main" val="183305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North Park we recognized two important factors we had to address before establishing our initiatives:</a:t>
            </a:r>
          </a:p>
          <a:p>
            <a:r>
              <a:rPr lang="en-US" dirty="0"/>
              <a:t>-culturally relevant</a:t>
            </a:r>
          </a:p>
          <a:p>
            <a:r>
              <a:rPr lang="en-US" dirty="0"/>
              <a:t>-level playing field for underserved students</a:t>
            </a:r>
          </a:p>
          <a:p>
            <a:endParaRPr lang="en-US" dirty="0"/>
          </a:p>
          <a:p>
            <a:r>
              <a:rPr lang="en-US" dirty="0"/>
              <a:t>PARTNERSHIP with Student Success regarding our incoming students</a:t>
            </a:r>
          </a:p>
          <a:p>
            <a:r>
              <a:rPr lang="en-US" dirty="0"/>
              <a:t>Two groups quickly identified: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High financial need or gap when paying for school </a:t>
            </a:r>
            <a:r>
              <a:rPr lang="en-US" sz="1200" dirty="0"/>
              <a:t>(tuition payment exceeding $9,270/academic year)</a:t>
            </a:r>
            <a:endParaRPr lang="en-US" sz="1200" dirty="0">
              <a:highlight>
                <a:srgbClr val="FFFF00"/>
              </a:highlight>
            </a:endParaRPr>
          </a:p>
          <a:p>
            <a:pPr marL="228600" indent="-228600">
              <a:buAutoNum type="arabicPeriod"/>
            </a:pPr>
            <a:endParaRPr lang="en-US" dirty="0"/>
          </a:p>
          <a:p>
            <a:pPr marL="228600" indent="-228600">
              <a:buAutoNum type="arabicPeriod"/>
            </a:pPr>
            <a:r>
              <a:rPr lang="en-US" dirty="0"/>
              <a:t>COMPASS students (students with a potential social and academic need, selected based on cohort, scholarship, or acceptance)</a:t>
            </a:r>
          </a:p>
          <a:p>
            <a:pPr marL="228600" indent="-228600">
              <a:buAutoNum type="arabicPeriod"/>
            </a:pPr>
            <a:endParaRPr lang="en-US" dirty="0"/>
          </a:p>
          <a:p>
            <a:pPr marL="0" indent="0">
              <a:buNone/>
            </a:pPr>
            <a:r>
              <a:rPr lang="en-US" dirty="0"/>
              <a:t>We found it critical to introduce them to resources BEFORE they arrived to campus or at a minimum BEFORE classes start.</a:t>
            </a:r>
          </a:p>
          <a:p>
            <a:pPr marL="0" indent="0">
              <a:buNone/>
            </a:pPr>
            <a:r>
              <a:rPr lang="en-US" dirty="0"/>
              <a:t>High financial need: emails to introduce the CDIO team and resources for job searches and financial education resources</a:t>
            </a:r>
          </a:p>
          <a:p>
            <a:pPr marL="0" indent="0">
              <a:buNone/>
            </a:pPr>
            <a:r>
              <a:rPr lang="en-US" dirty="0"/>
              <a:t>COMPASS: presenting to them during their orientation to campus that stresses the importance of financial knowledge/resources AND fun activities that help them understand small steps that can help. VERY INTERACTIVE!</a:t>
            </a:r>
          </a:p>
        </p:txBody>
      </p:sp>
      <p:sp>
        <p:nvSpPr>
          <p:cNvPr id="4" name="Slide Number Placeholder 3"/>
          <p:cNvSpPr>
            <a:spLocks noGrp="1"/>
          </p:cNvSpPr>
          <p:nvPr>
            <p:ph type="sldNum" sz="quarter" idx="10"/>
          </p:nvPr>
        </p:nvSpPr>
        <p:spPr/>
        <p:txBody>
          <a:bodyPr/>
          <a:lstStyle/>
          <a:p>
            <a:fld id="{8B0FEECE-08D0-44C6-A952-9372E9E734B1}" type="slidenum">
              <a:rPr lang="en-US" smtClean="0"/>
              <a:t>23</a:t>
            </a:fld>
            <a:endParaRPr lang="en-US"/>
          </a:p>
        </p:txBody>
      </p:sp>
    </p:spTree>
    <p:extLst>
      <p:ext uri="{BB962C8B-B14F-4D97-AF65-F5344CB8AC3E}">
        <p14:creationId xmlns:p14="http://schemas.microsoft.com/office/powerpoint/2010/main" val="355266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online? Face-to-face? </a:t>
            </a:r>
            <a:r>
              <a:rPr lang="en-US" dirty="0" err="1"/>
              <a:t>Menti</a:t>
            </a:r>
            <a:r>
              <a:rPr lang="en-US" dirty="0"/>
              <a:t>? Forms?</a:t>
            </a:r>
          </a:p>
          <a:p>
            <a:endParaRPr lang="en-US" dirty="0"/>
          </a:p>
          <a:p>
            <a:r>
              <a:rPr lang="en-US" dirty="0"/>
              <a:t>WHEN: After every event? At the end of each semester?</a:t>
            </a:r>
          </a:p>
          <a:p>
            <a:endParaRPr lang="en-US" dirty="0"/>
          </a:p>
          <a:p>
            <a:r>
              <a:rPr lang="en-US" dirty="0"/>
              <a:t>WHAT: are you looking for effectiveness? Relevant content? Future initiatives to consider?</a:t>
            </a:r>
          </a:p>
          <a:p>
            <a:endParaRPr lang="en-US" dirty="0"/>
          </a:p>
          <a:p>
            <a:endParaRPr lang="en-US" dirty="0"/>
          </a:p>
        </p:txBody>
      </p:sp>
      <p:sp>
        <p:nvSpPr>
          <p:cNvPr id="4" name="Slide Number Placeholder 3"/>
          <p:cNvSpPr>
            <a:spLocks noGrp="1"/>
          </p:cNvSpPr>
          <p:nvPr>
            <p:ph type="sldNum" sz="quarter" idx="10"/>
          </p:nvPr>
        </p:nvSpPr>
        <p:spPr/>
        <p:txBody>
          <a:bodyPr/>
          <a:lstStyle/>
          <a:p>
            <a:fld id="{8B0FEECE-08D0-44C6-A952-9372E9E734B1}" type="slidenum">
              <a:rPr lang="en-US" smtClean="0"/>
              <a:t>25</a:t>
            </a:fld>
            <a:endParaRPr lang="en-US"/>
          </a:p>
        </p:txBody>
      </p:sp>
    </p:spTree>
    <p:extLst>
      <p:ext uri="{BB962C8B-B14F-4D97-AF65-F5344CB8AC3E}">
        <p14:creationId xmlns:p14="http://schemas.microsoft.com/office/powerpoint/2010/main" val="422612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found that guidance counselors outweigh the right academic fit to the right financial fit when making college recommendations.</a:t>
            </a:r>
          </a:p>
        </p:txBody>
      </p:sp>
      <p:sp>
        <p:nvSpPr>
          <p:cNvPr id="4" name="Slide Number Placeholder 3"/>
          <p:cNvSpPr>
            <a:spLocks noGrp="1"/>
          </p:cNvSpPr>
          <p:nvPr>
            <p:ph type="sldNum" sz="quarter" idx="10"/>
          </p:nvPr>
        </p:nvSpPr>
        <p:spPr/>
        <p:txBody>
          <a:bodyPr/>
          <a:lstStyle/>
          <a:p>
            <a:fld id="{8B0FEECE-08D0-44C6-A952-9372E9E734B1}" type="slidenum">
              <a:rPr lang="en-US" smtClean="0"/>
              <a:t>3</a:t>
            </a:fld>
            <a:endParaRPr lang="en-US"/>
          </a:p>
        </p:txBody>
      </p:sp>
    </p:spTree>
    <p:extLst>
      <p:ext uri="{BB962C8B-B14F-4D97-AF65-F5344CB8AC3E}">
        <p14:creationId xmlns:p14="http://schemas.microsoft.com/office/powerpoint/2010/main" val="305914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 would be very or extremely likely to discourage students from a poor financial fit.</a:t>
            </a:r>
          </a:p>
          <a:p>
            <a:endParaRPr lang="en-US" dirty="0"/>
          </a:p>
          <a:p>
            <a:r>
              <a:rPr lang="en-US" dirty="0"/>
              <a:t>11% would not be likely to discourage a student from a poor academic fit.</a:t>
            </a:r>
          </a:p>
        </p:txBody>
      </p:sp>
      <p:sp>
        <p:nvSpPr>
          <p:cNvPr id="4" name="Slide Number Placeholder 3"/>
          <p:cNvSpPr>
            <a:spLocks noGrp="1"/>
          </p:cNvSpPr>
          <p:nvPr>
            <p:ph type="sldNum" sz="quarter" idx="10"/>
          </p:nvPr>
        </p:nvSpPr>
        <p:spPr/>
        <p:txBody>
          <a:bodyPr/>
          <a:lstStyle/>
          <a:p>
            <a:fld id="{8B0FEECE-08D0-44C6-A952-9372E9E734B1}" type="slidenum">
              <a:rPr lang="en-US" smtClean="0"/>
              <a:t>4</a:t>
            </a:fld>
            <a:endParaRPr lang="en-US"/>
          </a:p>
        </p:txBody>
      </p:sp>
    </p:spTree>
    <p:extLst>
      <p:ext uri="{BB962C8B-B14F-4D97-AF65-F5344CB8AC3E}">
        <p14:creationId xmlns:p14="http://schemas.microsoft.com/office/powerpoint/2010/main" val="302071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22% would be very or extremely likely to discourage a student from a poor financial fit. Half as likely to steer a student from a poor financial choice as opposed to a poor academic choice.</a:t>
            </a:r>
          </a:p>
          <a:p>
            <a:endParaRPr lang="en-US" dirty="0"/>
          </a:p>
          <a:p>
            <a:r>
              <a:rPr lang="en-US" dirty="0"/>
              <a:t>26% would not likely discourage a student from a poor financial fit. This is more than twice as likely to not counsel students against poor financial choices about college compared to poor academic choices.</a:t>
            </a:r>
          </a:p>
        </p:txBody>
      </p:sp>
      <p:sp>
        <p:nvSpPr>
          <p:cNvPr id="4" name="Slide Number Placeholder 3"/>
          <p:cNvSpPr>
            <a:spLocks noGrp="1"/>
          </p:cNvSpPr>
          <p:nvPr>
            <p:ph type="sldNum" sz="quarter" idx="10"/>
          </p:nvPr>
        </p:nvSpPr>
        <p:spPr/>
        <p:txBody>
          <a:bodyPr/>
          <a:lstStyle/>
          <a:p>
            <a:fld id="{8B0FEECE-08D0-44C6-A952-9372E9E734B1}" type="slidenum">
              <a:rPr lang="en-US" smtClean="0"/>
              <a:t>5</a:t>
            </a:fld>
            <a:endParaRPr lang="en-US"/>
          </a:p>
        </p:txBody>
      </p:sp>
    </p:spTree>
    <p:extLst>
      <p:ext uri="{BB962C8B-B14F-4D97-AF65-F5344CB8AC3E}">
        <p14:creationId xmlns:p14="http://schemas.microsoft.com/office/powerpoint/2010/main" val="37441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Counselors are overburdened and, therefore, are likely unable to provide the highest quality of guidance every student deserves. Despite the ASCA recommended 250: 1 ratio of students to counselor, over half of school counselors in ASA’s survey have a student-to-counselor ratio 300-to-1 or higher and only 20% have a ratio smaller than 199:1. </a:t>
            </a:r>
          </a:p>
        </p:txBody>
      </p:sp>
      <p:sp>
        <p:nvSpPr>
          <p:cNvPr id="4" name="Slide Number Placeholder 3"/>
          <p:cNvSpPr>
            <a:spLocks noGrp="1"/>
          </p:cNvSpPr>
          <p:nvPr>
            <p:ph type="sldNum" sz="quarter" idx="10"/>
          </p:nvPr>
        </p:nvSpPr>
        <p:spPr/>
        <p:txBody>
          <a:bodyPr/>
          <a:lstStyle/>
          <a:p>
            <a:fld id="{8B0FEECE-08D0-44C6-A952-9372E9E734B1}" type="slidenum">
              <a:rPr lang="en-US" smtClean="0"/>
              <a:t>7</a:t>
            </a:fld>
            <a:endParaRPr lang="en-US"/>
          </a:p>
        </p:txBody>
      </p:sp>
    </p:spTree>
    <p:extLst>
      <p:ext uri="{BB962C8B-B14F-4D97-AF65-F5344CB8AC3E}">
        <p14:creationId xmlns:p14="http://schemas.microsoft.com/office/powerpoint/2010/main" val="14919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Counselors are overburdened and, therefore, are likely unable to provide the highest quality of guidance every student deserves. Despite the ASCA recommended 250: 1 ratio of students to counselor, over half of school counselors in ASA’s survey have a student-to-counselor ratio 300-to-1 or higher and only 20% have a ratio smaller than 199:1. </a:t>
            </a:r>
          </a:p>
        </p:txBody>
      </p:sp>
      <p:sp>
        <p:nvSpPr>
          <p:cNvPr id="4" name="Slide Number Placeholder 3"/>
          <p:cNvSpPr>
            <a:spLocks noGrp="1"/>
          </p:cNvSpPr>
          <p:nvPr>
            <p:ph type="sldNum" sz="quarter" idx="10"/>
          </p:nvPr>
        </p:nvSpPr>
        <p:spPr/>
        <p:txBody>
          <a:bodyPr/>
          <a:lstStyle/>
          <a:p>
            <a:fld id="{8B0FEECE-08D0-44C6-A952-9372E9E734B1}" type="slidenum">
              <a:rPr lang="en-US" smtClean="0"/>
              <a:t>8</a:t>
            </a:fld>
            <a:endParaRPr lang="en-US"/>
          </a:p>
        </p:txBody>
      </p:sp>
    </p:spTree>
    <p:extLst>
      <p:ext uri="{BB962C8B-B14F-4D97-AF65-F5344CB8AC3E}">
        <p14:creationId xmlns:p14="http://schemas.microsoft.com/office/powerpoint/2010/main" val="407945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ncreasing</a:t>
            </a:r>
            <a:r>
              <a:rPr lang="en-US" dirty="0"/>
              <a:t> student access to trained college access professionals and provide the one-on-one guidance that they may not get in school. The CAC, which began in 2005 with 14 advisors in Virginia, now boasts 600 advisors in 600 schools nationwide, with roughly one-third of them in rural areas. CAC collaborates with 24 colleges and universities such as Duke and the University of California, Berkeley, whose admissions and financial aid offices recruit the advisors and provide them training.12 CAC employs a similar model to Teach For America; instead of taking recent college graduates and putting them in classrooms in high-need schools as teachers, CAC places recent college graduates in high-need schools as full-time college advisors. Individual states can implement the CAC model through their Student Assistance Commissions and College Access Networks. In 2009, the Illinois Student Assistance Commission (ISAC) started the </a:t>
            </a:r>
            <a:r>
              <a:rPr lang="en-US" dirty="0" err="1"/>
              <a:t>ISACorps</a:t>
            </a:r>
            <a:r>
              <a:rPr lang="en-US" dirty="0"/>
              <a:t>, which trained recent college graduates to operate as mentors in high schools to help students and parents navigate the college admissions and financial aid application processes.13 This both provides a needed resource to families and a support to the already overburdened counselors. In 2015, the Michigan College Access Network (MCAN) launched the </a:t>
            </a:r>
            <a:r>
              <a:rPr lang="en-US" dirty="0" err="1"/>
              <a:t>AdviseMI</a:t>
            </a:r>
            <a:r>
              <a:rPr lang="en-US" dirty="0"/>
              <a:t> program to expand the previously established college advising programs at the state’s two major universities – the University of Michigan and Michigan State University. </a:t>
            </a:r>
            <a:r>
              <a:rPr lang="en-US" dirty="0" err="1"/>
              <a:t>AdviseMI</a:t>
            </a:r>
            <a:r>
              <a:rPr lang="en-US" dirty="0"/>
              <a:t> placed 40 recent college graduates as devoted college advisers in 51 high schools across the state; in 2016, the program grew to 49 advisers serving 62 high schools. Of note, </a:t>
            </a:r>
            <a:r>
              <a:rPr lang="en-US" dirty="0" err="1"/>
              <a:t>AdviseMI</a:t>
            </a:r>
            <a:r>
              <a:rPr lang="en-US" dirty="0"/>
              <a:t> college advisers are recent graduates of the program’s 17 partner institutions.14 While third party providers should be vetted for potential conflicts of interest or neutrality, they can ultimately be an important support for counselors who are often overworked and under-resourced.</a:t>
            </a:r>
          </a:p>
        </p:txBody>
      </p:sp>
      <p:sp>
        <p:nvSpPr>
          <p:cNvPr id="4" name="Slide Number Placeholder 3"/>
          <p:cNvSpPr>
            <a:spLocks noGrp="1"/>
          </p:cNvSpPr>
          <p:nvPr>
            <p:ph type="sldNum" sz="quarter" idx="10"/>
          </p:nvPr>
        </p:nvSpPr>
        <p:spPr/>
        <p:txBody>
          <a:bodyPr/>
          <a:lstStyle/>
          <a:p>
            <a:fld id="{8B0FEECE-08D0-44C6-A952-9372E9E734B1}" type="slidenum">
              <a:rPr lang="en-US" smtClean="0"/>
              <a:t>9</a:t>
            </a:fld>
            <a:endParaRPr lang="en-US"/>
          </a:p>
        </p:txBody>
      </p:sp>
    </p:spTree>
    <p:extLst>
      <p:ext uri="{BB962C8B-B14F-4D97-AF65-F5344CB8AC3E}">
        <p14:creationId xmlns:p14="http://schemas.microsoft.com/office/powerpoint/2010/main" val="285385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Worksheet from HEFW Summit</a:t>
            </a:r>
          </a:p>
          <a:p>
            <a:endParaRPr lang="en-US" dirty="0"/>
          </a:p>
          <a:p>
            <a:r>
              <a:rPr lang="en-US" dirty="0"/>
              <a:t>Represents your view (security, scarcity, status, </a:t>
            </a:r>
            <a:r>
              <a:rPr lang="en-US" dirty="0" err="1"/>
              <a:t>etc</a:t>
            </a:r>
            <a:r>
              <a:rPr lang="en-US" dirty="0"/>
              <a:t>) AND value (internal, social, physical, and/or financial)</a:t>
            </a:r>
          </a:p>
          <a:p>
            <a:endParaRPr lang="en-US" dirty="0"/>
          </a:p>
        </p:txBody>
      </p:sp>
      <p:sp>
        <p:nvSpPr>
          <p:cNvPr id="4" name="Slide Number Placeholder 3"/>
          <p:cNvSpPr>
            <a:spLocks noGrp="1"/>
          </p:cNvSpPr>
          <p:nvPr>
            <p:ph type="sldNum" sz="quarter" idx="10"/>
          </p:nvPr>
        </p:nvSpPr>
        <p:spPr/>
        <p:txBody>
          <a:bodyPr/>
          <a:lstStyle/>
          <a:p>
            <a:fld id="{8B0FEECE-08D0-44C6-A952-9372E9E734B1}" type="slidenum">
              <a:rPr lang="en-US" smtClean="0"/>
              <a:t>12</a:t>
            </a:fld>
            <a:endParaRPr lang="en-US"/>
          </a:p>
        </p:txBody>
      </p:sp>
    </p:spTree>
    <p:extLst>
      <p:ext uri="{BB962C8B-B14F-4D97-AF65-F5344CB8AC3E}">
        <p14:creationId xmlns:p14="http://schemas.microsoft.com/office/powerpoint/2010/main" val="21235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VIEWS: </a:t>
            </a:r>
            <a:r>
              <a:rPr lang="en-US" b="0" dirty="0"/>
              <a:t>security, status, power, love/generosity, autonomy (do what I want)</a:t>
            </a:r>
          </a:p>
          <a:p>
            <a:r>
              <a:rPr lang="en-US" b="1" dirty="0"/>
              <a:t>VALUES: </a:t>
            </a:r>
            <a:r>
              <a:rPr lang="en-US" b="0" dirty="0"/>
              <a:t>financial, internal, social, physical</a:t>
            </a:r>
            <a:endParaRPr lang="en-US" b="1" dirty="0"/>
          </a:p>
          <a:p>
            <a:endParaRPr lang="en-US" b="1" dirty="0"/>
          </a:p>
          <a:p>
            <a:r>
              <a:rPr lang="en-US" b="1" dirty="0"/>
              <a:t>CULTURAL CONTEXT: </a:t>
            </a:r>
            <a:r>
              <a:rPr lang="en-US" dirty="0"/>
              <a:t>where one grew up (pay day loan store fronts vs weekly trips to the local bank), cultural beliefs</a:t>
            </a:r>
          </a:p>
          <a:p>
            <a:endParaRPr lang="en-US" dirty="0"/>
          </a:p>
          <a:p>
            <a:r>
              <a:rPr lang="en-US" b="1" dirty="0"/>
              <a:t>FAMILY INFLUENCE: </a:t>
            </a:r>
            <a:r>
              <a:rPr lang="en-US" dirty="0"/>
              <a:t>did the family talk about money? In what ways? Is this a resource to be shared? Thoughts on taking out loans?</a:t>
            </a:r>
          </a:p>
          <a:p>
            <a:endParaRPr lang="en-US" dirty="0"/>
          </a:p>
          <a:p>
            <a:r>
              <a:rPr lang="en-US" b="1" dirty="0"/>
              <a:t>FAITH-BASED BELIEFS:</a:t>
            </a:r>
            <a:endParaRPr lang="en-US" dirty="0"/>
          </a:p>
        </p:txBody>
      </p:sp>
      <p:sp>
        <p:nvSpPr>
          <p:cNvPr id="4" name="Slide Number Placeholder 3"/>
          <p:cNvSpPr>
            <a:spLocks noGrp="1"/>
          </p:cNvSpPr>
          <p:nvPr>
            <p:ph type="sldNum" sz="quarter" idx="10"/>
          </p:nvPr>
        </p:nvSpPr>
        <p:spPr/>
        <p:txBody>
          <a:bodyPr/>
          <a:lstStyle/>
          <a:p>
            <a:fld id="{8B0FEECE-08D0-44C6-A952-9372E9E734B1}" type="slidenum">
              <a:rPr lang="en-US" smtClean="0"/>
              <a:t>13</a:t>
            </a:fld>
            <a:endParaRPr lang="en-US"/>
          </a:p>
        </p:txBody>
      </p:sp>
    </p:spTree>
    <p:extLst>
      <p:ext uri="{BB962C8B-B14F-4D97-AF65-F5344CB8AC3E}">
        <p14:creationId xmlns:p14="http://schemas.microsoft.com/office/powerpoint/2010/main" val="163895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a:t>July 19, 2018</a:t>
            </a:r>
          </a:p>
          <a:p>
            <a:pPr algn="ctr"/>
            <a:r>
              <a:rPr lang="en-US" sz="2400" b="1" dirty="0"/>
              <a:t>Tinley Park, Illinois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08968"/>
            <a:ext cx="2934864" cy="1467432"/>
          </a:xfrm>
          <a:prstGeom prst="rect">
            <a:avLst/>
          </a:prstGeom>
        </p:spPr>
      </p:pic>
    </p:spTree>
    <p:extLst>
      <p:ext uri="{BB962C8B-B14F-4D97-AF65-F5344CB8AC3E}">
        <p14:creationId xmlns:p14="http://schemas.microsoft.com/office/powerpoint/2010/main" val="25660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00750"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a:t>July 11, 2013</a:t>
            </a:r>
          </a:p>
          <a:p>
            <a:pPr algn="ctr"/>
            <a:r>
              <a:rPr lang="en-US" sz="2400" b="1" dirty="0"/>
              <a:t>Tinley Park, Illinois</a:t>
            </a:r>
          </a:p>
        </p:txBody>
      </p:sp>
    </p:spTree>
    <p:extLst>
      <p:ext uri="{BB962C8B-B14F-4D97-AF65-F5344CB8AC3E}">
        <p14:creationId xmlns:p14="http://schemas.microsoft.com/office/powerpoint/2010/main" val="397800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59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43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76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32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68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9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1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7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07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pic>
        <p:nvPicPr>
          <p:cNvPr id="5" name="Picture 4"/>
          <p:cNvPicPr/>
          <p:nvPr userDrawn="1"/>
        </p:nvPicPr>
        <p:blipFill rotWithShape="1">
          <a:blip r:embed="rId13"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spTree>
    <p:extLst>
      <p:ext uri="{BB962C8B-B14F-4D97-AF65-F5344CB8AC3E}">
        <p14:creationId xmlns:p14="http://schemas.microsoft.com/office/powerpoint/2010/main" val="428022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lianza.org.nz/skill-map" TargetMode="External"/><Relationship Id="rId3" Type="http://schemas.openxmlformats.org/officeDocument/2006/relationships/hyperlink" Target="http://wesleyan2ndgrade.wikispaces.com/Important+Dates" TargetMode="External"/><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efltevaluation.wikispaces.com/" TargetMode="Externa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ithlhhsb122.wikispaces.com/Nathan%20B."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fontScale="90000"/>
          </a:bodyPr>
          <a:lstStyle/>
          <a:p>
            <a:r>
              <a:rPr lang="en-US" b="1" dirty="0"/>
              <a:t>Financial Literacy as a Strategic Tool for College Choice, Readiness and Persistence</a:t>
            </a:r>
            <a:endParaRPr lang="en-US" dirty="0"/>
          </a:p>
        </p:txBody>
      </p:sp>
      <p:sp>
        <p:nvSpPr>
          <p:cNvPr id="3" name="Subtitle 2"/>
          <p:cNvSpPr>
            <a:spLocks noGrp="1"/>
          </p:cNvSpPr>
          <p:nvPr>
            <p:ph type="subTitle" idx="1"/>
          </p:nvPr>
        </p:nvSpPr>
        <p:spPr>
          <a:xfrm>
            <a:off x="1371600" y="4572000"/>
            <a:ext cx="6400800" cy="1752600"/>
          </a:xfrm>
        </p:spPr>
        <p:txBody>
          <a:bodyPr>
            <a:normAutofit fontScale="92500" lnSpcReduction="10000"/>
          </a:bodyPr>
          <a:lstStyle/>
          <a:p>
            <a:r>
              <a:rPr lang="en-US" sz="2600" dirty="0"/>
              <a:t>Ashley Norwood</a:t>
            </a:r>
          </a:p>
          <a:p>
            <a:r>
              <a:rPr lang="en-US" sz="2600" dirty="0"/>
              <a:t>Manager of Community Outreach</a:t>
            </a:r>
          </a:p>
          <a:p>
            <a:r>
              <a:rPr lang="en-US" sz="2600" dirty="0"/>
              <a:t>Evie Peterson</a:t>
            </a:r>
          </a:p>
          <a:p>
            <a:r>
              <a:rPr lang="en-US" sz="2600" dirty="0"/>
              <a:t>Career Programs Manager, North Park University</a:t>
            </a:r>
          </a:p>
        </p:txBody>
      </p:sp>
    </p:spTree>
    <p:extLst>
      <p:ext uri="{BB962C8B-B14F-4D97-AF65-F5344CB8AC3E}">
        <p14:creationId xmlns:p14="http://schemas.microsoft.com/office/powerpoint/2010/main" val="67928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 Make Financial Literacy Fun!</a:t>
            </a:r>
          </a:p>
        </p:txBody>
      </p:sp>
      <p:sp>
        <p:nvSpPr>
          <p:cNvPr id="3" name="Content Placeholder 2"/>
          <p:cNvSpPr>
            <a:spLocks noGrp="1"/>
          </p:cNvSpPr>
          <p:nvPr>
            <p:ph idx="1"/>
          </p:nvPr>
        </p:nvSpPr>
        <p:spPr/>
        <p:txBody>
          <a:bodyPr>
            <a:normAutofit/>
          </a:bodyPr>
          <a:lstStyle/>
          <a:p>
            <a:pPr marL="914400" lvl="2" indent="0">
              <a:buNone/>
            </a:pPr>
            <a:endParaRPr lang="en-US" dirty="0"/>
          </a:p>
          <a:p>
            <a:r>
              <a:rPr lang="en-US" dirty="0"/>
              <a:t>Engage with students outside of the formal classroom.</a:t>
            </a:r>
          </a:p>
          <a:p>
            <a:pPr lvl="1"/>
            <a:r>
              <a:rPr lang="en-US" dirty="0"/>
              <a:t>5 Principles Program (ASA)</a:t>
            </a:r>
          </a:p>
          <a:p>
            <a:pPr lvl="1"/>
            <a:r>
              <a:rPr lang="en-US" dirty="0"/>
              <a:t>Carnival of Learning (MASFAA)</a:t>
            </a:r>
          </a:p>
          <a:p>
            <a:pPr lvl="1"/>
            <a:r>
              <a:rPr lang="en-US" dirty="0"/>
              <a:t>Claim Your Future (FAME)</a:t>
            </a:r>
          </a:p>
          <a:p>
            <a:pPr lvl="1"/>
            <a:r>
              <a:rPr lang="en-US" dirty="0"/>
              <a:t>Alumni mentoring programs</a:t>
            </a:r>
          </a:p>
          <a:p>
            <a:pPr marL="0" indent="0">
              <a:buNone/>
            </a:pPr>
            <a:endParaRPr lang="en-US" dirty="0"/>
          </a:p>
        </p:txBody>
      </p:sp>
    </p:spTree>
    <p:extLst>
      <p:ext uri="{BB962C8B-B14F-4D97-AF65-F5344CB8AC3E}">
        <p14:creationId xmlns:p14="http://schemas.microsoft.com/office/powerpoint/2010/main" val="89531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 Don’t Forget the Parents</a:t>
            </a:r>
          </a:p>
        </p:txBody>
      </p:sp>
      <p:sp>
        <p:nvSpPr>
          <p:cNvPr id="3" name="Content Placeholder 2"/>
          <p:cNvSpPr>
            <a:spLocks noGrp="1"/>
          </p:cNvSpPr>
          <p:nvPr>
            <p:ph idx="1"/>
          </p:nvPr>
        </p:nvSpPr>
        <p:spPr/>
        <p:txBody>
          <a:bodyPr>
            <a:normAutofit/>
          </a:bodyPr>
          <a:lstStyle/>
          <a:p>
            <a:pPr marL="914400" lvl="2" indent="0">
              <a:buNone/>
            </a:pPr>
            <a:endParaRPr lang="en-US" dirty="0"/>
          </a:p>
          <a:p>
            <a:r>
              <a:rPr lang="en-US" dirty="0"/>
              <a:t>It’s a family effort. Make trainings, resources, and education available to the parents/guardians.</a:t>
            </a:r>
          </a:p>
          <a:p>
            <a:r>
              <a:rPr lang="en-US" dirty="0"/>
              <a:t>Redefine the definition of college.</a:t>
            </a:r>
          </a:p>
          <a:p>
            <a:r>
              <a:rPr lang="en-US" dirty="0"/>
              <a:t>Shift the college first, ask questions later paradigm.</a:t>
            </a:r>
          </a:p>
          <a:p>
            <a:pPr marL="0" indent="0">
              <a:buNone/>
            </a:pPr>
            <a:endParaRPr lang="en-US" dirty="0"/>
          </a:p>
        </p:txBody>
      </p:sp>
    </p:spTree>
    <p:extLst>
      <p:ext uri="{BB962C8B-B14F-4D97-AF65-F5344CB8AC3E}">
        <p14:creationId xmlns:p14="http://schemas.microsoft.com/office/powerpoint/2010/main" val="68904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B4EF216-AB18-4A17-8303-ABD18F692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57900"/>
          </a:xfrm>
          <a:prstGeom prst="rect">
            <a:avLst/>
          </a:prstGeom>
        </p:spPr>
      </p:pic>
      <p:sp>
        <p:nvSpPr>
          <p:cNvPr id="2" name="Title 1"/>
          <p:cNvSpPr>
            <a:spLocks noGrp="1"/>
          </p:cNvSpPr>
          <p:nvPr>
            <p:ph type="title"/>
          </p:nvPr>
        </p:nvSpPr>
        <p:spPr>
          <a:xfrm>
            <a:off x="3505200" y="2743200"/>
            <a:ext cx="5638800" cy="1143000"/>
          </a:xfrm>
        </p:spPr>
        <p:txBody>
          <a:bodyPr>
            <a:normAutofit/>
          </a:bodyPr>
          <a:lstStyle/>
          <a:p>
            <a:r>
              <a:rPr lang="en-US" b="1" dirty="0"/>
              <a:t>Money Story</a:t>
            </a:r>
          </a:p>
        </p:txBody>
      </p:sp>
    </p:spTree>
    <p:extLst>
      <p:ext uri="{BB962C8B-B14F-4D97-AF65-F5344CB8AC3E}">
        <p14:creationId xmlns:p14="http://schemas.microsoft.com/office/powerpoint/2010/main" val="391136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65326" y="0"/>
            <a:ext cx="6213348"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770" y="0"/>
            <a:ext cx="596646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916723" y="1441938"/>
            <a:ext cx="5310553" cy="3974124"/>
          </a:xfrm>
        </p:spPr>
        <p:txBody>
          <a:bodyPr vert="horz" lIns="91440" tIns="45720" rIns="91440" bIns="45720" rtlCol="0" anchor="ctr">
            <a:normAutofit/>
          </a:bodyPr>
          <a:lstStyle/>
          <a:p>
            <a:pPr>
              <a:lnSpc>
                <a:spcPct val="90000"/>
              </a:lnSpc>
            </a:pPr>
            <a:r>
              <a:rPr lang="en-US" sz="4000" b="1">
                <a:solidFill>
                  <a:schemeClr val="bg1">
                    <a:lumMod val="95000"/>
                    <a:lumOff val="5000"/>
                  </a:schemeClr>
                </a:solidFill>
              </a:rPr>
              <a:t>Views &amp; Values</a:t>
            </a:r>
            <a:br>
              <a:rPr lang="en-US" sz="4000" b="1">
                <a:solidFill>
                  <a:schemeClr val="bg1">
                    <a:lumMod val="95000"/>
                    <a:lumOff val="5000"/>
                  </a:schemeClr>
                </a:solidFill>
              </a:rPr>
            </a:br>
            <a:r>
              <a:rPr lang="en-US" sz="4000" b="1">
                <a:solidFill>
                  <a:schemeClr val="bg1">
                    <a:lumMod val="95000"/>
                    <a:lumOff val="5000"/>
                  </a:schemeClr>
                </a:solidFill>
              </a:rPr>
              <a:t/>
            </a:r>
            <a:br>
              <a:rPr lang="en-US" sz="4000" b="1">
                <a:solidFill>
                  <a:schemeClr val="bg1">
                    <a:lumMod val="95000"/>
                    <a:lumOff val="5000"/>
                  </a:schemeClr>
                </a:solidFill>
              </a:rPr>
            </a:br>
            <a:r>
              <a:rPr lang="en-US" sz="4000" b="1">
                <a:solidFill>
                  <a:schemeClr val="bg1">
                    <a:lumMod val="95000"/>
                    <a:lumOff val="5000"/>
                  </a:schemeClr>
                </a:solidFill>
              </a:rPr>
              <a:t>Cultural Context</a:t>
            </a:r>
            <a:br>
              <a:rPr lang="en-US" sz="4000" b="1">
                <a:solidFill>
                  <a:schemeClr val="bg1">
                    <a:lumMod val="95000"/>
                    <a:lumOff val="5000"/>
                  </a:schemeClr>
                </a:solidFill>
              </a:rPr>
            </a:br>
            <a:r>
              <a:rPr lang="en-US" sz="4000" b="1">
                <a:solidFill>
                  <a:schemeClr val="bg1">
                    <a:lumMod val="95000"/>
                    <a:lumOff val="5000"/>
                  </a:schemeClr>
                </a:solidFill>
              </a:rPr>
              <a:t/>
            </a:r>
            <a:br>
              <a:rPr lang="en-US" sz="4000" b="1">
                <a:solidFill>
                  <a:schemeClr val="bg1">
                    <a:lumMod val="95000"/>
                    <a:lumOff val="5000"/>
                  </a:schemeClr>
                </a:solidFill>
              </a:rPr>
            </a:br>
            <a:r>
              <a:rPr lang="en-US" sz="4000" b="1">
                <a:solidFill>
                  <a:schemeClr val="bg1">
                    <a:lumMod val="95000"/>
                    <a:lumOff val="5000"/>
                  </a:schemeClr>
                </a:solidFill>
              </a:rPr>
              <a:t>Family Influence</a:t>
            </a:r>
            <a:br>
              <a:rPr lang="en-US" sz="4000" b="1">
                <a:solidFill>
                  <a:schemeClr val="bg1">
                    <a:lumMod val="95000"/>
                    <a:lumOff val="5000"/>
                  </a:schemeClr>
                </a:solidFill>
              </a:rPr>
            </a:br>
            <a:r>
              <a:rPr lang="en-US" sz="4000" b="1">
                <a:solidFill>
                  <a:schemeClr val="bg1">
                    <a:lumMod val="95000"/>
                    <a:lumOff val="5000"/>
                  </a:schemeClr>
                </a:solidFill>
              </a:rPr>
              <a:t/>
            </a:r>
            <a:br>
              <a:rPr lang="en-US" sz="4000" b="1">
                <a:solidFill>
                  <a:schemeClr val="bg1">
                    <a:lumMod val="95000"/>
                    <a:lumOff val="5000"/>
                  </a:schemeClr>
                </a:solidFill>
              </a:rPr>
            </a:br>
            <a:r>
              <a:rPr lang="en-US" sz="4000" b="1">
                <a:solidFill>
                  <a:schemeClr val="bg1">
                    <a:lumMod val="95000"/>
                    <a:lumOff val="5000"/>
                  </a:schemeClr>
                </a:solidFill>
              </a:rPr>
              <a:t>Faith-Based Beliefs</a:t>
            </a:r>
          </a:p>
        </p:txBody>
      </p:sp>
    </p:spTree>
    <p:extLst>
      <p:ext uri="{BB962C8B-B14F-4D97-AF65-F5344CB8AC3E}">
        <p14:creationId xmlns:p14="http://schemas.microsoft.com/office/powerpoint/2010/main" val="416296474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1371600"/>
          </a:xfrm>
        </p:spPr>
        <p:txBody>
          <a:bodyPr>
            <a:normAutofit/>
          </a:bodyPr>
          <a:lstStyle/>
          <a:p>
            <a:pPr marL="0" indent="0" algn="ctr">
              <a:buNone/>
            </a:pPr>
            <a:r>
              <a:rPr lang="en-US" sz="4000" b="1" dirty="0">
                <a:latin typeface="Arial Rounded MT Bold" panose="020F0704030504030204" pitchFamily="34" charset="0"/>
              </a:rPr>
              <a:t>7 out of 10 college students feel stressed about their money.</a:t>
            </a:r>
          </a:p>
        </p:txBody>
      </p:sp>
      <p:pic>
        <p:nvPicPr>
          <p:cNvPr id="5" name="Picture 4">
            <a:extLst>
              <a:ext uri="{FF2B5EF4-FFF2-40B4-BE49-F238E27FC236}">
                <a16:creationId xmlns:a16="http://schemas.microsoft.com/office/drawing/2014/main" xmlns="" id="{B356CC42-DACE-4E12-8413-610B6382F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19800"/>
            <a:ext cx="3934374" cy="733527"/>
          </a:xfrm>
          <a:prstGeom prst="rect">
            <a:avLst/>
          </a:prstGeom>
        </p:spPr>
      </p:pic>
    </p:spTree>
    <p:extLst>
      <p:ext uri="{BB962C8B-B14F-4D97-AF65-F5344CB8AC3E}">
        <p14:creationId xmlns:p14="http://schemas.microsoft.com/office/powerpoint/2010/main" val="346003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Impact of Financial Stress?</a:t>
            </a:r>
          </a:p>
        </p:txBody>
      </p:sp>
      <p:sp>
        <p:nvSpPr>
          <p:cNvPr id="3" name="Content Placeholder 2"/>
          <p:cNvSpPr>
            <a:spLocks noGrp="1"/>
          </p:cNvSpPr>
          <p:nvPr>
            <p:ph idx="1"/>
          </p:nvPr>
        </p:nvSpPr>
        <p:spPr>
          <a:xfrm>
            <a:off x="457200" y="1600201"/>
            <a:ext cx="8229600" cy="3429000"/>
          </a:xfrm>
        </p:spPr>
        <p:txBody>
          <a:bodyPr>
            <a:normAutofit/>
          </a:bodyPr>
          <a:lstStyle/>
          <a:p>
            <a:pPr marL="914400" lvl="2" indent="0">
              <a:buNone/>
            </a:pPr>
            <a:endParaRPr lang="en-US" dirty="0"/>
          </a:p>
          <a:p>
            <a:pPr marL="0" indent="0">
              <a:buNone/>
            </a:pPr>
            <a:r>
              <a:rPr lang="en-US" dirty="0"/>
              <a:t>-Lower academic performance</a:t>
            </a:r>
          </a:p>
          <a:p>
            <a:pPr marL="0" indent="0">
              <a:buNone/>
            </a:pPr>
            <a:r>
              <a:rPr lang="en-US" dirty="0"/>
              <a:t>-Course load reduction</a:t>
            </a:r>
          </a:p>
          <a:p>
            <a:pPr marL="0" indent="0">
              <a:buNone/>
            </a:pPr>
            <a:r>
              <a:rPr lang="en-US" dirty="0"/>
              <a:t>-Increased time to graduation</a:t>
            </a:r>
          </a:p>
          <a:p>
            <a:pPr marL="0" indent="0">
              <a:buNone/>
            </a:pPr>
            <a:r>
              <a:rPr lang="en-US" dirty="0"/>
              <a:t>-Increased withdrawal from college to pursue full-time employment</a:t>
            </a:r>
          </a:p>
          <a:p>
            <a:pPr marL="0" indent="0">
              <a:buNone/>
            </a:pPr>
            <a:endParaRPr lang="en-US" dirty="0"/>
          </a:p>
        </p:txBody>
      </p:sp>
      <p:pic>
        <p:nvPicPr>
          <p:cNvPr id="4" name="Picture 3">
            <a:extLst>
              <a:ext uri="{FF2B5EF4-FFF2-40B4-BE49-F238E27FC236}">
                <a16:creationId xmlns:a16="http://schemas.microsoft.com/office/drawing/2014/main" xmlns="" id="{A0A69F10-EE6E-4134-BB2B-58BB528BB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19800"/>
            <a:ext cx="3934374" cy="733527"/>
          </a:xfrm>
          <a:prstGeom prst="rect">
            <a:avLst/>
          </a:prstGeom>
        </p:spPr>
      </p:pic>
    </p:spTree>
    <p:extLst>
      <p:ext uri="{BB962C8B-B14F-4D97-AF65-F5344CB8AC3E}">
        <p14:creationId xmlns:p14="http://schemas.microsoft.com/office/powerpoint/2010/main" val="188030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Impact of Financial Education Programs on College Students:</a:t>
            </a:r>
          </a:p>
        </p:txBody>
      </p:sp>
      <p:sp>
        <p:nvSpPr>
          <p:cNvPr id="3" name="Content Placeholder 2"/>
          <p:cNvSpPr>
            <a:spLocks noGrp="1"/>
          </p:cNvSpPr>
          <p:nvPr>
            <p:ph idx="1"/>
          </p:nvPr>
        </p:nvSpPr>
        <p:spPr>
          <a:xfrm>
            <a:off x="457200" y="1600201"/>
            <a:ext cx="8229600" cy="3048000"/>
          </a:xfrm>
        </p:spPr>
        <p:txBody>
          <a:bodyPr>
            <a:normAutofit/>
          </a:bodyPr>
          <a:lstStyle/>
          <a:p>
            <a:pPr marL="914400" lvl="2" indent="0">
              <a:buNone/>
            </a:pPr>
            <a:endParaRPr lang="en-US" dirty="0"/>
          </a:p>
          <a:p>
            <a:pPr marL="0" indent="0">
              <a:buNone/>
            </a:pPr>
            <a:r>
              <a:rPr lang="en-US" dirty="0"/>
              <a:t>-Increased financial knowledge</a:t>
            </a:r>
          </a:p>
          <a:p>
            <a:pPr marL="0" indent="0">
              <a:buNone/>
            </a:pPr>
            <a:r>
              <a:rPr lang="en-US" dirty="0"/>
              <a:t>-Decreased financial risk</a:t>
            </a:r>
          </a:p>
          <a:p>
            <a:pPr marL="0" indent="0">
              <a:buNone/>
            </a:pPr>
            <a:r>
              <a:rPr lang="en-US" dirty="0"/>
              <a:t>-More responsible financial behaviors</a:t>
            </a:r>
          </a:p>
          <a:p>
            <a:pPr marL="0" indent="0">
              <a:buNone/>
            </a:pPr>
            <a:r>
              <a:rPr lang="en-US" dirty="0"/>
              <a:t>-Impacts college completion rates</a:t>
            </a:r>
          </a:p>
        </p:txBody>
      </p:sp>
      <p:pic>
        <p:nvPicPr>
          <p:cNvPr id="4" name="Picture 3">
            <a:extLst>
              <a:ext uri="{FF2B5EF4-FFF2-40B4-BE49-F238E27FC236}">
                <a16:creationId xmlns:a16="http://schemas.microsoft.com/office/drawing/2014/main" xmlns="" id="{30469D47-0B6D-4EB7-BC78-C927AC84E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19800"/>
            <a:ext cx="3934374" cy="733527"/>
          </a:xfrm>
          <a:prstGeom prst="rect">
            <a:avLst/>
          </a:prstGeom>
        </p:spPr>
      </p:pic>
    </p:spTree>
    <p:extLst>
      <p:ext uri="{BB962C8B-B14F-4D97-AF65-F5344CB8AC3E}">
        <p14:creationId xmlns:p14="http://schemas.microsoft.com/office/powerpoint/2010/main" val="303196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23578"/>
            <a:ext cx="3446303" cy="1645501"/>
          </a:xfrm>
        </p:spPr>
        <p:txBody>
          <a:bodyPr>
            <a:normAutofit/>
          </a:bodyPr>
          <a:lstStyle/>
          <a:p>
            <a:r>
              <a:rPr lang="en-US" sz="3700" b="1"/>
              <a:t>Implementation Process</a:t>
            </a:r>
          </a:p>
        </p:txBody>
      </p:sp>
      <p:sp>
        <p:nvSpPr>
          <p:cNvPr id="3" name="Content Placeholder 2"/>
          <p:cNvSpPr>
            <a:spLocks noGrp="1"/>
          </p:cNvSpPr>
          <p:nvPr>
            <p:ph idx="1"/>
          </p:nvPr>
        </p:nvSpPr>
        <p:spPr>
          <a:xfrm>
            <a:off x="628650" y="2548467"/>
            <a:ext cx="3446303" cy="3090333"/>
          </a:xfrm>
        </p:spPr>
        <p:txBody>
          <a:bodyPr>
            <a:normAutofit/>
          </a:bodyPr>
          <a:lstStyle/>
          <a:p>
            <a:pPr marL="914400" lvl="2" indent="0" algn="ctr">
              <a:buNone/>
            </a:pPr>
            <a:endParaRPr lang="en-US" sz="1700" dirty="0"/>
          </a:p>
          <a:p>
            <a:pPr marL="0" indent="0" algn="ctr">
              <a:buNone/>
            </a:pPr>
            <a:r>
              <a:rPr lang="en-US" sz="2000" b="1" dirty="0"/>
              <a:t>IDENTIFY</a:t>
            </a:r>
          </a:p>
          <a:p>
            <a:pPr marL="0" indent="0" algn="ctr">
              <a:buNone/>
            </a:pPr>
            <a:endParaRPr lang="en-US" sz="2000" b="1" dirty="0"/>
          </a:p>
          <a:p>
            <a:pPr marL="0" indent="0" algn="ctr">
              <a:buNone/>
            </a:pPr>
            <a:r>
              <a:rPr lang="en-US" sz="2000" b="1" dirty="0"/>
              <a:t>UNDERSTAND</a:t>
            </a:r>
          </a:p>
          <a:p>
            <a:pPr marL="0" indent="0" algn="ctr">
              <a:buNone/>
            </a:pPr>
            <a:endParaRPr lang="en-US" sz="2000" b="1" dirty="0"/>
          </a:p>
          <a:p>
            <a:pPr marL="0" indent="0" algn="ctr">
              <a:buNone/>
            </a:pPr>
            <a:r>
              <a:rPr lang="en-US" sz="2000" b="1" dirty="0"/>
              <a:t>TIMELINE/EXECUTE</a:t>
            </a:r>
          </a:p>
          <a:p>
            <a:pPr marL="0" indent="0" algn="ctr">
              <a:buNone/>
            </a:pPr>
            <a:endParaRPr lang="en-US" sz="2000" b="1" dirty="0"/>
          </a:p>
          <a:p>
            <a:pPr marL="0" indent="0" algn="ctr">
              <a:buNone/>
            </a:pPr>
            <a:r>
              <a:rPr lang="en-US" sz="2000" b="1" dirty="0"/>
              <a:t>EVALUATE</a:t>
            </a:r>
            <a:endParaRPr lang="en-US" sz="2000" dirty="0"/>
          </a:p>
        </p:txBody>
      </p:sp>
      <p:sp>
        <p:nvSpPr>
          <p:cNvPr id="18" name="Rectangle 17">
            <a:extLst>
              <a:ext uri="{FF2B5EF4-FFF2-40B4-BE49-F238E27FC236}">
                <a16:creationId xmlns:a16="http://schemas.microsoft.com/office/drawing/2014/main" xmlns=""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8243" y="3474720"/>
            <a:ext cx="2255467"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1CAB92A9-A23E-4C58-BF68-EDCB6F12A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8462" y="3474720"/>
            <a:ext cx="225546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0E9571D8-331F-4D9A-AAD6-4EFB9C2C0B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809357" y="4210701"/>
            <a:ext cx="1773237" cy="2058758"/>
          </a:xfrm>
          <a:prstGeom prst="rect">
            <a:avLst/>
          </a:prstGeom>
        </p:spPr>
      </p:pic>
      <p:sp>
        <p:nvSpPr>
          <p:cNvPr id="26" name="Rectangle 25">
            <a:extLst>
              <a:ext uri="{FF2B5EF4-FFF2-40B4-BE49-F238E27FC236}">
                <a16:creationId xmlns:a16="http://schemas.microsoft.com/office/drawing/2014/main" xmlns=""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8973329D-A7A7-4D29-8B80-642DAD3B14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064824" y="4164531"/>
            <a:ext cx="1773238" cy="2003658"/>
          </a:xfrm>
          <a:prstGeom prst="rect">
            <a:avLst/>
          </a:prstGeom>
        </p:spPr>
      </p:pic>
      <p:pic>
        <p:nvPicPr>
          <p:cNvPr id="5" name="Picture 4">
            <a:extLst>
              <a:ext uri="{FF2B5EF4-FFF2-40B4-BE49-F238E27FC236}">
                <a16:creationId xmlns:a16="http://schemas.microsoft.com/office/drawing/2014/main" xmlns="" id="{42504671-65E6-4DDB-9AF4-66D430898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9356" y="723578"/>
            <a:ext cx="1773237" cy="1716035"/>
          </a:xfrm>
          <a:prstGeom prst="rect">
            <a:avLst/>
          </a:prstGeom>
        </p:spPr>
      </p:pic>
      <p:pic>
        <p:nvPicPr>
          <p:cNvPr id="7" name="Picture 6">
            <a:extLst>
              <a:ext uri="{FF2B5EF4-FFF2-40B4-BE49-F238E27FC236}">
                <a16:creationId xmlns:a16="http://schemas.microsoft.com/office/drawing/2014/main" xmlns="" id="{69BBBB6C-2AC1-4FB8-BBCE-5C3825C12E8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7129576" y="873716"/>
            <a:ext cx="1773238" cy="1415758"/>
          </a:xfrm>
          <a:prstGeom prst="rect">
            <a:avLst/>
          </a:prstGeom>
        </p:spPr>
      </p:pic>
    </p:spTree>
    <p:extLst>
      <p:ext uri="{BB962C8B-B14F-4D97-AF65-F5344CB8AC3E}">
        <p14:creationId xmlns:p14="http://schemas.microsoft.com/office/powerpoint/2010/main" val="34555248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925479"/>
            <a:ext cx="8096250" cy="731078"/>
          </a:xfrm>
        </p:spPr>
        <p:txBody>
          <a:bodyPr vert="horz" lIns="91440" tIns="45720" rIns="91440" bIns="45720" rtlCol="0" anchor="b">
            <a:normAutofit/>
          </a:bodyPr>
          <a:lstStyle/>
          <a:p>
            <a:pPr>
              <a:lnSpc>
                <a:spcPct val="90000"/>
              </a:lnSpc>
            </a:pPr>
            <a:r>
              <a:rPr lang="en-US" sz="3200" b="1" dirty="0"/>
              <a:t>IDENTIFY: </a:t>
            </a:r>
            <a:r>
              <a:rPr lang="en-US" sz="3200" dirty="0"/>
              <a:t>Organizer, Resources &amp; Partnerships</a:t>
            </a:r>
          </a:p>
        </p:txBody>
      </p:sp>
      <p:sp>
        <p:nvSpPr>
          <p:cNvPr id="16" name="Rectangle 15">
            <a:extLst>
              <a:ext uri="{FF2B5EF4-FFF2-40B4-BE49-F238E27FC236}">
                <a16:creationId xmlns:a16="http://schemas.microsoft.com/office/drawing/2014/main" xmlns="" id="{1D49D6B2-8EAB-43EA-9B9C-26B868EFC5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6">
            <a:extLst>
              <a:ext uri="{FF2B5EF4-FFF2-40B4-BE49-F238E27FC236}">
                <a16:creationId xmlns:a16="http://schemas.microsoft.com/office/drawing/2014/main" xmlns="" id="{9904A71C-A624-4C54-AD15-AA40B1AC0E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1173" y="320843"/>
            <a:ext cx="8661654"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B3AD8C1-D67B-4CDF-98AC-D4AF01C29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522" y="1093328"/>
            <a:ext cx="2767327" cy="581139"/>
          </a:xfrm>
          <a:prstGeom prst="rect">
            <a:avLst/>
          </a:prstGeom>
        </p:spPr>
      </p:pic>
      <p:pic>
        <p:nvPicPr>
          <p:cNvPr id="5" name="Picture 4">
            <a:extLst>
              <a:ext uri="{FF2B5EF4-FFF2-40B4-BE49-F238E27FC236}">
                <a16:creationId xmlns:a16="http://schemas.microsoft.com/office/drawing/2014/main" xmlns="" id="{7E8B32B0-508E-4F74-AD36-D78C13720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54" y="448546"/>
            <a:ext cx="1894586" cy="1870704"/>
          </a:xfrm>
          <a:prstGeom prst="rect">
            <a:avLst/>
          </a:prstGeom>
        </p:spPr>
      </p:pic>
      <p:pic>
        <p:nvPicPr>
          <p:cNvPr id="9" name="Picture 8">
            <a:extLst>
              <a:ext uri="{FF2B5EF4-FFF2-40B4-BE49-F238E27FC236}">
                <a16:creationId xmlns:a16="http://schemas.microsoft.com/office/drawing/2014/main" xmlns="" id="{EA9D3E8C-DB53-4461-A887-0BAFDE5F4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555" y="2376971"/>
            <a:ext cx="2721294" cy="1816463"/>
          </a:xfrm>
          <a:prstGeom prst="rect">
            <a:avLst/>
          </a:prstGeom>
        </p:spPr>
      </p:pic>
      <p:pic>
        <p:nvPicPr>
          <p:cNvPr id="6" name="Picture 5">
            <a:extLst>
              <a:ext uri="{FF2B5EF4-FFF2-40B4-BE49-F238E27FC236}">
                <a16:creationId xmlns:a16="http://schemas.microsoft.com/office/drawing/2014/main" xmlns="" id="{6293BE25-1C4A-4216-8E10-EE874ED36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988" y="2670557"/>
            <a:ext cx="2015236" cy="1229293"/>
          </a:xfrm>
          <a:prstGeom prst="rect">
            <a:avLst/>
          </a:prstGeom>
        </p:spPr>
      </p:pic>
      <p:pic>
        <p:nvPicPr>
          <p:cNvPr id="10" name="Picture 9">
            <a:extLst>
              <a:ext uri="{FF2B5EF4-FFF2-40B4-BE49-F238E27FC236}">
                <a16:creationId xmlns:a16="http://schemas.microsoft.com/office/drawing/2014/main" xmlns="" id="{2903CCAB-502C-418D-8B7D-51B97860A5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814644"/>
            <a:ext cx="1371600" cy="1327355"/>
          </a:xfrm>
          <a:prstGeom prst="rect">
            <a:avLst/>
          </a:prstGeom>
        </p:spPr>
      </p:pic>
      <p:pic>
        <p:nvPicPr>
          <p:cNvPr id="7" name="Picture 6">
            <a:extLst>
              <a:ext uri="{FF2B5EF4-FFF2-40B4-BE49-F238E27FC236}">
                <a16:creationId xmlns:a16="http://schemas.microsoft.com/office/drawing/2014/main" xmlns="" id="{E174C73C-EFF2-4F8F-AF81-2219273393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1043" y="1919216"/>
            <a:ext cx="2559685" cy="733568"/>
          </a:xfrm>
          <a:prstGeom prst="rect">
            <a:avLst/>
          </a:prstGeom>
        </p:spPr>
      </p:pic>
    </p:spTree>
    <p:extLst>
      <p:ext uri="{BB962C8B-B14F-4D97-AF65-F5344CB8AC3E}">
        <p14:creationId xmlns:p14="http://schemas.microsoft.com/office/powerpoint/2010/main" val="275982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1" y="803325"/>
            <a:ext cx="3985902" cy="1325563"/>
          </a:xfrm>
        </p:spPr>
        <p:txBody>
          <a:bodyPr>
            <a:normAutofit/>
          </a:bodyPr>
          <a:lstStyle/>
          <a:p>
            <a:pPr>
              <a:lnSpc>
                <a:spcPct val="90000"/>
              </a:lnSpc>
            </a:pPr>
            <a:r>
              <a:rPr lang="en-US" sz="3100" b="1" dirty="0"/>
              <a:t>UNDERSTAND: </a:t>
            </a:r>
            <a:br>
              <a:rPr lang="en-US" sz="3100" b="1" dirty="0"/>
            </a:br>
            <a:r>
              <a:rPr lang="en-US" sz="3100" dirty="0"/>
              <a:t>Student Demographics</a:t>
            </a:r>
          </a:p>
        </p:txBody>
      </p:sp>
      <p:sp>
        <p:nvSpPr>
          <p:cNvPr id="3" name="Content Placeholder 2"/>
          <p:cNvSpPr>
            <a:spLocks noGrp="1"/>
          </p:cNvSpPr>
          <p:nvPr>
            <p:ph idx="1"/>
          </p:nvPr>
        </p:nvSpPr>
        <p:spPr>
          <a:xfrm>
            <a:off x="4540250" y="2279018"/>
            <a:ext cx="3985907" cy="3375920"/>
          </a:xfrm>
        </p:spPr>
        <p:txBody>
          <a:bodyPr anchor="t">
            <a:normAutofit/>
          </a:bodyPr>
          <a:lstStyle/>
          <a:p>
            <a:pPr marL="914400" lvl="2" indent="0" algn="ctr">
              <a:buNone/>
            </a:pPr>
            <a:endParaRPr lang="en-US" sz="1600" dirty="0"/>
          </a:p>
          <a:p>
            <a:pPr marL="0" indent="0" algn="ctr">
              <a:buNone/>
            </a:pPr>
            <a:r>
              <a:rPr lang="en-US" sz="2000" dirty="0"/>
              <a:t>Academic Load</a:t>
            </a:r>
          </a:p>
          <a:p>
            <a:pPr marL="0" indent="0" algn="ctr">
              <a:buNone/>
            </a:pPr>
            <a:r>
              <a:rPr lang="en-US" sz="2000" dirty="0"/>
              <a:t>Employment</a:t>
            </a:r>
          </a:p>
          <a:p>
            <a:pPr marL="0" indent="0" algn="ctr">
              <a:buNone/>
            </a:pPr>
            <a:r>
              <a:rPr lang="en-US" sz="2000" dirty="0"/>
              <a:t>Student’s School Year Residence</a:t>
            </a:r>
          </a:p>
          <a:p>
            <a:pPr marL="0" indent="0" algn="ctr">
              <a:buNone/>
            </a:pPr>
            <a:r>
              <a:rPr lang="en-US" sz="2000" dirty="0"/>
              <a:t>Socioeconomic</a:t>
            </a:r>
          </a:p>
          <a:p>
            <a:pPr marL="0" indent="0" algn="ctr">
              <a:buNone/>
            </a:pPr>
            <a:r>
              <a:rPr lang="en-US" sz="2000" dirty="0"/>
              <a:t>Racial Diversity</a:t>
            </a:r>
          </a:p>
        </p:txBody>
      </p:sp>
      <p:sp>
        <p:nvSpPr>
          <p:cNvPr id="9"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79122"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51850"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3CB7AAC-63BE-4DC3-960C-713932AB077C}"/>
              </a:ext>
            </a:extLst>
          </p:cNvPr>
          <p:cNvPicPr>
            <a:picLocks noChangeAspect="1"/>
          </p:cNvPicPr>
          <p:nvPr/>
        </p:nvPicPr>
        <p:blipFill>
          <a:blip r:embed="rId3"/>
          <a:stretch>
            <a:fillRect/>
          </a:stretch>
        </p:blipFill>
        <p:spPr>
          <a:xfrm>
            <a:off x="241299" y="1305384"/>
            <a:ext cx="2876616" cy="2310990"/>
          </a:xfrm>
          <a:prstGeom prst="rect">
            <a:avLst/>
          </a:prstGeom>
        </p:spPr>
      </p:pic>
    </p:spTree>
    <p:extLst>
      <p:ext uri="{BB962C8B-B14F-4D97-AF65-F5344CB8AC3E}">
        <p14:creationId xmlns:p14="http://schemas.microsoft.com/office/powerpoint/2010/main" val="27620161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ASA Survey</a:t>
            </a:r>
          </a:p>
        </p:txBody>
      </p:sp>
      <p:pic>
        <p:nvPicPr>
          <p:cNvPr id="4" name="Content Placeholder 3">
            <a:extLst>
              <a:ext uri="{FF2B5EF4-FFF2-40B4-BE49-F238E27FC236}">
                <a16:creationId xmlns:a16="http://schemas.microsoft.com/office/drawing/2014/main" xmlns="" id="{E3A06BD6-71A1-4240-AA26-F3F17355BEA9}"/>
              </a:ext>
            </a:extLst>
          </p:cNvPr>
          <p:cNvPicPr>
            <a:picLocks noGrp="1" noChangeAspect="1"/>
          </p:cNvPicPr>
          <p:nvPr>
            <p:ph idx="1"/>
          </p:nvPr>
        </p:nvPicPr>
        <p:blipFill>
          <a:blip r:embed="rId3"/>
          <a:stretch>
            <a:fillRect/>
          </a:stretch>
        </p:blipFill>
        <p:spPr>
          <a:xfrm>
            <a:off x="990600" y="1433189"/>
            <a:ext cx="3506871" cy="4525963"/>
          </a:xfrm>
          <a:prstGeom prst="rect">
            <a:avLst/>
          </a:prstGeom>
        </p:spPr>
      </p:pic>
      <p:sp>
        <p:nvSpPr>
          <p:cNvPr id="5" name="TextBox 4">
            <a:extLst>
              <a:ext uri="{FF2B5EF4-FFF2-40B4-BE49-F238E27FC236}">
                <a16:creationId xmlns:a16="http://schemas.microsoft.com/office/drawing/2014/main" xmlns="" id="{16B956C6-34EC-462F-9F44-7B8B644B344B}"/>
              </a:ext>
            </a:extLst>
          </p:cNvPr>
          <p:cNvSpPr txBox="1"/>
          <p:nvPr/>
        </p:nvSpPr>
        <p:spPr>
          <a:xfrm>
            <a:off x="4953000" y="1417638"/>
            <a:ext cx="3733800" cy="5293757"/>
          </a:xfrm>
          <a:prstGeom prst="rect">
            <a:avLst/>
          </a:prstGeom>
          <a:noFill/>
        </p:spPr>
        <p:txBody>
          <a:bodyPr wrap="square" rtlCol="0">
            <a:spAutoFit/>
          </a:bodyPr>
          <a:lstStyle/>
          <a:p>
            <a:pPr algn="ctr"/>
            <a:r>
              <a:rPr lang="en-US" sz="2600" dirty="0"/>
              <a:t>“Many counselors are not comfortable talking about the financial side of college planning.”</a:t>
            </a:r>
          </a:p>
          <a:p>
            <a:pPr algn="ctr"/>
            <a:endParaRPr lang="en-US" sz="2600" dirty="0"/>
          </a:p>
          <a:p>
            <a:pPr algn="ctr"/>
            <a:r>
              <a:rPr lang="en-US" sz="2600" dirty="0"/>
              <a:t>“Counselors strongly believe that information on the true cost of college is important to convey to their students, but most feel unprepared and have received little training to do so.”</a:t>
            </a:r>
          </a:p>
        </p:txBody>
      </p:sp>
    </p:spTree>
    <p:extLst>
      <p:ext uri="{BB962C8B-B14F-4D97-AF65-F5344CB8AC3E}">
        <p14:creationId xmlns:p14="http://schemas.microsoft.com/office/powerpoint/2010/main" val="21437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3238" y="4969366"/>
            <a:ext cx="6858000" cy="827265"/>
          </a:xfrm>
        </p:spPr>
        <p:txBody>
          <a:bodyPr vert="horz" lIns="91440" tIns="45720" rIns="91440" bIns="45720" rtlCol="0" anchor="b">
            <a:normAutofit/>
          </a:bodyPr>
          <a:lstStyle/>
          <a:p>
            <a:pPr>
              <a:lnSpc>
                <a:spcPct val="90000"/>
              </a:lnSpc>
            </a:pPr>
            <a:r>
              <a:rPr lang="en-US" sz="3300" b="1" dirty="0"/>
              <a:t>UNDERSTAND: </a:t>
            </a:r>
            <a:r>
              <a:rPr lang="en-US" sz="3300" dirty="0"/>
              <a:t>Student Need/Interest</a:t>
            </a:r>
          </a:p>
        </p:txBody>
      </p:sp>
      <p:sp>
        <p:nvSpPr>
          <p:cNvPr id="12" name="Rectangle 11">
            <a:extLst>
              <a:ext uri="{FF2B5EF4-FFF2-40B4-BE49-F238E27FC236}">
                <a16:creationId xmlns:a16="http://schemas.microsoft.com/office/drawing/2014/main" xmlns="" id="{DAE885FA-583E-488C-A3B2-2647B84A8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4572000"/>
          </a:xfrm>
          <a:prstGeom prst="rect">
            <a:avLst/>
          </a:prstGeom>
          <a:solidFill>
            <a:srgbClr val="513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xmlns="" id="{87B1CEC7-C2CE-4440-A0F7-0BE6B3AADB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1173" y="320843"/>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B8E013AB-D31C-4B99-8669-78808B0D4626}"/>
              </a:ext>
            </a:extLst>
          </p:cNvPr>
          <p:cNvPicPr>
            <a:picLocks noChangeAspect="1"/>
          </p:cNvPicPr>
          <p:nvPr/>
        </p:nvPicPr>
        <p:blipFill>
          <a:blip r:embed="rId3"/>
          <a:stretch>
            <a:fillRect/>
          </a:stretch>
        </p:blipFill>
        <p:spPr>
          <a:xfrm>
            <a:off x="241172" y="4659135"/>
            <a:ext cx="1802065" cy="1447728"/>
          </a:xfrm>
          <a:prstGeom prst="rect">
            <a:avLst/>
          </a:prstGeom>
        </p:spPr>
      </p:pic>
      <p:sp>
        <p:nvSpPr>
          <p:cNvPr id="16" name="Rounded Rectangle 16">
            <a:extLst>
              <a:ext uri="{FF2B5EF4-FFF2-40B4-BE49-F238E27FC236}">
                <a16:creationId xmlns:a16="http://schemas.microsoft.com/office/drawing/2014/main" xmlns="" id="{7B0DBF0B-D7C2-4F15-94AE-3152558245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91061" y="320843"/>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ashCourse Class Presentations - Mentimeter - Mozilla Firefox">
            <a:extLst>
              <a:ext uri="{FF2B5EF4-FFF2-40B4-BE49-F238E27FC236}">
                <a16:creationId xmlns:a16="http://schemas.microsoft.com/office/drawing/2014/main" xmlns="" id="{86B0865D-6269-433A-9C03-6DF0C4ECBE24}"/>
              </a:ext>
            </a:extLst>
          </p:cNvPr>
          <p:cNvPicPr/>
          <p:nvPr/>
        </p:nvPicPr>
        <p:blipFill rotWithShape="1">
          <a:blip r:embed="rId4" cstate="print">
            <a:extLst>
              <a:ext uri="{28A0092B-C50C-407E-A947-70E740481C1C}">
                <a14:useLocalDpi xmlns:a14="http://schemas.microsoft.com/office/drawing/2010/main" val="0"/>
              </a:ext>
            </a:extLst>
          </a:blip>
          <a:srcRect l="1763" t="23052" r="1122" b="2756"/>
          <a:stretch/>
        </p:blipFill>
        <p:spPr bwMode="auto">
          <a:xfrm>
            <a:off x="457200" y="320841"/>
            <a:ext cx="8241937" cy="3930315"/>
          </a:xfrm>
          <a:prstGeom prst="rect">
            <a:avLst/>
          </a:prstGeom>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xmlns="" id="{CE5DC4F5-3B8B-4B2C-A8C3-A426C1A0A9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543" y="6248400"/>
            <a:ext cx="1952457" cy="559546"/>
          </a:xfrm>
          <a:prstGeom prst="rect">
            <a:avLst/>
          </a:prstGeom>
        </p:spPr>
      </p:pic>
    </p:spTree>
    <p:extLst>
      <p:ext uri="{BB962C8B-B14F-4D97-AF65-F5344CB8AC3E}">
        <p14:creationId xmlns:p14="http://schemas.microsoft.com/office/powerpoint/2010/main" val="22823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61"/>
            <a:ext cx="8686800" cy="1143000"/>
          </a:xfrm>
        </p:spPr>
        <p:txBody>
          <a:bodyPr>
            <a:normAutofit fontScale="90000"/>
          </a:bodyPr>
          <a:lstStyle/>
          <a:p>
            <a:r>
              <a:rPr lang="en-US" b="1" dirty="0"/>
              <a:t>TIMELINE (Option 1): </a:t>
            </a:r>
            <a:br>
              <a:rPr lang="en-US" b="1" dirty="0"/>
            </a:br>
            <a:r>
              <a:rPr lang="en-US" dirty="0"/>
              <a:t>By Academic Year</a:t>
            </a:r>
          </a:p>
        </p:txBody>
      </p:sp>
      <p:sp>
        <p:nvSpPr>
          <p:cNvPr id="3" name="Content Placeholder 2"/>
          <p:cNvSpPr>
            <a:spLocks noGrp="1"/>
          </p:cNvSpPr>
          <p:nvPr>
            <p:ph idx="1"/>
          </p:nvPr>
        </p:nvSpPr>
        <p:spPr>
          <a:xfrm>
            <a:off x="2314200" y="6139290"/>
            <a:ext cx="4515600" cy="706967"/>
          </a:xfrm>
        </p:spPr>
        <p:txBody>
          <a:bodyPr>
            <a:normAutofit fontScale="92500" lnSpcReduction="20000"/>
          </a:bodyPr>
          <a:lstStyle/>
          <a:p>
            <a:pPr marL="0" indent="0" algn="ctr">
              <a:buNone/>
            </a:pPr>
            <a:r>
              <a:rPr lang="en-US" sz="1600" dirty="0"/>
              <a:t>**Topics are applicable for all students, </a:t>
            </a:r>
            <a:br>
              <a:rPr lang="en-US" sz="1600" dirty="0"/>
            </a:br>
            <a:r>
              <a:rPr lang="en-US" sz="1600" dirty="0"/>
              <a:t>yet there are topics more relevant </a:t>
            </a:r>
            <a:br>
              <a:rPr lang="en-US" sz="1600" dirty="0"/>
            </a:br>
            <a:r>
              <a:rPr lang="en-US" sz="1600" dirty="0"/>
              <a:t>and of more interest at different stages.**</a:t>
            </a:r>
          </a:p>
        </p:txBody>
      </p:sp>
      <p:sp>
        <p:nvSpPr>
          <p:cNvPr id="4" name="Oval 3">
            <a:extLst>
              <a:ext uri="{FF2B5EF4-FFF2-40B4-BE49-F238E27FC236}">
                <a16:creationId xmlns:a16="http://schemas.microsoft.com/office/drawing/2014/main" xmlns="" id="{A3CC4C08-2F94-4F07-BCEE-D2B1BA60BB3A}"/>
              </a:ext>
            </a:extLst>
          </p:cNvPr>
          <p:cNvSpPr/>
          <p:nvPr/>
        </p:nvSpPr>
        <p:spPr>
          <a:xfrm>
            <a:off x="1106978" y="1406369"/>
            <a:ext cx="3048000" cy="2171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A2645EAF-AFE9-42B2-BF34-AD4271BE794B}"/>
              </a:ext>
            </a:extLst>
          </p:cNvPr>
          <p:cNvPicPr>
            <a:picLocks noChangeAspect="1"/>
          </p:cNvPicPr>
          <p:nvPr/>
        </p:nvPicPr>
        <p:blipFill>
          <a:blip r:embed="rId3"/>
          <a:stretch>
            <a:fillRect/>
          </a:stretch>
        </p:blipFill>
        <p:spPr>
          <a:xfrm>
            <a:off x="1129672" y="3766608"/>
            <a:ext cx="3072650" cy="2194750"/>
          </a:xfrm>
          <a:prstGeom prst="rect">
            <a:avLst/>
          </a:prstGeom>
        </p:spPr>
      </p:pic>
      <p:pic>
        <p:nvPicPr>
          <p:cNvPr id="6" name="Picture 5">
            <a:extLst>
              <a:ext uri="{FF2B5EF4-FFF2-40B4-BE49-F238E27FC236}">
                <a16:creationId xmlns:a16="http://schemas.microsoft.com/office/drawing/2014/main" xmlns="" id="{490151C9-6930-4B33-B169-D66E8AC50985}"/>
              </a:ext>
            </a:extLst>
          </p:cNvPr>
          <p:cNvPicPr>
            <a:picLocks noChangeAspect="1"/>
          </p:cNvPicPr>
          <p:nvPr/>
        </p:nvPicPr>
        <p:blipFill>
          <a:blip r:embed="rId3"/>
          <a:stretch>
            <a:fillRect/>
          </a:stretch>
        </p:blipFill>
        <p:spPr>
          <a:xfrm>
            <a:off x="5126448" y="3766608"/>
            <a:ext cx="3072650" cy="2194750"/>
          </a:xfrm>
          <a:prstGeom prst="rect">
            <a:avLst/>
          </a:prstGeom>
        </p:spPr>
      </p:pic>
      <p:pic>
        <p:nvPicPr>
          <p:cNvPr id="7" name="Picture 6">
            <a:extLst>
              <a:ext uri="{FF2B5EF4-FFF2-40B4-BE49-F238E27FC236}">
                <a16:creationId xmlns:a16="http://schemas.microsoft.com/office/drawing/2014/main" xmlns="" id="{74266E57-231D-4DF7-BB0C-302DB0412653}"/>
              </a:ext>
            </a:extLst>
          </p:cNvPr>
          <p:cNvPicPr>
            <a:picLocks noChangeAspect="1"/>
          </p:cNvPicPr>
          <p:nvPr/>
        </p:nvPicPr>
        <p:blipFill>
          <a:blip r:embed="rId3"/>
          <a:stretch>
            <a:fillRect/>
          </a:stretch>
        </p:blipFill>
        <p:spPr>
          <a:xfrm>
            <a:off x="5026573" y="1406369"/>
            <a:ext cx="3072650" cy="2194750"/>
          </a:xfrm>
          <a:prstGeom prst="rect">
            <a:avLst/>
          </a:prstGeom>
        </p:spPr>
      </p:pic>
      <p:sp>
        <p:nvSpPr>
          <p:cNvPr id="8" name="TextBox 7">
            <a:extLst>
              <a:ext uri="{FF2B5EF4-FFF2-40B4-BE49-F238E27FC236}">
                <a16:creationId xmlns:a16="http://schemas.microsoft.com/office/drawing/2014/main" xmlns="" id="{E183EAF0-33BD-4E09-ADF7-949310AA16DE}"/>
              </a:ext>
            </a:extLst>
          </p:cNvPr>
          <p:cNvSpPr txBox="1"/>
          <p:nvPr/>
        </p:nvSpPr>
        <p:spPr>
          <a:xfrm>
            <a:off x="1751597" y="1885727"/>
            <a:ext cx="1828800" cy="1200329"/>
          </a:xfrm>
          <a:prstGeom prst="rect">
            <a:avLst/>
          </a:prstGeom>
          <a:noFill/>
        </p:spPr>
        <p:txBody>
          <a:bodyPr wrap="square" rtlCol="0">
            <a:spAutoFit/>
          </a:bodyPr>
          <a:lstStyle/>
          <a:p>
            <a:pPr algn="ctr"/>
            <a:r>
              <a:rPr lang="en-US" b="1" dirty="0"/>
              <a:t>FIRST YEARS:</a:t>
            </a:r>
          </a:p>
          <a:p>
            <a:pPr algn="ctr"/>
            <a:r>
              <a:rPr lang="en-US" dirty="0"/>
              <a:t>First Budget</a:t>
            </a:r>
          </a:p>
          <a:p>
            <a:pPr algn="ctr"/>
            <a:r>
              <a:rPr lang="en-US" dirty="0"/>
              <a:t>FAFSA</a:t>
            </a:r>
          </a:p>
          <a:p>
            <a:pPr algn="ctr"/>
            <a:r>
              <a:rPr lang="en-US" dirty="0"/>
              <a:t>Student Loans</a:t>
            </a:r>
          </a:p>
        </p:txBody>
      </p:sp>
      <p:sp>
        <p:nvSpPr>
          <p:cNvPr id="12" name="TextBox 11">
            <a:extLst>
              <a:ext uri="{FF2B5EF4-FFF2-40B4-BE49-F238E27FC236}">
                <a16:creationId xmlns:a16="http://schemas.microsoft.com/office/drawing/2014/main" xmlns="" id="{6ACA880F-F20D-4566-9AC1-9AEED71D96A8}"/>
              </a:ext>
            </a:extLst>
          </p:cNvPr>
          <p:cNvSpPr txBox="1"/>
          <p:nvPr/>
        </p:nvSpPr>
        <p:spPr>
          <a:xfrm>
            <a:off x="5686598" y="2041783"/>
            <a:ext cx="1752600" cy="923330"/>
          </a:xfrm>
          <a:prstGeom prst="rect">
            <a:avLst/>
          </a:prstGeom>
          <a:noFill/>
        </p:spPr>
        <p:txBody>
          <a:bodyPr wrap="square" rtlCol="0">
            <a:spAutoFit/>
          </a:bodyPr>
          <a:lstStyle/>
          <a:p>
            <a:pPr algn="ctr"/>
            <a:r>
              <a:rPr lang="en-US" b="1" dirty="0"/>
              <a:t>SOPHOMORES:</a:t>
            </a:r>
            <a:endParaRPr lang="en-US" dirty="0"/>
          </a:p>
          <a:p>
            <a:pPr algn="ctr"/>
            <a:r>
              <a:rPr lang="en-US" dirty="0"/>
              <a:t>Identity Theft</a:t>
            </a:r>
          </a:p>
          <a:p>
            <a:pPr algn="ctr"/>
            <a:r>
              <a:rPr lang="en-US" dirty="0"/>
              <a:t>Taxes</a:t>
            </a:r>
          </a:p>
        </p:txBody>
      </p:sp>
      <p:sp>
        <p:nvSpPr>
          <p:cNvPr id="13" name="TextBox 12">
            <a:extLst>
              <a:ext uri="{FF2B5EF4-FFF2-40B4-BE49-F238E27FC236}">
                <a16:creationId xmlns:a16="http://schemas.microsoft.com/office/drawing/2014/main" xmlns="" id="{7A592B89-1448-47C5-98D6-5649AE3CF59B}"/>
              </a:ext>
            </a:extLst>
          </p:cNvPr>
          <p:cNvSpPr txBox="1"/>
          <p:nvPr/>
        </p:nvSpPr>
        <p:spPr>
          <a:xfrm>
            <a:off x="1751597" y="4298024"/>
            <a:ext cx="1828800" cy="1200329"/>
          </a:xfrm>
          <a:prstGeom prst="rect">
            <a:avLst/>
          </a:prstGeom>
          <a:noFill/>
        </p:spPr>
        <p:txBody>
          <a:bodyPr wrap="square" rtlCol="0">
            <a:spAutoFit/>
          </a:bodyPr>
          <a:lstStyle/>
          <a:p>
            <a:pPr algn="ctr"/>
            <a:r>
              <a:rPr lang="en-US" b="1" dirty="0"/>
              <a:t>JUNIORS:</a:t>
            </a:r>
          </a:p>
          <a:p>
            <a:pPr algn="ctr"/>
            <a:r>
              <a:rPr lang="en-US" dirty="0"/>
              <a:t>Credit Cards</a:t>
            </a:r>
          </a:p>
          <a:p>
            <a:pPr algn="ctr"/>
            <a:r>
              <a:rPr lang="en-US" dirty="0"/>
              <a:t>Credit Scores</a:t>
            </a:r>
          </a:p>
          <a:p>
            <a:pPr algn="ctr"/>
            <a:r>
              <a:rPr lang="en-US" dirty="0"/>
              <a:t>Credit Reports</a:t>
            </a:r>
          </a:p>
        </p:txBody>
      </p:sp>
      <p:sp>
        <p:nvSpPr>
          <p:cNvPr id="14" name="TextBox 13">
            <a:extLst>
              <a:ext uri="{FF2B5EF4-FFF2-40B4-BE49-F238E27FC236}">
                <a16:creationId xmlns:a16="http://schemas.microsoft.com/office/drawing/2014/main" xmlns="" id="{3B7A426F-3091-4B19-8056-52A13843022C}"/>
              </a:ext>
            </a:extLst>
          </p:cNvPr>
          <p:cNvSpPr txBox="1"/>
          <p:nvPr/>
        </p:nvSpPr>
        <p:spPr>
          <a:xfrm>
            <a:off x="5510644" y="4240445"/>
            <a:ext cx="2432238" cy="1200329"/>
          </a:xfrm>
          <a:prstGeom prst="rect">
            <a:avLst/>
          </a:prstGeom>
          <a:noFill/>
        </p:spPr>
        <p:txBody>
          <a:bodyPr wrap="square" rtlCol="0">
            <a:spAutoFit/>
          </a:bodyPr>
          <a:lstStyle/>
          <a:p>
            <a:pPr algn="ctr"/>
            <a:r>
              <a:rPr lang="en-US" b="1" dirty="0"/>
              <a:t>SENIORS:</a:t>
            </a:r>
            <a:endParaRPr lang="en-US" dirty="0"/>
          </a:p>
          <a:p>
            <a:pPr algn="ctr"/>
            <a:r>
              <a:rPr lang="en-US" dirty="0"/>
              <a:t>Salary &amp; Benefits</a:t>
            </a:r>
          </a:p>
          <a:p>
            <a:pPr algn="ctr"/>
            <a:r>
              <a:rPr lang="en-US" dirty="0"/>
              <a:t>Investments</a:t>
            </a:r>
          </a:p>
          <a:p>
            <a:pPr algn="ctr"/>
            <a:r>
              <a:rPr lang="en-US" dirty="0"/>
              <a:t>Money &amp; Relationships</a:t>
            </a:r>
          </a:p>
        </p:txBody>
      </p:sp>
      <p:pic>
        <p:nvPicPr>
          <p:cNvPr id="9" name="Picture 8">
            <a:extLst>
              <a:ext uri="{FF2B5EF4-FFF2-40B4-BE49-F238E27FC236}">
                <a16:creationId xmlns:a16="http://schemas.microsoft.com/office/drawing/2014/main" xmlns="" id="{2053B58F-9BE2-4A20-9322-3B9CE5DCC7B3}"/>
              </a:ext>
            </a:extLst>
          </p:cNvPr>
          <p:cNvPicPr>
            <a:picLocks noChangeAspect="1"/>
          </p:cNvPicPr>
          <p:nvPr/>
        </p:nvPicPr>
        <p:blipFill>
          <a:blip r:embed="rId4"/>
          <a:stretch>
            <a:fillRect/>
          </a:stretch>
        </p:blipFill>
        <p:spPr>
          <a:xfrm>
            <a:off x="672511" y="121961"/>
            <a:ext cx="1079086" cy="1255885"/>
          </a:xfrm>
          <a:prstGeom prst="rect">
            <a:avLst/>
          </a:prstGeom>
        </p:spPr>
      </p:pic>
      <p:pic>
        <p:nvPicPr>
          <p:cNvPr id="11" name="Picture 10">
            <a:extLst>
              <a:ext uri="{FF2B5EF4-FFF2-40B4-BE49-F238E27FC236}">
                <a16:creationId xmlns:a16="http://schemas.microsoft.com/office/drawing/2014/main" xmlns="" id="{9BA2C563-AE31-4D87-822E-36A785531F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6244195"/>
            <a:ext cx="2057400" cy="589620"/>
          </a:xfrm>
          <a:prstGeom prst="rect">
            <a:avLst/>
          </a:prstGeom>
        </p:spPr>
      </p:pic>
    </p:spTree>
    <p:extLst>
      <p:ext uri="{BB962C8B-B14F-4D97-AF65-F5344CB8AC3E}">
        <p14:creationId xmlns:p14="http://schemas.microsoft.com/office/powerpoint/2010/main" val="207128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b="1" dirty="0"/>
              <a:t>TIMELINE (Option 2): </a:t>
            </a:r>
            <a:br>
              <a:rPr lang="en-US" b="1" dirty="0"/>
            </a:br>
            <a:r>
              <a:rPr lang="en-US" dirty="0"/>
              <a:t>Academic Calendar</a:t>
            </a:r>
          </a:p>
        </p:txBody>
      </p:sp>
      <p:graphicFrame>
        <p:nvGraphicFramePr>
          <p:cNvPr id="5" name="Table 4">
            <a:extLst>
              <a:ext uri="{FF2B5EF4-FFF2-40B4-BE49-F238E27FC236}">
                <a16:creationId xmlns:a16="http://schemas.microsoft.com/office/drawing/2014/main" xmlns="" id="{85C3DB9C-1333-4816-A5CF-855C1B46EDBC}"/>
              </a:ext>
            </a:extLst>
          </p:cNvPr>
          <p:cNvGraphicFramePr>
            <a:graphicFrameLocks noGrp="1"/>
          </p:cNvGraphicFramePr>
          <p:nvPr>
            <p:extLst>
              <p:ext uri="{D42A27DB-BD31-4B8C-83A1-F6EECF244321}">
                <p14:modId xmlns:p14="http://schemas.microsoft.com/office/powerpoint/2010/main" val="365413509"/>
              </p:ext>
            </p:extLst>
          </p:nvPr>
        </p:nvGraphicFramePr>
        <p:xfrm>
          <a:off x="356753" y="1894837"/>
          <a:ext cx="2286000" cy="741680"/>
        </p:xfrm>
        <a:graphic>
          <a:graphicData uri="http://schemas.openxmlformats.org/drawingml/2006/table">
            <a:tbl>
              <a:tblPr firstRow="1" bandRow="1">
                <a:tableStyleId>{69012ECD-51FC-41F1-AA8D-1B2483CD663E}</a:tableStyleId>
              </a:tblPr>
              <a:tblGrid>
                <a:gridCol w="2286000">
                  <a:extLst>
                    <a:ext uri="{9D8B030D-6E8A-4147-A177-3AD203B41FA5}">
                      <a16:colId xmlns:a16="http://schemas.microsoft.com/office/drawing/2014/main" xmlns="" val="944488692"/>
                    </a:ext>
                  </a:extLst>
                </a:gridCol>
              </a:tblGrid>
              <a:tr h="370840">
                <a:tc>
                  <a:txBody>
                    <a:bodyPr/>
                    <a:lstStyle/>
                    <a:p>
                      <a:pPr algn="ctr"/>
                      <a:r>
                        <a:rPr lang="en-US" dirty="0"/>
                        <a:t>SEPTEMBER</a:t>
                      </a:r>
                    </a:p>
                  </a:txBody>
                  <a:tcPr/>
                </a:tc>
                <a:extLst>
                  <a:ext uri="{0D108BD9-81ED-4DB2-BD59-A6C34878D82A}">
                    <a16:rowId xmlns:a16="http://schemas.microsoft.com/office/drawing/2014/main" xmlns="" val="3906053674"/>
                  </a:ext>
                </a:extLst>
              </a:tr>
              <a:tr h="370840">
                <a:tc>
                  <a:txBody>
                    <a:bodyPr/>
                    <a:lstStyle/>
                    <a:p>
                      <a:pPr algn="ctr"/>
                      <a:r>
                        <a:rPr lang="en-US" dirty="0"/>
                        <a:t>Budgeting in College</a:t>
                      </a:r>
                    </a:p>
                  </a:txBody>
                  <a:tcPr/>
                </a:tc>
                <a:extLst>
                  <a:ext uri="{0D108BD9-81ED-4DB2-BD59-A6C34878D82A}">
                    <a16:rowId xmlns:a16="http://schemas.microsoft.com/office/drawing/2014/main" xmlns="" val="1238955535"/>
                  </a:ext>
                </a:extLst>
              </a:tr>
            </a:tbl>
          </a:graphicData>
        </a:graphic>
      </p:graphicFrame>
      <p:graphicFrame>
        <p:nvGraphicFramePr>
          <p:cNvPr id="6" name="Table 5">
            <a:extLst>
              <a:ext uri="{FF2B5EF4-FFF2-40B4-BE49-F238E27FC236}">
                <a16:creationId xmlns:a16="http://schemas.microsoft.com/office/drawing/2014/main" xmlns="" id="{286A7B64-98FC-46AE-894B-3839DD5688E8}"/>
              </a:ext>
            </a:extLst>
          </p:cNvPr>
          <p:cNvGraphicFramePr>
            <a:graphicFrameLocks noGrp="1"/>
          </p:cNvGraphicFramePr>
          <p:nvPr>
            <p:extLst>
              <p:ext uri="{D42A27DB-BD31-4B8C-83A1-F6EECF244321}">
                <p14:modId xmlns:p14="http://schemas.microsoft.com/office/powerpoint/2010/main" val="1939294139"/>
              </p:ext>
            </p:extLst>
          </p:nvPr>
        </p:nvGraphicFramePr>
        <p:xfrm>
          <a:off x="3396442" y="1892660"/>
          <a:ext cx="2705100" cy="741680"/>
        </p:xfrm>
        <a:graphic>
          <a:graphicData uri="http://schemas.openxmlformats.org/drawingml/2006/table">
            <a:tbl>
              <a:tblPr firstRow="1" bandRow="1">
                <a:tableStyleId>{69012ECD-51FC-41F1-AA8D-1B2483CD663E}</a:tableStyleId>
              </a:tblPr>
              <a:tblGrid>
                <a:gridCol w="2705100">
                  <a:extLst>
                    <a:ext uri="{9D8B030D-6E8A-4147-A177-3AD203B41FA5}">
                      <a16:colId xmlns:a16="http://schemas.microsoft.com/office/drawing/2014/main" xmlns="" val="3848289300"/>
                    </a:ext>
                  </a:extLst>
                </a:gridCol>
              </a:tblGrid>
              <a:tr h="370840">
                <a:tc>
                  <a:txBody>
                    <a:bodyPr/>
                    <a:lstStyle/>
                    <a:p>
                      <a:pPr algn="ctr"/>
                      <a:r>
                        <a:rPr lang="en-US" dirty="0"/>
                        <a:t>OCTOBER</a:t>
                      </a:r>
                    </a:p>
                  </a:txBody>
                  <a:tcPr/>
                </a:tc>
                <a:extLst>
                  <a:ext uri="{0D108BD9-81ED-4DB2-BD59-A6C34878D82A}">
                    <a16:rowId xmlns:a16="http://schemas.microsoft.com/office/drawing/2014/main" xmlns="" val="2080662224"/>
                  </a:ext>
                </a:extLst>
              </a:tr>
              <a:tr h="370840">
                <a:tc>
                  <a:txBody>
                    <a:bodyPr/>
                    <a:lstStyle/>
                    <a:p>
                      <a:pPr algn="ctr"/>
                      <a:r>
                        <a:rPr lang="en-US" dirty="0"/>
                        <a:t>Paying for College (FAFSA)</a:t>
                      </a:r>
                    </a:p>
                  </a:txBody>
                  <a:tcPr/>
                </a:tc>
                <a:extLst>
                  <a:ext uri="{0D108BD9-81ED-4DB2-BD59-A6C34878D82A}">
                    <a16:rowId xmlns:a16="http://schemas.microsoft.com/office/drawing/2014/main" xmlns="" val="1305374361"/>
                  </a:ext>
                </a:extLst>
              </a:tr>
            </a:tbl>
          </a:graphicData>
        </a:graphic>
      </p:graphicFrame>
      <p:graphicFrame>
        <p:nvGraphicFramePr>
          <p:cNvPr id="7" name="Table 6">
            <a:extLst>
              <a:ext uri="{FF2B5EF4-FFF2-40B4-BE49-F238E27FC236}">
                <a16:creationId xmlns:a16="http://schemas.microsoft.com/office/drawing/2014/main" xmlns="" id="{48358173-40C0-4338-B622-1126BCCA71D1}"/>
              </a:ext>
            </a:extLst>
          </p:cNvPr>
          <p:cNvGraphicFramePr>
            <a:graphicFrameLocks noGrp="1"/>
          </p:cNvGraphicFramePr>
          <p:nvPr>
            <p:extLst>
              <p:ext uri="{D42A27DB-BD31-4B8C-83A1-F6EECF244321}">
                <p14:modId xmlns:p14="http://schemas.microsoft.com/office/powerpoint/2010/main" val="2432181537"/>
              </p:ext>
            </p:extLst>
          </p:nvPr>
        </p:nvGraphicFramePr>
        <p:xfrm>
          <a:off x="6666119" y="1892660"/>
          <a:ext cx="2111430" cy="741680"/>
        </p:xfrm>
        <a:graphic>
          <a:graphicData uri="http://schemas.openxmlformats.org/drawingml/2006/table">
            <a:tbl>
              <a:tblPr firstRow="1" bandRow="1">
                <a:tableStyleId>{69012ECD-51FC-41F1-AA8D-1B2483CD663E}</a:tableStyleId>
              </a:tblPr>
              <a:tblGrid>
                <a:gridCol w="2111430">
                  <a:extLst>
                    <a:ext uri="{9D8B030D-6E8A-4147-A177-3AD203B41FA5}">
                      <a16:colId xmlns:a16="http://schemas.microsoft.com/office/drawing/2014/main" xmlns="" val="2478765295"/>
                    </a:ext>
                  </a:extLst>
                </a:gridCol>
              </a:tblGrid>
              <a:tr h="370840">
                <a:tc>
                  <a:txBody>
                    <a:bodyPr/>
                    <a:lstStyle/>
                    <a:p>
                      <a:pPr algn="ctr"/>
                      <a:r>
                        <a:rPr lang="en-US" dirty="0"/>
                        <a:t>NOVEMBER</a:t>
                      </a:r>
                    </a:p>
                  </a:txBody>
                  <a:tcPr/>
                </a:tc>
                <a:extLst>
                  <a:ext uri="{0D108BD9-81ED-4DB2-BD59-A6C34878D82A}">
                    <a16:rowId xmlns:a16="http://schemas.microsoft.com/office/drawing/2014/main" xmlns="" val="1834442095"/>
                  </a:ext>
                </a:extLst>
              </a:tr>
              <a:tr h="370840">
                <a:tc>
                  <a:txBody>
                    <a:bodyPr/>
                    <a:lstStyle/>
                    <a:p>
                      <a:pPr algn="ctr"/>
                      <a:r>
                        <a:rPr lang="en-US" dirty="0"/>
                        <a:t>Investments</a:t>
                      </a:r>
                    </a:p>
                  </a:txBody>
                  <a:tcPr/>
                </a:tc>
                <a:extLst>
                  <a:ext uri="{0D108BD9-81ED-4DB2-BD59-A6C34878D82A}">
                    <a16:rowId xmlns:a16="http://schemas.microsoft.com/office/drawing/2014/main" xmlns="" val="4111261296"/>
                  </a:ext>
                </a:extLst>
              </a:tr>
            </a:tbl>
          </a:graphicData>
        </a:graphic>
      </p:graphicFrame>
      <p:graphicFrame>
        <p:nvGraphicFramePr>
          <p:cNvPr id="8" name="Table 7">
            <a:extLst>
              <a:ext uri="{FF2B5EF4-FFF2-40B4-BE49-F238E27FC236}">
                <a16:creationId xmlns:a16="http://schemas.microsoft.com/office/drawing/2014/main" xmlns="" id="{035FA653-4715-4831-9E67-05F4D8ADFD29}"/>
              </a:ext>
            </a:extLst>
          </p:cNvPr>
          <p:cNvGraphicFramePr>
            <a:graphicFrameLocks noGrp="1"/>
          </p:cNvGraphicFramePr>
          <p:nvPr>
            <p:extLst>
              <p:ext uri="{D42A27DB-BD31-4B8C-83A1-F6EECF244321}">
                <p14:modId xmlns:p14="http://schemas.microsoft.com/office/powerpoint/2010/main" val="839359676"/>
              </p:ext>
            </p:extLst>
          </p:nvPr>
        </p:nvGraphicFramePr>
        <p:xfrm>
          <a:off x="256306" y="3337854"/>
          <a:ext cx="2486894" cy="741680"/>
        </p:xfrm>
        <a:graphic>
          <a:graphicData uri="http://schemas.openxmlformats.org/drawingml/2006/table">
            <a:tbl>
              <a:tblPr firstRow="1" bandRow="1">
                <a:tableStyleId>{69012ECD-51FC-41F1-AA8D-1B2483CD663E}</a:tableStyleId>
              </a:tblPr>
              <a:tblGrid>
                <a:gridCol w="2486894">
                  <a:extLst>
                    <a:ext uri="{9D8B030D-6E8A-4147-A177-3AD203B41FA5}">
                      <a16:colId xmlns:a16="http://schemas.microsoft.com/office/drawing/2014/main" xmlns="" val="3833467597"/>
                    </a:ext>
                  </a:extLst>
                </a:gridCol>
              </a:tblGrid>
              <a:tr h="370840">
                <a:tc>
                  <a:txBody>
                    <a:bodyPr/>
                    <a:lstStyle/>
                    <a:p>
                      <a:pPr algn="ctr"/>
                      <a:r>
                        <a:rPr lang="en-US" dirty="0"/>
                        <a:t>FEBRUARY</a:t>
                      </a:r>
                    </a:p>
                  </a:txBody>
                  <a:tcPr/>
                </a:tc>
                <a:extLst>
                  <a:ext uri="{0D108BD9-81ED-4DB2-BD59-A6C34878D82A}">
                    <a16:rowId xmlns:a16="http://schemas.microsoft.com/office/drawing/2014/main" xmlns="" val="3569348555"/>
                  </a:ext>
                </a:extLst>
              </a:tr>
              <a:tr h="370840">
                <a:tc>
                  <a:txBody>
                    <a:bodyPr/>
                    <a:lstStyle/>
                    <a:p>
                      <a:pPr algn="ctr"/>
                      <a:r>
                        <a:rPr lang="en-US" dirty="0"/>
                        <a:t>Identity Theft &amp; Scams</a:t>
                      </a:r>
                    </a:p>
                  </a:txBody>
                  <a:tcPr/>
                </a:tc>
                <a:extLst>
                  <a:ext uri="{0D108BD9-81ED-4DB2-BD59-A6C34878D82A}">
                    <a16:rowId xmlns:a16="http://schemas.microsoft.com/office/drawing/2014/main" xmlns="" val="1752675597"/>
                  </a:ext>
                </a:extLst>
              </a:tr>
            </a:tbl>
          </a:graphicData>
        </a:graphic>
      </p:graphicFrame>
      <p:graphicFrame>
        <p:nvGraphicFramePr>
          <p:cNvPr id="9" name="Table 8">
            <a:extLst>
              <a:ext uri="{FF2B5EF4-FFF2-40B4-BE49-F238E27FC236}">
                <a16:creationId xmlns:a16="http://schemas.microsoft.com/office/drawing/2014/main" xmlns="" id="{D5BC36E3-CB1D-490F-8FC5-03E34F8EEA31}"/>
              </a:ext>
            </a:extLst>
          </p:cNvPr>
          <p:cNvGraphicFramePr>
            <a:graphicFrameLocks noGrp="1"/>
          </p:cNvGraphicFramePr>
          <p:nvPr>
            <p:extLst>
              <p:ext uri="{D42A27DB-BD31-4B8C-83A1-F6EECF244321}">
                <p14:modId xmlns:p14="http://schemas.microsoft.com/office/powerpoint/2010/main" val="479763981"/>
              </p:ext>
            </p:extLst>
          </p:nvPr>
        </p:nvGraphicFramePr>
        <p:xfrm>
          <a:off x="3390900" y="3337854"/>
          <a:ext cx="2362200" cy="741680"/>
        </p:xfrm>
        <a:graphic>
          <a:graphicData uri="http://schemas.openxmlformats.org/drawingml/2006/table">
            <a:tbl>
              <a:tblPr firstRow="1" bandRow="1">
                <a:tableStyleId>{69012ECD-51FC-41F1-AA8D-1B2483CD663E}</a:tableStyleId>
              </a:tblPr>
              <a:tblGrid>
                <a:gridCol w="2362200">
                  <a:extLst>
                    <a:ext uri="{9D8B030D-6E8A-4147-A177-3AD203B41FA5}">
                      <a16:colId xmlns:a16="http://schemas.microsoft.com/office/drawing/2014/main" xmlns="" val="3973066978"/>
                    </a:ext>
                  </a:extLst>
                </a:gridCol>
              </a:tblGrid>
              <a:tr h="370840">
                <a:tc>
                  <a:txBody>
                    <a:bodyPr/>
                    <a:lstStyle/>
                    <a:p>
                      <a:pPr algn="ctr"/>
                      <a:r>
                        <a:rPr lang="en-US" dirty="0"/>
                        <a:t>MARCH</a:t>
                      </a:r>
                    </a:p>
                  </a:txBody>
                  <a:tcPr/>
                </a:tc>
                <a:extLst>
                  <a:ext uri="{0D108BD9-81ED-4DB2-BD59-A6C34878D82A}">
                    <a16:rowId xmlns:a16="http://schemas.microsoft.com/office/drawing/2014/main" xmlns="" val="4016362053"/>
                  </a:ext>
                </a:extLst>
              </a:tr>
              <a:tr h="370840">
                <a:tc>
                  <a:txBody>
                    <a:bodyPr/>
                    <a:lstStyle/>
                    <a:p>
                      <a:pPr algn="ctr"/>
                      <a:r>
                        <a:rPr lang="en-US" dirty="0"/>
                        <a:t>Taxes &amp; Student Loans</a:t>
                      </a:r>
                    </a:p>
                  </a:txBody>
                  <a:tcPr/>
                </a:tc>
                <a:extLst>
                  <a:ext uri="{0D108BD9-81ED-4DB2-BD59-A6C34878D82A}">
                    <a16:rowId xmlns:a16="http://schemas.microsoft.com/office/drawing/2014/main" xmlns="" val="124899829"/>
                  </a:ext>
                </a:extLst>
              </a:tr>
            </a:tbl>
          </a:graphicData>
        </a:graphic>
      </p:graphicFrame>
      <p:graphicFrame>
        <p:nvGraphicFramePr>
          <p:cNvPr id="10" name="Table 9">
            <a:extLst>
              <a:ext uri="{FF2B5EF4-FFF2-40B4-BE49-F238E27FC236}">
                <a16:creationId xmlns:a16="http://schemas.microsoft.com/office/drawing/2014/main" xmlns="" id="{43E99FED-E3B9-4975-8EB5-5C15145DA095}"/>
              </a:ext>
            </a:extLst>
          </p:cNvPr>
          <p:cNvGraphicFramePr>
            <a:graphicFrameLocks noGrp="1"/>
          </p:cNvGraphicFramePr>
          <p:nvPr>
            <p:extLst>
              <p:ext uri="{D42A27DB-BD31-4B8C-83A1-F6EECF244321}">
                <p14:modId xmlns:p14="http://schemas.microsoft.com/office/powerpoint/2010/main" val="260396256"/>
              </p:ext>
            </p:extLst>
          </p:nvPr>
        </p:nvGraphicFramePr>
        <p:xfrm>
          <a:off x="6051665" y="3342209"/>
          <a:ext cx="2819400" cy="741680"/>
        </p:xfrm>
        <a:graphic>
          <a:graphicData uri="http://schemas.openxmlformats.org/drawingml/2006/table">
            <a:tbl>
              <a:tblPr firstRow="1" bandRow="1">
                <a:tableStyleId>{69012ECD-51FC-41F1-AA8D-1B2483CD663E}</a:tableStyleId>
              </a:tblPr>
              <a:tblGrid>
                <a:gridCol w="2819400">
                  <a:extLst>
                    <a:ext uri="{9D8B030D-6E8A-4147-A177-3AD203B41FA5}">
                      <a16:colId xmlns:a16="http://schemas.microsoft.com/office/drawing/2014/main" xmlns="" val="2128141480"/>
                    </a:ext>
                  </a:extLst>
                </a:gridCol>
              </a:tblGrid>
              <a:tr h="370840">
                <a:tc>
                  <a:txBody>
                    <a:bodyPr/>
                    <a:lstStyle/>
                    <a:p>
                      <a:pPr algn="ctr"/>
                      <a:r>
                        <a:rPr lang="en-US" dirty="0"/>
                        <a:t>APRIL</a:t>
                      </a:r>
                    </a:p>
                  </a:txBody>
                  <a:tcPr/>
                </a:tc>
                <a:extLst>
                  <a:ext uri="{0D108BD9-81ED-4DB2-BD59-A6C34878D82A}">
                    <a16:rowId xmlns:a16="http://schemas.microsoft.com/office/drawing/2014/main" xmlns="" val="128691132"/>
                  </a:ext>
                </a:extLst>
              </a:tr>
              <a:tr h="370840">
                <a:tc>
                  <a:txBody>
                    <a:bodyPr/>
                    <a:lstStyle/>
                    <a:p>
                      <a:pPr algn="ctr"/>
                      <a:r>
                        <a:rPr lang="en-US" dirty="0"/>
                        <a:t>Summer &amp; Grad Budgeting</a:t>
                      </a:r>
                    </a:p>
                  </a:txBody>
                  <a:tcPr/>
                </a:tc>
                <a:extLst>
                  <a:ext uri="{0D108BD9-81ED-4DB2-BD59-A6C34878D82A}">
                    <a16:rowId xmlns:a16="http://schemas.microsoft.com/office/drawing/2014/main" xmlns="" val="527814334"/>
                  </a:ext>
                </a:extLst>
              </a:tr>
            </a:tbl>
          </a:graphicData>
        </a:graphic>
      </p:graphicFrame>
      <p:graphicFrame>
        <p:nvGraphicFramePr>
          <p:cNvPr id="11" name="Table 10">
            <a:extLst>
              <a:ext uri="{FF2B5EF4-FFF2-40B4-BE49-F238E27FC236}">
                <a16:creationId xmlns:a16="http://schemas.microsoft.com/office/drawing/2014/main" xmlns="" id="{A2C0EE95-082C-4C2A-A076-2C0608B01E46}"/>
              </a:ext>
            </a:extLst>
          </p:cNvPr>
          <p:cNvGraphicFramePr>
            <a:graphicFrameLocks noGrp="1"/>
          </p:cNvGraphicFramePr>
          <p:nvPr>
            <p:extLst>
              <p:ext uri="{D42A27DB-BD31-4B8C-83A1-F6EECF244321}">
                <p14:modId xmlns:p14="http://schemas.microsoft.com/office/powerpoint/2010/main" val="879081634"/>
              </p:ext>
            </p:extLst>
          </p:nvPr>
        </p:nvGraphicFramePr>
        <p:xfrm>
          <a:off x="3328553" y="4641531"/>
          <a:ext cx="2486894" cy="741680"/>
        </p:xfrm>
        <a:graphic>
          <a:graphicData uri="http://schemas.openxmlformats.org/drawingml/2006/table">
            <a:tbl>
              <a:tblPr firstRow="1" bandRow="1">
                <a:tableStyleId>{69012ECD-51FC-41F1-AA8D-1B2483CD663E}</a:tableStyleId>
              </a:tblPr>
              <a:tblGrid>
                <a:gridCol w="2486894">
                  <a:extLst>
                    <a:ext uri="{9D8B030D-6E8A-4147-A177-3AD203B41FA5}">
                      <a16:colId xmlns:a16="http://schemas.microsoft.com/office/drawing/2014/main" xmlns="" val="888416748"/>
                    </a:ext>
                  </a:extLst>
                </a:gridCol>
              </a:tblGrid>
              <a:tr h="370840">
                <a:tc>
                  <a:txBody>
                    <a:bodyPr/>
                    <a:lstStyle/>
                    <a:p>
                      <a:pPr algn="ctr"/>
                      <a:r>
                        <a:rPr lang="en-US" dirty="0"/>
                        <a:t>MAY</a:t>
                      </a:r>
                    </a:p>
                  </a:txBody>
                  <a:tcPr/>
                </a:tc>
                <a:extLst>
                  <a:ext uri="{0D108BD9-81ED-4DB2-BD59-A6C34878D82A}">
                    <a16:rowId xmlns:a16="http://schemas.microsoft.com/office/drawing/2014/main" xmlns="" val="3564487756"/>
                  </a:ext>
                </a:extLst>
              </a:tr>
              <a:tr h="370840">
                <a:tc>
                  <a:txBody>
                    <a:bodyPr/>
                    <a:lstStyle/>
                    <a:p>
                      <a:pPr algn="ctr"/>
                      <a:r>
                        <a:rPr lang="en-US" dirty="0"/>
                        <a:t>Evaluation</a:t>
                      </a:r>
                    </a:p>
                  </a:txBody>
                  <a:tcPr/>
                </a:tc>
                <a:extLst>
                  <a:ext uri="{0D108BD9-81ED-4DB2-BD59-A6C34878D82A}">
                    <a16:rowId xmlns:a16="http://schemas.microsoft.com/office/drawing/2014/main" xmlns="" val="3617006972"/>
                  </a:ext>
                </a:extLst>
              </a:tr>
            </a:tbl>
          </a:graphicData>
        </a:graphic>
      </p:graphicFrame>
      <p:pic>
        <p:nvPicPr>
          <p:cNvPr id="4" name="Picture 3">
            <a:extLst>
              <a:ext uri="{FF2B5EF4-FFF2-40B4-BE49-F238E27FC236}">
                <a16:creationId xmlns:a16="http://schemas.microsoft.com/office/drawing/2014/main" xmlns="" id="{990756FB-62E5-4A1D-A05B-7D735F73A2F1}"/>
              </a:ext>
            </a:extLst>
          </p:cNvPr>
          <p:cNvPicPr>
            <a:picLocks noChangeAspect="1"/>
          </p:cNvPicPr>
          <p:nvPr/>
        </p:nvPicPr>
        <p:blipFill>
          <a:blip r:embed="rId3"/>
          <a:stretch>
            <a:fillRect/>
          </a:stretch>
        </p:blipFill>
        <p:spPr>
          <a:xfrm>
            <a:off x="960210" y="274638"/>
            <a:ext cx="1079086" cy="1255885"/>
          </a:xfrm>
          <a:prstGeom prst="rect">
            <a:avLst/>
          </a:prstGeom>
        </p:spPr>
      </p:pic>
      <p:pic>
        <p:nvPicPr>
          <p:cNvPr id="15" name="Picture 14">
            <a:extLst>
              <a:ext uri="{FF2B5EF4-FFF2-40B4-BE49-F238E27FC236}">
                <a16:creationId xmlns:a16="http://schemas.microsoft.com/office/drawing/2014/main" xmlns="" id="{11172179-1749-44D2-9F7D-CB8EE600B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799" y="6184601"/>
            <a:ext cx="2349731" cy="673399"/>
          </a:xfrm>
          <a:prstGeom prst="rect">
            <a:avLst/>
          </a:prstGeom>
        </p:spPr>
      </p:pic>
    </p:spTree>
    <p:extLst>
      <p:ext uri="{BB962C8B-B14F-4D97-AF65-F5344CB8AC3E}">
        <p14:creationId xmlns:p14="http://schemas.microsoft.com/office/powerpoint/2010/main" val="69685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421" y="803325"/>
            <a:ext cx="4582280" cy="1325563"/>
          </a:xfrm>
        </p:spPr>
        <p:txBody>
          <a:bodyPr vert="horz" lIns="91440" tIns="45720" rIns="91440" bIns="45720" rtlCol="0" anchor="ctr">
            <a:normAutofit/>
          </a:bodyPr>
          <a:lstStyle/>
          <a:p>
            <a:pPr algn="l">
              <a:lnSpc>
                <a:spcPct val="90000"/>
              </a:lnSpc>
            </a:pPr>
            <a:r>
              <a:rPr lang="en-US" b="1" kern="1200" dirty="0">
                <a:solidFill>
                  <a:schemeClr val="tx1"/>
                </a:solidFill>
                <a:latin typeface="+mj-lt"/>
                <a:ea typeface="+mj-ea"/>
                <a:cs typeface="+mj-cs"/>
              </a:rPr>
              <a:t>EXECUTE: </a:t>
            </a:r>
            <a:r>
              <a:rPr lang="en-US" kern="1200" dirty="0">
                <a:solidFill>
                  <a:schemeClr val="tx1"/>
                </a:solidFill>
                <a:latin typeface="+mj-lt"/>
                <a:ea typeface="+mj-ea"/>
                <a:cs typeface="+mj-cs"/>
              </a:rPr>
              <a:t>Summer</a:t>
            </a:r>
          </a:p>
        </p:txBody>
      </p:sp>
      <p:sp>
        <p:nvSpPr>
          <p:cNvPr id="5" name="TextBox 4">
            <a:extLst>
              <a:ext uri="{FF2B5EF4-FFF2-40B4-BE49-F238E27FC236}">
                <a16:creationId xmlns:a16="http://schemas.microsoft.com/office/drawing/2014/main" xmlns="" id="{D59BE4CD-2633-431E-808E-92CBC604507F}"/>
              </a:ext>
            </a:extLst>
          </p:cNvPr>
          <p:cNvSpPr txBox="1"/>
          <p:nvPr/>
        </p:nvSpPr>
        <p:spPr>
          <a:xfrm>
            <a:off x="4320422" y="2279018"/>
            <a:ext cx="4582280"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b="1" dirty="0"/>
              <a:t>FY Students: High Financial Need</a:t>
            </a:r>
          </a:p>
          <a:p>
            <a:pPr>
              <a:lnSpc>
                <a:spcPct val="90000"/>
              </a:lnSpc>
              <a:spcAft>
                <a:spcPts val="600"/>
              </a:spcAft>
            </a:pPr>
            <a:r>
              <a:rPr lang="en-US" dirty="0"/>
              <a:t>	</a:t>
            </a:r>
            <a:r>
              <a:rPr lang="en-US" i="1" dirty="0"/>
              <a:t>Emails</a:t>
            </a:r>
            <a:r>
              <a:rPr lang="en-US" dirty="0"/>
              <a:t> regarding:</a:t>
            </a:r>
          </a:p>
          <a:p>
            <a:pPr>
              <a:lnSpc>
                <a:spcPct val="90000"/>
              </a:lnSpc>
              <a:spcAft>
                <a:spcPts val="600"/>
              </a:spcAft>
            </a:pPr>
            <a:r>
              <a:rPr lang="en-US" dirty="0"/>
              <a:t>	- Job opportunities and resources</a:t>
            </a:r>
          </a:p>
          <a:p>
            <a:pPr>
              <a:lnSpc>
                <a:spcPct val="90000"/>
              </a:lnSpc>
              <a:spcAft>
                <a:spcPts val="600"/>
              </a:spcAft>
            </a:pPr>
            <a:r>
              <a:rPr lang="en-US" dirty="0"/>
              <a:t>	- </a:t>
            </a:r>
            <a:r>
              <a:rPr lang="en-US" dirty="0" err="1"/>
              <a:t>CashCourse</a:t>
            </a: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b="1" dirty="0"/>
              <a:t>COMPASS Students</a:t>
            </a:r>
          </a:p>
          <a:p>
            <a:pPr>
              <a:lnSpc>
                <a:spcPct val="90000"/>
              </a:lnSpc>
              <a:spcAft>
                <a:spcPts val="600"/>
              </a:spcAft>
            </a:pPr>
            <a:r>
              <a:rPr lang="en-US" b="1" dirty="0"/>
              <a:t>	</a:t>
            </a:r>
            <a:r>
              <a:rPr lang="en-US" i="1" dirty="0"/>
              <a:t>Presentation</a:t>
            </a:r>
            <a:r>
              <a:rPr lang="en-US" dirty="0"/>
              <a:t> during their orientation</a:t>
            </a:r>
          </a:p>
        </p:txBody>
      </p:sp>
      <p:sp>
        <p:nvSpPr>
          <p:cNvPr id="10" name="Freeform: Shape 9">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79122"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51850"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2775D79A-C248-4814-8A8A-BFB7D20E5A6F}"/>
              </a:ext>
            </a:extLst>
          </p:cNvPr>
          <p:cNvPicPr>
            <a:picLocks noChangeAspect="1"/>
          </p:cNvPicPr>
          <p:nvPr/>
        </p:nvPicPr>
        <p:blipFill>
          <a:blip r:embed="rId3"/>
          <a:stretch>
            <a:fillRect/>
          </a:stretch>
        </p:blipFill>
        <p:spPr>
          <a:xfrm>
            <a:off x="241299" y="786917"/>
            <a:ext cx="2876616" cy="3347924"/>
          </a:xfrm>
          <a:prstGeom prst="rect">
            <a:avLst/>
          </a:prstGeom>
        </p:spPr>
      </p:pic>
      <p:pic>
        <p:nvPicPr>
          <p:cNvPr id="6" name="Picture 5">
            <a:extLst>
              <a:ext uri="{FF2B5EF4-FFF2-40B4-BE49-F238E27FC236}">
                <a16:creationId xmlns:a16="http://schemas.microsoft.com/office/drawing/2014/main" xmlns="" id="{4ED6D79E-91CF-469D-8184-343C204B1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40" y="6076207"/>
            <a:ext cx="2727960" cy="781793"/>
          </a:xfrm>
          <a:prstGeom prst="rect">
            <a:avLst/>
          </a:prstGeom>
        </p:spPr>
      </p:pic>
    </p:spTree>
    <p:extLst>
      <p:ext uri="{BB962C8B-B14F-4D97-AF65-F5344CB8AC3E}">
        <p14:creationId xmlns:p14="http://schemas.microsoft.com/office/powerpoint/2010/main" val="268975464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EXECUTE: </a:t>
            </a:r>
            <a:r>
              <a:rPr lang="en-US" sz="4000" dirty="0"/>
              <a:t>School Year Offerings</a:t>
            </a:r>
          </a:p>
        </p:txBody>
      </p:sp>
      <p:graphicFrame>
        <p:nvGraphicFramePr>
          <p:cNvPr id="6" name="Table 5">
            <a:extLst>
              <a:ext uri="{FF2B5EF4-FFF2-40B4-BE49-F238E27FC236}">
                <a16:creationId xmlns:a16="http://schemas.microsoft.com/office/drawing/2014/main" xmlns="" id="{C0DEE3A2-9D21-4F01-855D-08708C00842B}"/>
              </a:ext>
            </a:extLst>
          </p:cNvPr>
          <p:cNvGraphicFramePr>
            <a:graphicFrameLocks noGrp="1"/>
          </p:cNvGraphicFramePr>
          <p:nvPr>
            <p:extLst>
              <p:ext uri="{D42A27DB-BD31-4B8C-83A1-F6EECF244321}">
                <p14:modId xmlns:p14="http://schemas.microsoft.com/office/powerpoint/2010/main" val="4134576126"/>
              </p:ext>
            </p:extLst>
          </p:nvPr>
        </p:nvGraphicFramePr>
        <p:xfrm>
          <a:off x="1066800" y="1397000"/>
          <a:ext cx="7162800" cy="471424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xmlns="" val="67855512"/>
                    </a:ext>
                  </a:extLst>
                </a:gridCol>
                <a:gridCol w="1790700">
                  <a:extLst>
                    <a:ext uri="{9D8B030D-6E8A-4147-A177-3AD203B41FA5}">
                      <a16:colId xmlns:a16="http://schemas.microsoft.com/office/drawing/2014/main" xmlns="" val="4138409521"/>
                    </a:ext>
                  </a:extLst>
                </a:gridCol>
                <a:gridCol w="1790700">
                  <a:extLst>
                    <a:ext uri="{9D8B030D-6E8A-4147-A177-3AD203B41FA5}">
                      <a16:colId xmlns:a16="http://schemas.microsoft.com/office/drawing/2014/main" xmlns="" val="1286156771"/>
                    </a:ext>
                  </a:extLst>
                </a:gridCol>
                <a:gridCol w="1790700">
                  <a:extLst>
                    <a:ext uri="{9D8B030D-6E8A-4147-A177-3AD203B41FA5}">
                      <a16:colId xmlns:a16="http://schemas.microsoft.com/office/drawing/2014/main" xmlns="" val="4000538791"/>
                    </a:ext>
                  </a:extLst>
                </a:gridCol>
              </a:tblGrid>
              <a:tr h="558800">
                <a:tc>
                  <a:txBody>
                    <a:bodyPr/>
                    <a:lstStyle/>
                    <a:p>
                      <a:pPr algn="ctr"/>
                      <a:r>
                        <a:rPr lang="en-US" dirty="0"/>
                        <a:t>Spring 2017</a:t>
                      </a:r>
                    </a:p>
                  </a:txBody>
                  <a:tcPr/>
                </a:tc>
                <a:tc>
                  <a:txBody>
                    <a:bodyPr/>
                    <a:lstStyle/>
                    <a:p>
                      <a:pPr algn="ctr"/>
                      <a:r>
                        <a:rPr lang="en-US" dirty="0"/>
                        <a:t>Fall 2017</a:t>
                      </a:r>
                    </a:p>
                  </a:txBody>
                  <a:tcPr/>
                </a:tc>
                <a:tc>
                  <a:txBody>
                    <a:bodyPr/>
                    <a:lstStyle/>
                    <a:p>
                      <a:pPr algn="ctr"/>
                      <a:r>
                        <a:rPr lang="en-US" dirty="0"/>
                        <a:t>Spring 2018</a:t>
                      </a:r>
                    </a:p>
                  </a:txBody>
                  <a:tcPr/>
                </a:tc>
                <a:tc>
                  <a:txBody>
                    <a:bodyPr/>
                    <a:lstStyle/>
                    <a:p>
                      <a:pPr algn="ctr"/>
                      <a:r>
                        <a:rPr lang="en-US" dirty="0"/>
                        <a:t>Fall 2018</a:t>
                      </a:r>
                    </a:p>
                  </a:txBody>
                  <a:tcPr/>
                </a:tc>
                <a:extLst>
                  <a:ext uri="{0D108BD9-81ED-4DB2-BD59-A6C34878D82A}">
                    <a16:rowId xmlns:a16="http://schemas.microsoft.com/office/drawing/2014/main" xmlns="" val="601289890"/>
                  </a:ext>
                </a:extLst>
              </a:tr>
              <a:tr h="558800">
                <a:tc>
                  <a:txBody>
                    <a:bodyPr/>
                    <a:lstStyle/>
                    <a:p>
                      <a:r>
                        <a:rPr lang="en-US" dirty="0"/>
                        <a:t>Deep Dives (4)</a:t>
                      </a:r>
                    </a:p>
                  </a:txBody>
                  <a:tcPr/>
                </a:tc>
                <a:tc>
                  <a:txBody>
                    <a:bodyPr/>
                    <a:lstStyle/>
                    <a:p>
                      <a:r>
                        <a:rPr lang="en-US" dirty="0"/>
                        <a:t>Deep Dives (3)</a:t>
                      </a:r>
                    </a:p>
                  </a:txBody>
                  <a:tcPr/>
                </a:tc>
                <a:tc>
                  <a:txBody>
                    <a:bodyPr/>
                    <a:lstStyle/>
                    <a:p>
                      <a:r>
                        <a:rPr lang="en-US" dirty="0"/>
                        <a:t>Deep Dives (3)</a:t>
                      </a:r>
                    </a:p>
                  </a:txBody>
                  <a:tcPr/>
                </a:tc>
                <a:tc>
                  <a:txBody>
                    <a:bodyPr/>
                    <a:lstStyle/>
                    <a:p>
                      <a:r>
                        <a:rPr lang="en-US" dirty="0"/>
                        <a:t>Deep Dives (3)</a:t>
                      </a:r>
                    </a:p>
                  </a:txBody>
                  <a:tcPr/>
                </a:tc>
                <a:extLst>
                  <a:ext uri="{0D108BD9-81ED-4DB2-BD59-A6C34878D82A}">
                    <a16:rowId xmlns:a16="http://schemas.microsoft.com/office/drawing/2014/main" xmlns="" val="2338831527"/>
                  </a:ext>
                </a:extLst>
              </a:tr>
              <a:tr h="558800">
                <a:tc>
                  <a:txBody>
                    <a:bodyPr/>
                    <a:lstStyle/>
                    <a:p>
                      <a:r>
                        <a:rPr lang="en-US" dirty="0"/>
                        <a:t>Financial Quizzes</a:t>
                      </a:r>
                    </a:p>
                  </a:txBody>
                  <a:tcPr/>
                </a:tc>
                <a:tc>
                  <a:txBody>
                    <a:bodyPr/>
                    <a:lstStyle/>
                    <a:p>
                      <a:r>
                        <a:rPr lang="en-US" dirty="0"/>
                        <a:t>Financial Quizzes</a:t>
                      </a:r>
                    </a:p>
                  </a:txBody>
                  <a:tcPr/>
                </a:tc>
                <a:tc>
                  <a:txBody>
                    <a:bodyPr/>
                    <a:lstStyle/>
                    <a:p>
                      <a:r>
                        <a:rPr lang="en-US" dirty="0"/>
                        <a:t>Financial Quizzes</a:t>
                      </a:r>
                    </a:p>
                  </a:txBody>
                  <a:tcPr/>
                </a:tc>
                <a:tc>
                  <a:txBody>
                    <a:bodyPr/>
                    <a:lstStyle/>
                    <a:p>
                      <a:r>
                        <a:rPr lang="en-US" dirty="0"/>
                        <a:t>Financial Quizzes</a:t>
                      </a:r>
                    </a:p>
                  </a:txBody>
                  <a:tcPr/>
                </a:tc>
                <a:extLst>
                  <a:ext uri="{0D108BD9-81ED-4DB2-BD59-A6C34878D82A}">
                    <a16:rowId xmlns:a16="http://schemas.microsoft.com/office/drawing/2014/main" xmlns="" val="3640604888"/>
                  </a:ext>
                </a:extLst>
              </a:tr>
              <a:tr h="558800">
                <a:tc>
                  <a:txBody>
                    <a:bodyPr/>
                    <a:lstStyle/>
                    <a:p>
                      <a:r>
                        <a:rPr lang="en-US" dirty="0"/>
                        <a:t>Classroom Visits</a:t>
                      </a:r>
                    </a:p>
                  </a:txBody>
                  <a:tcPr/>
                </a:tc>
                <a:tc>
                  <a:txBody>
                    <a:bodyPr/>
                    <a:lstStyle/>
                    <a:p>
                      <a:r>
                        <a:rPr lang="en-US" dirty="0"/>
                        <a:t>Classroom Visits</a:t>
                      </a:r>
                    </a:p>
                  </a:txBody>
                  <a:tcPr/>
                </a:tc>
                <a:tc>
                  <a:txBody>
                    <a:bodyPr/>
                    <a:lstStyle/>
                    <a:p>
                      <a:r>
                        <a:rPr lang="en-US" dirty="0"/>
                        <a:t>Classroom Visits</a:t>
                      </a:r>
                    </a:p>
                  </a:txBody>
                  <a:tcPr/>
                </a:tc>
                <a:tc>
                  <a:txBody>
                    <a:bodyPr/>
                    <a:lstStyle/>
                    <a:p>
                      <a:r>
                        <a:rPr lang="en-US" dirty="0"/>
                        <a:t>Classroom Visits</a:t>
                      </a:r>
                    </a:p>
                  </a:txBody>
                  <a:tcPr/>
                </a:tc>
                <a:extLst>
                  <a:ext uri="{0D108BD9-81ED-4DB2-BD59-A6C34878D82A}">
                    <a16:rowId xmlns:a16="http://schemas.microsoft.com/office/drawing/2014/main" xmlns="" val="342971180"/>
                  </a:ext>
                </a:extLst>
              </a:tr>
              <a:tr h="558800">
                <a:tc>
                  <a:txBody>
                    <a:bodyPr/>
                    <a:lstStyle/>
                    <a:p>
                      <a:r>
                        <a:rPr lang="en-US" dirty="0" err="1"/>
                        <a:t>CashCourse</a:t>
                      </a:r>
                      <a:endParaRPr lang="en-US" dirty="0"/>
                    </a:p>
                  </a:txBody>
                  <a:tcPr/>
                </a:tc>
                <a:tc>
                  <a:txBody>
                    <a:bodyPr/>
                    <a:lstStyle/>
                    <a:p>
                      <a:r>
                        <a:rPr lang="en-US" dirty="0" err="1"/>
                        <a:t>CashCourse</a:t>
                      </a:r>
                      <a:endParaRPr lang="en-US" dirty="0"/>
                    </a:p>
                  </a:txBody>
                  <a:tcPr/>
                </a:tc>
                <a:tc>
                  <a:txBody>
                    <a:bodyPr/>
                    <a:lstStyle/>
                    <a:p>
                      <a:r>
                        <a:rPr lang="en-US" dirty="0" err="1"/>
                        <a:t>CashCourse</a:t>
                      </a:r>
                      <a:endParaRPr lang="en-US" dirty="0"/>
                    </a:p>
                  </a:txBody>
                  <a:tcPr/>
                </a:tc>
                <a:tc>
                  <a:txBody>
                    <a:bodyPr/>
                    <a:lstStyle/>
                    <a:p>
                      <a:r>
                        <a:rPr lang="en-US" dirty="0" err="1"/>
                        <a:t>CashCourse</a:t>
                      </a:r>
                      <a:endParaRPr lang="en-US" dirty="0"/>
                    </a:p>
                  </a:txBody>
                  <a:tcPr/>
                </a:tc>
                <a:extLst>
                  <a:ext uri="{0D108BD9-81ED-4DB2-BD59-A6C34878D82A}">
                    <a16:rowId xmlns:a16="http://schemas.microsoft.com/office/drawing/2014/main" xmlns="" val="2623958021"/>
                  </a:ext>
                </a:extLst>
              </a:tr>
              <a:tr h="558800">
                <a:tc>
                  <a:txBody>
                    <a:bodyPr/>
                    <a:lstStyle/>
                    <a:p>
                      <a:endParaRPr lang="en-US" dirty="0"/>
                    </a:p>
                  </a:txBody>
                  <a:tcPr/>
                </a:tc>
                <a:tc>
                  <a:txBody>
                    <a:bodyPr/>
                    <a:lstStyle/>
                    <a:p>
                      <a:r>
                        <a:rPr lang="en-US" dirty="0"/>
                        <a:t>Get Savvy Webinars</a:t>
                      </a:r>
                    </a:p>
                  </a:txBody>
                  <a:tcPr/>
                </a:tc>
                <a:tc>
                  <a:txBody>
                    <a:bodyPr/>
                    <a:lstStyle/>
                    <a:p>
                      <a:r>
                        <a:rPr lang="en-US" dirty="0"/>
                        <a:t>Get Savvy Webinars</a:t>
                      </a:r>
                    </a:p>
                  </a:txBody>
                  <a:tcPr/>
                </a:tc>
                <a:tc>
                  <a:txBody>
                    <a:bodyPr/>
                    <a:lstStyle/>
                    <a:p>
                      <a:r>
                        <a:rPr lang="en-US" dirty="0"/>
                        <a:t>Get Savvy Webinars</a:t>
                      </a:r>
                    </a:p>
                  </a:txBody>
                  <a:tcPr/>
                </a:tc>
                <a:extLst>
                  <a:ext uri="{0D108BD9-81ED-4DB2-BD59-A6C34878D82A}">
                    <a16:rowId xmlns:a16="http://schemas.microsoft.com/office/drawing/2014/main" xmlns="" val="493373693"/>
                  </a:ext>
                </a:extLst>
              </a:tr>
              <a:tr h="558800">
                <a:tc>
                  <a:txBody>
                    <a:bodyPr/>
                    <a:lstStyle/>
                    <a:p>
                      <a:endParaRPr lang="en-US"/>
                    </a:p>
                  </a:txBody>
                  <a:tcPr/>
                </a:tc>
                <a:tc>
                  <a:txBody>
                    <a:bodyPr/>
                    <a:lstStyle/>
                    <a:p>
                      <a:endParaRPr lang="en-US"/>
                    </a:p>
                  </a:txBody>
                  <a:tcPr/>
                </a:tc>
                <a:tc>
                  <a:txBody>
                    <a:bodyPr/>
                    <a:lstStyle/>
                    <a:p>
                      <a:r>
                        <a:rPr lang="en-US" dirty="0"/>
                        <a:t>Spring Quiz Challenge</a:t>
                      </a:r>
                    </a:p>
                  </a:txBody>
                  <a:tcPr/>
                </a:tc>
                <a:tc>
                  <a:txBody>
                    <a:bodyPr/>
                    <a:lstStyle/>
                    <a:p>
                      <a:r>
                        <a:rPr lang="en-US" dirty="0"/>
                        <a:t>SGA Student Leader Training</a:t>
                      </a:r>
                    </a:p>
                  </a:txBody>
                  <a:tcPr/>
                </a:tc>
                <a:extLst>
                  <a:ext uri="{0D108BD9-81ED-4DB2-BD59-A6C34878D82A}">
                    <a16:rowId xmlns:a16="http://schemas.microsoft.com/office/drawing/2014/main" xmlns="" val="2867809846"/>
                  </a:ext>
                </a:extLst>
              </a:tr>
              <a:tr h="558800">
                <a:tc>
                  <a:txBody>
                    <a:bodyPr/>
                    <a:lstStyle/>
                    <a:p>
                      <a:endParaRPr lang="en-US" dirty="0"/>
                    </a:p>
                  </a:txBody>
                  <a:tcPr/>
                </a:tc>
                <a:tc>
                  <a:txBody>
                    <a:bodyPr/>
                    <a:lstStyle/>
                    <a:p>
                      <a:endParaRPr lang="en-US"/>
                    </a:p>
                  </a:txBody>
                  <a:tcPr/>
                </a:tc>
                <a:tc>
                  <a:txBody>
                    <a:bodyPr/>
                    <a:lstStyle/>
                    <a:p>
                      <a:r>
                        <a:rPr lang="en-US" dirty="0"/>
                        <a:t>1:1 Savings Match Program</a:t>
                      </a:r>
                    </a:p>
                  </a:txBody>
                  <a:tcPr/>
                </a:tc>
                <a:tc>
                  <a:txBody>
                    <a:bodyPr/>
                    <a:lstStyle/>
                    <a:p>
                      <a:r>
                        <a:rPr lang="en-US" dirty="0"/>
                        <a:t>Campus Housing Initiatives</a:t>
                      </a:r>
                    </a:p>
                  </a:txBody>
                  <a:tcPr/>
                </a:tc>
                <a:extLst>
                  <a:ext uri="{0D108BD9-81ED-4DB2-BD59-A6C34878D82A}">
                    <a16:rowId xmlns:a16="http://schemas.microsoft.com/office/drawing/2014/main" xmlns="" val="2628765428"/>
                  </a:ext>
                </a:extLst>
              </a:tr>
            </a:tbl>
          </a:graphicData>
        </a:graphic>
      </p:graphicFrame>
      <p:pic>
        <p:nvPicPr>
          <p:cNvPr id="8" name="Picture 7">
            <a:extLst>
              <a:ext uri="{FF2B5EF4-FFF2-40B4-BE49-F238E27FC236}">
                <a16:creationId xmlns:a16="http://schemas.microsoft.com/office/drawing/2014/main" xmlns="" id="{BE6F9230-A36D-4E26-8BFE-881CE86DE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272747"/>
            <a:ext cx="2042160" cy="585253"/>
          </a:xfrm>
          <a:prstGeom prst="rect">
            <a:avLst/>
          </a:prstGeom>
        </p:spPr>
      </p:pic>
      <p:pic>
        <p:nvPicPr>
          <p:cNvPr id="3" name="Picture 2">
            <a:extLst>
              <a:ext uri="{FF2B5EF4-FFF2-40B4-BE49-F238E27FC236}">
                <a16:creationId xmlns:a16="http://schemas.microsoft.com/office/drawing/2014/main" xmlns="" id="{DE689748-06D7-4857-BA67-035D683EB0CC}"/>
              </a:ext>
            </a:extLst>
          </p:cNvPr>
          <p:cNvPicPr>
            <a:picLocks noChangeAspect="1"/>
          </p:cNvPicPr>
          <p:nvPr/>
        </p:nvPicPr>
        <p:blipFill>
          <a:blip r:embed="rId3"/>
          <a:stretch>
            <a:fillRect/>
          </a:stretch>
        </p:blipFill>
        <p:spPr>
          <a:xfrm>
            <a:off x="83127" y="141115"/>
            <a:ext cx="1079086" cy="1255885"/>
          </a:xfrm>
          <a:prstGeom prst="rect">
            <a:avLst/>
          </a:prstGeom>
        </p:spPr>
      </p:pic>
    </p:spTree>
    <p:extLst>
      <p:ext uri="{BB962C8B-B14F-4D97-AF65-F5344CB8AC3E}">
        <p14:creationId xmlns:p14="http://schemas.microsoft.com/office/powerpoint/2010/main" val="339011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1" y="803325"/>
            <a:ext cx="3985902" cy="1325563"/>
          </a:xfrm>
        </p:spPr>
        <p:txBody>
          <a:bodyPr>
            <a:normAutofit/>
          </a:bodyPr>
          <a:lstStyle/>
          <a:p>
            <a:pPr>
              <a:lnSpc>
                <a:spcPct val="90000"/>
              </a:lnSpc>
            </a:pPr>
            <a:r>
              <a:rPr lang="en-US" sz="3700" b="1"/>
              <a:t>EVALUATE: </a:t>
            </a:r>
            <a:r>
              <a:rPr lang="en-US" sz="3700"/>
              <a:t>Student Evaluations</a:t>
            </a:r>
          </a:p>
        </p:txBody>
      </p:sp>
      <p:sp>
        <p:nvSpPr>
          <p:cNvPr id="3" name="Content Placeholder 2"/>
          <p:cNvSpPr>
            <a:spLocks noGrp="1"/>
          </p:cNvSpPr>
          <p:nvPr>
            <p:ph idx="1"/>
          </p:nvPr>
        </p:nvSpPr>
        <p:spPr>
          <a:xfrm>
            <a:off x="4540250" y="2279018"/>
            <a:ext cx="3985907" cy="3375920"/>
          </a:xfrm>
        </p:spPr>
        <p:txBody>
          <a:bodyPr anchor="t">
            <a:normAutofit/>
          </a:bodyPr>
          <a:lstStyle/>
          <a:p>
            <a:pPr marL="914400" lvl="2" indent="0">
              <a:buNone/>
            </a:pPr>
            <a:endParaRPr lang="en-US" sz="1600" dirty="0"/>
          </a:p>
          <a:p>
            <a:pPr marL="0" indent="0">
              <a:buNone/>
            </a:pPr>
            <a:r>
              <a:rPr lang="en-US" sz="1800" dirty="0"/>
              <a:t>When will you evaluate initiatives?</a:t>
            </a:r>
          </a:p>
          <a:p>
            <a:pPr marL="0" indent="0">
              <a:buNone/>
            </a:pPr>
            <a:endParaRPr lang="en-US" sz="1800" dirty="0"/>
          </a:p>
          <a:p>
            <a:pPr marL="0" indent="0">
              <a:buNone/>
            </a:pPr>
            <a:r>
              <a:rPr lang="en-US" sz="1800" dirty="0"/>
              <a:t>How will you evaluate?</a:t>
            </a:r>
          </a:p>
          <a:p>
            <a:pPr marL="0" indent="0">
              <a:buNone/>
            </a:pPr>
            <a:endParaRPr lang="en-US" sz="1800" dirty="0"/>
          </a:p>
          <a:p>
            <a:pPr marL="0" indent="0">
              <a:buNone/>
            </a:pPr>
            <a:r>
              <a:rPr lang="en-US" sz="1800" dirty="0"/>
              <a:t>What feedback is of most importance?</a:t>
            </a:r>
          </a:p>
          <a:p>
            <a:pPr marL="0" indent="0">
              <a:buNone/>
            </a:pPr>
            <a:endParaRPr lang="en-US" sz="1600" dirty="0"/>
          </a:p>
        </p:txBody>
      </p:sp>
      <p:sp>
        <p:nvSpPr>
          <p:cNvPr id="9" name="Freeform: Shape 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79122"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51850"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30D68F3C-C9B4-4173-8AA7-C75B175738E6}"/>
              </a:ext>
            </a:extLst>
          </p:cNvPr>
          <p:cNvPicPr>
            <a:picLocks noChangeAspect="1"/>
          </p:cNvPicPr>
          <p:nvPr/>
        </p:nvPicPr>
        <p:blipFill>
          <a:blip r:embed="rId3"/>
          <a:stretch>
            <a:fillRect/>
          </a:stretch>
        </p:blipFill>
        <p:spPr>
          <a:xfrm>
            <a:off x="241299" y="833834"/>
            <a:ext cx="2876616" cy="3254089"/>
          </a:xfrm>
          <a:prstGeom prst="rect">
            <a:avLst/>
          </a:prstGeom>
        </p:spPr>
      </p:pic>
    </p:spTree>
    <p:extLst>
      <p:ext uri="{BB962C8B-B14F-4D97-AF65-F5344CB8AC3E}">
        <p14:creationId xmlns:p14="http://schemas.microsoft.com/office/powerpoint/2010/main" val="175145967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Questions?</a:t>
            </a:r>
          </a:p>
        </p:txBody>
      </p:sp>
      <p:pic>
        <p:nvPicPr>
          <p:cNvPr id="5" name="Picture 4">
            <a:extLst>
              <a:ext uri="{FF2B5EF4-FFF2-40B4-BE49-F238E27FC236}">
                <a16:creationId xmlns:a16="http://schemas.microsoft.com/office/drawing/2014/main" xmlns="" id="{C9529B21-A25F-4616-A15D-47F8AC7DB6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859531" y="1675227"/>
            <a:ext cx="5424937" cy="4394199"/>
          </a:xfrm>
          <a:prstGeom prst="rect">
            <a:avLst/>
          </a:prstGeom>
        </p:spPr>
      </p:pic>
      <p:sp>
        <p:nvSpPr>
          <p:cNvPr id="6" name="TextBox 5">
            <a:extLst>
              <a:ext uri="{FF2B5EF4-FFF2-40B4-BE49-F238E27FC236}">
                <a16:creationId xmlns:a16="http://schemas.microsoft.com/office/drawing/2014/main" xmlns="" id="{29AE20BC-2B3D-4935-81C6-A2CAA9E18873}"/>
              </a:ext>
            </a:extLst>
          </p:cNvPr>
          <p:cNvSpPr txBox="1"/>
          <p:nvPr/>
        </p:nvSpPr>
        <p:spPr>
          <a:xfrm>
            <a:off x="6836958" y="6870700"/>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ithlhhsb122.wikispaces.com/Nathan%20B.">
                  <a:extLst>
                    <a:ext uri="{A12FA001-AC4F-418D-AE19-62706E023703}">
                      <ahyp:hlinkClr xmlns="" xmlns:ahyp="http://schemas.microsoft.com/office/drawing/2018/hyperlinkcolor" val="tx"/>
                    </a:ext>
                  </a:extLst>
                </a:hlinkClick>
              </a:rPr>
              <a:t>This Photo</a:t>
            </a:r>
            <a:r>
              <a:rPr lang="en-US" sz="700" dirty="0">
                <a:solidFill>
                  <a:srgbClr val="FFFFFF"/>
                </a:solidFill>
              </a:rPr>
              <a:t> by </a:t>
            </a:r>
            <a:r>
              <a:rPr lang="en-US" sz="700" dirty="0" err="1">
                <a:solidFill>
                  <a:srgbClr val="FFFFFF"/>
                </a:solidFill>
              </a:rPr>
              <a:t>Unkown</a:t>
            </a:r>
            <a:r>
              <a:rPr lang="en-US" sz="700" dirty="0">
                <a:solidFill>
                  <a:srgbClr val="FFFFFF"/>
                </a:solidFill>
              </a:rPr>
              <a:t> Author is licensed under </a:t>
            </a:r>
            <a:r>
              <a:rPr lang="en-US" sz="700" dirty="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83076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normAutofit/>
          </a:bodyPr>
          <a:lstStyle/>
          <a:p>
            <a:pPr marL="0" indent="0" algn="ctr">
              <a:buNone/>
            </a:pPr>
            <a:r>
              <a:rPr lang="en-US" sz="5000" b="1" dirty="0"/>
              <a:t>Right financial fit is NOT equal to right academic fit.</a:t>
            </a:r>
          </a:p>
          <a:p>
            <a:pPr marL="0" indent="0">
              <a:buNone/>
            </a:pPr>
            <a:endParaRPr lang="en-US" sz="5000" dirty="0"/>
          </a:p>
        </p:txBody>
      </p:sp>
    </p:spTree>
    <p:extLst>
      <p:ext uri="{BB962C8B-B14F-4D97-AF65-F5344CB8AC3E}">
        <p14:creationId xmlns:p14="http://schemas.microsoft.com/office/powerpoint/2010/main" val="249089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Academic Fit Counseling</a:t>
            </a:r>
          </a:p>
        </p:txBody>
      </p:sp>
      <p:pic>
        <p:nvPicPr>
          <p:cNvPr id="4" name="Content Placeholder 3">
            <a:extLst>
              <a:ext uri="{FF2B5EF4-FFF2-40B4-BE49-F238E27FC236}">
                <a16:creationId xmlns:a16="http://schemas.microsoft.com/office/drawing/2014/main" xmlns="" id="{2BED36AF-A922-4997-BD8D-97C9C38779DC}"/>
              </a:ext>
            </a:extLst>
          </p:cNvPr>
          <p:cNvPicPr>
            <a:picLocks noGrp="1" noChangeAspect="1"/>
          </p:cNvPicPr>
          <p:nvPr>
            <p:ph idx="1"/>
          </p:nvPr>
        </p:nvPicPr>
        <p:blipFill>
          <a:blip r:embed="rId3"/>
          <a:stretch>
            <a:fillRect/>
          </a:stretch>
        </p:blipFill>
        <p:spPr>
          <a:xfrm>
            <a:off x="569876" y="1676400"/>
            <a:ext cx="8004247" cy="3882231"/>
          </a:xfrm>
          <a:prstGeom prst="rect">
            <a:avLst/>
          </a:prstGeom>
        </p:spPr>
      </p:pic>
      <p:cxnSp>
        <p:nvCxnSpPr>
          <p:cNvPr id="7" name="Straight Connector 6">
            <a:extLst>
              <a:ext uri="{FF2B5EF4-FFF2-40B4-BE49-F238E27FC236}">
                <a16:creationId xmlns:a16="http://schemas.microsoft.com/office/drawing/2014/main" xmlns="" id="{DDB560C3-D4BD-457E-B3BB-157B7DE01061}"/>
              </a:ext>
            </a:extLst>
          </p:cNvPr>
          <p:cNvCxnSpPr/>
          <p:nvPr/>
        </p:nvCxnSpPr>
        <p:spPr>
          <a:xfrm>
            <a:off x="762000" y="4114800"/>
            <a:ext cx="4191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A2D4DEF-F834-4E51-BADE-7A094F8097C5}"/>
              </a:ext>
            </a:extLst>
          </p:cNvPr>
          <p:cNvCxnSpPr/>
          <p:nvPr/>
        </p:nvCxnSpPr>
        <p:spPr>
          <a:xfrm>
            <a:off x="762000" y="5105400"/>
            <a:ext cx="4191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04B87A76-C7C8-4B39-97E0-ACDD99AA52A8}"/>
              </a:ext>
            </a:extLst>
          </p:cNvPr>
          <p:cNvCxnSpPr/>
          <p:nvPr/>
        </p:nvCxnSpPr>
        <p:spPr>
          <a:xfrm>
            <a:off x="762000" y="4114800"/>
            <a:ext cx="0" cy="990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B54A897-9376-48EB-B685-AB023DC734F3}"/>
              </a:ext>
            </a:extLst>
          </p:cNvPr>
          <p:cNvCxnSpPr/>
          <p:nvPr/>
        </p:nvCxnSpPr>
        <p:spPr>
          <a:xfrm>
            <a:off x="4953000" y="4114800"/>
            <a:ext cx="0" cy="990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B71ECC24-FE9A-46C6-8701-C10DCDCB51BB}"/>
              </a:ext>
            </a:extLst>
          </p:cNvPr>
          <p:cNvSpPr txBox="1"/>
          <p:nvPr/>
        </p:nvSpPr>
        <p:spPr>
          <a:xfrm>
            <a:off x="3886200" y="4363879"/>
            <a:ext cx="838200" cy="492443"/>
          </a:xfrm>
          <a:prstGeom prst="rect">
            <a:avLst/>
          </a:prstGeom>
          <a:noFill/>
        </p:spPr>
        <p:txBody>
          <a:bodyPr wrap="square" rtlCol="0">
            <a:spAutoFit/>
          </a:bodyPr>
          <a:lstStyle/>
          <a:p>
            <a:pPr algn="ctr"/>
            <a:r>
              <a:rPr lang="en-US" sz="2600" b="1" dirty="0">
                <a:solidFill>
                  <a:srgbClr val="00B050"/>
                </a:solidFill>
              </a:rPr>
              <a:t>11%</a:t>
            </a:r>
          </a:p>
        </p:txBody>
      </p:sp>
      <p:cxnSp>
        <p:nvCxnSpPr>
          <p:cNvPr id="13" name="Straight Connector 12">
            <a:extLst>
              <a:ext uri="{FF2B5EF4-FFF2-40B4-BE49-F238E27FC236}">
                <a16:creationId xmlns:a16="http://schemas.microsoft.com/office/drawing/2014/main" xmlns="" id="{592F0DB7-5BF6-4191-ABF7-0B22A3EA2713}"/>
              </a:ext>
            </a:extLst>
          </p:cNvPr>
          <p:cNvCxnSpPr>
            <a:cxnSpLocks/>
          </p:cNvCxnSpPr>
          <p:nvPr/>
        </p:nvCxnSpPr>
        <p:spPr>
          <a:xfrm>
            <a:off x="762000" y="2590800"/>
            <a:ext cx="6934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A3C8530-F597-455C-92B1-FDD56D54CA7F}"/>
              </a:ext>
            </a:extLst>
          </p:cNvPr>
          <p:cNvCxnSpPr>
            <a:cxnSpLocks/>
          </p:cNvCxnSpPr>
          <p:nvPr/>
        </p:nvCxnSpPr>
        <p:spPr>
          <a:xfrm>
            <a:off x="762000" y="3638536"/>
            <a:ext cx="6934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8015EA8-8155-4C64-BCA1-73FA17F1AFCC}"/>
              </a:ext>
            </a:extLst>
          </p:cNvPr>
          <p:cNvCxnSpPr>
            <a:cxnSpLocks/>
          </p:cNvCxnSpPr>
          <p:nvPr/>
        </p:nvCxnSpPr>
        <p:spPr>
          <a:xfrm flipH="1">
            <a:off x="762000" y="2590800"/>
            <a:ext cx="10510" cy="10267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E356230-9EE5-4747-86D4-7A1E70F60827}"/>
              </a:ext>
            </a:extLst>
          </p:cNvPr>
          <p:cNvCxnSpPr>
            <a:cxnSpLocks/>
          </p:cNvCxnSpPr>
          <p:nvPr/>
        </p:nvCxnSpPr>
        <p:spPr>
          <a:xfrm flipH="1">
            <a:off x="7685690" y="2606566"/>
            <a:ext cx="10510" cy="10267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107A282-6840-4C62-9817-754C0B435BD1}"/>
              </a:ext>
            </a:extLst>
          </p:cNvPr>
          <p:cNvSpPr txBox="1"/>
          <p:nvPr/>
        </p:nvSpPr>
        <p:spPr>
          <a:xfrm>
            <a:off x="5562600" y="2738290"/>
            <a:ext cx="914400" cy="492443"/>
          </a:xfrm>
          <a:prstGeom prst="rect">
            <a:avLst/>
          </a:prstGeom>
          <a:noFill/>
        </p:spPr>
        <p:txBody>
          <a:bodyPr wrap="square" rtlCol="0">
            <a:spAutoFit/>
          </a:bodyPr>
          <a:lstStyle/>
          <a:p>
            <a:pPr algn="ctr"/>
            <a:r>
              <a:rPr lang="en-US" sz="2600" b="1" dirty="0">
                <a:solidFill>
                  <a:srgbClr val="00B050"/>
                </a:solidFill>
              </a:rPr>
              <a:t>43%</a:t>
            </a:r>
          </a:p>
        </p:txBody>
      </p:sp>
    </p:spTree>
    <p:extLst>
      <p:ext uri="{BB962C8B-B14F-4D97-AF65-F5344CB8AC3E}">
        <p14:creationId xmlns:p14="http://schemas.microsoft.com/office/powerpoint/2010/main" val="406223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Fit Counseling</a:t>
            </a:r>
          </a:p>
        </p:txBody>
      </p:sp>
      <p:pic>
        <p:nvPicPr>
          <p:cNvPr id="4" name="Picture 3">
            <a:extLst>
              <a:ext uri="{FF2B5EF4-FFF2-40B4-BE49-F238E27FC236}">
                <a16:creationId xmlns:a16="http://schemas.microsoft.com/office/drawing/2014/main" xmlns="" id="{78EA62BD-C202-4417-BE35-92540819465E}"/>
              </a:ext>
            </a:extLst>
          </p:cNvPr>
          <p:cNvPicPr>
            <a:picLocks noChangeAspect="1"/>
          </p:cNvPicPr>
          <p:nvPr/>
        </p:nvPicPr>
        <p:blipFill>
          <a:blip r:embed="rId3"/>
          <a:stretch>
            <a:fillRect/>
          </a:stretch>
        </p:blipFill>
        <p:spPr>
          <a:xfrm>
            <a:off x="457200" y="1417638"/>
            <a:ext cx="8229600" cy="4700536"/>
          </a:xfrm>
          <a:prstGeom prst="rect">
            <a:avLst/>
          </a:prstGeom>
        </p:spPr>
      </p:pic>
      <p:cxnSp>
        <p:nvCxnSpPr>
          <p:cNvPr id="9" name="Straight Connector 8">
            <a:extLst>
              <a:ext uri="{FF2B5EF4-FFF2-40B4-BE49-F238E27FC236}">
                <a16:creationId xmlns:a16="http://schemas.microsoft.com/office/drawing/2014/main" xmlns="" id="{97F9688C-925B-4692-8A4A-DF8956643327}"/>
              </a:ext>
            </a:extLst>
          </p:cNvPr>
          <p:cNvCxnSpPr/>
          <p:nvPr/>
        </p:nvCxnSpPr>
        <p:spPr>
          <a:xfrm>
            <a:off x="685800" y="2362200"/>
            <a:ext cx="4267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F885C9F-0B73-4AAE-8A86-2088A4767F2F}"/>
              </a:ext>
            </a:extLst>
          </p:cNvPr>
          <p:cNvCxnSpPr/>
          <p:nvPr/>
        </p:nvCxnSpPr>
        <p:spPr>
          <a:xfrm>
            <a:off x="685800" y="4343400"/>
            <a:ext cx="4267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684C256-C824-4E2A-AF31-F18223657639}"/>
              </a:ext>
            </a:extLst>
          </p:cNvPr>
          <p:cNvCxnSpPr/>
          <p:nvPr/>
        </p:nvCxnSpPr>
        <p:spPr>
          <a:xfrm>
            <a:off x="685800" y="5486400"/>
            <a:ext cx="4267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5D43838-0C9F-47EB-8E00-E4B4E452DBB9}"/>
              </a:ext>
            </a:extLst>
          </p:cNvPr>
          <p:cNvCxnSpPr/>
          <p:nvPr/>
        </p:nvCxnSpPr>
        <p:spPr>
          <a:xfrm>
            <a:off x="685800" y="3581400"/>
            <a:ext cx="4267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86BD9E-E857-4CFB-A3DD-4F422359AEB3}"/>
              </a:ext>
            </a:extLst>
          </p:cNvPr>
          <p:cNvCxnSpPr/>
          <p:nvPr/>
        </p:nvCxnSpPr>
        <p:spPr>
          <a:xfrm>
            <a:off x="685800" y="2362200"/>
            <a:ext cx="0" cy="1219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CAE31FE-E1CF-4894-B6EC-313975521FA8}"/>
              </a:ext>
            </a:extLst>
          </p:cNvPr>
          <p:cNvCxnSpPr>
            <a:cxnSpLocks/>
          </p:cNvCxnSpPr>
          <p:nvPr/>
        </p:nvCxnSpPr>
        <p:spPr>
          <a:xfrm>
            <a:off x="4953000" y="4343400"/>
            <a:ext cx="0" cy="1143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960E1D8-AAF9-4F4A-87AC-2D937E113200}"/>
              </a:ext>
            </a:extLst>
          </p:cNvPr>
          <p:cNvCxnSpPr>
            <a:cxnSpLocks/>
          </p:cNvCxnSpPr>
          <p:nvPr/>
        </p:nvCxnSpPr>
        <p:spPr>
          <a:xfrm>
            <a:off x="685800" y="4343400"/>
            <a:ext cx="0" cy="1143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F74233D-A9E8-4589-AB8E-A7B1F6B42F95}"/>
              </a:ext>
            </a:extLst>
          </p:cNvPr>
          <p:cNvCxnSpPr/>
          <p:nvPr/>
        </p:nvCxnSpPr>
        <p:spPr>
          <a:xfrm>
            <a:off x="4953000" y="2362200"/>
            <a:ext cx="0" cy="1219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B34965CD-5CF4-4963-AB46-C9E8910B13E6}"/>
              </a:ext>
            </a:extLst>
          </p:cNvPr>
          <p:cNvSpPr txBox="1"/>
          <p:nvPr/>
        </p:nvSpPr>
        <p:spPr>
          <a:xfrm>
            <a:off x="3941379" y="2475470"/>
            <a:ext cx="762000" cy="492443"/>
          </a:xfrm>
          <a:prstGeom prst="rect">
            <a:avLst/>
          </a:prstGeom>
          <a:noFill/>
        </p:spPr>
        <p:txBody>
          <a:bodyPr wrap="square" rtlCol="0">
            <a:spAutoFit/>
          </a:bodyPr>
          <a:lstStyle/>
          <a:p>
            <a:pPr algn="ctr"/>
            <a:r>
              <a:rPr lang="en-US" sz="2600" b="1" dirty="0">
                <a:solidFill>
                  <a:srgbClr val="00B050"/>
                </a:solidFill>
              </a:rPr>
              <a:t>22%</a:t>
            </a:r>
          </a:p>
        </p:txBody>
      </p:sp>
      <p:sp>
        <p:nvSpPr>
          <p:cNvPr id="21" name="TextBox 20">
            <a:extLst>
              <a:ext uri="{FF2B5EF4-FFF2-40B4-BE49-F238E27FC236}">
                <a16:creationId xmlns:a16="http://schemas.microsoft.com/office/drawing/2014/main" xmlns="" id="{7F63009B-8242-47A4-B479-F343DBC7933A}"/>
              </a:ext>
            </a:extLst>
          </p:cNvPr>
          <p:cNvSpPr txBox="1"/>
          <p:nvPr/>
        </p:nvSpPr>
        <p:spPr>
          <a:xfrm>
            <a:off x="3941379" y="4918300"/>
            <a:ext cx="762000" cy="492443"/>
          </a:xfrm>
          <a:prstGeom prst="rect">
            <a:avLst/>
          </a:prstGeom>
          <a:noFill/>
        </p:spPr>
        <p:txBody>
          <a:bodyPr wrap="square" rtlCol="0">
            <a:spAutoFit/>
          </a:bodyPr>
          <a:lstStyle/>
          <a:p>
            <a:pPr algn="ctr"/>
            <a:r>
              <a:rPr lang="en-US" sz="2600" b="1" dirty="0">
                <a:solidFill>
                  <a:srgbClr val="00B050"/>
                </a:solidFill>
              </a:rPr>
              <a:t>26%</a:t>
            </a:r>
          </a:p>
        </p:txBody>
      </p:sp>
    </p:spTree>
    <p:extLst>
      <p:ext uri="{BB962C8B-B14F-4D97-AF65-F5344CB8AC3E}">
        <p14:creationId xmlns:p14="http://schemas.microsoft.com/office/powerpoint/2010/main" val="143626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Financial Aid and Student Debt Education</a:t>
            </a:r>
          </a:p>
        </p:txBody>
      </p:sp>
      <p:graphicFrame>
        <p:nvGraphicFramePr>
          <p:cNvPr id="7" name="Chart 6">
            <a:extLst>
              <a:ext uri="{FF2B5EF4-FFF2-40B4-BE49-F238E27FC236}">
                <a16:creationId xmlns:a16="http://schemas.microsoft.com/office/drawing/2014/main" xmlns="" id="{DEC801B0-982C-4AD0-93DD-68F03FCFE842}"/>
              </a:ext>
            </a:extLst>
          </p:cNvPr>
          <p:cNvGraphicFramePr/>
          <p:nvPr>
            <p:extLst>
              <p:ext uri="{D42A27DB-BD31-4B8C-83A1-F6EECF244321}">
                <p14:modId xmlns:p14="http://schemas.microsoft.com/office/powerpoint/2010/main" val="2061891246"/>
              </p:ext>
            </p:extLst>
          </p:nvPr>
        </p:nvGraphicFramePr>
        <p:xfrm>
          <a:off x="-9144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6D1E4EB9-457B-4B7A-9A8B-568CAED4473D}"/>
              </a:ext>
            </a:extLst>
          </p:cNvPr>
          <p:cNvGraphicFramePr/>
          <p:nvPr>
            <p:extLst>
              <p:ext uri="{D42A27DB-BD31-4B8C-83A1-F6EECF244321}">
                <p14:modId xmlns:p14="http://schemas.microsoft.com/office/powerpoint/2010/main" val="3138577137"/>
              </p:ext>
            </p:extLst>
          </p:nvPr>
        </p:nvGraphicFramePr>
        <p:xfrm>
          <a:off x="40386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134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Counselor Overburden</a:t>
            </a:r>
          </a:p>
        </p:txBody>
      </p:sp>
      <p:pic>
        <p:nvPicPr>
          <p:cNvPr id="4" name="Content Placeholder 3">
            <a:extLst>
              <a:ext uri="{FF2B5EF4-FFF2-40B4-BE49-F238E27FC236}">
                <a16:creationId xmlns:a16="http://schemas.microsoft.com/office/drawing/2014/main" xmlns="" id="{906C3E63-7500-4784-95C0-4AF1E1FF0AF3}"/>
              </a:ext>
            </a:extLst>
          </p:cNvPr>
          <p:cNvPicPr>
            <a:picLocks noGrp="1" noChangeAspect="1"/>
          </p:cNvPicPr>
          <p:nvPr>
            <p:ph idx="1"/>
          </p:nvPr>
        </p:nvPicPr>
        <p:blipFill>
          <a:blip r:embed="rId3"/>
          <a:stretch>
            <a:fillRect/>
          </a:stretch>
        </p:blipFill>
        <p:spPr>
          <a:xfrm>
            <a:off x="55836" y="1676400"/>
            <a:ext cx="7581900" cy="4086225"/>
          </a:xfrm>
          <a:prstGeom prst="rect">
            <a:avLst/>
          </a:prstGeom>
        </p:spPr>
      </p:pic>
    </p:spTree>
    <p:extLst>
      <p:ext uri="{BB962C8B-B14F-4D97-AF65-F5344CB8AC3E}">
        <p14:creationId xmlns:p14="http://schemas.microsoft.com/office/powerpoint/2010/main" val="384286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Counselor Overburden</a:t>
            </a:r>
          </a:p>
        </p:txBody>
      </p:sp>
      <p:pic>
        <p:nvPicPr>
          <p:cNvPr id="6" name="Picture 5">
            <a:extLst>
              <a:ext uri="{FF2B5EF4-FFF2-40B4-BE49-F238E27FC236}">
                <a16:creationId xmlns:a16="http://schemas.microsoft.com/office/drawing/2014/main" xmlns="" id="{92AF6BF3-75BC-4F9E-93DA-64F0B17FE8DF}"/>
              </a:ext>
            </a:extLst>
          </p:cNvPr>
          <p:cNvPicPr>
            <a:picLocks noChangeAspect="1"/>
          </p:cNvPicPr>
          <p:nvPr/>
        </p:nvPicPr>
        <p:blipFill>
          <a:blip r:embed="rId3"/>
          <a:stretch>
            <a:fillRect/>
          </a:stretch>
        </p:blipFill>
        <p:spPr>
          <a:xfrm>
            <a:off x="2362200" y="1752600"/>
            <a:ext cx="4572000" cy="4334494"/>
          </a:xfrm>
          <a:prstGeom prst="rect">
            <a:avLst/>
          </a:prstGeom>
        </p:spPr>
      </p:pic>
    </p:spTree>
    <p:extLst>
      <p:ext uri="{BB962C8B-B14F-4D97-AF65-F5344CB8AC3E}">
        <p14:creationId xmlns:p14="http://schemas.microsoft.com/office/powerpoint/2010/main" val="8450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 New &amp; Innovative Methods</a:t>
            </a:r>
          </a:p>
        </p:txBody>
      </p:sp>
      <p:sp>
        <p:nvSpPr>
          <p:cNvPr id="3" name="Content Placeholder 2"/>
          <p:cNvSpPr>
            <a:spLocks noGrp="1"/>
          </p:cNvSpPr>
          <p:nvPr>
            <p:ph idx="1"/>
          </p:nvPr>
        </p:nvSpPr>
        <p:spPr/>
        <p:txBody>
          <a:bodyPr>
            <a:normAutofit/>
          </a:bodyPr>
          <a:lstStyle/>
          <a:p>
            <a:r>
              <a:rPr lang="en-US" dirty="0"/>
              <a:t>Rely on nonprofit or state-funded 3</a:t>
            </a:r>
            <a:r>
              <a:rPr lang="en-US" baseline="30000" dirty="0"/>
              <a:t>rd</a:t>
            </a:r>
            <a:r>
              <a:rPr lang="en-US" dirty="0"/>
              <a:t> party providers.</a:t>
            </a:r>
          </a:p>
          <a:p>
            <a:pPr lvl="1"/>
            <a:r>
              <a:rPr lang="en-US" sz="3200" dirty="0"/>
              <a:t>Boots on the ground</a:t>
            </a:r>
          </a:p>
          <a:p>
            <a:pPr lvl="2"/>
            <a:r>
              <a:rPr lang="en-US" sz="3200" dirty="0"/>
              <a:t>College Advising Corps (CAC)</a:t>
            </a:r>
          </a:p>
          <a:p>
            <a:pPr lvl="2"/>
            <a:r>
              <a:rPr lang="en-US" sz="3200" dirty="0" err="1"/>
              <a:t>ISACorps</a:t>
            </a:r>
            <a:endParaRPr lang="en-US" sz="3200" dirty="0"/>
          </a:p>
          <a:p>
            <a:pPr lvl="2"/>
            <a:r>
              <a:rPr lang="en-US" sz="3200" dirty="0" err="1"/>
              <a:t>AdviseMI</a:t>
            </a:r>
            <a:endParaRPr lang="en-US" sz="3200" dirty="0"/>
          </a:p>
          <a:p>
            <a:r>
              <a:rPr lang="en-US" dirty="0"/>
              <a:t>School counselors can’t be expected to do it all. Make it a team effort.</a:t>
            </a:r>
          </a:p>
          <a:p>
            <a:endParaRPr lang="en-US" dirty="0"/>
          </a:p>
          <a:p>
            <a:pPr marL="0" indent="0">
              <a:buNone/>
            </a:pPr>
            <a:endParaRPr lang="en-US" dirty="0"/>
          </a:p>
        </p:txBody>
      </p:sp>
    </p:spTree>
    <p:extLst>
      <p:ext uri="{BB962C8B-B14F-4D97-AF65-F5344CB8AC3E}">
        <p14:creationId xmlns:p14="http://schemas.microsoft.com/office/powerpoint/2010/main" val="4121690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2068</Words>
  <Application>Microsoft Office PowerPoint</Application>
  <PresentationFormat>On-screen Show (4:3)</PresentationFormat>
  <Paragraphs>271</Paragraphs>
  <Slides>26</Slides>
  <Notes>19</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Financial Literacy as a Strategic Tool for College Choice, Readiness and Persistence</vt:lpstr>
      <vt:lpstr>2017 ASA Survey</vt:lpstr>
      <vt:lpstr>PowerPoint Presentation</vt:lpstr>
      <vt:lpstr>Academic Fit Counseling</vt:lpstr>
      <vt:lpstr>Financial Fit Counseling</vt:lpstr>
      <vt:lpstr>Financial Aid and Student Debt Education</vt:lpstr>
      <vt:lpstr>Counselor Overburden</vt:lpstr>
      <vt:lpstr>Counselor Overburden</vt:lpstr>
      <vt:lpstr>Recommendation: New &amp; Innovative Methods</vt:lpstr>
      <vt:lpstr>Recommendation: Make Financial Literacy Fun!</vt:lpstr>
      <vt:lpstr>Recommendation: Don’t Forget the Parents</vt:lpstr>
      <vt:lpstr>Money Story</vt:lpstr>
      <vt:lpstr>Views &amp; Values  Cultural Context  Family Influence  Faith-Based Beliefs</vt:lpstr>
      <vt:lpstr>PowerPoint Presentation</vt:lpstr>
      <vt:lpstr>Impact of Financial Stress?</vt:lpstr>
      <vt:lpstr>Impact of Financial Education Programs on College Students:</vt:lpstr>
      <vt:lpstr>Implementation Process</vt:lpstr>
      <vt:lpstr>IDENTIFY: Organizer, Resources &amp; Partnerships</vt:lpstr>
      <vt:lpstr>UNDERSTAND:  Student Demographics</vt:lpstr>
      <vt:lpstr>UNDERSTAND: Student Need/Interest</vt:lpstr>
      <vt:lpstr>TIMELINE (Option 1):  By Academic Year</vt:lpstr>
      <vt:lpstr>TIMELINE (Option 2):  Academic Calendar</vt:lpstr>
      <vt:lpstr>EXECUTE: Summer</vt:lpstr>
      <vt:lpstr>EXECUTE: School Year Offerings</vt:lpstr>
      <vt:lpstr>EVALUATE: Student Evaluations</vt:lpstr>
      <vt:lpstr>Questions?</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Sam Nelson</cp:lastModifiedBy>
  <cp:revision>94</cp:revision>
  <cp:lastPrinted>2014-06-17T18:32:00Z</cp:lastPrinted>
  <dcterms:created xsi:type="dcterms:W3CDTF">2013-05-22T15:51:51Z</dcterms:created>
  <dcterms:modified xsi:type="dcterms:W3CDTF">2018-07-27T18:46:34Z</dcterms:modified>
</cp:coreProperties>
</file>