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4"/>
  </p:notesMasterIdLst>
  <p:sldIdLst>
    <p:sldId id="256" r:id="rId3"/>
    <p:sldId id="279" r:id="rId4"/>
    <p:sldId id="258" r:id="rId5"/>
    <p:sldId id="263" r:id="rId6"/>
    <p:sldId id="280" r:id="rId7"/>
    <p:sldId id="259" r:id="rId8"/>
    <p:sldId id="261" r:id="rId9"/>
    <p:sldId id="281" r:id="rId10"/>
    <p:sldId id="264" r:id="rId11"/>
    <p:sldId id="265" r:id="rId12"/>
    <p:sldId id="267" r:id="rId13"/>
    <p:sldId id="262" r:id="rId14"/>
    <p:sldId id="266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3" autoAdjust="0"/>
    <p:restoredTop sz="93304" autoAdjust="0"/>
  </p:normalViewPr>
  <p:slideViewPr>
    <p:cSldViewPr>
      <p:cViewPr>
        <p:scale>
          <a:sx n="95" d="100"/>
          <a:sy n="95" d="100"/>
        </p:scale>
        <p:origin x="-576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D2CAE-A0FE-48F0-83E7-1A5E416D57F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F4C59-7904-4B04-917E-8D6DBFDB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0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C59-7904-4B04-917E-8D6DBFDBCC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July 11, 2013</a:t>
            </a:r>
          </a:p>
          <a:p>
            <a:pPr algn="ctr"/>
            <a:r>
              <a:rPr lang="en-US" sz="2400" b="1" dirty="0"/>
              <a:t>Tinley Park, Illinois</a:t>
            </a:r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July 19, 2018</a:t>
            </a:r>
          </a:p>
          <a:p>
            <a:pPr algn="ctr"/>
            <a:r>
              <a:rPr lang="en-US" sz="2400" b="1" dirty="0"/>
              <a:t>Tinley Park, Illinois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8968"/>
            <a:ext cx="2934864" cy="14674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July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hape 19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625167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92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July 26,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triostrengthsfolio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en-US" dirty="0"/>
              <a:t>A Strengths-based Approach to Career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7724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Jesse </a:t>
            </a:r>
            <a:r>
              <a:rPr lang="en-US" sz="2800" dirty="0" err="1"/>
              <a:t>Rutschman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TRiO</a:t>
            </a:r>
            <a:r>
              <a:rPr lang="en-US" sz="2800" dirty="0"/>
              <a:t> Student support services</a:t>
            </a:r>
          </a:p>
          <a:p>
            <a:r>
              <a:rPr lang="en-US" sz="2800" dirty="0"/>
              <a:t>Northeastern Illinois university</a:t>
            </a:r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548640"/>
          </a:xfrm>
        </p:spPr>
        <p:txBody>
          <a:bodyPr/>
          <a:lstStyle/>
          <a:p>
            <a:r>
              <a:rPr lang="en-US" u="sng" dirty="0"/>
              <a:t>Phase I - Discovery			What I’m good at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461437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800" b="0" dirty="0"/>
              <a:t>Complete Strengths Quest and submit top 5 themes in a Google form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800" b="0" dirty="0"/>
              <a:t>Get an email with links to customized pages for each theme with videos, academic tips, career tips, etc. to learn more.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800" b="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800" b="0" dirty="0"/>
          </a:p>
          <a:p>
            <a:pPr marL="0" indent="0">
              <a:spcBef>
                <a:spcPts val="0"/>
              </a:spcBef>
            </a:pPr>
            <a:endParaRPr lang="en-US" sz="28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1"/>
          <a:stretch/>
        </p:blipFill>
        <p:spPr bwMode="auto">
          <a:xfrm>
            <a:off x="1905000" y="2941757"/>
            <a:ext cx="6934200" cy="417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548640"/>
          </a:xfrm>
        </p:spPr>
        <p:txBody>
          <a:bodyPr/>
          <a:lstStyle/>
          <a:p>
            <a:r>
              <a:rPr lang="en-US" u="sng" dirty="0"/>
              <a:t>Phase I - Discovery			What I’m good at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461437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3"/>
            </a:pPr>
            <a:r>
              <a:rPr lang="en-US" sz="2600" b="0" dirty="0"/>
              <a:t>Then, meet with a coach to discuss how you have used your strengths and how they empower you in your career</a:t>
            </a:r>
            <a:endParaRPr lang="en-US" sz="2600" b="0" u="sng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"/>
          <a:stretch/>
        </p:blipFill>
        <p:spPr bwMode="auto">
          <a:xfrm>
            <a:off x="0" y="20574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0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Interactive – Community treasure hunt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800" dirty="0"/>
              <a:t>From the list, choose 2 or 3 of your strengths, talents, or gifts that you have.</a:t>
            </a:r>
          </a:p>
          <a:p>
            <a:pPr marL="0" lvl="0" indent="0">
              <a:spcBef>
                <a:spcPts val="0"/>
              </a:spcBef>
            </a:pPr>
            <a:r>
              <a:rPr lang="en" sz="2800" u="sng" dirty="0"/>
              <a:t>Discuss</a:t>
            </a:r>
            <a:r>
              <a:rPr lang="en" sz="2800" dirty="0"/>
              <a:t>: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800" dirty="0"/>
              <a:t>How does this strength or talent empower you or make you especially good at something? 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800" dirty="0"/>
              <a:t>How does that strength positively impact your life or the lives of others around you? 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335305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3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548640"/>
          </a:xfrm>
        </p:spPr>
        <p:txBody>
          <a:bodyPr/>
          <a:lstStyle/>
          <a:p>
            <a:r>
              <a:rPr lang="en-US" u="sng" dirty="0"/>
              <a:t>Phase I - Discovery				What I love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267200" cy="461437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b="0" dirty="0"/>
              <a:t>Identify top career interest areas (RIASEC)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b="0" dirty="0"/>
              <a:t>Get an email with recommended classes, majors, minors, and clubs and activities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b="0" dirty="0"/>
              <a:t>Discuss career possibilities with a TRIO advisor or coach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9"/>
          <a:stretch/>
        </p:blipFill>
        <p:spPr bwMode="auto">
          <a:xfrm>
            <a:off x="5142928" y="838200"/>
            <a:ext cx="3924872" cy="262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r="10079"/>
          <a:stretch/>
        </p:blipFill>
        <p:spPr bwMode="auto">
          <a:xfrm>
            <a:off x="4165600" y="3339053"/>
            <a:ext cx="4978400" cy="34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63810" y="4318370"/>
            <a:ext cx="2991524" cy="773885"/>
            <a:chOff x="863810" y="4318370"/>
            <a:chExt cx="2991524" cy="773885"/>
          </a:xfrm>
        </p:grpSpPr>
        <p:pic>
          <p:nvPicPr>
            <p:cNvPr id="2050" name="Picture 2" descr="Image result for eastern michigan universit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318370"/>
              <a:ext cx="1066800" cy="716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63810" y="4538257"/>
              <a:ext cx="2991524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THANKS            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2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9"/>
          <a:stretch/>
        </p:blipFill>
        <p:spPr bwMode="auto">
          <a:xfrm>
            <a:off x="838200" y="152400"/>
            <a:ext cx="7696200" cy="513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158770"/>
            <a:ext cx="8129101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What are your top two areas?</a:t>
            </a:r>
          </a:p>
        </p:txBody>
      </p:sp>
    </p:spTree>
    <p:extLst>
      <p:ext uri="{BB962C8B-B14F-4D97-AF65-F5344CB8AC3E}">
        <p14:creationId xmlns:p14="http://schemas.microsoft.com/office/powerpoint/2010/main" val="250538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Phase ii – exploring possibilities</a:t>
            </a:r>
          </a:p>
        </p:txBody>
      </p:sp>
      <p:sp>
        <p:nvSpPr>
          <p:cNvPr id="12" name="AutoShape 4" descr="Image result for strengthsques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strengthsques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strengthsquest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Image result for strengthsquest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Image result for strengthsquest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 descr="Image result for mynextmov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9" descr="Image result for mynextmov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3" descr="Image result for hollands codes imag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3400" y="1862138"/>
            <a:ext cx="8534400" cy="4995862"/>
            <a:chOff x="228600" y="769938"/>
            <a:chExt cx="8534400" cy="4995862"/>
          </a:xfrm>
        </p:grpSpPr>
        <p:pic>
          <p:nvPicPr>
            <p:cNvPr id="1026" name="Picture 2" descr="Image result for images + ikigai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" t="9297" r="664" b="8749"/>
            <a:stretch/>
          </p:blipFill>
          <p:spPr bwMode="auto">
            <a:xfrm>
              <a:off x="1654175" y="769938"/>
              <a:ext cx="5585012" cy="4995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228600" y="838200"/>
              <a:ext cx="8534400" cy="4191000"/>
              <a:chOff x="228600" y="838200"/>
              <a:chExt cx="8534400" cy="4191000"/>
            </a:xfrm>
          </p:grpSpPr>
          <p:pic>
            <p:nvPicPr>
              <p:cNvPr id="1037" name="Picture 13" descr="C:\Users\jrrutsch\Desktop\SQ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712" y="3260271"/>
                <a:ext cx="1857375" cy="1768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AutoShape 25" descr="Image result for hollands codes images"/>
              <p:cNvSpPr>
                <a:spLocks noChangeAspect="1" noChangeArrowheads="1"/>
              </p:cNvSpPr>
              <p:nvPr/>
            </p:nvSpPr>
            <p:spPr bwMode="auto">
              <a:xfrm>
                <a:off x="1374775" y="1074737"/>
                <a:ext cx="304800" cy="3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51" name="Picture 27" descr="Image result for hollands codes imag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838200"/>
                <a:ext cx="2050977" cy="1784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400800" y="1392238"/>
                <a:ext cx="2362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chemeClr val="accent3">
                        <a:lumMod val="50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Meaningful Work Statement</a:t>
                </a:r>
              </a:p>
            </p:txBody>
          </p:sp>
          <p:sp>
            <p:nvSpPr>
              <p:cNvPr id="29" name="Right Arrow 28"/>
              <p:cNvSpPr/>
              <p:nvPr/>
            </p:nvSpPr>
            <p:spPr>
              <a:xfrm flipH="1">
                <a:off x="2286000" y="1539875"/>
                <a:ext cx="1066800" cy="3810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Bent-Up Arrow 23"/>
              <p:cNvSpPr/>
              <p:nvPr/>
            </p:nvSpPr>
            <p:spPr>
              <a:xfrm flipH="1" flipV="1">
                <a:off x="1168397" y="2743200"/>
                <a:ext cx="1003299" cy="609599"/>
              </a:xfrm>
              <a:prstGeom prst="bentUpArrow">
                <a:avLst>
                  <a:gd name="adj1" fmla="val 31478"/>
                  <a:gd name="adj2" fmla="val 25000"/>
                  <a:gd name="adj3" fmla="val 26517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ent-Up Arrow 30"/>
              <p:cNvSpPr/>
              <p:nvPr/>
            </p:nvSpPr>
            <p:spPr>
              <a:xfrm>
                <a:off x="6638924" y="2279650"/>
                <a:ext cx="955676" cy="685801"/>
              </a:xfrm>
              <a:prstGeom prst="bentUpArrow">
                <a:avLst>
                  <a:gd name="adj1" fmla="val 31478"/>
                  <a:gd name="adj2" fmla="val 25000"/>
                  <a:gd name="adj3" fmla="val 26517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33400" y="872027"/>
            <a:ext cx="8305800" cy="1294909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/>
              <a:t>Create a Meaningful Work Statement</a:t>
            </a:r>
          </a:p>
        </p:txBody>
      </p:sp>
    </p:spTree>
    <p:extLst>
      <p:ext uri="{BB962C8B-B14F-4D97-AF65-F5344CB8AC3E}">
        <p14:creationId xmlns:p14="http://schemas.microsoft.com/office/powerpoint/2010/main" val="1642825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Phase ii – exploring possibilities</a:t>
            </a:r>
          </a:p>
        </p:txBody>
      </p:sp>
      <p:sp>
        <p:nvSpPr>
          <p:cNvPr id="12" name="AutoShape 4" descr="Image result for strengthsques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strengthsques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strengthsquest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Image result for strengthsquest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Image result for strengthsquest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 descr="Image result for mynextmov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9" descr="Image result for mynextmov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3" descr="Image result for hollands codes imag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3400" y="1862138"/>
            <a:ext cx="8534400" cy="4995862"/>
            <a:chOff x="228600" y="769938"/>
            <a:chExt cx="8534400" cy="4995862"/>
          </a:xfrm>
        </p:grpSpPr>
        <p:pic>
          <p:nvPicPr>
            <p:cNvPr id="1026" name="Picture 2" descr="Image result for images + ikigai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" t="9297" r="664" b="8749"/>
            <a:stretch/>
          </p:blipFill>
          <p:spPr bwMode="auto">
            <a:xfrm>
              <a:off x="1654175" y="769938"/>
              <a:ext cx="5585012" cy="4995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228600" y="838200"/>
              <a:ext cx="8534400" cy="4191000"/>
              <a:chOff x="228600" y="838200"/>
              <a:chExt cx="8534400" cy="4191000"/>
            </a:xfrm>
          </p:grpSpPr>
          <p:pic>
            <p:nvPicPr>
              <p:cNvPr id="1037" name="Picture 13" descr="C:\Users\jrrutsch\Desktop\SQ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712" y="3260271"/>
                <a:ext cx="1857375" cy="1768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AutoShape 25" descr="Image result for hollands codes images"/>
              <p:cNvSpPr>
                <a:spLocks noChangeAspect="1" noChangeArrowheads="1"/>
              </p:cNvSpPr>
              <p:nvPr/>
            </p:nvSpPr>
            <p:spPr bwMode="auto">
              <a:xfrm>
                <a:off x="1374775" y="1074737"/>
                <a:ext cx="304800" cy="3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51" name="Picture 27" descr="Image result for hollands codes imag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838200"/>
                <a:ext cx="2050977" cy="1784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400800" y="1392238"/>
                <a:ext cx="2362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chemeClr val="accent3">
                        <a:lumMod val="50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Meaningful Work Statement</a:t>
                </a:r>
              </a:p>
            </p:txBody>
          </p:sp>
          <p:sp>
            <p:nvSpPr>
              <p:cNvPr id="29" name="Right Arrow 28"/>
              <p:cNvSpPr/>
              <p:nvPr/>
            </p:nvSpPr>
            <p:spPr>
              <a:xfrm flipH="1">
                <a:off x="2286000" y="1539875"/>
                <a:ext cx="1066800" cy="3810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Bent-Up Arrow 23"/>
              <p:cNvSpPr/>
              <p:nvPr/>
            </p:nvSpPr>
            <p:spPr>
              <a:xfrm flipH="1" flipV="1">
                <a:off x="1168397" y="2743200"/>
                <a:ext cx="1003299" cy="609599"/>
              </a:xfrm>
              <a:prstGeom prst="bentUpArrow">
                <a:avLst>
                  <a:gd name="adj1" fmla="val 31478"/>
                  <a:gd name="adj2" fmla="val 25000"/>
                  <a:gd name="adj3" fmla="val 26517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ent-Up Arrow 30"/>
              <p:cNvSpPr/>
              <p:nvPr/>
            </p:nvSpPr>
            <p:spPr>
              <a:xfrm>
                <a:off x="6638924" y="2279650"/>
                <a:ext cx="955676" cy="685801"/>
              </a:xfrm>
              <a:prstGeom prst="bentUpArrow">
                <a:avLst>
                  <a:gd name="adj1" fmla="val 31478"/>
                  <a:gd name="adj2" fmla="val 25000"/>
                  <a:gd name="adj3" fmla="val 26517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33400" y="872027"/>
            <a:ext cx="8305800" cy="1294909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/>
              <a:t>Create a Meaningful Work Statement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872" y="1454572"/>
            <a:ext cx="772192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Examples:</a:t>
            </a:r>
          </a:p>
          <a:p>
            <a:r>
              <a:rPr lang="en-US" dirty="0"/>
              <a:t>“I will use my gifts for analyzing data and learning to listen for opportunities to make change that help people be more secure, aware, and profitable.”</a:t>
            </a:r>
          </a:p>
          <a:p>
            <a:endParaRPr lang="en-US" dirty="0"/>
          </a:p>
          <a:p>
            <a:r>
              <a:rPr lang="en-US" dirty="0"/>
              <a:t>“In my pursuit to help others discover meaningful paths, I offer others my creative assistance in academic/personal problem-solving, an understanding of each individual’s uniqueness, and authenticity in my purpose to empower.” </a:t>
            </a:r>
          </a:p>
          <a:p>
            <a:endParaRPr lang="en-US" dirty="0"/>
          </a:p>
          <a:p>
            <a:r>
              <a:rPr lang="en-US" dirty="0"/>
              <a:t>“I will use my talents and gifts of adapting, encouraging others, and ‘future-thinking’ to assist individuals in finding their purpose in life.”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775" y="4419600"/>
            <a:ext cx="770906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Derived from Finding Your Why To A Meaningful Life Presentation/Training, William H. Johnson Jr., Student Success Navigator, Life Design Catalyst Coach/Instructor, The “Dream” Dean, University of North Carolina, Greensboro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Phase ii - exploring possibilities</a:t>
            </a:r>
          </a:p>
        </p:txBody>
      </p:sp>
      <p:sp>
        <p:nvSpPr>
          <p:cNvPr id="12" name="AutoShape 4" descr="Image result for strengthsques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strengthsques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strengthsquest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Image result for strengthsquest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Image result for strengthsquest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 descr="Image result for mynextmov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9" descr="Image result for mynextmov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3" descr="Image result for hollands codes imag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305800" cy="248077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i="1" dirty="0"/>
              <a:t>Now, you create your own!... </a:t>
            </a:r>
            <a:r>
              <a:rPr lang="en-US" sz="2400" dirty="0"/>
              <a:t>Brainstorm your talents, gifts, target audience, desired actions, and desired impact.</a:t>
            </a:r>
          </a:p>
          <a:p>
            <a:pPr marL="0" indent="0">
              <a:spcBef>
                <a:spcPts val="0"/>
              </a:spcBef>
            </a:pPr>
            <a:r>
              <a:rPr lang="en-US" sz="2400" b="0" dirty="0"/>
              <a:t>•I will use my talents </a:t>
            </a:r>
            <a:r>
              <a:rPr lang="en-US" sz="2400" b="0" u="sng" dirty="0"/>
              <a:t>or</a:t>
            </a:r>
            <a:r>
              <a:rPr lang="en-US" sz="2400" b="0" dirty="0"/>
              <a:t> gifts in (talents and gifts) to (action) (audience) so that (benefit or impact).</a:t>
            </a:r>
          </a:p>
          <a:p>
            <a:pPr marL="0" indent="0">
              <a:spcBef>
                <a:spcPts val="0"/>
              </a:spcBef>
            </a:pPr>
            <a:r>
              <a:rPr lang="en-US" sz="2400" b="0" dirty="0"/>
              <a:t>•I will (action) (audience) with my talents of (talents and gifts), so that (benefit or impact)</a:t>
            </a:r>
          </a:p>
          <a:p>
            <a:pPr marL="0" indent="0">
              <a:spcBef>
                <a:spcPts val="0"/>
              </a:spcBef>
            </a:pPr>
            <a:r>
              <a:rPr lang="en-US" sz="2400" b="0" dirty="0"/>
              <a:t>•Or create your own template</a:t>
            </a:r>
          </a:p>
          <a:p>
            <a:pPr marL="0" indent="0">
              <a:spcBef>
                <a:spcPts val="0"/>
              </a:spcBef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0375" y="3352800"/>
            <a:ext cx="772192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Examples:</a:t>
            </a:r>
          </a:p>
          <a:p>
            <a:r>
              <a:rPr lang="en-US" dirty="0"/>
              <a:t>I will use my gifts for analyzing data and learning to listen for opportunities to make change that help people be more secure, aware, and profitable.</a:t>
            </a:r>
          </a:p>
          <a:p>
            <a:endParaRPr lang="en-US" dirty="0"/>
          </a:p>
          <a:p>
            <a:r>
              <a:rPr lang="en-US" dirty="0"/>
              <a:t>In my pursuit to help others discover meaningful paths, I offer others my creative assistance in academic/personal problem-solving, an understanding of each individual’s uniqueness, and authenticity in my purpose to empower. </a:t>
            </a:r>
          </a:p>
          <a:p>
            <a:endParaRPr lang="en-US" dirty="0"/>
          </a:p>
          <a:p>
            <a:r>
              <a:rPr lang="en-US" dirty="0"/>
              <a:t>I will use my talents and gifts of adapting, encouraging people and future thinking to assist individuals in finding their purpose in life.</a:t>
            </a:r>
          </a:p>
        </p:txBody>
      </p:sp>
    </p:spTree>
    <p:extLst>
      <p:ext uri="{BB962C8B-B14F-4D97-AF65-F5344CB8AC3E}">
        <p14:creationId xmlns:p14="http://schemas.microsoft.com/office/powerpoint/2010/main" val="20672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Phase ii, III, IV - Continued…:</a:t>
            </a:r>
          </a:p>
        </p:txBody>
      </p:sp>
      <p:sp>
        <p:nvSpPr>
          <p:cNvPr id="12" name="AutoShape 4" descr="Image result for strengthsques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strengthsques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strengthsquest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Image result for strengthsquest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Image result for strengthsquest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 descr="Image result for mynextmov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9" descr="Image result for mynextmov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3" descr="Image result for hollands codes imag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33400" y="872027"/>
            <a:ext cx="8458200" cy="41571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dirty="0"/>
              <a:t>Explore &amp; research career possibilities and job market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600" dirty="0"/>
              <a:t>Set goals to develop the desired knowledge &amp; skills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600" dirty="0"/>
              <a:t>Develop or </a:t>
            </a:r>
            <a:r>
              <a:rPr lang="en-US" sz="2600" i="1" dirty="0"/>
              <a:t>Strengthen </a:t>
            </a:r>
            <a:r>
              <a:rPr lang="en-US" sz="2600" dirty="0" err="1"/>
              <a:t>resumé</a:t>
            </a:r>
            <a:endParaRPr lang="en-US" sz="26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600" dirty="0"/>
              <a:t>Apply! Find opportunities and gain experience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600" dirty="0"/>
              <a:t>Craft a </a:t>
            </a:r>
            <a:r>
              <a:rPr lang="en-US" sz="2600" i="1" dirty="0"/>
              <a:t>Professional Identity </a:t>
            </a:r>
            <a:r>
              <a:rPr lang="en-US" sz="2600" dirty="0"/>
              <a:t>or personal statement, LinkedIn profile, and other areas of career portfolio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600" dirty="0"/>
              <a:t>Apply!</a:t>
            </a:r>
          </a:p>
        </p:txBody>
      </p:sp>
      <p:pic>
        <p:nvPicPr>
          <p:cNvPr id="27" name="Picture 2" descr="Image result for images + ikig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t="50273" r="664" b="8750"/>
          <a:stretch/>
        </p:blipFill>
        <p:spPr bwMode="auto">
          <a:xfrm>
            <a:off x="2141971" y="4114800"/>
            <a:ext cx="5585012" cy="24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Image result for mynextmo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1" t="19976" r="25000" b="17279"/>
          <a:stretch/>
        </p:blipFill>
        <p:spPr bwMode="auto">
          <a:xfrm>
            <a:off x="7380684" y="4656932"/>
            <a:ext cx="1763316" cy="11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>
          <a:xfrm>
            <a:off x="6036272" y="5410200"/>
            <a:ext cx="1066800" cy="43277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Strengths &amp; Career model toolkit:</a:t>
            </a:r>
          </a:p>
        </p:txBody>
      </p:sp>
      <p:sp>
        <p:nvSpPr>
          <p:cNvPr id="12" name="AutoShape 4" descr="Image result for strengthsques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strengthsques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strengthsquest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Image result for strengthsquest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Image result for strengthsquest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 descr="Image result for mynextmov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9" descr="Image result for mynextmov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3" descr="Image result for hollands codes imag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33400" y="872027"/>
            <a:ext cx="8458200" cy="4309573"/>
          </a:xfrm>
        </p:spPr>
        <p:txBody>
          <a:bodyPr>
            <a:normAutofit fontScale="92500"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0" dirty="0"/>
              <a:t>Desired self-assessment tools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Google Docs/Drive </a:t>
            </a:r>
            <a:r>
              <a:rPr lang="en-US" sz="2800" b="0" dirty="0"/>
              <a:t>- A dedicated webpage for your own advising guides (https://tinyurl.com/triostrengthsfolio)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Google Forms – </a:t>
            </a:r>
            <a:r>
              <a:rPr lang="en-US" sz="2800" b="0" dirty="0"/>
              <a:t>For your own trackable            assessments</a:t>
            </a: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err="1"/>
              <a:t>AutoCrat</a:t>
            </a:r>
            <a:r>
              <a:rPr lang="en-US" sz="2800" dirty="0"/>
              <a:t>, </a:t>
            </a:r>
            <a:r>
              <a:rPr lang="en-US" sz="2800" dirty="0" err="1"/>
              <a:t>FormMule</a:t>
            </a:r>
            <a:r>
              <a:rPr lang="en-US" sz="2800" dirty="0"/>
              <a:t> </a:t>
            </a:r>
            <a:r>
              <a:rPr lang="en-US" sz="2800" b="0" dirty="0"/>
              <a:t>(+a tech savvy                         team member) to utilize these add-ons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Advisors/coaches trained </a:t>
            </a:r>
            <a:r>
              <a:rPr lang="en-US" sz="2800" b="0" dirty="0"/>
              <a:t>in integrating the process around other support services</a:t>
            </a:r>
          </a:p>
        </p:txBody>
      </p:sp>
      <p:pic>
        <p:nvPicPr>
          <p:cNvPr id="7170" name="Picture 2" descr="C:\Users\jrrutsch\AppData\Local\Microsoft\Windows\Temporary Internet Files\Content.IE5\TVQR9HLV\toolkit_large_login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74042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0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leway"/>
              <a:buNone/>
            </a:pPr>
            <a:r>
              <a:rPr lang="en" sz="2800" b="1" i="0" u="sng" strike="noStrike" cap="none" dirty="0">
                <a:solidFill>
                  <a:schemeClr val="tx1"/>
                </a:solidFill>
                <a:latin typeface="+mn-lt"/>
                <a:ea typeface="Raleway"/>
                <a:cs typeface="Raleway"/>
                <a:sym typeface="Raleway"/>
              </a:rPr>
              <a:t>ICE BREAKER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648200" y="1066800"/>
            <a:ext cx="4267200" cy="455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AutoNum type="arabicPeriod"/>
            </a:pPr>
            <a:r>
              <a:rPr lang="en" sz="2800" i="0" u="none" strike="noStrike" cap="none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Choose a Chiji card image that represents your unique strength(s).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AutoNum type="arabicPeriod"/>
            </a:pPr>
            <a:r>
              <a:rPr lang="en" sz="2800" i="0" u="none" strike="noStrike" cap="none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Find a partner.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AutoNum type="arabicPeriod"/>
            </a:pPr>
            <a:r>
              <a:rPr lang="en" sz="2800" i="0" u="none" strike="noStrike" cap="none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Discuss with your partner why you chose this card.</a:t>
            </a:r>
            <a:r>
              <a:rPr lang="en" sz="2400" i="0" u="none" strike="noStrike" cap="none" dirty="0">
                <a:solidFill>
                  <a:schemeClr val="dk2"/>
                </a:solidFill>
                <a:latin typeface="+mn-lt"/>
                <a:ea typeface="Lato"/>
                <a:cs typeface="Lato"/>
                <a:sym typeface="Lato"/>
              </a:rPr>
              <a:t/>
            </a:r>
            <a:br>
              <a:rPr lang="en" sz="2400" i="0" u="none" strike="noStrike" cap="none" dirty="0">
                <a:solidFill>
                  <a:schemeClr val="dk2"/>
                </a:solidFill>
                <a:latin typeface="+mn-lt"/>
                <a:ea typeface="Lato"/>
                <a:cs typeface="Lato"/>
                <a:sym typeface="Lato"/>
              </a:rPr>
            </a:br>
            <a:endParaRPr lang="en" sz="2400" i="0" u="none" strike="noStrike" cap="none" dirty="0">
              <a:solidFill>
                <a:schemeClr val="dk2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r="39737" b="43453"/>
          <a:stretch/>
        </p:blipFill>
        <p:spPr>
          <a:xfrm>
            <a:off x="685805" y="1371600"/>
            <a:ext cx="3796151" cy="365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5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20940" cy="548640"/>
          </a:xfrm>
        </p:spPr>
        <p:txBody>
          <a:bodyPr/>
          <a:lstStyle/>
          <a:p>
            <a:r>
              <a:rPr lang="en-US" u="sng" dirty="0"/>
              <a:t>Discussion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46143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How can you help students on your own campus learn: </a:t>
            </a:r>
            <a:r>
              <a:rPr lang="en-US" sz="2800" b="0" i="1" dirty="0"/>
              <a:t>what they are good at, what they love, what they value, </a:t>
            </a:r>
            <a:r>
              <a:rPr lang="en-US" sz="2800" b="0" dirty="0"/>
              <a:t>and </a:t>
            </a:r>
            <a:r>
              <a:rPr lang="en-US" sz="2800" b="0" i="1" dirty="0"/>
              <a:t>what they can do with this</a:t>
            </a:r>
            <a:r>
              <a:rPr lang="en-US" sz="2800" b="0" dirty="0"/>
              <a:t>?</a:t>
            </a:r>
          </a:p>
        </p:txBody>
      </p:sp>
      <p:pic>
        <p:nvPicPr>
          <p:cNvPr id="4" name="Picture 2" descr="Image result for images + ikiga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t="12500" r="664" b="8750"/>
          <a:stretch/>
        </p:blipFill>
        <p:spPr bwMode="auto">
          <a:xfrm>
            <a:off x="2046513" y="2057400"/>
            <a:ext cx="549747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3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Next steps:</a:t>
            </a:r>
          </a:p>
        </p:txBody>
      </p:sp>
      <p:sp>
        <p:nvSpPr>
          <p:cNvPr id="12" name="AutoShape 4" descr="Image result for strengthsques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strengthsques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strengthsquest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Image result for strengthsquest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Image result for strengthsquest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 descr="Image result for mynextmov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9" descr="Image result for mynextmov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3" descr="Image result for hollands codes imag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33400" y="872027"/>
            <a:ext cx="8458200" cy="41571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/>
              <a:t>Explore TRIO Strengths &amp; Career Guide: </a:t>
            </a:r>
            <a:r>
              <a:rPr lang="en-US" sz="3600" dirty="0">
                <a:hlinkClick r:id="rId2"/>
              </a:rPr>
              <a:t>https://tinyurl.com/triostrengthsfolio</a:t>
            </a:r>
            <a:r>
              <a:rPr lang="en-US" sz="3600" dirty="0"/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/>
              <a:t>Like it and provide feedback</a:t>
            </a:r>
          </a:p>
          <a:p>
            <a:endParaRPr lang="en-US" sz="3600" dirty="0"/>
          </a:p>
          <a:p>
            <a:r>
              <a:rPr lang="en-US" sz="3400" dirty="0"/>
              <a:t>Questions? Concerns? More Information? …Contact me </a:t>
            </a:r>
          </a:p>
          <a:p>
            <a:endParaRPr lang="en-US" sz="3400" b="0" dirty="0"/>
          </a:p>
          <a:p>
            <a:pPr algn="ctr"/>
            <a:r>
              <a:rPr lang="en-US" sz="2800" b="0" dirty="0"/>
              <a:t>Jesse </a:t>
            </a:r>
            <a:r>
              <a:rPr lang="en-US" sz="2800" b="0" dirty="0" err="1"/>
              <a:t>Rutschman</a:t>
            </a:r>
            <a:r>
              <a:rPr lang="en-US" sz="2800" b="0" dirty="0"/>
              <a:t>, Enrollment Coordinator </a:t>
            </a:r>
          </a:p>
          <a:p>
            <a:pPr algn="ctr"/>
            <a:r>
              <a:rPr lang="en-US" sz="2800" b="0" dirty="0"/>
              <a:t>TRIO Student Support Services, Northeastern Illinois University</a:t>
            </a:r>
          </a:p>
          <a:p>
            <a:r>
              <a:rPr lang="en-US" sz="2800" b="0" dirty="0"/>
              <a:t> </a:t>
            </a:r>
          </a:p>
          <a:p>
            <a:r>
              <a:rPr lang="en-US" sz="2800" b="0" u="sng" dirty="0"/>
              <a:t>Phone</a:t>
            </a:r>
            <a:r>
              <a:rPr lang="en-US" sz="2800" b="0" dirty="0"/>
              <a:t>: (773) 442-4974               </a:t>
            </a:r>
            <a:r>
              <a:rPr lang="en-US" sz="2800" b="0" u="sng" dirty="0"/>
              <a:t>Email</a:t>
            </a:r>
            <a:r>
              <a:rPr lang="en-US" sz="2800" b="0" dirty="0"/>
              <a:t>: jrrutsch@neiu.edu</a:t>
            </a:r>
          </a:p>
        </p:txBody>
      </p:sp>
    </p:spTree>
    <p:extLst>
      <p:ext uri="{BB962C8B-B14F-4D97-AF65-F5344CB8AC3E}">
        <p14:creationId xmlns:p14="http://schemas.microsoft.com/office/powerpoint/2010/main" val="137997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Overview of the TRIO (@NEIU) strengths-based approach to career development.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Explore your own strengths and values.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Use these tools &amp; resources to help empower your own students in their careers </a:t>
            </a:r>
            <a:r>
              <a:rPr lang="en-US" sz="3200" dirty="0">
                <a:solidFill>
                  <a:schemeClr val="accent1"/>
                </a:solidFill>
              </a:rPr>
              <a:t>(or other areas)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rrutsch\AppData\Local\Microsoft\Windows\Temporary Internet Files\Content.IE5\HLDK9SBU\connect-dots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6279" r="8041" b="12721"/>
          <a:stretch/>
        </p:blipFill>
        <p:spPr bwMode="auto">
          <a:xfrm>
            <a:off x="3810000" y="1174875"/>
            <a:ext cx="1826767" cy="1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839200" cy="548640"/>
          </a:xfrm>
        </p:spPr>
        <p:txBody>
          <a:bodyPr/>
          <a:lstStyle/>
          <a:p>
            <a:r>
              <a:rPr lang="en-US" u="sng" dirty="0"/>
              <a:t>Factors influencing career Development in </a:t>
            </a:r>
            <a:r>
              <a:rPr lang="en-US" u="sng" dirty="0" err="1"/>
              <a:t>fgcs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876800" cy="5181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600" u="sng" dirty="0"/>
              <a:t>Social Capital Factors</a:t>
            </a:r>
            <a:endParaRPr lang="en-US" sz="26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Social/career network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Access to information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Access to opportunities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Career sponsors/mentors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Student peers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1371600"/>
            <a:ext cx="4191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600" u="sng" dirty="0"/>
              <a:t>Human Capital Factors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b="0" dirty="0"/>
              <a:t>Abilities/talents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b="0" dirty="0"/>
              <a:t>Other skills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b="0" dirty="0"/>
              <a:t>Knowledge/education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b="0" dirty="0"/>
              <a:t>Motivation &amp; interests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b="0" dirty="0"/>
              <a:t>Values &amp; beliefs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One’s nature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Peer influences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Family influences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23941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20940" cy="548640"/>
          </a:xfrm>
        </p:spPr>
        <p:txBody>
          <a:bodyPr/>
          <a:lstStyle/>
          <a:p>
            <a:r>
              <a:rPr lang="en-US" u="sng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6172200" cy="533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700" b="0" dirty="0"/>
              <a:t>How are we ensuring that our grad-</a:t>
            </a:r>
            <a:r>
              <a:rPr lang="en-US" sz="2700" b="0" dirty="0" err="1"/>
              <a:t>uates</a:t>
            </a:r>
            <a:r>
              <a:rPr lang="en-US" sz="2700" b="0" dirty="0"/>
              <a:t> find opportunities after college?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700" b="0" dirty="0"/>
              <a:t>How are we ensuring to guide them to paths fitting their strengths/interests?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Approximately 33% of B.A. students change majors (National Center for Education Statistics, 2014)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Very few students end up in jobs remotely related to their majors (27% according to U.S. Bureau of Census back in 2010)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700" b="0" dirty="0"/>
              <a:t>What are we doing with assessments we have students completing? </a:t>
            </a:r>
          </a:p>
          <a:p>
            <a:pPr lvl="2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(e.g. </a:t>
            </a:r>
            <a:r>
              <a:rPr lang="en-US" b="1" dirty="0" err="1">
                <a:solidFill>
                  <a:schemeClr val="accent1"/>
                </a:solidFill>
              </a:rPr>
              <a:t>StrengthsQuest</a:t>
            </a:r>
            <a:r>
              <a:rPr lang="en-US" b="1" dirty="0">
                <a:solidFill>
                  <a:schemeClr val="accent1"/>
                </a:solidFill>
              </a:rPr>
              <a:t>, MTBI, other…)</a:t>
            </a:r>
            <a:endParaRPr lang="en-US" b="1" dirty="0"/>
          </a:p>
          <a:p>
            <a:pPr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700" b="0" dirty="0"/>
              <a:t>What are your essential questions?</a:t>
            </a:r>
          </a:p>
        </p:txBody>
      </p:sp>
      <p:pic>
        <p:nvPicPr>
          <p:cNvPr id="4" name="Picture 2" descr="Image result for images + google + where are you goi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74" y="533401"/>
            <a:ext cx="2918325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304800"/>
            <a:ext cx="7520940" cy="548640"/>
          </a:xfrm>
        </p:spPr>
        <p:txBody>
          <a:bodyPr/>
          <a:lstStyle/>
          <a:p>
            <a:r>
              <a:rPr lang="en-US" u="sng" dirty="0"/>
              <a:t>Self-understanding model</a:t>
            </a:r>
          </a:p>
        </p:txBody>
      </p:sp>
      <p:pic>
        <p:nvPicPr>
          <p:cNvPr id="1026" name="Picture 2" descr="Image result for images + ikig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t="9297" r="664" b="8749"/>
          <a:stretch/>
        </p:blipFill>
        <p:spPr bwMode="auto">
          <a:xfrm>
            <a:off x="1654175" y="769938"/>
            <a:ext cx="5585012" cy="49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Image result for strengthsques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strengthsques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strengthsquest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Image result for strengthsquest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Image result for strengthsquest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C:\Users\jrrutsch\Desktop\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3260271"/>
            <a:ext cx="1857375" cy="17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7" descr="Image result for mynextmov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9" descr="Image result for mynextmov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5" name="Picture 21" descr="Image result for mynextmov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1" t="19976" r="25000" b="17279"/>
          <a:stretch/>
        </p:blipFill>
        <p:spPr bwMode="auto">
          <a:xfrm>
            <a:off x="6892888" y="3810000"/>
            <a:ext cx="1763316" cy="11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3" descr="Image result for hollands codes imag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5" descr="Image result for hollands codes images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1" name="Picture 27" descr="Image result for hollands codes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050977" cy="178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00800" y="1392238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Meaningful Work Statement</a:t>
            </a:r>
          </a:p>
        </p:txBody>
      </p:sp>
      <p:sp>
        <p:nvSpPr>
          <p:cNvPr id="29" name="Right Arrow 28"/>
          <p:cNvSpPr/>
          <p:nvPr/>
        </p:nvSpPr>
        <p:spPr>
          <a:xfrm flipH="1">
            <a:off x="2286000" y="1539875"/>
            <a:ext cx="1066800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flipH="1" flipV="1">
            <a:off x="1168397" y="2743200"/>
            <a:ext cx="1003299" cy="609599"/>
          </a:xfrm>
          <a:prstGeom prst="bentUpArrow">
            <a:avLst>
              <a:gd name="adj1" fmla="val 31478"/>
              <a:gd name="adj2" fmla="val 25000"/>
              <a:gd name="adj3" fmla="val 2651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nt-Up Arrow 30"/>
          <p:cNvSpPr/>
          <p:nvPr/>
        </p:nvSpPr>
        <p:spPr>
          <a:xfrm>
            <a:off x="6638924" y="2279650"/>
            <a:ext cx="955676" cy="685801"/>
          </a:xfrm>
          <a:prstGeom prst="bentUpArrow">
            <a:avLst>
              <a:gd name="adj1" fmla="val 31478"/>
              <a:gd name="adj2" fmla="val 25000"/>
              <a:gd name="adj3" fmla="val 2651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572124" y="4596428"/>
            <a:ext cx="1066800" cy="43277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24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20940" cy="548640"/>
          </a:xfrm>
        </p:spPr>
        <p:txBody>
          <a:bodyPr/>
          <a:lstStyle/>
          <a:p>
            <a:r>
              <a:rPr lang="en-US" u="sng" dirty="0"/>
              <a:t>Career development Guide</a:t>
            </a:r>
          </a:p>
        </p:txBody>
      </p:sp>
      <p:pic>
        <p:nvPicPr>
          <p:cNvPr id="2050" name="Picture 2" descr="https://lh6.googleusercontent.com/CvbRv-g-Ajh9jwOd69jYZwthYyb3G7tZjFit7v0BkG6JiBV8LiRogqHx9uMVkYqtHUU_9xoB5be_5Wk6vV7mwtJCIgHvKvddQnbejRKo3tEVr4b1_GAIfdOXokahUXZlfNqIo5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r="2609" b="8566"/>
          <a:stretch/>
        </p:blipFill>
        <p:spPr bwMode="auto">
          <a:xfrm>
            <a:off x="4343400" y="812800"/>
            <a:ext cx="4810298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4495800" cy="46143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0" dirty="0"/>
              <a:t>Online tool guides  students through self-paced/self-directed learning      OR… 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0" dirty="0"/>
              <a:t>TRIO coaches and advisors use this to facilitate advising process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0" dirty="0"/>
              <a:t>Process is trackable and dynamic</a:t>
            </a:r>
          </a:p>
          <a:p>
            <a:pPr marL="0" indent="0"/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3501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20940" cy="548640"/>
          </a:xfrm>
        </p:spPr>
        <p:txBody>
          <a:bodyPr/>
          <a:lstStyle/>
          <a:p>
            <a:r>
              <a:rPr lang="en-US" u="sng"/>
              <a:t>Two Approaches</a:t>
            </a:r>
            <a:endParaRPr lang="en-US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468E4C-E048-EB42-823F-629938285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143000"/>
            <a:ext cx="3501777" cy="525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3D45A1-1351-3446-99B5-917EEA95D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456021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9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CvbRv-g-Ajh9jwOd69jYZwthYyb3G7tZjFit7v0BkG6JiBV8LiRogqHx9uMVkYqtHUU_9xoB5be_5Wk6vV7mwtJCIgHvKvddQnbejRKo3tEVr4b1_GAIfdOXokahUXZlfNqIo5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r="2609" b="73104"/>
          <a:stretch/>
        </p:blipFill>
        <p:spPr bwMode="auto">
          <a:xfrm>
            <a:off x="685800" y="3657600"/>
            <a:ext cx="774550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46143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endParaRPr lang="en-US" sz="2800" b="0" dirty="0"/>
          </a:p>
          <a:p>
            <a:pPr marL="0" indent="0">
              <a:spcBef>
                <a:spcPts val="0"/>
              </a:spcBef>
            </a:pPr>
            <a:r>
              <a:rPr lang="en-US" sz="2800" b="0" dirty="0"/>
              <a:t>TRIO uses combined approach of: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Structured self-assessment and self-reflection/narrative-based exercises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One-on-one coaching, including Motivational Interviewing techniques, to facilitate authentic growth</a:t>
            </a:r>
          </a:p>
          <a:p>
            <a:pPr marL="0" indent="0">
              <a:spcBef>
                <a:spcPts val="0"/>
              </a:spcBef>
            </a:pPr>
            <a:endParaRPr lang="en-US" sz="28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20940" cy="548640"/>
          </a:xfrm>
        </p:spPr>
        <p:txBody>
          <a:bodyPr/>
          <a:lstStyle/>
          <a:p>
            <a:r>
              <a:rPr lang="en-US" u="sng" dirty="0"/>
              <a:t>Advising model</a:t>
            </a:r>
          </a:p>
        </p:txBody>
      </p:sp>
    </p:spTree>
    <p:extLst>
      <p:ext uri="{BB962C8B-B14F-4D97-AF65-F5344CB8AC3E}">
        <p14:creationId xmlns:p14="http://schemas.microsoft.com/office/powerpoint/2010/main" val="24277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946</Words>
  <Application>Microsoft Office PowerPoint</Application>
  <PresentationFormat>On-screen Show (4:3)</PresentationFormat>
  <Paragraphs>117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Angles</vt:lpstr>
      <vt:lpstr>A Strengths-based Approach to Career Development</vt:lpstr>
      <vt:lpstr>ICE BREAKER</vt:lpstr>
      <vt:lpstr>Objectives</vt:lpstr>
      <vt:lpstr>Factors influencing career Development in fgcs</vt:lpstr>
      <vt:lpstr>Essential questions</vt:lpstr>
      <vt:lpstr>Self-understanding model</vt:lpstr>
      <vt:lpstr>Career development Guide</vt:lpstr>
      <vt:lpstr>Two Approaches</vt:lpstr>
      <vt:lpstr>Advising model</vt:lpstr>
      <vt:lpstr>Phase I - Discovery   What I’m good at</vt:lpstr>
      <vt:lpstr>Phase I - Discovery   What I’m good at</vt:lpstr>
      <vt:lpstr>Interactive – Community treasure hunt</vt:lpstr>
      <vt:lpstr>Phase I - Discovery    What I love</vt:lpstr>
      <vt:lpstr>PowerPoint Presentation</vt:lpstr>
      <vt:lpstr>Phase ii – exploring possibilities</vt:lpstr>
      <vt:lpstr>Phase ii – exploring possibilities</vt:lpstr>
      <vt:lpstr>Phase ii - exploring possibilities</vt:lpstr>
      <vt:lpstr>Phase ii, III, IV - Continued…:</vt:lpstr>
      <vt:lpstr>Strengths &amp; Career model toolkit:</vt:lpstr>
      <vt:lpstr>Discussion</vt:lpstr>
      <vt:lpstr>Next steps: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Sam Nelson</cp:lastModifiedBy>
  <cp:revision>98</cp:revision>
  <cp:lastPrinted>2014-06-17T18:32:00Z</cp:lastPrinted>
  <dcterms:created xsi:type="dcterms:W3CDTF">2013-05-22T15:51:51Z</dcterms:created>
  <dcterms:modified xsi:type="dcterms:W3CDTF">2018-07-26T15:11:19Z</dcterms:modified>
</cp:coreProperties>
</file>