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31" r:id="rId3"/>
    <p:sldId id="258" r:id="rId4"/>
    <p:sldId id="259" r:id="rId5"/>
    <p:sldId id="332" r:id="rId6"/>
    <p:sldId id="333" r:id="rId7"/>
    <p:sldId id="261" r:id="rId8"/>
    <p:sldId id="266" r:id="rId9"/>
    <p:sldId id="334" r:id="rId10"/>
    <p:sldId id="256" r:id="rId11"/>
    <p:sldId id="272" r:id="rId12"/>
    <p:sldId id="268" r:id="rId13"/>
    <p:sldId id="309" r:id="rId14"/>
    <p:sldId id="271" r:id="rId15"/>
    <p:sldId id="275" r:id="rId16"/>
    <p:sldId id="310" r:id="rId17"/>
    <p:sldId id="329" r:id="rId18"/>
    <p:sldId id="260" r:id="rId19"/>
    <p:sldId id="330" r:id="rId20"/>
    <p:sldId id="263" r:id="rId21"/>
    <p:sldId id="262" r:id="rId22"/>
    <p:sldId id="267" r:id="rId23"/>
    <p:sldId id="327" r:id="rId24"/>
    <p:sldId id="328" r:id="rId25"/>
    <p:sldId id="279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6" autoAdjust="0"/>
    <p:restoredTop sz="93243" autoAdjust="0"/>
  </p:normalViewPr>
  <p:slideViewPr>
    <p:cSldViewPr>
      <p:cViewPr varScale="1">
        <p:scale>
          <a:sx n="107" d="100"/>
          <a:sy n="107" d="100"/>
        </p:scale>
        <p:origin x="197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825BA-68DC-E84D-A4D8-F53286470BC3}" type="datetimeFigureOut">
              <a:rPr lang="en-US" smtClean="0"/>
              <a:t>7/17/19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D1004-D428-6C41-A4D9-9ECE76FD68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8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5CA2E-2E36-DB4F-A4DE-63C9558AFF7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2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5CA2E-2E36-DB4F-A4DE-63C9558AFF7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0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5CA2E-2E36-DB4F-A4DE-63C9558AFF7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18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5CA2E-2E36-DB4F-A4DE-63C9558AFF7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58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5CA2E-2E36-DB4F-A4DE-63C9558AFF7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5CA2E-2E36-DB4F-A4DE-63C9558AFF7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9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324600" y="3846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July 18, 2019</a:t>
            </a:r>
          </a:p>
          <a:p>
            <a:pPr algn="ctr"/>
            <a:r>
              <a:rPr lang="en-US" sz="2400" b="1" dirty="0"/>
              <a:t>Tinley Park, Illinois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8968"/>
            <a:ext cx="2934864" cy="14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0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307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0854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0" cy="16002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324600" y="3846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July 11, 2013</a:t>
            </a:r>
          </a:p>
          <a:p>
            <a:pPr algn="ctr"/>
            <a:r>
              <a:rPr lang="en-US" sz="2400" b="1" dirty="0"/>
              <a:t>Tinley Park, Illinois</a:t>
            </a:r>
          </a:p>
        </p:txBody>
      </p:sp>
    </p:spTree>
    <p:extLst>
      <p:ext uri="{BB962C8B-B14F-4D97-AF65-F5344CB8AC3E}">
        <p14:creationId xmlns:p14="http://schemas.microsoft.com/office/powerpoint/2010/main" val="3978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9591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343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976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7326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868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203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890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2303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1713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378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076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718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728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910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930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863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929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088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162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2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fns.usda.gov/snap/Default.ht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sthompson@thecha.org" TargetMode="External"/><Relationship Id="rId2" Type="http://schemas.openxmlformats.org/officeDocument/2006/relationships/hyperlink" Target="mailto:aryan@thech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vitale@thecha.or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732426"/>
            <a:ext cx="8458200" cy="8382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Bridging the Gap: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Housing in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48FAD-E495-416C-9249-4684D3C98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828800"/>
            <a:ext cx="5638800" cy="2636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47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(Headings)"/>
              </a:rPr>
              <a:t>Definitions</a:t>
            </a:r>
            <a:r>
              <a:rPr lang="en-US" dirty="0"/>
              <a:t> </a:t>
            </a:r>
            <a:r>
              <a:rPr lang="en-US" sz="1650" dirty="0">
                <a:latin typeface="+mn-lt"/>
              </a:rPr>
              <a:t>(Wisconsin Hope Lab*)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0" y="2162645"/>
            <a:ext cx="6918710" cy="34618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Homelessness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C00000"/>
                </a:solidFill>
              </a:rPr>
              <a:t>HUD </a:t>
            </a:r>
            <a:r>
              <a:rPr lang="en-US" dirty="0"/>
              <a:t>defines homelessness as sheltered (in a HUD funded emergency shelter, transitional housing, and supportive housing) and unsheltered (on the streets, in abandoned buildings, or other places not meant for human habitation).</a:t>
            </a:r>
          </a:p>
          <a:p>
            <a:r>
              <a:rPr lang="en-US" b="1" dirty="0">
                <a:solidFill>
                  <a:srgbClr val="C00000"/>
                </a:solidFill>
              </a:rPr>
              <a:t>The U. S. Department of Education (DOE) </a:t>
            </a:r>
            <a:r>
              <a:rPr lang="en-US" dirty="0"/>
              <a:t>uses the education sub-title of the McKinney-Vento Act’s definitions of homelessness, which includes youth who lack a fixed, regular, and adequate nighttime residence; and unaccompanied, which includes youth not in the physical custody of a parent or guardian.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DD07-0679-E546-95FD-A701E6FBEF80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92" y="1004518"/>
            <a:ext cx="1875843" cy="187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</a:t>
            </a:r>
            <a:r>
              <a:rPr lang="en-US" dirty="0">
                <a:solidFill>
                  <a:srgbClr val="FF0000"/>
                </a:solidFill>
              </a:rPr>
              <a:t>Food Insecurity</a:t>
            </a:r>
            <a:r>
              <a:rPr lang="en-US" dirty="0"/>
              <a:t>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Food Insecurity </a:t>
            </a:r>
            <a:r>
              <a:rPr lang="en-US" dirty="0"/>
              <a:t>is the limited or uncertain availability of nutritionally adequate and safe foods, or the ability to acquire such foods in a socially acceptable manner.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Very Low Food Security </a:t>
            </a:r>
            <a:r>
              <a:rPr lang="en-US" dirty="0"/>
              <a:t>is multiple indications of disrupted eating patterns and reduced food intake.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30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72" y="1028765"/>
            <a:ext cx="8738809" cy="119770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 (Headings)"/>
              </a:rPr>
              <a:t>Scope: How many students does this impact?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712" y="2226469"/>
            <a:ext cx="8654612" cy="34895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Wisconsin Hope Lab (2018)</a:t>
            </a:r>
            <a:endParaRPr lang="en-US" dirty="0"/>
          </a:p>
          <a:p>
            <a:r>
              <a:rPr lang="en-US" dirty="0"/>
              <a:t>Surveyed 66 institutions in 20 states (43,000 students, 7.3% response rate)</a:t>
            </a:r>
          </a:p>
          <a:p>
            <a:r>
              <a:rPr lang="en-US" dirty="0"/>
              <a:t>Includes 20,000 at 35 4-yr colleges and universities</a:t>
            </a:r>
          </a:p>
          <a:p>
            <a:r>
              <a:rPr lang="en-US" dirty="0"/>
              <a:t>35% were food insecure</a:t>
            </a:r>
          </a:p>
          <a:p>
            <a:r>
              <a:rPr lang="en-US" dirty="0"/>
              <a:t>37% were housing insecure </a:t>
            </a:r>
          </a:p>
          <a:p>
            <a:r>
              <a:rPr lang="en-US" dirty="0"/>
              <a:t>9% of those students were homeless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DD07-0679-E546-95FD-A701E6FBEF80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77145-3372-4F03-96C4-6924295AB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482" y="4191000"/>
            <a:ext cx="2145547" cy="12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9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Homeless Youth in Illinois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There is an estimated </a:t>
            </a:r>
            <a:r>
              <a:rPr lang="en-US" dirty="0">
                <a:solidFill>
                  <a:srgbClr val="FF0000"/>
                </a:solidFill>
              </a:rPr>
              <a:t>25,000 unaccompanied homeless youth </a:t>
            </a:r>
            <a:r>
              <a:rPr lang="en-US" dirty="0"/>
              <a:t>ages 18 to 21 in Illinois (based on a 2005 study). </a:t>
            </a:r>
          </a:p>
          <a:p>
            <a:r>
              <a:rPr lang="en-US" dirty="0"/>
              <a:t>Approximately </a:t>
            </a:r>
            <a:r>
              <a:rPr lang="en-US" dirty="0">
                <a:solidFill>
                  <a:srgbClr val="FF0000"/>
                </a:solidFill>
              </a:rPr>
              <a:t>580 shelter beds </a:t>
            </a:r>
            <a:r>
              <a:rPr lang="en-US" dirty="0"/>
              <a:t>for 18 to 24 year-old homeless youth. </a:t>
            </a:r>
          </a:p>
          <a:p>
            <a:r>
              <a:rPr lang="en-US" dirty="0"/>
              <a:t>In July 2018, the Illinois State Board of Education reported that public schools identified </a:t>
            </a:r>
            <a:r>
              <a:rPr lang="en-US" dirty="0">
                <a:solidFill>
                  <a:srgbClr val="FF0000"/>
                </a:solidFill>
              </a:rPr>
              <a:t>56,881 </a:t>
            </a:r>
            <a:r>
              <a:rPr lang="en-US" dirty="0"/>
              <a:t>homeless students in the 2017-18 school year, a year’s increase of </a:t>
            </a:r>
            <a:r>
              <a:rPr lang="en-US" dirty="0">
                <a:solidFill>
                  <a:srgbClr val="FF0000"/>
                </a:solidFill>
              </a:rPr>
              <a:t>4% </a:t>
            </a:r>
            <a:r>
              <a:rPr lang="en-US" dirty="0"/>
              <a:t>or 2,212 students.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4213103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94" y="3334440"/>
            <a:ext cx="1809206" cy="2666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7717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 (Heading)"/>
              </a:rPr>
              <a:t>The Context: Why is this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99" y="2116424"/>
            <a:ext cx="7169729" cy="35401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dirty="0"/>
              <a:t>Prevalent causes of youth homelessness:</a:t>
            </a:r>
          </a:p>
          <a:p>
            <a:r>
              <a:rPr lang="en-US" dirty="0"/>
              <a:t>Physical, sexual, and emotional victimization at home</a:t>
            </a:r>
          </a:p>
          <a:p>
            <a:r>
              <a:rPr lang="en-US" dirty="0"/>
              <a:t>Rejection based on identity and/or circumstances (e.g., LGBTQ, pregnancy)</a:t>
            </a:r>
          </a:p>
          <a:p>
            <a:r>
              <a:rPr lang="en-US" dirty="0"/>
              <a:t>Caretaker addiction, incarceration, mental/physical illness, death</a:t>
            </a:r>
          </a:p>
          <a:p>
            <a:r>
              <a:rPr lang="en-US" dirty="0"/>
              <a:t>History in foster care and/or juvenile justice system</a:t>
            </a:r>
          </a:p>
          <a:p>
            <a:r>
              <a:rPr lang="en-US" dirty="0"/>
              <a:t>Overcrowding and/or public housing rules</a:t>
            </a:r>
          </a:p>
          <a:p>
            <a:r>
              <a:rPr lang="en-US" dirty="0"/>
              <a:t>Lack of work history and inability to earn living wage</a:t>
            </a:r>
          </a:p>
          <a:p>
            <a:r>
              <a:rPr lang="en-US" dirty="0"/>
              <a:t>Structural conditions (e.g., poverty, racism, unemployment, lack of affordable housing)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DD07-0679-E546-95FD-A701E6FBEF8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83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69" y="1058934"/>
            <a:ext cx="7804337" cy="7077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 (Headings)"/>
              </a:rPr>
              <a:t>The Context: Why is this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1219" y="2107162"/>
            <a:ext cx="6854280" cy="385531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Students are told a college degree = financial security - and that financial aid will be there.</a:t>
            </a:r>
          </a:p>
          <a:p>
            <a:r>
              <a:rPr lang="en-US" dirty="0"/>
              <a:t>A greater percentage of college students qualify for financial aid than in the past so fewer dollars per student are available.</a:t>
            </a:r>
          </a:p>
          <a:p>
            <a:r>
              <a:rPr lang="en-US" dirty="0"/>
              <a:t>Students experiencing homelessness often don’t qualify because of inaccurate calculations of expected family contribution.</a:t>
            </a:r>
          </a:p>
          <a:p>
            <a:r>
              <a:rPr lang="en-US" dirty="0"/>
              <a:t>With or without aid, students’ existing financial insecurity presents a significant barrier to college completion. </a:t>
            </a:r>
          </a:p>
          <a:p>
            <a:r>
              <a:rPr lang="en-US" dirty="0"/>
              <a:t>Financial insecurity leads to difficult decisions about whether to reduce spending on food or housing in order to remain in school. </a:t>
            </a:r>
          </a:p>
          <a:p>
            <a:r>
              <a:rPr lang="en-US" dirty="0"/>
              <a:t>Students who need support often aren’t eligible for safety-net programs like SNAP and TANF because eligibility is more restricted for students than others.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DD07-0679-E546-95FD-A701E6FBEF80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9" y="2601564"/>
            <a:ext cx="1408806" cy="185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03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0643-2E18-FF41-8964-A6CAD927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Can You Do About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5352A-630A-F748-97AB-E69F8950D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Identify and assist homeless students </a:t>
            </a:r>
          </a:p>
          <a:p>
            <a:r>
              <a:rPr lang="en-US" dirty="0"/>
              <a:t>Single Points of Contact </a:t>
            </a:r>
          </a:p>
          <a:p>
            <a:r>
              <a:rPr lang="en-US" dirty="0"/>
              <a:t>Remove barriers to housing and financial aid</a:t>
            </a:r>
          </a:p>
          <a:p>
            <a:r>
              <a:rPr lang="en-US" dirty="0"/>
              <a:t>Understand and refer students to community resources</a:t>
            </a:r>
          </a:p>
          <a:p>
            <a:r>
              <a:rPr lang="en-US" dirty="0"/>
              <a:t>Utilize on campus resources</a:t>
            </a:r>
          </a:p>
          <a:p>
            <a:r>
              <a:rPr lang="en-US" dirty="0"/>
              <a:t>Food Pantry</a:t>
            </a:r>
          </a:p>
          <a:p>
            <a:r>
              <a:rPr lang="en-US" dirty="0"/>
              <a:t>Connect eligible students to SNAP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60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0C6205D-9FF9-1049-84CE-A8D26495A516}" type="slidenum">
              <a:rPr lang="en-US">
                <a:solidFill>
                  <a:prstClr val="white"/>
                </a:solidFill>
                <a:latin typeface="Calibri"/>
              </a:rPr>
              <a:pPr defTabSz="342900"/>
              <a:t>17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SNAP 101 </a:t>
            </a:r>
          </a:p>
        </p:txBody>
      </p:sp>
      <p:pic>
        <p:nvPicPr>
          <p:cNvPr id="5" name="Picture 7" descr="SNAP - Supplemental Nutrition Assistance Program">
            <a:hlinkClick r:id="rId2"/>
            <a:extLst>
              <a:ext uri="{FF2B5EF4-FFF2-40B4-BE49-F238E27FC236}">
                <a16:creationId xmlns:a16="http://schemas.microsoft.com/office/drawing/2014/main" id="{95D65950-B5EB-4FA1-B7CA-AA4C4A50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78" y="3174252"/>
            <a:ext cx="1824871" cy="205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B6D29-4B8B-4C11-82BA-D0B91DA37036}"/>
              </a:ext>
            </a:extLst>
          </p:cNvPr>
          <p:cNvSpPr txBox="1"/>
          <p:nvPr/>
        </p:nvSpPr>
        <p:spPr>
          <a:xfrm>
            <a:off x="334925" y="2053413"/>
            <a:ext cx="7480005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Trebuchet MS" panose="020B0603020202020204" pitchFamily="34" charset="0"/>
              </a:rPr>
              <a:t>The Supplemental Nutrition Assistance Program (SNAP, formerly Food Stamps) is the nation’s most important and effective anti-hunger program.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latin typeface="Trebuchet MS" panose="020B0603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Trebuchet MS" panose="020B0603020202020204" pitchFamily="34" charset="0"/>
              </a:rPr>
              <a:t>SNAP distributes monthly benefits to qualifying, low-income households through an EBT card that can only be used to purchase food.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latin typeface="Trebuchet MS" panose="020B0603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Trebuchet MS" panose="020B0603020202020204" pitchFamily="34" charset="0"/>
              </a:rPr>
              <a:t>In 2016, 1 in 7 Illinoisans participated in the SNAP program.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latin typeface="Trebuchet MS" panose="020B0603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Trebuchet MS" panose="020B0603020202020204" pitchFamily="34" charset="0"/>
              </a:rPr>
              <a:t>SNAP benefits are 100% federally funded.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latin typeface="Trebuchet MS" panose="020B0603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Trebuchet MS" panose="020B0603020202020204" pitchFamily="34" charset="0"/>
              </a:rPr>
              <a:t>In 2016, SNAP benefits contributed $3.0 billion into Illinois’ economy.</a:t>
            </a:r>
          </a:p>
          <a:p>
            <a:endParaRPr lang="en-US" sz="1350" dirty="0">
              <a:latin typeface="Trebuchet MS" panose="020B0603020202020204" pitchFamily="34" charset="0"/>
            </a:endParaRPr>
          </a:p>
          <a:p>
            <a:endParaRPr lang="en-US" sz="135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55C8-A2E7-4E45-AEA1-F2B42AB0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 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F1C13-DFF0-AE47-BC82-6DDE79F4B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To qualify for SNAP, a household's total Gross Monthly Income must be below 165% to 200% of the Federal Poverty Limit, depending on household type.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3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916CE3-0F92-40E2-B024-EAE5D31DB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478" y="1858619"/>
            <a:ext cx="8438322" cy="3297381"/>
          </a:xfrm>
        </p:spPr>
        <p:txBody>
          <a:bodyPr>
            <a:normAutofit lnSpcReduction="10000"/>
          </a:bodyPr>
          <a:lstStyle/>
          <a:p>
            <a:pPr marL="257175" indent="-257175"/>
            <a:r>
              <a:rPr lang="en-US" sz="1425" dirty="0"/>
              <a:t>	Members are in the same “household” if </a:t>
            </a:r>
            <a:r>
              <a:rPr lang="en-US" sz="1425" b="1" i="1" dirty="0"/>
              <a:t>they purchase and prepare meals together. </a:t>
            </a:r>
          </a:p>
          <a:p>
            <a:endParaRPr lang="en-US" sz="1425" dirty="0"/>
          </a:p>
          <a:p>
            <a:pPr marL="257175" indent="-257175"/>
            <a:r>
              <a:rPr lang="en-US" sz="1425" dirty="0"/>
              <a:t>  Certain people must be considered together: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425" dirty="0"/>
              <a:t>Parents and children (up until age 22)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425" dirty="0"/>
              <a:t>Children living with a caretaker (up until age 18)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425" dirty="0"/>
              <a:t>Spouses</a:t>
            </a:r>
          </a:p>
          <a:p>
            <a:endParaRPr lang="en-US" sz="1425" dirty="0"/>
          </a:p>
          <a:p>
            <a:pPr marL="214313" indent="-214313"/>
            <a:r>
              <a:rPr lang="en-US" sz="1425" dirty="0"/>
              <a:t>Individuals who are in the same food stamp household will be on the same case, and the entire household’s income, assets, and expenses will be considered.</a:t>
            </a:r>
          </a:p>
          <a:p>
            <a:pPr marL="214313" indent="-214313"/>
            <a:endParaRPr lang="en-US" sz="1425" dirty="0"/>
          </a:p>
          <a:p>
            <a:pPr marL="257175" indent="-257175"/>
            <a:r>
              <a:rPr lang="en-US" sz="1425" dirty="0"/>
              <a:t>“Qualified Member” households include: 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425" dirty="0"/>
              <a:t>Elderly—60 or over 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425" dirty="0"/>
              <a:t>Disabled—receiving disability benefits </a:t>
            </a:r>
          </a:p>
          <a:p>
            <a:pPr marL="214313" indent="-214313"/>
            <a:endParaRPr lang="en-US" sz="1425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FC2594-FEEC-47FF-92ED-EFD471A0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205D-9FF9-1049-84CE-A8D26495A51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C82BFA-8BFB-4D63-8160-5F5816459C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Who is in a household?</a:t>
            </a:r>
          </a:p>
        </p:txBody>
      </p:sp>
    </p:spTree>
    <p:extLst>
      <p:ext uri="{BB962C8B-B14F-4D97-AF65-F5344CB8AC3E}">
        <p14:creationId xmlns:p14="http://schemas.microsoft.com/office/powerpoint/2010/main" val="40899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  <a:noFill/>
        </p:spPr>
        <p:txBody>
          <a:bodyPr>
            <a:norm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Housing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742" y="1985238"/>
            <a:ext cx="4648200" cy="357867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Housing Properties:</a:t>
            </a:r>
          </a:p>
          <a:p>
            <a:pPr lvl="1">
              <a:buFontTx/>
              <a:buChar char="-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 Income</a:t>
            </a:r>
          </a:p>
          <a:p>
            <a:pPr lvl="1">
              <a:buFontTx/>
              <a:buChar char="-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Scattered Site Properties</a:t>
            </a:r>
          </a:p>
          <a:p>
            <a:pPr lvl="1">
              <a:buFontTx/>
              <a:buChar char="-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Properties</a:t>
            </a:r>
          </a:p>
          <a:p>
            <a:pPr lvl="1">
              <a:buFontTx/>
              <a:buChar char="-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Properties</a:t>
            </a:r>
          </a:p>
          <a:p>
            <a:pPr marL="0" indent="0" algn="ctr">
              <a:buNone/>
            </a:pPr>
            <a:endParaRPr lang="en-US" sz="2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Vouchers:</a:t>
            </a:r>
          </a:p>
          <a:p>
            <a:pPr marL="457200" lvl="1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 Choice Voucher 	(formerly section 8)</a:t>
            </a:r>
          </a:p>
          <a:p>
            <a:pPr marL="457200" lvl="1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	Project-Based Housing</a:t>
            </a:r>
          </a:p>
          <a:p>
            <a:endParaRPr lang="en-US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C9568-AEB8-4DD2-B398-B94913137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2163" y="306910"/>
            <a:ext cx="3031807" cy="1863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DE882-F37C-4F7D-8FE8-7D3E36590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2163" y="2330867"/>
            <a:ext cx="3031807" cy="1863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23977-2A43-4799-8F01-C514634D3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2163" y="4354824"/>
            <a:ext cx="3031807" cy="18951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3F8D5A-461F-4E7F-8420-862F97FD3802}"/>
              </a:ext>
            </a:extLst>
          </p:cNvPr>
          <p:cNvCxnSpPr/>
          <p:nvPr/>
        </p:nvCxnSpPr>
        <p:spPr>
          <a:xfrm>
            <a:off x="533400" y="1676400"/>
            <a:ext cx="4876800" cy="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716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29EF43-650B-49D3-B3E1-833AA3479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09" y="1761711"/>
            <a:ext cx="3876261" cy="3607198"/>
          </a:xfrm>
        </p:spPr>
        <p:txBody>
          <a:bodyPr>
            <a:normAutofit fontScale="55000" lnSpcReduction="20000"/>
          </a:bodyPr>
          <a:lstStyle/>
          <a:p>
            <a:r>
              <a:rPr lang="en-US" b="1" u="sng" dirty="0"/>
              <a:t>General Application Process: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dirty="0"/>
              <a:t>Submit application in person, over the phone, or online</a:t>
            </a:r>
          </a:p>
          <a:p>
            <a:endParaRPr lang="en-US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dirty="0"/>
              <a:t>Interview to be scheduled within 14 days </a:t>
            </a:r>
          </a:p>
          <a:p>
            <a:endParaRPr lang="en-US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dirty="0"/>
              <a:t>Decision to be issued within 30 days </a:t>
            </a:r>
          </a:p>
          <a:p>
            <a:endParaRPr lang="en-US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dirty="0"/>
              <a:t>Applicant must be notified in writing via letter </a:t>
            </a:r>
          </a:p>
          <a:p>
            <a:endParaRPr lang="en-US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dirty="0"/>
              <a:t>Upon approval, Link Card is mailed </a:t>
            </a:r>
          </a:p>
          <a:p>
            <a:pPr marL="257175" indent="-257175"/>
            <a:endParaRPr lang="en-US" dirty="0"/>
          </a:p>
          <a:p>
            <a:pPr marL="257175" indent="-257175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DE2B7-43F7-4F09-A32A-1BCCBB43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6205D-9FF9-1049-84CE-A8D26495A51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8F26E8-4AEB-4F8E-BF78-73E6644F5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28FDA-CFA8-4F05-8259-D9D418182D4A}"/>
              </a:ext>
            </a:extLst>
          </p:cNvPr>
          <p:cNvSpPr txBox="1"/>
          <p:nvPr/>
        </p:nvSpPr>
        <p:spPr>
          <a:xfrm>
            <a:off x="4671392" y="1761711"/>
            <a:ext cx="38166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spcBef>
                <a:spcPct val="20000"/>
              </a:spcBef>
              <a:buClr>
                <a:srgbClr val="A8071E"/>
              </a:buClr>
            </a:pPr>
            <a:r>
              <a:rPr lang="en-US" sz="1500" b="1" u="sng" dirty="0">
                <a:solidFill>
                  <a:srgbClr val="000000"/>
                </a:solidFill>
                <a:latin typeface="Trebuchet MS"/>
              </a:rPr>
              <a:t>Expedited Process: </a:t>
            </a:r>
          </a:p>
          <a:p>
            <a:pPr marL="257175" indent="-257175" defTabSz="342900">
              <a:spcBef>
                <a:spcPct val="20000"/>
              </a:spcBef>
              <a:buClr>
                <a:srgbClr val="A8071E"/>
              </a:buClr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00"/>
                </a:solidFill>
                <a:latin typeface="Trebuchet MS"/>
              </a:rPr>
              <a:t>Monthly income &lt; $150 and assets &lt;$100 </a:t>
            </a:r>
          </a:p>
          <a:p>
            <a:pPr marL="257175" indent="-257175" defTabSz="342900">
              <a:spcBef>
                <a:spcPct val="20000"/>
              </a:spcBef>
              <a:buClr>
                <a:srgbClr val="A8071E"/>
              </a:buClr>
              <a:buFont typeface="Wingdings" panose="05000000000000000000" pitchFamily="2" charset="2"/>
              <a:buChar char="ü"/>
            </a:pPr>
            <a:endParaRPr lang="en-US" sz="1500" dirty="0">
              <a:solidFill>
                <a:srgbClr val="000000"/>
              </a:solidFill>
              <a:latin typeface="Trebuchet MS"/>
            </a:endParaRPr>
          </a:p>
          <a:p>
            <a:pPr defTabSz="342900">
              <a:spcBef>
                <a:spcPct val="20000"/>
              </a:spcBef>
              <a:buClr>
                <a:srgbClr val="A8071E"/>
              </a:buClr>
            </a:pPr>
            <a:r>
              <a:rPr lang="en-US" sz="1500" dirty="0">
                <a:solidFill>
                  <a:srgbClr val="000000"/>
                </a:solidFill>
                <a:latin typeface="Trebuchet MS"/>
              </a:rPr>
              <a:t>OR </a:t>
            </a:r>
          </a:p>
          <a:p>
            <a:pPr defTabSz="342900">
              <a:spcBef>
                <a:spcPct val="20000"/>
              </a:spcBef>
              <a:buClr>
                <a:srgbClr val="A8071E"/>
              </a:buClr>
            </a:pPr>
            <a:endParaRPr lang="en-US" sz="1500" dirty="0">
              <a:solidFill>
                <a:srgbClr val="000000"/>
              </a:solidFill>
              <a:latin typeface="Trebuchet MS"/>
            </a:endParaRPr>
          </a:p>
          <a:p>
            <a:pPr marL="257175" indent="-257175" defTabSz="342900">
              <a:spcBef>
                <a:spcPct val="20000"/>
              </a:spcBef>
              <a:buClr>
                <a:srgbClr val="A8071E"/>
              </a:buClr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00"/>
                </a:solidFill>
                <a:latin typeface="Trebuchet MS"/>
              </a:rPr>
              <a:t>(Rent/mortgage + utilities) &gt; (income + assets) </a:t>
            </a:r>
          </a:p>
          <a:p>
            <a:pPr marL="257175" indent="-257175" defTabSz="342900">
              <a:spcBef>
                <a:spcPct val="20000"/>
              </a:spcBef>
              <a:buClr>
                <a:srgbClr val="A8071E"/>
              </a:buClr>
              <a:buFont typeface="Wingdings" panose="05000000000000000000" pitchFamily="2" charset="2"/>
              <a:buChar char="ü"/>
            </a:pPr>
            <a:endParaRPr lang="en-US" sz="1500" dirty="0">
              <a:solidFill>
                <a:srgbClr val="000000"/>
              </a:solidFill>
              <a:latin typeface="Trebuchet MS"/>
            </a:endParaRPr>
          </a:p>
          <a:p>
            <a:pPr marL="257175" indent="-257175" defTabSz="342900">
              <a:spcBef>
                <a:spcPct val="20000"/>
              </a:spcBef>
              <a:buClr>
                <a:srgbClr val="A8071E"/>
              </a:buClr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0000"/>
                </a:solidFill>
                <a:latin typeface="Trebuchet MS"/>
              </a:rPr>
              <a:t>Upon approval, Link Card is mailed within 5 days of the application</a:t>
            </a:r>
          </a:p>
          <a:p>
            <a:pPr marL="257175" indent="-257175" defTabSz="342900">
              <a:spcBef>
                <a:spcPct val="20000"/>
              </a:spcBef>
              <a:buClr>
                <a:srgbClr val="A8071E"/>
              </a:buClr>
              <a:buFont typeface="Wingdings" panose="05000000000000000000" pitchFamily="2" charset="2"/>
              <a:buChar char="ü"/>
            </a:pPr>
            <a:endParaRPr lang="en-US" sz="1500" dirty="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3920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0C6205D-9FF9-1049-84CE-A8D26495A516}" type="slidenum">
              <a:rPr lang="en-US">
                <a:solidFill>
                  <a:prstClr val="white"/>
                </a:solidFill>
                <a:latin typeface="Calibri"/>
              </a:rPr>
              <a:pPr defTabSz="342900"/>
              <a:t>21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Student Eligibility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4C0FD1-F86C-42DC-A441-AC1DB418B8FE}"/>
              </a:ext>
            </a:extLst>
          </p:cNvPr>
          <p:cNvSpPr/>
          <p:nvPr/>
        </p:nvSpPr>
        <p:spPr>
          <a:xfrm>
            <a:off x="1219200" y="1600200"/>
            <a:ext cx="6400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b="1" dirty="0">
                <a:latin typeface="Trebuchet MS" panose="020B0603020202020204" pitchFamily="34" charset="0"/>
              </a:rPr>
              <a:t>Students enrolled at least half-time in postsecondary or vocational training may be eligible for SNAP if they are: </a:t>
            </a:r>
            <a:endParaRPr lang="en-US" dirty="0">
              <a:latin typeface="Trebuchet MS" panose="020B0603020202020204" pitchFamily="34" charset="0"/>
            </a:endParaRPr>
          </a:p>
          <a:p>
            <a:pPr marL="557213" lvl="1" indent="-214313" algn="ctr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Under 18 or over 50, </a:t>
            </a:r>
          </a:p>
          <a:p>
            <a:pPr marL="557213" lvl="1" indent="-214313" algn="ctr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Working an average of 20 hours per week, </a:t>
            </a:r>
          </a:p>
          <a:p>
            <a:pPr marL="557213" lvl="1" indent="-214313" algn="ctr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Participating in state or federal work study program, </a:t>
            </a:r>
          </a:p>
          <a:p>
            <a:pPr marL="557213" lvl="1" indent="-214313" algn="ctr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Receiving TANF cash assistance, </a:t>
            </a:r>
          </a:p>
          <a:p>
            <a:pPr marL="557213" lvl="1" indent="-214313" algn="ctr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Responsible for the care of a child under 6, </a:t>
            </a:r>
          </a:p>
          <a:p>
            <a:pPr marL="557213" lvl="1" indent="-214313" algn="ctr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Responsible for the care of a child between 6 and 12 and adequate child care is not available for school and work, OR </a:t>
            </a:r>
          </a:p>
          <a:p>
            <a:pPr marL="557213" lvl="1" indent="-214313" algn="ctr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Enrolled full-time and single parent of child under 12. </a:t>
            </a:r>
          </a:p>
          <a:p>
            <a:pPr algn="ctr"/>
            <a:endParaRPr lang="en-US" dirty="0">
              <a:latin typeface="Trebuchet MS" panose="020B0603020202020204" pitchFamily="34" charset="0"/>
            </a:endParaRPr>
          </a:p>
          <a:p>
            <a:pPr algn="ctr"/>
            <a:endParaRPr lang="en-US" dirty="0">
              <a:latin typeface="Trebuchet MS" panose="020B0603020202020204" pitchFamily="34" charset="0"/>
            </a:endParaRPr>
          </a:p>
          <a:p>
            <a:pPr algn="ctr"/>
            <a:r>
              <a:rPr lang="en-US" b="1" dirty="0">
                <a:latin typeface="Trebuchet MS" panose="020B0603020202020204" pitchFamily="34" charset="0"/>
              </a:rPr>
              <a:t>If they do not meet these requirements, the student </a:t>
            </a:r>
            <a:r>
              <a:rPr lang="en-US" b="1" i="1" dirty="0">
                <a:latin typeface="Trebuchet MS" panose="020B0603020202020204" pitchFamily="34" charset="0"/>
              </a:rPr>
              <a:t>and </a:t>
            </a:r>
            <a:r>
              <a:rPr lang="en-US" b="1" dirty="0">
                <a:latin typeface="Trebuchet MS" panose="020B0603020202020204" pitchFamily="34" charset="0"/>
              </a:rPr>
              <a:t>their income and assets will be excluded from the household. 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242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le 1">
            <a:extLst>
              <a:ext uri="{FF2B5EF4-FFF2-40B4-BE49-F238E27FC236}">
                <a16:creationId xmlns:a16="http://schemas.microsoft.com/office/drawing/2014/main" id="{BE1102ED-D10A-4B23-AEAD-68F77F539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57250"/>
            <a:ext cx="9144000" cy="1192831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sz="3675" b="1" dirty="0">
                <a:latin typeface="+mn-lt"/>
                <a:cs typeface="Calibri" panose="020F0502020204030204" pitchFamily="34" charset="0"/>
              </a:rPr>
            </a:br>
            <a:r>
              <a:rPr lang="en-US" sz="3675" b="1" i="1" dirty="0">
                <a:solidFill>
                  <a:srgbClr val="FF0000"/>
                </a:solidFill>
                <a:latin typeface="+mn-lt"/>
              </a:rPr>
              <a:t>New Rule For Illinois Community College Students 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52B7A-F508-4333-882A-FDDBCF82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85" y="2974238"/>
            <a:ext cx="5402765" cy="2936082"/>
          </a:xfrm>
        </p:spPr>
        <p:txBody>
          <a:bodyPr numCol="1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of January 1, 2018, low-income Illinois community college students enrolled in a Perkins- approved course of study will be eligible to apply for SNAP benefits, whether enrolled full or part-time</a:t>
            </a:r>
          </a:p>
          <a:p>
            <a:pPr marL="287655" indent="-287655">
              <a:defRPr/>
            </a:pPr>
            <a:endParaRPr lang="en-US" sz="1125" dirty="0"/>
          </a:p>
        </p:txBody>
      </p:sp>
      <p:pic>
        <p:nvPicPr>
          <p:cNvPr id="7" name="Picture 2" descr="Image result for &quot;no youth alone&quot; campaign">
            <a:extLst>
              <a:ext uri="{FF2B5EF4-FFF2-40B4-BE49-F238E27FC236}">
                <a16:creationId xmlns:a16="http://schemas.microsoft.com/office/drawing/2014/main" id="{F0695DD9-2167-474C-8A5C-21934A7F1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1" y="2368903"/>
            <a:ext cx="2992040" cy="270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2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038F-25D5-49F9-81B7-09544ED7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65" y="857250"/>
            <a:ext cx="8590936" cy="1114425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Perkins – Approved Courses: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E900B-F42C-4FB0-81F6-F9A520F80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3" y="1620527"/>
            <a:ext cx="8590936" cy="49361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Perkins-approved areas of study include: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CB959A-2D55-4B3C-B4E8-0D6D67A20357}"/>
              </a:ext>
            </a:extLst>
          </p:cNvPr>
          <p:cNvSpPr/>
          <p:nvPr/>
        </p:nvSpPr>
        <p:spPr>
          <a:xfrm>
            <a:off x="133815" y="2156392"/>
            <a:ext cx="9144000" cy="588622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Agriculture, Food &amp; Natural Resources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Architecture &amp; Construction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Art, Audio/Video Technology, &amp; Communications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Business Management &amp; Administration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Education &amp; Training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Finance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Government &amp; Public Administration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Health Science  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Hospitality &amp; Tourism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Human Services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Information Technology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Law, Public Safety, Corrections &amp; Security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Manufacturing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Marketing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Science, Technology, Engineering &amp; Math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Transportation, Distribution &amp; Logistics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75526-89C8-4410-87A1-DFB91F3C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3" y="4872761"/>
            <a:ext cx="2333233" cy="1058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92890E-9C83-46A6-8D63-A12C7ADB2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97" y="4825644"/>
            <a:ext cx="1549170" cy="1203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8AFC5-89EC-493F-B1D4-979F34C28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416" y="4837877"/>
            <a:ext cx="1549170" cy="105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3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3152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NEW</a:t>
            </a:r>
            <a:r>
              <a:rPr lang="en-US" dirty="0">
                <a:solidFill>
                  <a:srgbClr val="FF0000"/>
                </a:solidFill>
              </a:rPr>
              <a:t> for 2019!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Under </a:t>
            </a:r>
            <a:r>
              <a:rPr lang="en-US" b="1" i="1" dirty="0">
                <a:solidFill>
                  <a:srgbClr val="FF0000"/>
                </a:solidFill>
              </a:rPr>
              <a:t>SB1641</a:t>
            </a:r>
            <a:r>
              <a:rPr lang="en-US" dirty="0"/>
              <a:t>, students who are eligible for the Monetary Award Program (MAP) would be notified that they </a:t>
            </a:r>
            <a:r>
              <a:rPr lang="en-US" i="1" dirty="0"/>
              <a:t>may</a:t>
            </a:r>
            <a:r>
              <a:rPr lang="en-US" dirty="0"/>
              <a:t> be eligible for SNAP benefits. The student would still be required to fil out and submit an application to the Illinois Department of Human Services (IDHS) for a final determination. </a:t>
            </a:r>
            <a:endParaRPr lang="en-US" sz="16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1026" name="Picture 4" descr="Description: isac-60y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38800"/>
            <a:ext cx="2438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6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254A-91F5-42B4-A2D9-17A3C4A3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3383"/>
            <a:ext cx="5219700" cy="1722118"/>
          </a:xfrm>
        </p:spPr>
        <p:txBody>
          <a:bodyPr>
            <a:noAutofit/>
          </a:bodyPr>
          <a:lstStyle/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 &amp; </a:t>
            </a:r>
            <a:b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Post-Secondary Education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03FB5-57E3-4AF0-A6EC-A35D7F14A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2438401"/>
            <a:ext cx="4939867" cy="28194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Barriers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Emotional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about College Process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Navigating through College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54% of CHA students have a gap in their enrollment at some point in college career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75% of CHA college grad attended 2 or more schools to complete degree</a:t>
            </a:r>
          </a:p>
          <a:p>
            <a:pPr lvl="1"/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E2A8A-2E31-4FE5-BF61-5104279FBF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306" y="640082"/>
            <a:ext cx="2996946" cy="557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A91146-06D6-48A1-81C8-FB126CF49F13}"/>
              </a:ext>
            </a:extLst>
          </p:cNvPr>
          <p:cNvCxnSpPr/>
          <p:nvPr/>
        </p:nvCxnSpPr>
        <p:spPr>
          <a:xfrm>
            <a:off x="304800" y="2209800"/>
            <a:ext cx="4953000" cy="0"/>
          </a:xfrm>
          <a:prstGeom prst="line">
            <a:avLst/>
          </a:prstGeom>
          <a:ln w="28575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53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90D6-B2A1-498B-9CF0-30D8BAE9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81958"/>
          </a:xfrm>
        </p:spPr>
        <p:txBody>
          <a:bodyPr>
            <a:no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Post-Secondary </a:t>
            </a:r>
            <a:b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 for CHA Residents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7CD53-CF5F-4016-8903-8EF2B275D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600200"/>
            <a:ext cx="7186189" cy="4419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Scholarship:</a:t>
            </a:r>
          </a:p>
          <a:p>
            <a:pPr lvl="2">
              <a:buFontTx/>
              <a:buChar char="-"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$1,000 and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$2,500 awards</a:t>
            </a:r>
          </a:p>
          <a:p>
            <a:pPr lvl="2">
              <a:buFontTx/>
              <a:buChar char="-"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opens annually in January and closes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May </a:t>
            </a:r>
          </a:p>
          <a:p>
            <a:pPr lvl="2">
              <a:buFontTx/>
              <a:buChar char="-"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Applicants notified in July, with awards for Fall </a:t>
            </a:r>
          </a:p>
          <a:p>
            <a:pPr lvl="2">
              <a:buFontTx/>
              <a:buChar char="-"/>
            </a:pPr>
            <a:r>
              <a:rPr lang="en-US" sz="7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scholarships are awarded:</a:t>
            </a:r>
          </a:p>
          <a:p>
            <a:pPr lvl="3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at the $1,000 level </a:t>
            </a:r>
          </a:p>
          <a:p>
            <a:pPr lvl="3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at the $2,500 level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6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 in Education: </a:t>
            </a:r>
          </a:p>
          <a:p>
            <a:pPr lvl="2">
              <a:buFontTx/>
              <a:buChar char="-"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Inter-governmental partnership with City Colleges of Chicago </a:t>
            </a:r>
          </a:p>
          <a:p>
            <a:pPr lvl="3">
              <a:buFontTx/>
              <a:buChar char="-"/>
            </a:pPr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Attend college for little to no cost</a:t>
            </a:r>
          </a:p>
          <a:p>
            <a:pPr lvl="3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Tuition, Book, Fee Vouchers &amp; Uniforms </a:t>
            </a:r>
          </a:p>
          <a:p>
            <a:pPr lvl="3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Aid applied first &amp; unmet costs covered by CHA</a:t>
            </a:r>
          </a:p>
          <a:p>
            <a:pPr lvl="3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Certificates; Degrees; Summer School option for University students</a:t>
            </a:r>
          </a:p>
          <a:p>
            <a:pPr lvl="3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PLUS, one-on-one support of One Million Degrees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CF82E-155D-4907-81E1-58272165E9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20574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16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90D6-B2A1-498B-9CF0-30D8BAE9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62400"/>
            <a:ext cx="2915841" cy="188595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Post-Secondary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CHA Residents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69420-B4CC-43EA-A182-D82941005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35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7CD53-CF5F-4016-8903-8EF2B275D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4191000"/>
            <a:ext cx="5181600" cy="2190749"/>
          </a:xfrm>
        </p:spPr>
        <p:txBody>
          <a:bodyPr anchor="ctr"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Flight: August “Trunk Party” for residents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Flight: January “Staying the Course”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Summer Internship Program for CHA College Students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S.O.A.R.: A Two-Year Demonstration Program by HUD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9304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C95B-96B1-4183-9E69-D010F6B9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you partner with your local Public Housing Authority?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D4359-259C-4FEA-A9C6-1184930A1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20" y="2575042"/>
            <a:ext cx="4078940" cy="374956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Colleges &amp; PHA Partnerships: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Intergovernmental Agreements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scholarship program to track students over time, build a college network for PHA residents, &amp; support reverse transfer students.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Offer enrollment &amp; testing session on properties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Tours, including current student residents when possible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45A76-E872-4CB6-9423-59BEA9702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571" y="-5499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8221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52E8-3192-4AF4-8634-A90504B7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60" y="685800"/>
            <a:ext cx="4870263" cy="111233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you partner with your local Public Housing Authority?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6E23D-DE94-4C5C-976A-738E75132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438400"/>
            <a:ext cx="5105400" cy="27550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Schools &amp; PHA partnerships: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9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Invite PHA staff to post-secondary events: Career Days, Speed Networking, Financial Aid Nights or Personal Statement workshops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your workshops to the community. Properties may have on-site or nearby resource centers. Collaborate with PHA staff or community agencies to offer FAFSA or College Application workshops on-site.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AA889-9A55-472D-BE2C-3D96D5C4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967" y="2409486"/>
            <a:ext cx="3095955" cy="1798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7B83D-3537-4308-A9B6-09D09B8FE2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106" y="4428294"/>
            <a:ext cx="3099816" cy="1724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9B6D6C-3F0A-4DBE-8E23-48C3532F16AD}"/>
              </a:ext>
            </a:extLst>
          </p:cNvPr>
          <p:cNvCxnSpPr>
            <a:cxnSpLocks/>
          </p:cNvCxnSpPr>
          <p:nvPr/>
        </p:nvCxnSpPr>
        <p:spPr>
          <a:xfrm>
            <a:off x="533400" y="1985238"/>
            <a:ext cx="48006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D731431-2728-4057-B011-5EA319EB77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967" y="399373"/>
            <a:ext cx="3095955" cy="1798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40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33CE-706D-4C2D-8871-2E8DADAC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C52D0-192D-4186-8D47-799E2CDF9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73" y="1442535"/>
            <a:ext cx="8229600" cy="4648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Ashley Ryan</a:t>
            </a: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Navigator</a:t>
            </a: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aryan@thecha.org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(312)786-6645</a:t>
            </a:r>
          </a:p>
          <a:p>
            <a:pPr marL="0" indent="0" algn="ctr">
              <a:buNone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Ashley Thompson</a:t>
            </a: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Navigator</a:t>
            </a: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asthompson@thecha.org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(312)786-6909</a:t>
            </a:r>
          </a:p>
          <a:p>
            <a:pPr marL="0" indent="0" algn="ctr">
              <a:buNone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 Vitale </a:t>
            </a: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Navigator</a:t>
            </a: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gvitale@thecha.org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(312)786-6908</a:t>
            </a:r>
          </a:p>
        </p:txBody>
      </p:sp>
    </p:spTree>
    <p:extLst>
      <p:ext uri="{BB962C8B-B14F-4D97-AF65-F5344CB8AC3E}">
        <p14:creationId xmlns:p14="http://schemas.microsoft.com/office/powerpoint/2010/main" val="1493424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95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Hunger and Homelessness on College Campuses (and New SNAP Rules)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/>
          <a:lstStyle/>
          <a:p>
            <a:r>
              <a:rPr lang="en-US" dirty="0"/>
              <a:t>Beth Malik</a:t>
            </a:r>
          </a:p>
          <a:p>
            <a:r>
              <a:rPr lang="en-US" dirty="0"/>
              <a:t>Law Project of the Chicago Coalition for the Homeless</a:t>
            </a:r>
          </a:p>
        </p:txBody>
      </p:sp>
    </p:spTree>
    <p:extLst>
      <p:ext uri="{BB962C8B-B14F-4D97-AF65-F5344CB8AC3E}">
        <p14:creationId xmlns:p14="http://schemas.microsoft.com/office/powerpoint/2010/main" val="3207978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1350</Words>
  <Application>Microsoft Macintosh PowerPoint</Application>
  <PresentationFormat>On-screen Show (4:3)</PresentationFormat>
  <Paragraphs>218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(Heading)</vt:lpstr>
      <vt:lpstr>Calibri (Headings)</vt:lpstr>
      <vt:lpstr>Times New Roman</vt:lpstr>
      <vt:lpstr>Trebuchet MS</vt:lpstr>
      <vt:lpstr>Wingdings</vt:lpstr>
      <vt:lpstr>Office Theme</vt:lpstr>
      <vt:lpstr>1_Office Theme</vt:lpstr>
      <vt:lpstr>Bridging the Gap: Public Housing in Education</vt:lpstr>
      <vt:lpstr>Types of Housing </vt:lpstr>
      <vt:lpstr>Housing &amp;  Post-Secondary Education</vt:lpstr>
      <vt:lpstr>Post-Secondary  Resources for CHA Residents</vt:lpstr>
      <vt:lpstr>Post-Secondary Resources for CHA Residents</vt:lpstr>
      <vt:lpstr>How can you partner with your local Public Housing Authority?</vt:lpstr>
      <vt:lpstr>How can you partner with your local Public Housing Authority?</vt:lpstr>
      <vt:lpstr>Contact Information</vt:lpstr>
      <vt:lpstr>Hunger and Homelessness on College Campuses (and New SNAP Rules) </vt:lpstr>
      <vt:lpstr>Definitions (Wisconsin Hope Lab*)</vt:lpstr>
      <vt:lpstr>What is “Food Insecurity” </vt:lpstr>
      <vt:lpstr>Scope: How many students does this impact?</vt:lpstr>
      <vt:lpstr>Homeless Youth in Illinois </vt:lpstr>
      <vt:lpstr>The Context: Why is this happening?</vt:lpstr>
      <vt:lpstr>The Context: Why is this happening?</vt:lpstr>
      <vt:lpstr>What Can You Do About It? </vt:lpstr>
      <vt:lpstr>SNAP 101 </vt:lpstr>
      <vt:lpstr>SNAP Eligibility</vt:lpstr>
      <vt:lpstr>Who is in a household?</vt:lpstr>
      <vt:lpstr>Application Process</vt:lpstr>
      <vt:lpstr>Student Eligibility</vt:lpstr>
      <vt:lpstr> New Rule For Illinois Community College Students  </vt:lpstr>
      <vt:lpstr>Perkins – Approved Courses:</vt:lpstr>
      <vt:lpstr> NEW for 2019!  </vt:lpstr>
    </vt:vector>
  </TitlesOfParts>
  <Company>ISAC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Nelson</dc:creator>
  <cp:lastModifiedBy>Elizabeth Malik</cp:lastModifiedBy>
  <cp:revision>21</cp:revision>
  <cp:lastPrinted>2014-06-17T18:32:00Z</cp:lastPrinted>
  <dcterms:created xsi:type="dcterms:W3CDTF">2013-05-22T15:51:51Z</dcterms:created>
  <dcterms:modified xsi:type="dcterms:W3CDTF">2019-07-17T18:50:21Z</dcterms:modified>
</cp:coreProperties>
</file>