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61" r:id="rId4"/>
    <p:sldId id="286" r:id="rId5"/>
    <p:sldId id="262" r:id="rId6"/>
    <p:sldId id="263" r:id="rId7"/>
    <p:sldId id="276" r:id="rId8"/>
    <p:sldId id="265" r:id="rId9"/>
    <p:sldId id="266" r:id="rId10"/>
    <p:sldId id="267" r:id="rId11"/>
    <p:sldId id="268" r:id="rId12"/>
    <p:sldId id="287" r:id="rId13"/>
    <p:sldId id="288" r:id="rId14"/>
    <p:sldId id="283" r:id="rId15"/>
    <p:sldId id="275" r:id="rId16"/>
    <p:sldId id="281" r:id="rId17"/>
    <p:sldId id="269" r:id="rId18"/>
    <p:sldId id="278" r:id="rId19"/>
    <p:sldId id="271" r:id="rId20"/>
    <p:sldId id="289" r:id="rId21"/>
    <p:sldId id="272" r:id="rId22"/>
    <p:sldId id="285" r:id="rId23"/>
    <p:sldId id="273" r:id="rId24"/>
    <p:sldId id="274" r:id="rId25"/>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64"/>
    <p:restoredTop sz="79423" autoAdjust="0"/>
  </p:normalViewPr>
  <p:slideViewPr>
    <p:cSldViewPr snapToGrid="0" snapToObjects="1">
      <p:cViewPr varScale="1">
        <p:scale>
          <a:sx n="64" d="100"/>
          <a:sy n="64" d="100"/>
        </p:scale>
        <p:origin x="77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BDE9D-0CE6-4D6A-9C1B-54399B6D0257}" type="doc">
      <dgm:prSet loTypeId="urn:microsoft.com/office/officeart/2005/8/layout/hProcess9" loCatId="process" qsTypeId="urn:microsoft.com/office/officeart/2005/8/quickstyle/simple1" qsCatId="simple" csTypeId="urn:microsoft.com/office/officeart/2005/8/colors/accent1_2" csCatId="accent1" phldr="1"/>
      <dgm:spPr/>
    </dgm:pt>
    <dgm:pt modelId="{2DFED51B-0A79-4731-8938-687B90F0B9A8}">
      <dgm:prSet phldrT="[Text]"/>
      <dgm:spPr>
        <a:solidFill>
          <a:schemeClr val="accent1"/>
        </a:solidFill>
      </dgm:spPr>
      <dgm:t>
        <a:bodyPr/>
        <a:lstStyle/>
        <a:p>
          <a:r>
            <a:rPr lang="en-US" b="1" dirty="0">
              <a:effectLst>
                <a:outerShdw blurRad="38100" dist="38100" dir="2700000" algn="tl">
                  <a:srgbClr val="000000">
                    <a:alpha val="43137"/>
                  </a:srgbClr>
                </a:outerShdw>
              </a:effectLst>
            </a:rPr>
            <a:t>Processing at Broadview Facility</a:t>
          </a:r>
        </a:p>
      </dgm:t>
    </dgm:pt>
    <dgm:pt modelId="{4977810C-C396-4C46-8F7D-F3764DEFD82E}" type="parTrans" cxnId="{E5D7548D-AB46-49B7-A0E7-636DDB37505D}">
      <dgm:prSet/>
      <dgm:spPr/>
      <dgm:t>
        <a:bodyPr/>
        <a:lstStyle/>
        <a:p>
          <a:endParaRPr lang="en-US"/>
        </a:p>
      </dgm:t>
    </dgm:pt>
    <dgm:pt modelId="{62876219-D027-4B97-A0E9-D7963D6256CB}" type="sibTrans" cxnId="{E5D7548D-AB46-49B7-A0E7-636DDB37505D}">
      <dgm:prSet/>
      <dgm:spPr/>
      <dgm:t>
        <a:bodyPr/>
        <a:lstStyle/>
        <a:p>
          <a:endParaRPr lang="en-US"/>
        </a:p>
      </dgm:t>
    </dgm:pt>
    <dgm:pt modelId="{7EE7E999-1E8E-44A0-8D98-2BEF0D4D358A}">
      <dgm:prSet phldrT="[Text]"/>
      <dgm:spPr>
        <a:solidFill>
          <a:schemeClr val="accent1"/>
        </a:solidFill>
      </dgm:spPr>
      <dgm:t>
        <a:bodyPr/>
        <a:lstStyle/>
        <a:p>
          <a:r>
            <a:rPr lang="en-US" b="1" dirty="0">
              <a:effectLst>
                <a:outerShdw blurRad="38100" dist="38100" dir="2700000" algn="tl">
                  <a:srgbClr val="000000">
                    <a:alpha val="43137"/>
                  </a:srgbClr>
                </a:outerShdw>
              </a:effectLst>
            </a:rPr>
            <a:t>Transfer to Detention Facility</a:t>
          </a:r>
        </a:p>
      </dgm:t>
    </dgm:pt>
    <dgm:pt modelId="{669E23ED-2CEE-4A17-A90C-09FECFEFB83D}" type="parTrans" cxnId="{E2640F7C-A48D-414F-BF44-BAB41C4830DB}">
      <dgm:prSet/>
      <dgm:spPr/>
      <dgm:t>
        <a:bodyPr/>
        <a:lstStyle/>
        <a:p>
          <a:endParaRPr lang="en-US"/>
        </a:p>
      </dgm:t>
    </dgm:pt>
    <dgm:pt modelId="{2FAA53EF-1152-4AB8-8956-E3909BDA72DA}" type="sibTrans" cxnId="{E2640F7C-A48D-414F-BF44-BAB41C4830DB}">
      <dgm:prSet/>
      <dgm:spPr/>
      <dgm:t>
        <a:bodyPr/>
        <a:lstStyle/>
        <a:p>
          <a:endParaRPr lang="en-US"/>
        </a:p>
      </dgm:t>
    </dgm:pt>
    <dgm:pt modelId="{3D92501E-0EFB-43B8-A757-0C8CC350D926}">
      <dgm:prSet phldrT="[Text]"/>
      <dgm:spPr>
        <a:solidFill>
          <a:schemeClr val="accent1"/>
        </a:solidFill>
      </dgm:spPr>
      <dgm:t>
        <a:bodyPr/>
        <a:lstStyle/>
        <a:p>
          <a:r>
            <a:rPr lang="en-US" b="1" dirty="0">
              <a:effectLst>
                <a:outerShdw blurRad="38100" dist="38100" dir="2700000" algn="tl">
                  <a:srgbClr val="000000">
                    <a:alpha val="43137"/>
                  </a:srgbClr>
                </a:outerShdw>
              </a:effectLst>
            </a:rPr>
            <a:t>Immigration Court</a:t>
          </a:r>
        </a:p>
      </dgm:t>
    </dgm:pt>
    <dgm:pt modelId="{ADC1F70B-3D3A-423D-A10D-ED35126879E2}" type="parTrans" cxnId="{372E1B61-0DC1-4742-B272-06D9D77B6CC3}">
      <dgm:prSet/>
      <dgm:spPr/>
      <dgm:t>
        <a:bodyPr/>
        <a:lstStyle/>
        <a:p>
          <a:endParaRPr lang="en-US"/>
        </a:p>
      </dgm:t>
    </dgm:pt>
    <dgm:pt modelId="{2FB79354-AEF1-4885-8974-B0038AEE0637}" type="sibTrans" cxnId="{372E1B61-0DC1-4742-B272-06D9D77B6CC3}">
      <dgm:prSet/>
      <dgm:spPr/>
      <dgm:t>
        <a:bodyPr/>
        <a:lstStyle/>
        <a:p>
          <a:endParaRPr lang="en-US"/>
        </a:p>
      </dgm:t>
    </dgm:pt>
    <dgm:pt modelId="{B83CC3EE-364D-4A46-B44D-83DF2E76BDAB}" type="pres">
      <dgm:prSet presAssocID="{263BDE9D-0CE6-4D6A-9C1B-54399B6D0257}" presName="CompostProcess" presStyleCnt="0">
        <dgm:presLayoutVars>
          <dgm:dir/>
          <dgm:resizeHandles val="exact"/>
        </dgm:presLayoutVars>
      </dgm:prSet>
      <dgm:spPr/>
    </dgm:pt>
    <dgm:pt modelId="{E8D36120-CFAB-48EA-8531-BCAC182DF204}" type="pres">
      <dgm:prSet presAssocID="{263BDE9D-0CE6-4D6A-9C1B-54399B6D0257}" presName="arrow" presStyleLbl="bgShp" presStyleIdx="0" presStyleCnt="1"/>
      <dgm:spPr>
        <a:solidFill>
          <a:schemeClr val="accent3">
            <a:lumMod val="60000"/>
            <a:lumOff val="40000"/>
          </a:schemeClr>
        </a:solidFill>
      </dgm:spPr>
    </dgm:pt>
    <dgm:pt modelId="{51C8951B-E0DE-4650-9545-053C653A9782}" type="pres">
      <dgm:prSet presAssocID="{263BDE9D-0CE6-4D6A-9C1B-54399B6D0257}" presName="linearProcess" presStyleCnt="0"/>
      <dgm:spPr/>
    </dgm:pt>
    <dgm:pt modelId="{0F6EF2F0-282A-431F-A207-A16932F60196}" type="pres">
      <dgm:prSet presAssocID="{2DFED51B-0A79-4731-8938-687B90F0B9A8}" presName="textNode" presStyleLbl="node1" presStyleIdx="0" presStyleCnt="3">
        <dgm:presLayoutVars>
          <dgm:bulletEnabled val="1"/>
        </dgm:presLayoutVars>
      </dgm:prSet>
      <dgm:spPr/>
    </dgm:pt>
    <dgm:pt modelId="{30A0E019-F699-4505-9FAA-2B61CACEB078}" type="pres">
      <dgm:prSet presAssocID="{62876219-D027-4B97-A0E9-D7963D6256CB}" presName="sibTrans" presStyleCnt="0"/>
      <dgm:spPr/>
    </dgm:pt>
    <dgm:pt modelId="{A3B94ED3-B63E-4883-A712-93B452A500D3}" type="pres">
      <dgm:prSet presAssocID="{7EE7E999-1E8E-44A0-8D98-2BEF0D4D358A}" presName="textNode" presStyleLbl="node1" presStyleIdx="1" presStyleCnt="3">
        <dgm:presLayoutVars>
          <dgm:bulletEnabled val="1"/>
        </dgm:presLayoutVars>
      </dgm:prSet>
      <dgm:spPr/>
    </dgm:pt>
    <dgm:pt modelId="{BE282D0C-9E56-43FF-9A76-41EF53EBE6BC}" type="pres">
      <dgm:prSet presAssocID="{2FAA53EF-1152-4AB8-8956-E3909BDA72DA}" presName="sibTrans" presStyleCnt="0"/>
      <dgm:spPr/>
    </dgm:pt>
    <dgm:pt modelId="{6525C054-6CCA-4D6F-B110-B80CCA830649}" type="pres">
      <dgm:prSet presAssocID="{3D92501E-0EFB-43B8-A757-0C8CC350D926}" presName="textNode" presStyleLbl="node1" presStyleIdx="2" presStyleCnt="3">
        <dgm:presLayoutVars>
          <dgm:bulletEnabled val="1"/>
        </dgm:presLayoutVars>
      </dgm:prSet>
      <dgm:spPr/>
    </dgm:pt>
  </dgm:ptLst>
  <dgm:cxnLst>
    <dgm:cxn modelId="{DEA48A12-E658-45BF-820C-6398D147E988}" type="presOf" srcId="{3D92501E-0EFB-43B8-A757-0C8CC350D926}" destId="{6525C054-6CCA-4D6F-B110-B80CCA830649}" srcOrd="0" destOrd="0" presId="urn:microsoft.com/office/officeart/2005/8/layout/hProcess9"/>
    <dgm:cxn modelId="{372E1B61-0DC1-4742-B272-06D9D77B6CC3}" srcId="{263BDE9D-0CE6-4D6A-9C1B-54399B6D0257}" destId="{3D92501E-0EFB-43B8-A757-0C8CC350D926}" srcOrd="2" destOrd="0" parTransId="{ADC1F70B-3D3A-423D-A10D-ED35126879E2}" sibTransId="{2FB79354-AEF1-4885-8974-B0038AEE0637}"/>
    <dgm:cxn modelId="{C23EB271-EBC2-494E-A322-E8613503E6C7}" type="presOf" srcId="{263BDE9D-0CE6-4D6A-9C1B-54399B6D0257}" destId="{B83CC3EE-364D-4A46-B44D-83DF2E76BDAB}" srcOrd="0" destOrd="0" presId="urn:microsoft.com/office/officeart/2005/8/layout/hProcess9"/>
    <dgm:cxn modelId="{7A75A47B-B718-497C-B9C7-A0765C5188A1}" type="presOf" srcId="{2DFED51B-0A79-4731-8938-687B90F0B9A8}" destId="{0F6EF2F0-282A-431F-A207-A16932F60196}" srcOrd="0" destOrd="0" presId="urn:microsoft.com/office/officeart/2005/8/layout/hProcess9"/>
    <dgm:cxn modelId="{E2640F7C-A48D-414F-BF44-BAB41C4830DB}" srcId="{263BDE9D-0CE6-4D6A-9C1B-54399B6D0257}" destId="{7EE7E999-1E8E-44A0-8D98-2BEF0D4D358A}" srcOrd="1" destOrd="0" parTransId="{669E23ED-2CEE-4A17-A90C-09FECFEFB83D}" sibTransId="{2FAA53EF-1152-4AB8-8956-E3909BDA72DA}"/>
    <dgm:cxn modelId="{E5D7548D-AB46-49B7-A0E7-636DDB37505D}" srcId="{263BDE9D-0CE6-4D6A-9C1B-54399B6D0257}" destId="{2DFED51B-0A79-4731-8938-687B90F0B9A8}" srcOrd="0" destOrd="0" parTransId="{4977810C-C396-4C46-8F7D-F3764DEFD82E}" sibTransId="{62876219-D027-4B97-A0E9-D7963D6256CB}"/>
    <dgm:cxn modelId="{D09BEDB5-DA97-40D9-BFB0-3326E7D8C98D}" type="presOf" srcId="{7EE7E999-1E8E-44A0-8D98-2BEF0D4D358A}" destId="{A3B94ED3-B63E-4883-A712-93B452A500D3}" srcOrd="0" destOrd="0" presId="urn:microsoft.com/office/officeart/2005/8/layout/hProcess9"/>
    <dgm:cxn modelId="{AA98A3CD-DACA-4657-A1FA-82E449E6D7A4}" type="presParOf" srcId="{B83CC3EE-364D-4A46-B44D-83DF2E76BDAB}" destId="{E8D36120-CFAB-48EA-8531-BCAC182DF204}" srcOrd="0" destOrd="0" presId="urn:microsoft.com/office/officeart/2005/8/layout/hProcess9"/>
    <dgm:cxn modelId="{1545FFA1-8E34-4B48-93A2-C13B759C3749}" type="presParOf" srcId="{B83CC3EE-364D-4A46-B44D-83DF2E76BDAB}" destId="{51C8951B-E0DE-4650-9545-053C653A9782}" srcOrd="1" destOrd="0" presId="urn:microsoft.com/office/officeart/2005/8/layout/hProcess9"/>
    <dgm:cxn modelId="{7BCFE879-6EB9-473C-980A-FED7DC6FD404}" type="presParOf" srcId="{51C8951B-E0DE-4650-9545-053C653A9782}" destId="{0F6EF2F0-282A-431F-A207-A16932F60196}" srcOrd="0" destOrd="0" presId="urn:microsoft.com/office/officeart/2005/8/layout/hProcess9"/>
    <dgm:cxn modelId="{5C99AA8A-7B83-4CAB-B766-AEFBCABDBF70}" type="presParOf" srcId="{51C8951B-E0DE-4650-9545-053C653A9782}" destId="{30A0E019-F699-4505-9FAA-2B61CACEB078}" srcOrd="1" destOrd="0" presId="urn:microsoft.com/office/officeart/2005/8/layout/hProcess9"/>
    <dgm:cxn modelId="{FE6B553E-0311-4E15-B8E4-12F8E81604E4}" type="presParOf" srcId="{51C8951B-E0DE-4650-9545-053C653A9782}" destId="{A3B94ED3-B63E-4883-A712-93B452A500D3}" srcOrd="2" destOrd="0" presId="urn:microsoft.com/office/officeart/2005/8/layout/hProcess9"/>
    <dgm:cxn modelId="{2676B759-AEFC-4253-AAE3-ED8A1E65B377}" type="presParOf" srcId="{51C8951B-E0DE-4650-9545-053C653A9782}" destId="{BE282D0C-9E56-43FF-9A76-41EF53EBE6BC}" srcOrd="3" destOrd="0" presId="urn:microsoft.com/office/officeart/2005/8/layout/hProcess9"/>
    <dgm:cxn modelId="{607FF7C6-90A8-4F75-B871-ECE3CA5B4959}" type="presParOf" srcId="{51C8951B-E0DE-4650-9545-053C653A9782}" destId="{6525C054-6CCA-4D6F-B110-B80CCA83064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BDE9D-0CE6-4D6A-9C1B-54399B6D025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DFED51B-0A79-4731-8938-687B90F0B9A8}">
      <dgm:prSet phldrT="[Text]"/>
      <dgm:spPr>
        <a:solidFill>
          <a:schemeClr val="accent1"/>
        </a:solidFill>
      </dgm:spPr>
      <dgm:t>
        <a:bodyPr/>
        <a:lstStyle/>
        <a:p>
          <a:r>
            <a:rPr lang="en-US" b="1" dirty="0">
              <a:effectLst>
                <a:outerShdw blurRad="38100" dist="38100" dir="2700000" algn="tl">
                  <a:srgbClr val="000000">
                    <a:alpha val="43137"/>
                  </a:srgbClr>
                </a:outerShdw>
              </a:effectLst>
            </a:rPr>
            <a:t>Processing at Broadview Facility</a:t>
          </a:r>
        </a:p>
      </dgm:t>
    </dgm:pt>
    <dgm:pt modelId="{4977810C-C396-4C46-8F7D-F3764DEFD82E}" type="parTrans" cxnId="{E5D7548D-AB46-49B7-A0E7-636DDB37505D}">
      <dgm:prSet/>
      <dgm:spPr/>
      <dgm:t>
        <a:bodyPr/>
        <a:lstStyle/>
        <a:p>
          <a:endParaRPr lang="en-US"/>
        </a:p>
      </dgm:t>
    </dgm:pt>
    <dgm:pt modelId="{62876219-D027-4B97-A0E9-D7963D6256CB}" type="sibTrans" cxnId="{E5D7548D-AB46-49B7-A0E7-636DDB37505D}">
      <dgm:prSet/>
      <dgm:spPr/>
      <dgm:t>
        <a:bodyPr/>
        <a:lstStyle/>
        <a:p>
          <a:endParaRPr lang="en-US"/>
        </a:p>
      </dgm:t>
    </dgm:pt>
    <dgm:pt modelId="{7EE7E999-1E8E-44A0-8D98-2BEF0D4D358A}">
      <dgm:prSet phldrT="[Text]"/>
      <dgm:spPr>
        <a:solidFill>
          <a:schemeClr val="accent1"/>
        </a:solidFill>
      </dgm:spPr>
      <dgm:t>
        <a:bodyPr/>
        <a:lstStyle/>
        <a:p>
          <a:r>
            <a:rPr lang="en-US" b="1" dirty="0">
              <a:effectLst>
                <a:outerShdw blurRad="38100" dist="38100" dir="2700000" algn="tl">
                  <a:srgbClr val="000000">
                    <a:alpha val="43137"/>
                  </a:srgbClr>
                </a:outerShdw>
              </a:effectLst>
            </a:rPr>
            <a:t>Released from Detention</a:t>
          </a:r>
        </a:p>
      </dgm:t>
    </dgm:pt>
    <dgm:pt modelId="{669E23ED-2CEE-4A17-A90C-09FECFEFB83D}" type="parTrans" cxnId="{E2640F7C-A48D-414F-BF44-BAB41C4830DB}">
      <dgm:prSet/>
      <dgm:spPr/>
      <dgm:t>
        <a:bodyPr/>
        <a:lstStyle/>
        <a:p>
          <a:endParaRPr lang="en-US"/>
        </a:p>
      </dgm:t>
    </dgm:pt>
    <dgm:pt modelId="{2FAA53EF-1152-4AB8-8956-E3909BDA72DA}" type="sibTrans" cxnId="{E2640F7C-A48D-414F-BF44-BAB41C4830DB}">
      <dgm:prSet/>
      <dgm:spPr/>
      <dgm:t>
        <a:bodyPr/>
        <a:lstStyle/>
        <a:p>
          <a:endParaRPr lang="en-US"/>
        </a:p>
      </dgm:t>
    </dgm:pt>
    <dgm:pt modelId="{3D92501E-0EFB-43B8-A757-0C8CC350D926}">
      <dgm:prSet phldrT="[Text]"/>
      <dgm:spPr>
        <a:solidFill>
          <a:schemeClr val="accent1"/>
        </a:solidFill>
      </dgm:spPr>
      <dgm:t>
        <a:bodyPr/>
        <a:lstStyle/>
        <a:p>
          <a:r>
            <a:rPr lang="en-US" b="1" dirty="0">
              <a:effectLst>
                <a:outerShdw blurRad="38100" dist="38100" dir="2700000" algn="tl">
                  <a:srgbClr val="000000">
                    <a:alpha val="43137"/>
                  </a:srgbClr>
                </a:outerShdw>
              </a:effectLst>
            </a:rPr>
            <a:t>Immigration Court</a:t>
          </a:r>
        </a:p>
      </dgm:t>
    </dgm:pt>
    <dgm:pt modelId="{ADC1F70B-3D3A-423D-A10D-ED35126879E2}" type="parTrans" cxnId="{372E1B61-0DC1-4742-B272-06D9D77B6CC3}">
      <dgm:prSet/>
      <dgm:spPr/>
      <dgm:t>
        <a:bodyPr/>
        <a:lstStyle/>
        <a:p>
          <a:endParaRPr lang="en-US"/>
        </a:p>
      </dgm:t>
    </dgm:pt>
    <dgm:pt modelId="{2FB79354-AEF1-4885-8974-B0038AEE0637}" type="sibTrans" cxnId="{372E1B61-0DC1-4742-B272-06D9D77B6CC3}">
      <dgm:prSet/>
      <dgm:spPr/>
      <dgm:t>
        <a:bodyPr/>
        <a:lstStyle/>
        <a:p>
          <a:endParaRPr lang="en-US"/>
        </a:p>
      </dgm:t>
    </dgm:pt>
    <dgm:pt modelId="{B83CC3EE-364D-4A46-B44D-83DF2E76BDAB}" type="pres">
      <dgm:prSet presAssocID="{263BDE9D-0CE6-4D6A-9C1B-54399B6D0257}" presName="CompostProcess" presStyleCnt="0">
        <dgm:presLayoutVars>
          <dgm:dir/>
          <dgm:resizeHandles val="exact"/>
        </dgm:presLayoutVars>
      </dgm:prSet>
      <dgm:spPr/>
    </dgm:pt>
    <dgm:pt modelId="{E8D36120-CFAB-48EA-8531-BCAC182DF204}" type="pres">
      <dgm:prSet presAssocID="{263BDE9D-0CE6-4D6A-9C1B-54399B6D0257}" presName="arrow" presStyleLbl="bgShp" presStyleIdx="0" presStyleCnt="1" custLinFactNeighborX="0" custLinFactNeighborY="17857"/>
      <dgm:spPr>
        <a:solidFill>
          <a:schemeClr val="accent3">
            <a:lumMod val="60000"/>
            <a:lumOff val="40000"/>
          </a:schemeClr>
        </a:solidFill>
      </dgm:spPr>
    </dgm:pt>
    <dgm:pt modelId="{51C8951B-E0DE-4650-9545-053C653A9782}" type="pres">
      <dgm:prSet presAssocID="{263BDE9D-0CE6-4D6A-9C1B-54399B6D0257}" presName="linearProcess" presStyleCnt="0"/>
      <dgm:spPr/>
    </dgm:pt>
    <dgm:pt modelId="{0F6EF2F0-282A-431F-A207-A16932F60196}" type="pres">
      <dgm:prSet presAssocID="{2DFED51B-0A79-4731-8938-687B90F0B9A8}" presName="textNode" presStyleLbl="node1" presStyleIdx="0" presStyleCnt="3">
        <dgm:presLayoutVars>
          <dgm:bulletEnabled val="1"/>
        </dgm:presLayoutVars>
      </dgm:prSet>
      <dgm:spPr/>
    </dgm:pt>
    <dgm:pt modelId="{30A0E019-F699-4505-9FAA-2B61CACEB078}" type="pres">
      <dgm:prSet presAssocID="{62876219-D027-4B97-A0E9-D7963D6256CB}" presName="sibTrans" presStyleCnt="0"/>
      <dgm:spPr/>
    </dgm:pt>
    <dgm:pt modelId="{A3B94ED3-B63E-4883-A712-93B452A500D3}" type="pres">
      <dgm:prSet presAssocID="{7EE7E999-1E8E-44A0-8D98-2BEF0D4D358A}" presName="textNode" presStyleLbl="node1" presStyleIdx="1" presStyleCnt="3">
        <dgm:presLayoutVars>
          <dgm:bulletEnabled val="1"/>
        </dgm:presLayoutVars>
      </dgm:prSet>
      <dgm:spPr/>
    </dgm:pt>
    <dgm:pt modelId="{BE282D0C-9E56-43FF-9A76-41EF53EBE6BC}" type="pres">
      <dgm:prSet presAssocID="{2FAA53EF-1152-4AB8-8956-E3909BDA72DA}" presName="sibTrans" presStyleCnt="0"/>
      <dgm:spPr/>
    </dgm:pt>
    <dgm:pt modelId="{6525C054-6CCA-4D6F-B110-B80CCA830649}" type="pres">
      <dgm:prSet presAssocID="{3D92501E-0EFB-43B8-A757-0C8CC350D926}" presName="textNode" presStyleLbl="node1" presStyleIdx="2" presStyleCnt="3">
        <dgm:presLayoutVars>
          <dgm:bulletEnabled val="1"/>
        </dgm:presLayoutVars>
      </dgm:prSet>
      <dgm:spPr/>
    </dgm:pt>
  </dgm:ptLst>
  <dgm:cxnLst>
    <dgm:cxn modelId="{91195418-95B7-4003-BCCC-077B87BEBA4D}" type="presOf" srcId="{3D92501E-0EFB-43B8-A757-0C8CC350D926}" destId="{6525C054-6CCA-4D6F-B110-B80CCA830649}" srcOrd="0" destOrd="0" presId="urn:microsoft.com/office/officeart/2005/8/layout/hProcess9"/>
    <dgm:cxn modelId="{372E1B61-0DC1-4742-B272-06D9D77B6CC3}" srcId="{263BDE9D-0CE6-4D6A-9C1B-54399B6D0257}" destId="{3D92501E-0EFB-43B8-A757-0C8CC350D926}" srcOrd="2" destOrd="0" parTransId="{ADC1F70B-3D3A-423D-A10D-ED35126879E2}" sibTransId="{2FB79354-AEF1-4885-8974-B0038AEE0637}"/>
    <dgm:cxn modelId="{E2640F7C-A48D-414F-BF44-BAB41C4830DB}" srcId="{263BDE9D-0CE6-4D6A-9C1B-54399B6D0257}" destId="{7EE7E999-1E8E-44A0-8D98-2BEF0D4D358A}" srcOrd="1" destOrd="0" parTransId="{669E23ED-2CEE-4A17-A90C-09FECFEFB83D}" sibTransId="{2FAA53EF-1152-4AB8-8956-E3909BDA72DA}"/>
    <dgm:cxn modelId="{E5D7548D-AB46-49B7-A0E7-636DDB37505D}" srcId="{263BDE9D-0CE6-4D6A-9C1B-54399B6D0257}" destId="{2DFED51B-0A79-4731-8938-687B90F0B9A8}" srcOrd="0" destOrd="0" parTransId="{4977810C-C396-4C46-8F7D-F3764DEFD82E}" sibTransId="{62876219-D027-4B97-A0E9-D7963D6256CB}"/>
    <dgm:cxn modelId="{322F5097-6CD1-4934-9083-C21530F6F1E8}" type="presOf" srcId="{2DFED51B-0A79-4731-8938-687B90F0B9A8}" destId="{0F6EF2F0-282A-431F-A207-A16932F60196}" srcOrd="0" destOrd="0" presId="urn:microsoft.com/office/officeart/2005/8/layout/hProcess9"/>
    <dgm:cxn modelId="{12D308A0-54DB-4538-BF8B-8C568C4AAE8E}" type="presOf" srcId="{7EE7E999-1E8E-44A0-8D98-2BEF0D4D358A}" destId="{A3B94ED3-B63E-4883-A712-93B452A500D3}" srcOrd="0" destOrd="0" presId="urn:microsoft.com/office/officeart/2005/8/layout/hProcess9"/>
    <dgm:cxn modelId="{03A779F5-D221-4088-A8B2-3F8FB950AC93}" type="presOf" srcId="{263BDE9D-0CE6-4D6A-9C1B-54399B6D0257}" destId="{B83CC3EE-364D-4A46-B44D-83DF2E76BDAB}" srcOrd="0" destOrd="0" presId="urn:microsoft.com/office/officeart/2005/8/layout/hProcess9"/>
    <dgm:cxn modelId="{A139CE78-3630-44A2-A928-69A0ACBE1135}" type="presParOf" srcId="{B83CC3EE-364D-4A46-B44D-83DF2E76BDAB}" destId="{E8D36120-CFAB-48EA-8531-BCAC182DF204}" srcOrd="0" destOrd="0" presId="urn:microsoft.com/office/officeart/2005/8/layout/hProcess9"/>
    <dgm:cxn modelId="{8393E110-7972-410B-A949-8A4A1C2F1334}" type="presParOf" srcId="{B83CC3EE-364D-4A46-B44D-83DF2E76BDAB}" destId="{51C8951B-E0DE-4650-9545-053C653A9782}" srcOrd="1" destOrd="0" presId="urn:microsoft.com/office/officeart/2005/8/layout/hProcess9"/>
    <dgm:cxn modelId="{1221BD8F-CC06-47A4-99FB-5ECA66DFDA70}" type="presParOf" srcId="{51C8951B-E0DE-4650-9545-053C653A9782}" destId="{0F6EF2F0-282A-431F-A207-A16932F60196}" srcOrd="0" destOrd="0" presId="urn:microsoft.com/office/officeart/2005/8/layout/hProcess9"/>
    <dgm:cxn modelId="{305B8BBE-4601-41CF-8B74-C9B1BA364B08}" type="presParOf" srcId="{51C8951B-E0DE-4650-9545-053C653A9782}" destId="{30A0E019-F699-4505-9FAA-2B61CACEB078}" srcOrd="1" destOrd="0" presId="urn:microsoft.com/office/officeart/2005/8/layout/hProcess9"/>
    <dgm:cxn modelId="{CBFC4018-78A5-4043-B894-0A70D039E697}" type="presParOf" srcId="{51C8951B-E0DE-4650-9545-053C653A9782}" destId="{A3B94ED3-B63E-4883-A712-93B452A500D3}" srcOrd="2" destOrd="0" presId="urn:microsoft.com/office/officeart/2005/8/layout/hProcess9"/>
    <dgm:cxn modelId="{266AE0CD-53DD-4374-B611-9D2580EBF0F9}" type="presParOf" srcId="{51C8951B-E0DE-4650-9545-053C653A9782}" destId="{BE282D0C-9E56-43FF-9A76-41EF53EBE6BC}" srcOrd="3" destOrd="0" presId="urn:microsoft.com/office/officeart/2005/8/layout/hProcess9"/>
    <dgm:cxn modelId="{913041C7-5384-47C3-A8E5-084856A5F5A5}" type="presParOf" srcId="{51C8951B-E0DE-4650-9545-053C653A9782}" destId="{6525C054-6CCA-4D6F-B110-B80CCA830649}"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D7643-8AD4-6D4B-8CAD-F2D15C37491C}" type="doc">
      <dgm:prSet loTypeId="urn:microsoft.com/office/officeart/2005/8/layout/default" loCatId="" qsTypeId="urn:microsoft.com/office/officeart/2005/8/quickstyle/simple2" qsCatId="simple" csTypeId="urn:microsoft.com/office/officeart/2005/8/colors/accent0_1" csCatId="mainScheme" phldr="1"/>
      <dgm:spPr/>
      <dgm:t>
        <a:bodyPr/>
        <a:lstStyle/>
        <a:p>
          <a:endParaRPr lang="en-US"/>
        </a:p>
      </dgm:t>
    </dgm:pt>
    <dgm:pt modelId="{DF58A9A3-C608-A842-9922-E9A46BF4C85C}">
      <dgm:prSet phldrT="[Text]"/>
      <dgm:spPr/>
      <dgm:t>
        <a:bodyPr/>
        <a:lstStyle/>
        <a:p>
          <a:r>
            <a:rPr lang="en-US" noProof="0" dirty="0"/>
            <a:t>Adjustment of Status and Naturalization</a:t>
          </a:r>
          <a:endParaRPr lang="es-MX" noProof="0" dirty="0"/>
        </a:p>
      </dgm:t>
    </dgm:pt>
    <dgm:pt modelId="{D04F1F54-A493-DD46-B348-7BAAC0B2AA99}" type="parTrans" cxnId="{4B3B2B59-A344-6E4D-865D-0FDE166398DA}">
      <dgm:prSet/>
      <dgm:spPr/>
      <dgm:t>
        <a:bodyPr/>
        <a:lstStyle/>
        <a:p>
          <a:endParaRPr lang="en-US"/>
        </a:p>
      </dgm:t>
    </dgm:pt>
    <dgm:pt modelId="{78C22C05-D61E-3D44-9420-BDB39B2BAD92}" type="sibTrans" cxnId="{4B3B2B59-A344-6E4D-865D-0FDE166398DA}">
      <dgm:prSet/>
      <dgm:spPr/>
      <dgm:t>
        <a:bodyPr/>
        <a:lstStyle/>
        <a:p>
          <a:endParaRPr lang="en-US"/>
        </a:p>
      </dgm:t>
    </dgm:pt>
    <dgm:pt modelId="{A791F1F1-F48F-B944-9AD3-4DCCA1EF052B}">
      <dgm:prSet phldrT="[Text]"/>
      <dgm:spPr/>
      <dgm:t>
        <a:bodyPr/>
        <a:lstStyle/>
        <a:p>
          <a:r>
            <a:rPr lang="en-US" b="0" noProof="0" dirty="0"/>
            <a:t>Family Petitions (including for refugees)</a:t>
          </a:r>
        </a:p>
      </dgm:t>
    </dgm:pt>
    <dgm:pt modelId="{233D0D79-EB12-5F48-A486-43C420116B3C}" type="parTrans" cxnId="{BB05DF19-93B4-2E45-9A36-4189825DB4BD}">
      <dgm:prSet/>
      <dgm:spPr/>
      <dgm:t>
        <a:bodyPr/>
        <a:lstStyle/>
        <a:p>
          <a:endParaRPr lang="en-US"/>
        </a:p>
      </dgm:t>
    </dgm:pt>
    <dgm:pt modelId="{5C26A7C1-08A8-4342-B817-FDDCD4FF2DDA}" type="sibTrans" cxnId="{BB05DF19-93B4-2E45-9A36-4189825DB4BD}">
      <dgm:prSet/>
      <dgm:spPr/>
      <dgm:t>
        <a:bodyPr/>
        <a:lstStyle/>
        <a:p>
          <a:endParaRPr lang="en-US"/>
        </a:p>
      </dgm:t>
    </dgm:pt>
    <dgm:pt modelId="{EF9C7A53-0231-B54E-B4F8-1BE77D98B40F}">
      <dgm:prSet phldrT="[Text]"/>
      <dgm:spPr/>
      <dgm:t>
        <a:bodyPr/>
        <a:lstStyle/>
        <a:p>
          <a:r>
            <a:rPr lang="en-US" noProof="0" dirty="0"/>
            <a:t>Protection for Survivors of Crimes and Domestic Violence </a:t>
          </a:r>
        </a:p>
      </dgm:t>
    </dgm:pt>
    <dgm:pt modelId="{A752B1B6-1D46-1341-A891-FF073868E259}" type="parTrans" cxnId="{3CFBD93B-098A-8E49-9D82-E36C52F66C3D}">
      <dgm:prSet/>
      <dgm:spPr/>
      <dgm:t>
        <a:bodyPr/>
        <a:lstStyle/>
        <a:p>
          <a:endParaRPr lang="en-US"/>
        </a:p>
      </dgm:t>
    </dgm:pt>
    <dgm:pt modelId="{6BB048D7-0FDE-DD44-8303-01665D022D86}" type="sibTrans" cxnId="{3CFBD93B-098A-8E49-9D82-E36C52F66C3D}">
      <dgm:prSet/>
      <dgm:spPr/>
      <dgm:t>
        <a:bodyPr/>
        <a:lstStyle/>
        <a:p>
          <a:endParaRPr lang="en-US"/>
        </a:p>
      </dgm:t>
    </dgm:pt>
    <dgm:pt modelId="{8DC1722F-F062-3845-8730-490E259850B0}">
      <dgm:prSet phldrT="[Text]"/>
      <dgm:spPr/>
      <dgm:t>
        <a:bodyPr/>
        <a:lstStyle/>
        <a:p>
          <a:pPr algn="ctr"/>
          <a:r>
            <a:rPr lang="es-MX" noProof="0"/>
            <a:t>Immigration Relief in Deportation </a:t>
          </a:r>
          <a:r>
            <a:rPr lang="en-US"/>
            <a:t>Proceedings</a:t>
          </a:r>
          <a:endParaRPr lang="en-US" dirty="0"/>
        </a:p>
      </dgm:t>
    </dgm:pt>
    <dgm:pt modelId="{99736BC4-6BAB-9C42-A8CB-B86EE1461593}" type="parTrans" cxnId="{1F39FD8F-D100-E044-9EF0-07CFC17CDA02}">
      <dgm:prSet/>
      <dgm:spPr/>
      <dgm:t>
        <a:bodyPr/>
        <a:lstStyle/>
        <a:p>
          <a:endParaRPr lang="en-US"/>
        </a:p>
      </dgm:t>
    </dgm:pt>
    <dgm:pt modelId="{6F8C12CA-0578-2246-B9D4-79C0FB91A836}" type="sibTrans" cxnId="{1F39FD8F-D100-E044-9EF0-07CFC17CDA02}">
      <dgm:prSet/>
      <dgm:spPr/>
      <dgm:t>
        <a:bodyPr/>
        <a:lstStyle/>
        <a:p>
          <a:endParaRPr lang="en-US"/>
        </a:p>
      </dgm:t>
    </dgm:pt>
    <dgm:pt modelId="{5E43B441-EBE5-0A46-836E-C62E21B66CA7}">
      <dgm:prSet phldrT="[Text]"/>
      <dgm:spPr/>
      <dgm:t>
        <a:bodyPr/>
        <a:lstStyle/>
        <a:p>
          <a:r>
            <a:rPr lang="es-MX" noProof="0" dirty="0"/>
            <a:t>Asylum</a:t>
          </a:r>
        </a:p>
      </dgm:t>
    </dgm:pt>
    <dgm:pt modelId="{B6FC0348-05E9-BF41-A226-FC9D13AC8FAB}" type="parTrans" cxnId="{056279D3-86E7-B246-8E66-2135FF2F634A}">
      <dgm:prSet/>
      <dgm:spPr/>
      <dgm:t>
        <a:bodyPr/>
        <a:lstStyle/>
        <a:p>
          <a:endParaRPr lang="en-US"/>
        </a:p>
      </dgm:t>
    </dgm:pt>
    <dgm:pt modelId="{3255D7F7-5248-4147-837D-6A14985A2982}" type="sibTrans" cxnId="{056279D3-86E7-B246-8E66-2135FF2F634A}">
      <dgm:prSet/>
      <dgm:spPr/>
      <dgm:t>
        <a:bodyPr/>
        <a:lstStyle/>
        <a:p>
          <a:endParaRPr lang="en-US"/>
        </a:p>
      </dgm:t>
    </dgm:pt>
    <dgm:pt modelId="{187125A8-A9D4-DF4D-A500-D8F95D42A0F0}">
      <dgm:prSet phldrT="[Text]"/>
      <dgm:spPr/>
      <dgm:t>
        <a:bodyPr/>
        <a:lstStyle/>
        <a:p>
          <a:r>
            <a:rPr lang="es-MX" noProof="0" dirty="0"/>
            <a:t>Special Immigrant Juvenile Visas</a:t>
          </a:r>
        </a:p>
      </dgm:t>
    </dgm:pt>
    <dgm:pt modelId="{B141AE08-E3AA-F441-B642-14A4B0CAD6B0}" type="parTrans" cxnId="{01AD771F-6ACC-FB43-BCD7-69DD8A494279}">
      <dgm:prSet/>
      <dgm:spPr/>
      <dgm:t>
        <a:bodyPr/>
        <a:lstStyle/>
        <a:p>
          <a:endParaRPr lang="en-US"/>
        </a:p>
      </dgm:t>
    </dgm:pt>
    <dgm:pt modelId="{E650E576-3C3D-3342-BDDE-9DAF2A878CA7}" type="sibTrans" cxnId="{01AD771F-6ACC-FB43-BCD7-69DD8A494279}">
      <dgm:prSet/>
      <dgm:spPr/>
      <dgm:t>
        <a:bodyPr/>
        <a:lstStyle/>
        <a:p>
          <a:endParaRPr lang="en-US"/>
        </a:p>
      </dgm:t>
    </dgm:pt>
    <dgm:pt modelId="{31301705-E994-41BD-8CC1-8FAF7E3FD38A}">
      <dgm:prSet phldrT="[Text]"/>
      <dgm:spPr/>
      <dgm:t>
        <a:bodyPr/>
        <a:lstStyle/>
        <a:p>
          <a:r>
            <a:rPr lang="es-MX" noProof="0" dirty="0" err="1"/>
            <a:t>Parole</a:t>
          </a:r>
          <a:r>
            <a:rPr lang="es-MX" noProof="0" dirty="0"/>
            <a:t>-in-Place</a:t>
          </a:r>
        </a:p>
      </dgm:t>
    </dgm:pt>
    <dgm:pt modelId="{42F63F2F-DE90-44C8-A09C-E577BF4766DF}" type="parTrans" cxnId="{E66483B7-84AC-405F-B515-D737423586CF}">
      <dgm:prSet/>
      <dgm:spPr/>
      <dgm:t>
        <a:bodyPr/>
        <a:lstStyle/>
        <a:p>
          <a:endParaRPr lang="en-US"/>
        </a:p>
      </dgm:t>
    </dgm:pt>
    <dgm:pt modelId="{FE782EFA-06DF-4BFF-97F4-3B800476E1EB}" type="sibTrans" cxnId="{E66483B7-84AC-405F-B515-D737423586CF}">
      <dgm:prSet/>
      <dgm:spPr/>
      <dgm:t>
        <a:bodyPr/>
        <a:lstStyle/>
        <a:p>
          <a:endParaRPr lang="en-US"/>
        </a:p>
      </dgm:t>
    </dgm:pt>
    <dgm:pt modelId="{12E7E7D4-013D-734B-A94F-9B55C3C0E9A9}" type="pres">
      <dgm:prSet presAssocID="{AE8D7643-8AD4-6D4B-8CAD-F2D15C37491C}" presName="diagram" presStyleCnt="0">
        <dgm:presLayoutVars>
          <dgm:dir/>
          <dgm:resizeHandles val="exact"/>
        </dgm:presLayoutVars>
      </dgm:prSet>
      <dgm:spPr/>
    </dgm:pt>
    <dgm:pt modelId="{5BFCC229-79A9-C64D-8BD6-5959578EA0A2}" type="pres">
      <dgm:prSet presAssocID="{DF58A9A3-C608-A842-9922-E9A46BF4C85C}" presName="node" presStyleLbl="node1" presStyleIdx="0" presStyleCnt="7">
        <dgm:presLayoutVars>
          <dgm:bulletEnabled val="1"/>
        </dgm:presLayoutVars>
      </dgm:prSet>
      <dgm:spPr>
        <a:prstGeom prst="roundRect">
          <a:avLst/>
        </a:prstGeom>
      </dgm:spPr>
    </dgm:pt>
    <dgm:pt modelId="{7A0FEAD7-11A6-7F49-8027-40B35C89C996}" type="pres">
      <dgm:prSet presAssocID="{78C22C05-D61E-3D44-9420-BDB39B2BAD92}" presName="sibTrans" presStyleCnt="0"/>
      <dgm:spPr/>
    </dgm:pt>
    <dgm:pt modelId="{436F40C2-B259-6E45-8DBF-2482F9D03004}" type="pres">
      <dgm:prSet presAssocID="{A791F1F1-F48F-B944-9AD3-4DCCA1EF052B}" presName="node" presStyleLbl="node1" presStyleIdx="1" presStyleCnt="7" custLinFactNeighborY="-49">
        <dgm:presLayoutVars>
          <dgm:bulletEnabled val="1"/>
        </dgm:presLayoutVars>
      </dgm:prSet>
      <dgm:spPr>
        <a:prstGeom prst="roundRect">
          <a:avLst/>
        </a:prstGeom>
      </dgm:spPr>
    </dgm:pt>
    <dgm:pt modelId="{DF285062-10B7-A24B-B878-E848CD6DF52C}" type="pres">
      <dgm:prSet presAssocID="{5C26A7C1-08A8-4342-B817-FDDCD4FF2DDA}" presName="sibTrans" presStyleCnt="0"/>
      <dgm:spPr/>
    </dgm:pt>
    <dgm:pt modelId="{CD41E3EB-04E0-7848-B900-FB9A602084B1}" type="pres">
      <dgm:prSet presAssocID="{EF9C7A53-0231-B54E-B4F8-1BE77D98B40F}" presName="node" presStyleLbl="node1" presStyleIdx="2" presStyleCnt="7">
        <dgm:presLayoutVars>
          <dgm:bulletEnabled val="1"/>
        </dgm:presLayoutVars>
      </dgm:prSet>
      <dgm:spPr>
        <a:prstGeom prst="roundRect">
          <a:avLst/>
        </a:prstGeom>
      </dgm:spPr>
    </dgm:pt>
    <dgm:pt modelId="{B4719C94-2164-F046-BA68-B069E2FA7E4B}" type="pres">
      <dgm:prSet presAssocID="{6BB048D7-0FDE-DD44-8303-01665D022D86}" presName="sibTrans" presStyleCnt="0"/>
      <dgm:spPr/>
    </dgm:pt>
    <dgm:pt modelId="{366BD333-0D93-F646-9C64-9580697220DB}" type="pres">
      <dgm:prSet presAssocID="{8DC1722F-F062-3845-8730-490E259850B0}" presName="node" presStyleLbl="node1" presStyleIdx="3" presStyleCnt="7">
        <dgm:presLayoutVars>
          <dgm:bulletEnabled val="1"/>
        </dgm:presLayoutVars>
      </dgm:prSet>
      <dgm:spPr>
        <a:prstGeom prst="roundRect">
          <a:avLst/>
        </a:prstGeom>
      </dgm:spPr>
    </dgm:pt>
    <dgm:pt modelId="{8E711CDB-A0C0-6140-847C-CFB1BB78632D}" type="pres">
      <dgm:prSet presAssocID="{6F8C12CA-0578-2246-B9D4-79C0FB91A836}" presName="sibTrans" presStyleCnt="0"/>
      <dgm:spPr/>
    </dgm:pt>
    <dgm:pt modelId="{39F73694-E9FC-CD40-94AF-620BB108BA4C}" type="pres">
      <dgm:prSet presAssocID="{5E43B441-EBE5-0A46-836E-C62E21B66CA7}" presName="node" presStyleLbl="node1" presStyleIdx="4" presStyleCnt="7">
        <dgm:presLayoutVars>
          <dgm:bulletEnabled val="1"/>
        </dgm:presLayoutVars>
      </dgm:prSet>
      <dgm:spPr>
        <a:prstGeom prst="roundRect">
          <a:avLst/>
        </a:prstGeom>
      </dgm:spPr>
    </dgm:pt>
    <dgm:pt modelId="{8BC22F4B-3E27-9444-BF58-018E9F20BACB}" type="pres">
      <dgm:prSet presAssocID="{3255D7F7-5248-4147-837D-6A14985A2982}" presName="sibTrans" presStyleCnt="0"/>
      <dgm:spPr/>
    </dgm:pt>
    <dgm:pt modelId="{DC9A1941-80CC-D844-A5BB-FDE263F9F213}" type="pres">
      <dgm:prSet presAssocID="{187125A8-A9D4-DF4D-A500-D8F95D42A0F0}" presName="node" presStyleLbl="node1" presStyleIdx="5" presStyleCnt="7">
        <dgm:presLayoutVars>
          <dgm:bulletEnabled val="1"/>
        </dgm:presLayoutVars>
      </dgm:prSet>
      <dgm:spPr>
        <a:prstGeom prst="roundRect">
          <a:avLst/>
        </a:prstGeom>
      </dgm:spPr>
    </dgm:pt>
    <dgm:pt modelId="{8CD0D10C-D999-4AA3-8836-E3A76FA52C19}" type="pres">
      <dgm:prSet presAssocID="{E650E576-3C3D-3342-BDDE-9DAF2A878CA7}" presName="sibTrans" presStyleCnt="0"/>
      <dgm:spPr/>
    </dgm:pt>
    <dgm:pt modelId="{6C569AC8-C0CC-4F21-812F-F7ACBEB97739}" type="pres">
      <dgm:prSet presAssocID="{31301705-E994-41BD-8CC1-8FAF7E3FD38A}" presName="node" presStyleLbl="node1" presStyleIdx="6" presStyleCnt="7" custLinFactNeighborY="-1244">
        <dgm:presLayoutVars>
          <dgm:bulletEnabled val="1"/>
        </dgm:presLayoutVars>
      </dgm:prSet>
      <dgm:spPr>
        <a:prstGeom prst="roundRect">
          <a:avLst/>
        </a:prstGeom>
      </dgm:spPr>
    </dgm:pt>
  </dgm:ptLst>
  <dgm:cxnLst>
    <dgm:cxn modelId="{CE971C0B-22BE-4BC7-A59C-C591EAE7186A}" type="presOf" srcId="{31301705-E994-41BD-8CC1-8FAF7E3FD38A}" destId="{6C569AC8-C0CC-4F21-812F-F7ACBEB97739}" srcOrd="0" destOrd="0" presId="urn:microsoft.com/office/officeart/2005/8/layout/default"/>
    <dgm:cxn modelId="{BB05DF19-93B4-2E45-9A36-4189825DB4BD}" srcId="{AE8D7643-8AD4-6D4B-8CAD-F2D15C37491C}" destId="{A791F1F1-F48F-B944-9AD3-4DCCA1EF052B}" srcOrd="1" destOrd="0" parTransId="{233D0D79-EB12-5F48-A486-43C420116B3C}" sibTransId="{5C26A7C1-08A8-4342-B817-FDDCD4FF2DDA}"/>
    <dgm:cxn modelId="{01AD771F-6ACC-FB43-BCD7-69DD8A494279}" srcId="{AE8D7643-8AD4-6D4B-8CAD-F2D15C37491C}" destId="{187125A8-A9D4-DF4D-A500-D8F95D42A0F0}" srcOrd="5" destOrd="0" parTransId="{B141AE08-E3AA-F441-B642-14A4B0CAD6B0}" sibTransId="{E650E576-3C3D-3342-BDDE-9DAF2A878CA7}"/>
    <dgm:cxn modelId="{3CFBD93B-098A-8E49-9D82-E36C52F66C3D}" srcId="{AE8D7643-8AD4-6D4B-8CAD-F2D15C37491C}" destId="{EF9C7A53-0231-B54E-B4F8-1BE77D98B40F}" srcOrd="2" destOrd="0" parTransId="{A752B1B6-1D46-1341-A891-FF073868E259}" sibTransId="{6BB048D7-0FDE-DD44-8303-01665D022D86}"/>
    <dgm:cxn modelId="{A9C1C847-8537-43B4-928F-7C9F0BE1F4A1}" type="presOf" srcId="{AE8D7643-8AD4-6D4B-8CAD-F2D15C37491C}" destId="{12E7E7D4-013D-734B-A94F-9B55C3C0E9A9}" srcOrd="0" destOrd="0" presId="urn:microsoft.com/office/officeart/2005/8/layout/default"/>
    <dgm:cxn modelId="{7774D657-B68E-436B-AFCB-E73C81106E58}" type="presOf" srcId="{8DC1722F-F062-3845-8730-490E259850B0}" destId="{366BD333-0D93-F646-9C64-9580697220DB}" srcOrd="0" destOrd="0" presId="urn:microsoft.com/office/officeart/2005/8/layout/default"/>
    <dgm:cxn modelId="{4B3B2B59-A344-6E4D-865D-0FDE166398DA}" srcId="{AE8D7643-8AD4-6D4B-8CAD-F2D15C37491C}" destId="{DF58A9A3-C608-A842-9922-E9A46BF4C85C}" srcOrd="0" destOrd="0" parTransId="{D04F1F54-A493-DD46-B348-7BAAC0B2AA99}" sibTransId="{78C22C05-D61E-3D44-9420-BDB39B2BAD92}"/>
    <dgm:cxn modelId="{17A8808A-CA6C-4729-B48C-03A8C9362B58}" type="presOf" srcId="{DF58A9A3-C608-A842-9922-E9A46BF4C85C}" destId="{5BFCC229-79A9-C64D-8BD6-5959578EA0A2}" srcOrd="0" destOrd="0" presId="urn:microsoft.com/office/officeart/2005/8/layout/default"/>
    <dgm:cxn modelId="{1F39FD8F-D100-E044-9EF0-07CFC17CDA02}" srcId="{AE8D7643-8AD4-6D4B-8CAD-F2D15C37491C}" destId="{8DC1722F-F062-3845-8730-490E259850B0}" srcOrd="3" destOrd="0" parTransId="{99736BC4-6BAB-9C42-A8CB-B86EE1461593}" sibTransId="{6F8C12CA-0578-2246-B9D4-79C0FB91A836}"/>
    <dgm:cxn modelId="{9A003AAA-6E61-4163-A21B-E5A78F41D137}" type="presOf" srcId="{A791F1F1-F48F-B944-9AD3-4DCCA1EF052B}" destId="{436F40C2-B259-6E45-8DBF-2482F9D03004}" srcOrd="0" destOrd="0" presId="urn:microsoft.com/office/officeart/2005/8/layout/default"/>
    <dgm:cxn modelId="{E66483B7-84AC-405F-B515-D737423586CF}" srcId="{AE8D7643-8AD4-6D4B-8CAD-F2D15C37491C}" destId="{31301705-E994-41BD-8CC1-8FAF7E3FD38A}" srcOrd="6" destOrd="0" parTransId="{42F63F2F-DE90-44C8-A09C-E577BF4766DF}" sibTransId="{FE782EFA-06DF-4BFF-97F4-3B800476E1EB}"/>
    <dgm:cxn modelId="{056279D3-86E7-B246-8E66-2135FF2F634A}" srcId="{AE8D7643-8AD4-6D4B-8CAD-F2D15C37491C}" destId="{5E43B441-EBE5-0A46-836E-C62E21B66CA7}" srcOrd="4" destOrd="0" parTransId="{B6FC0348-05E9-BF41-A226-FC9D13AC8FAB}" sibTransId="{3255D7F7-5248-4147-837D-6A14985A2982}"/>
    <dgm:cxn modelId="{899DAAD9-CF9C-4600-94D3-E5D7799A774E}" type="presOf" srcId="{EF9C7A53-0231-B54E-B4F8-1BE77D98B40F}" destId="{CD41E3EB-04E0-7848-B900-FB9A602084B1}" srcOrd="0" destOrd="0" presId="urn:microsoft.com/office/officeart/2005/8/layout/default"/>
    <dgm:cxn modelId="{1D38BAE3-59AB-436C-86F0-0AE8DA5AB007}" type="presOf" srcId="{187125A8-A9D4-DF4D-A500-D8F95D42A0F0}" destId="{DC9A1941-80CC-D844-A5BB-FDE263F9F213}" srcOrd="0" destOrd="0" presId="urn:microsoft.com/office/officeart/2005/8/layout/default"/>
    <dgm:cxn modelId="{63AA7EF2-A5F3-4522-9BD0-05560C1E3678}" type="presOf" srcId="{5E43B441-EBE5-0A46-836E-C62E21B66CA7}" destId="{39F73694-E9FC-CD40-94AF-620BB108BA4C}" srcOrd="0" destOrd="0" presId="urn:microsoft.com/office/officeart/2005/8/layout/default"/>
    <dgm:cxn modelId="{CE3A271D-A0F8-45F7-98A2-904BF9C953BE}" type="presParOf" srcId="{12E7E7D4-013D-734B-A94F-9B55C3C0E9A9}" destId="{5BFCC229-79A9-C64D-8BD6-5959578EA0A2}" srcOrd="0" destOrd="0" presId="urn:microsoft.com/office/officeart/2005/8/layout/default"/>
    <dgm:cxn modelId="{A9E90F15-D65C-4712-A8BE-BC7BA347E492}" type="presParOf" srcId="{12E7E7D4-013D-734B-A94F-9B55C3C0E9A9}" destId="{7A0FEAD7-11A6-7F49-8027-40B35C89C996}" srcOrd="1" destOrd="0" presId="urn:microsoft.com/office/officeart/2005/8/layout/default"/>
    <dgm:cxn modelId="{FF357D3F-7A05-40F4-83A6-F23A2519DB68}" type="presParOf" srcId="{12E7E7D4-013D-734B-A94F-9B55C3C0E9A9}" destId="{436F40C2-B259-6E45-8DBF-2482F9D03004}" srcOrd="2" destOrd="0" presId="urn:microsoft.com/office/officeart/2005/8/layout/default"/>
    <dgm:cxn modelId="{5B89DBEB-3B14-4B05-A725-5A60C72DF0BC}" type="presParOf" srcId="{12E7E7D4-013D-734B-A94F-9B55C3C0E9A9}" destId="{DF285062-10B7-A24B-B878-E848CD6DF52C}" srcOrd="3" destOrd="0" presId="urn:microsoft.com/office/officeart/2005/8/layout/default"/>
    <dgm:cxn modelId="{74BD81EB-EFFA-4B51-8389-50A5A34C600F}" type="presParOf" srcId="{12E7E7D4-013D-734B-A94F-9B55C3C0E9A9}" destId="{CD41E3EB-04E0-7848-B900-FB9A602084B1}" srcOrd="4" destOrd="0" presId="urn:microsoft.com/office/officeart/2005/8/layout/default"/>
    <dgm:cxn modelId="{BD05EB43-4577-4F75-921E-DDE93CBC3C01}" type="presParOf" srcId="{12E7E7D4-013D-734B-A94F-9B55C3C0E9A9}" destId="{B4719C94-2164-F046-BA68-B069E2FA7E4B}" srcOrd="5" destOrd="0" presId="urn:microsoft.com/office/officeart/2005/8/layout/default"/>
    <dgm:cxn modelId="{75B27B41-22B9-4323-9A4B-7C0C70A060FB}" type="presParOf" srcId="{12E7E7D4-013D-734B-A94F-9B55C3C0E9A9}" destId="{366BD333-0D93-F646-9C64-9580697220DB}" srcOrd="6" destOrd="0" presId="urn:microsoft.com/office/officeart/2005/8/layout/default"/>
    <dgm:cxn modelId="{C7C72FBD-A2EC-4C0D-9D25-F181F19E2969}" type="presParOf" srcId="{12E7E7D4-013D-734B-A94F-9B55C3C0E9A9}" destId="{8E711CDB-A0C0-6140-847C-CFB1BB78632D}" srcOrd="7" destOrd="0" presId="urn:microsoft.com/office/officeart/2005/8/layout/default"/>
    <dgm:cxn modelId="{FFED6209-7CCE-4449-9453-E18A46E8378F}" type="presParOf" srcId="{12E7E7D4-013D-734B-A94F-9B55C3C0E9A9}" destId="{39F73694-E9FC-CD40-94AF-620BB108BA4C}" srcOrd="8" destOrd="0" presId="urn:microsoft.com/office/officeart/2005/8/layout/default"/>
    <dgm:cxn modelId="{342DF1B2-05FB-42B0-BD25-2484F22E27DA}" type="presParOf" srcId="{12E7E7D4-013D-734B-A94F-9B55C3C0E9A9}" destId="{8BC22F4B-3E27-9444-BF58-018E9F20BACB}" srcOrd="9" destOrd="0" presId="urn:microsoft.com/office/officeart/2005/8/layout/default"/>
    <dgm:cxn modelId="{E9E7E94F-5AF3-49E5-8F37-710B6C8FA4D6}" type="presParOf" srcId="{12E7E7D4-013D-734B-A94F-9B55C3C0E9A9}" destId="{DC9A1941-80CC-D844-A5BB-FDE263F9F213}" srcOrd="10" destOrd="0" presId="urn:microsoft.com/office/officeart/2005/8/layout/default"/>
    <dgm:cxn modelId="{5B593539-2BE6-4D24-8794-29A29BBCB669}" type="presParOf" srcId="{12E7E7D4-013D-734B-A94F-9B55C3C0E9A9}" destId="{8CD0D10C-D999-4AA3-8836-E3A76FA52C19}" srcOrd="11" destOrd="0" presId="urn:microsoft.com/office/officeart/2005/8/layout/default"/>
    <dgm:cxn modelId="{845AF7E1-CF20-4A72-945E-6F36837C9ECD}" type="presParOf" srcId="{12E7E7D4-013D-734B-A94F-9B55C3C0E9A9}" destId="{6C569AC8-C0CC-4F21-812F-F7ACBEB9773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6120-CFAB-48EA-8531-BCAC182DF204}">
      <dsp:nvSpPr>
        <dsp:cNvPr id="0" name=""/>
        <dsp:cNvSpPr/>
      </dsp:nvSpPr>
      <dsp:spPr>
        <a:xfrm>
          <a:off x="626864" y="0"/>
          <a:ext cx="7104458" cy="2133600"/>
        </a:xfrm>
        <a:prstGeom prst="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0F6EF2F0-282A-431F-A207-A16932F60196}">
      <dsp:nvSpPr>
        <dsp:cNvPr id="0" name=""/>
        <dsp:cNvSpPr/>
      </dsp:nvSpPr>
      <dsp:spPr>
        <a:xfrm>
          <a:off x="8978" y="640080"/>
          <a:ext cx="2690291" cy="8534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Processing at Broadview Facility</a:t>
          </a:r>
        </a:p>
      </dsp:txBody>
      <dsp:txXfrm>
        <a:off x="50640" y="681742"/>
        <a:ext cx="2606967" cy="770116"/>
      </dsp:txXfrm>
    </dsp:sp>
    <dsp:sp modelId="{A3B94ED3-B63E-4883-A712-93B452A500D3}">
      <dsp:nvSpPr>
        <dsp:cNvPr id="0" name=""/>
        <dsp:cNvSpPr/>
      </dsp:nvSpPr>
      <dsp:spPr>
        <a:xfrm>
          <a:off x="2833947" y="640080"/>
          <a:ext cx="2690291" cy="8534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Transfer to Detention Facility</a:t>
          </a:r>
        </a:p>
      </dsp:txBody>
      <dsp:txXfrm>
        <a:off x="2875609" y="681742"/>
        <a:ext cx="2606967" cy="770116"/>
      </dsp:txXfrm>
    </dsp:sp>
    <dsp:sp modelId="{6525C054-6CCA-4D6F-B110-B80CCA830649}">
      <dsp:nvSpPr>
        <dsp:cNvPr id="0" name=""/>
        <dsp:cNvSpPr/>
      </dsp:nvSpPr>
      <dsp:spPr>
        <a:xfrm>
          <a:off x="5658917" y="640080"/>
          <a:ext cx="2690291" cy="8534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Immigration Court</a:t>
          </a:r>
        </a:p>
      </dsp:txBody>
      <dsp:txXfrm>
        <a:off x="5700579" y="681742"/>
        <a:ext cx="2606967" cy="77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6120-CFAB-48EA-8531-BCAC182DF204}">
      <dsp:nvSpPr>
        <dsp:cNvPr id="0" name=""/>
        <dsp:cNvSpPr/>
      </dsp:nvSpPr>
      <dsp:spPr>
        <a:xfrm>
          <a:off x="626864" y="0"/>
          <a:ext cx="7104458" cy="2133600"/>
        </a:xfrm>
        <a:prstGeom prst="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0F6EF2F0-282A-431F-A207-A16932F60196}">
      <dsp:nvSpPr>
        <dsp:cNvPr id="0" name=""/>
        <dsp:cNvSpPr/>
      </dsp:nvSpPr>
      <dsp:spPr>
        <a:xfrm>
          <a:off x="8978" y="640080"/>
          <a:ext cx="2690291" cy="8534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Processing at Broadview Facility</a:t>
          </a:r>
        </a:p>
      </dsp:txBody>
      <dsp:txXfrm>
        <a:off x="50640" y="681742"/>
        <a:ext cx="2606967" cy="770116"/>
      </dsp:txXfrm>
    </dsp:sp>
    <dsp:sp modelId="{A3B94ED3-B63E-4883-A712-93B452A500D3}">
      <dsp:nvSpPr>
        <dsp:cNvPr id="0" name=""/>
        <dsp:cNvSpPr/>
      </dsp:nvSpPr>
      <dsp:spPr>
        <a:xfrm>
          <a:off x="2833947" y="640080"/>
          <a:ext cx="2690291" cy="8534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Released from Detention</a:t>
          </a:r>
        </a:p>
      </dsp:txBody>
      <dsp:txXfrm>
        <a:off x="2875609" y="681742"/>
        <a:ext cx="2606967" cy="770116"/>
      </dsp:txXfrm>
    </dsp:sp>
    <dsp:sp modelId="{6525C054-6CCA-4D6F-B110-B80CCA830649}">
      <dsp:nvSpPr>
        <dsp:cNvPr id="0" name=""/>
        <dsp:cNvSpPr/>
      </dsp:nvSpPr>
      <dsp:spPr>
        <a:xfrm>
          <a:off x="5658917" y="640080"/>
          <a:ext cx="2690291" cy="8534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Immigration Court</a:t>
          </a:r>
        </a:p>
      </dsp:txBody>
      <dsp:txXfrm>
        <a:off x="5700579" y="681742"/>
        <a:ext cx="2606967" cy="7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CC229-79A9-C64D-8BD6-5959578EA0A2}">
      <dsp:nvSpPr>
        <dsp:cNvPr id="0" name=""/>
        <dsp:cNvSpPr/>
      </dsp:nvSpPr>
      <dsp:spPr>
        <a:xfrm>
          <a:off x="231278" y="3261"/>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t>Adjustment of Status and Naturalization</a:t>
          </a:r>
          <a:endParaRPr lang="es-MX" sz="2000" kern="1200" noProof="0" dirty="0"/>
        </a:p>
      </dsp:txBody>
      <dsp:txXfrm>
        <a:off x="304462" y="76445"/>
        <a:ext cx="2352270" cy="1352814"/>
      </dsp:txXfrm>
    </dsp:sp>
    <dsp:sp modelId="{436F40C2-B259-6E45-8DBF-2482F9D03004}">
      <dsp:nvSpPr>
        <dsp:cNvPr id="0" name=""/>
        <dsp:cNvSpPr/>
      </dsp:nvSpPr>
      <dsp:spPr>
        <a:xfrm>
          <a:off x="2979780" y="2527"/>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Family Petitions (including for refugees)</a:t>
          </a:r>
        </a:p>
      </dsp:txBody>
      <dsp:txXfrm>
        <a:off x="3052964" y="75711"/>
        <a:ext cx="2352270" cy="1352814"/>
      </dsp:txXfrm>
    </dsp:sp>
    <dsp:sp modelId="{CD41E3EB-04E0-7848-B900-FB9A602084B1}">
      <dsp:nvSpPr>
        <dsp:cNvPr id="0" name=""/>
        <dsp:cNvSpPr/>
      </dsp:nvSpPr>
      <dsp:spPr>
        <a:xfrm>
          <a:off x="5728282" y="3261"/>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t>Protection for Survivors of Crimes and Domestic Violence </a:t>
          </a:r>
        </a:p>
      </dsp:txBody>
      <dsp:txXfrm>
        <a:off x="5801466" y="76445"/>
        <a:ext cx="2352270" cy="1352814"/>
      </dsp:txXfrm>
    </dsp:sp>
    <dsp:sp modelId="{366BD333-0D93-F646-9C64-9580697220DB}">
      <dsp:nvSpPr>
        <dsp:cNvPr id="0" name=""/>
        <dsp:cNvSpPr/>
      </dsp:nvSpPr>
      <dsp:spPr>
        <a:xfrm>
          <a:off x="231278" y="1752308"/>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a:t>Immigration Relief in Deportation </a:t>
          </a:r>
          <a:r>
            <a:rPr lang="en-US" sz="2000" kern="1200"/>
            <a:t>Proceedings</a:t>
          </a:r>
          <a:endParaRPr lang="en-US" sz="2000" kern="1200" dirty="0"/>
        </a:p>
      </dsp:txBody>
      <dsp:txXfrm>
        <a:off x="304462" y="1825492"/>
        <a:ext cx="2352270" cy="1352814"/>
      </dsp:txXfrm>
    </dsp:sp>
    <dsp:sp modelId="{39F73694-E9FC-CD40-94AF-620BB108BA4C}">
      <dsp:nvSpPr>
        <dsp:cNvPr id="0" name=""/>
        <dsp:cNvSpPr/>
      </dsp:nvSpPr>
      <dsp:spPr>
        <a:xfrm>
          <a:off x="2979780" y="1752308"/>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dirty="0"/>
            <a:t>Asylum</a:t>
          </a:r>
        </a:p>
      </dsp:txBody>
      <dsp:txXfrm>
        <a:off x="3052964" y="1825492"/>
        <a:ext cx="2352270" cy="1352814"/>
      </dsp:txXfrm>
    </dsp:sp>
    <dsp:sp modelId="{DC9A1941-80CC-D844-A5BB-FDE263F9F213}">
      <dsp:nvSpPr>
        <dsp:cNvPr id="0" name=""/>
        <dsp:cNvSpPr/>
      </dsp:nvSpPr>
      <dsp:spPr>
        <a:xfrm>
          <a:off x="5728282" y="1752308"/>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dirty="0"/>
            <a:t>Special Immigrant Juvenile Visas</a:t>
          </a:r>
        </a:p>
      </dsp:txBody>
      <dsp:txXfrm>
        <a:off x="5801466" y="1825492"/>
        <a:ext cx="2352270" cy="1352814"/>
      </dsp:txXfrm>
    </dsp:sp>
    <dsp:sp modelId="{6C569AC8-C0CC-4F21-812F-F7ACBEB97739}">
      <dsp:nvSpPr>
        <dsp:cNvPr id="0" name=""/>
        <dsp:cNvSpPr/>
      </dsp:nvSpPr>
      <dsp:spPr>
        <a:xfrm>
          <a:off x="2979780" y="3482705"/>
          <a:ext cx="2498638" cy="149918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noProof="0" dirty="0" err="1"/>
            <a:t>Parole</a:t>
          </a:r>
          <a:r>
            <a:rPr lang="es-MX" sz="2000" kern="1200" noProof="0" dirty="0"/>
            <a:t>-in-Place</a:t>
          </a:r>
        </a:p>
      </dsp:txBody>
      <dsp:txXfrm>
        <a:off x="3052964" y="3555889"/>
        <a:ext cx="2352270" cy="13528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8" cy="46643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2229" marR="0" lvl="1" indent="-502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24458" marR="0" lvl="2" indent="-1005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86688" marR="0" lvl="3" indent="-238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48917" marR="0" lvl="4" indent="-741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11146" marR="0" lvl="5" indent="-124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73375" marR="0" lvl="6" indent="-477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35604" marR="0" lvl="7" indent="-980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97834" marR="0" lvl="8" indent="-213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1" y="0"/>
            <a:ext cx="2982118" cy="466434"/>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2229" marR="0" lvl="1" indent="-502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24458" marR="0" lvl="2" indent="-1005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86688" marR="0" lvl="3" indent="-238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48917" marR="0" lvl="4" indent="-741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11146" marR="0" lvl="5" indent="-124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73375" marR="0" lvl="6" indent="-477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35604" marR="0" lvl="7" indent="-980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97834" marR="0" lvl="8" indent="-213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50962" y="1162050"/>
            <a:ext cx="4179885"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1" y="4473892"/>
            <a:ext cx="5505447" cy="3660457"/>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82118" cy="46643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2229" marR="0" lvl="1" indent="-502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24458" marR="0" lvl="2" indent="-1005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86688" marR="0" lvl="3" indent="-238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48917" marR="0" lvl="4" indent="-741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11146" marR="0" lvl="5" indent="-124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73375" marR="0" lvl="6" indent="-477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35604" marR="0" lvl="7" indent="-980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97834" marR="0" lvl="8" indent="-213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1" y="8829967"/>
            <a:ext cx="2982118" cy="466431"/>
          </a:xfrm>
          <a:prstGeom prst="rect">
            <a:avLst/>
          </a:prstGeom>
          <a:noFill/>
          <a:ln>
            <a:noFill/>
          </a:ln>
        </p:spPr>
        <p:txBody>
          <a:bodyPr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85822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a:t>
            </a:r>
            <a:r>
              <a:rPr lang="en-US" sz="1200" b="1" i="0" u="none" strike="noStrike" cap="none" baseline="0" dirty="0">
                <a:solidFill>
                  <a:schemeClr val="dk1"/>
                </a:solidFill>
                <a:latin typeface="Calibri"/>
                <a:ea typeface="Calibri"/>
                <a:cs typeface="Calibri"/>
                <a:sym typeface="Calibri"/>
              </a:rPr>
              <a:t> Points:</a:t>
            </a:r>
          </a:p>
          <a:p>
            <a:pPr marL="228600" marR="0" lvl="0" indent="-228600" algn="l" rtl="0">
              <a:spcBef>
                <a:spcPts val="0"/>
              </a:spcBef>
              <a:buClr>
                <a:schemeClr val="dk1"/>
              </a:buClr>
              <a:buSzPct val="25000"/>
              <a:buFont typeface="Calibri"/>
              <a:buAutoNum type="arabicPeriod"/>
            </a:pPr>
            <a:r>
              <a:rPr lang="en-US" sz="1200" b="0" i="0" u="none" strike="noStrike" cap="none" baseline="0" dirty="0">
                <a:solidFill>
                  <a:schemeClr val="dk1"/>
                </a:solidFill>
                <a:latin typeface="Calibri"/>
                <a:ea typeface="Calibri"/>
                <a:cs typeface="Calibri"/>
                <a:sym typeface="Calibri"/>
              </a:rPr>
              <a:t>Welcome</a:t>
            </a:r>
          </a:p>
          <a:p>
            <a:pPr marL="228600" marR="0" lvl="0" indent="-228600" algn="l" rtl="0">
              <a:spcBef>
                <a:spcPts val="0"/>
              </a:spcBef>
              <a:buClr>
                <a:schemeClr val="dk1"/>
              </a:buClr>
              <a:buSzPct val="25000"/>
              <a:buFont typeface="Calibri"/>
              <a:buAutoNum type="arabicPeriod"/>
            </a:pPr>
            <a:r>
              <a:rPr lang="en-US" sz="1200" b="0" i="0" u="none" strike="noStrike" cap="none" baseline="0" dirty="0">
                <a:solidFill>
                  <a:schemeClr val="dk1"/>
                </a:solidFill>
                <a:latin typeface="Calibri"/>
                <a:ea typeface="Calibri"/>
                <a:cs typeface="Calibri"/>
                <a:sym typeface="Calibri"/>
              </a:rPr>
              <a:t>Introduce yourself</a:t>
            </a:r>
          </a:p>
          <a:p>
            <a:pPr marL="228600" marR="0" lvl="0" indent="-228600" algn="l" rtl="0">
              <a:spcBef>
                <a:spcPts val="0"/>
              </a:spcBef>
              <a:buClr>
                <a:schemeClr val="dk1"/>
              </a:buClr>
              <a:buSzPct val="25000"/>
              <a:buFont typeface="Calibri"/>
              <a:buAutoNum type="arabicPeriod"/>
            </a:pPr>
            <a:r>
              <a:rPr lang="en-US" sz="1200" b="0" i="0" u="none" strike="noStrike" cap="none" baseline="0" dirty="0">
                <a:solidFill>
                  <a:schemeClr val="dk1"/>
                </a:solidFill>
                <a:latin typeface="Calibri"/>
                <a:ea typeface="Calibri"/>
                <a:cs typeface="Calibri"/>
                <a:sym typeface="Calibri"/>
              </a:rPr>
              <a:t>If there is time, have everyone introduce themselves</a:t>
            </a:r>
            <a:endParaRPr lang="en-US"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98101" y="8829967"/>
            <a:ext cx="2982118" cy="466431"/>
          </a:xfrm>
          <a:prstGeom prst="rect">
            <a:avLst/>
          </a:prstGeom>
          <a:noFill/>
          <a:ln>
            <a:noFill/>
          </a:ln>
        </p:spPr>
        <p:txBody>
          <a:bodyPr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 Points:</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If the </a:t>
            </a:r>
            <a:r>
              <a:rPr lang="en-US" sz="1200" b="0" i="0" u="none" strike="noStrike" cap="none" dirty="0">
                <a:solidFill>
                  <a:schemeClr val="dk1"/>
                </a:solidFill>
                <a:latin typeface="Calibri"/>
                <a:ea typeface="Calibri"/>
                <a:cs typeface="Calibri"/>
                <a:sym typeface="Calibri"/>
              </a:rPr>
              <a:t>Judicial warrant is correct, this gives</a:t>
            </a:r>
            <a:r>
              <a:rPr lang="en-US" sz="1200" b="0" i="0" u="none" strike="noStrike" cap="none" baseline="0" dirty="0">
                <a:solidFill>
                  <a:schemeClr val="dk1"/>
                </a:solidFill>
                <a:latin typeface="Calibri"/>
                <a:ea typeface="Calibri"/>
                <a:cs typeface="Calibri"/>
                <a:sym typeface="Calibri"/>
              </a:rPr>
              <a:t> authority to go in to the address listed</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The warrant must have, Name, address, date and signed by a judge</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When I doubt- DO NOT OPEN THE DOOR but agents will most likely force their entry</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ICE officials will most likely be waiting outside your home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Additional Information:</a:t>
            </a:r>
          </a:p>
          <a:p>
            <a:pPr marL="171450" marR="0" lvl="0" indent="-171450" algn="l" rtl="0">
              <a:spcBef>
                <a:spcPts val="0"/>
              </a:spcBef>
              <a:spcAft>
                <a:spcPts val="0"/>
              </a:spcAft>
              <a:buClr>
                <a:schemeClr val="dk1"/>
              </a:buClr>
              <a:buSzPct val="25000"/>
              <a:buFont typeface="Arial" charset="0"/>
              <a:buChar char="•"/>
            </a:pPr>
            <a:r>
              <a:rPr lang="en-US" sz="1200" b="0" i="0" u="none" strike="noStrike" cap="none" dirty="0">
                <a:solidFill>
                  <a:schemeClr val="dk1"/>
                </a:solidFill>
                <a:latin typeface="Calibri"/>
                <a:ea typeface="Calibri"/>
                <a:cs typeface="Calibri"/>
                <a:sym typeface="Calibri"/>
              </a:rPr>
              <a:t>Name and Address must</a:t>
            </a:r>
            <a:r>
              <a:rPr lang="en-US" sz="1200" b="0" i="0" u="none" strike="noStrike" cap="none" baseline="0" dirty="0">
                <a:solidFill>
                  <a:schemeClr val="dk1"/>
                </a:solidFill>
                <a:latin typeface="Calibri"/>
                <a:ea typeface="Calibri"/>
                <a:cs typeface="Calibri"/>
                <a:sym typeface="Calibri"/>
              </a:rPr>
              <a:t> be correct and without errors for the warrant to be valid</a:t>
            </a:r>
          </a:p>
          <a:p>
            <a:pPr marL="171450" marR="0" lvl="0" indent="-171450" algn="l" rtl="0">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Date must be recent </a:t>
            </a:r>
          </a:p>
          <a:p>
            <a:pPr marL="171450" marR="0" lvl="0" indent="-171450" algn="l" rtl="0">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Some warrants will specify for how long the warrant is valid for</a:t>
            </a:r>
          </a:p>
          <a:p>
            <a:pPr marL="171450" marR="0" lvl="0" indent="-171450" algn="l" rtl="0">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Verify that the warrant has a judges’ signature</a:t>
            </a:r>
          </a:p>
        </p:txBody>
      </p:sp>
      <p:sp>
        <p:nvSpPr>
          <p:cNvPr id="221" name="Shape 22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b="1" i="0" u="none" strike="noStrike" cap="none" dirty="0">
                <a:solidFill>
                  <a:schemeClr val="dk1"/>
                </a:solidFill>
              </a:rPr>
              <a:t>Mai</a:t>
            </a:r>
            <a:r>
              <a:rPr lang="en-US" b="1" i="0" u="none" strike="noStrike" cap="none" baseline="0" dirty="0">
                <a:solidFill>
                  <a:schemeClr val="dk1"/>
                </a:solidFill>
              </a:rPr>
              <a:t>n Points:</a:t>
            </a:r>
          </a:p>
          <a:p>
            <a:pPr marL="228600" lvl="0" indent="-228600">
              <a:spcBef>
                <a:spcPts val="1000"/>
              </a:spcBef>
              <a:buClr>
                <a:schemeClr val="dk1"/>
              </a:buClr>
              <a:buSzPct val="90000"/>
              <a:buFont typeface="+mj-lt"/>
              <a:buAutoNum type="arabicPeriod"/>
            </a:pPr>
            <a:r>
              <a:rPr lang="en-US" sz="1200" b="0" dirty="0">
                <a:latin typeface="Calibri Light" panose="020F0302020204030204" pitchFamily="34" charset="0"/>
                <a:ea typeface="Calibri"/>
                <a:cs typeface="Calibri Light" panose="020F0302020204030204" pitchFamily="34" charset="0"/>
                <a:sym typeface="Calibri"/>
              </a:rPr>
              <a:t>You do NOT need to answer any more questions</a:t>
            </a:r>
          </a:p>
          <a:p>
            <a:pPr marL="228600" lvl="0" indent="-228600">
              <a:spcBef>
                <a:spcPts val="1000"/>
              </a:spcBef>
              <a:buClr>
                <a:schemeClr val="dk1"/>
              </a:buClr>
              <a:buSzPct val="90000"/>
              <a:buFont typeface="+mj-lt"/>
              <a:buAutoNum type="arabicPeriod"/>
            </a:pPr>
            <a:r>
              <a:rPr lang="en-US" b="0" i="0" u="none" strike="noStrike" cap="none" baseline="0" dirty="0">
                <a:solidFill>
                  <a:schemeClr val="dk1"/>
                </a:solidFill>
              </a:rPr>
              <a:t>You will have to provide your emergency contact, attorney and your consulate with your A number</a:t>
            </a:r>
          </a:p>
          <a:p>
            <a:pPr marL="228600" marR="0" lvl="0" indent="-228600" algn="l" rtl="0">
              <a:spcBef>
                <a:spcPts val="0"/>
              </a:spcBef>
              <a:spcAft>
                <a:spcPts val="0"/>
              </a:spcAft>
              <a:buClr>
                <a:schemeClr val="dk1"/>
              </a:buClr>
              <a:buSzPct val="25000"/>
              <a:buFont typeface="Calibri"/>
              <a:buAutoNum type="arabicPeriod"/>
            </a:pPr>
            <a:endParaRPr lang="en-US" b="0" i="0" u="none" strike="noStrike" cap="none" baseline="0" dirty="0">
              <a:solidFill>
                <a:schemeClr val="dk1"/>
              </a:solidFill>
            </a:endParaRPr>
          </a:p>
          <a:p>
            <a:pPr marL="0" marR="0" lvl="0" indent="0" algn="l" rtl="0">
              <a:spcBef>
                <a:spcPts val="0"/>
              </a:spcBef>
              <a:spcAft>
                <a:spcPts val="0"/>
              </a:spcAft>
              <a:buClr>
                <a:schemeClr val="dk1"/>
              </a:buClr>
              <a:buSzPct val="25000"/>
              <a:buFont typeface="Calibri"/>
              <a:buNone/>
            </a:pPr>
            <a:r>
              <a:rPr lang="en-US" b="1" i="0" u="none" strike="noStrike" cap="none" baseline="0" dirty="0">
                <a:solidFill>
                  <a:schemeClr val="dk1"/>
                </a:solidFill>
              </a:rPr>
              <a:t>Additional Information:</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rPr>
              <a:t>Your A number will be on a tag around your wrist or your neck</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rPr>
              <a:t>The A number refers to “Alien number”. An A number is provided to someone who has applied for immigration status, legal permanent residents, or someone with an open immigration case</a:t>
            </a:r>
            <a:endParaRPr b="0" i="0" u="none" strike="noStrike" cap="none" dirty="0">
              <a:solidFill>
                <a:schemeClr val="dk1"/>
              </a:solidFill>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Times New Roman"/>
              <a:ea typeface="Times New Roman"/>
              <a:cs typeface="Times New Roman"/>
              <a:sym typeface="Times New Roman"/>
            </a:endParaRPr>
          </a:p>
        </p:txBody>
      </p:sp>
      <p:sp>
        <p:nvSpPr>
          <p:cNvPr id="244" name="Shape 244"/>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b="1" i="0" u="none" strike="noStrike" cap="none" dirty="0">
                <a:solidFill>
                  <a:schemeClr val="dk1"/>
                </a:solidFill>
              </a:rPr>
              <a:t>Mai</a:t>
            </a:r>
            <a:r>
              <a:rPr lang="en-US" b="1" i="0" u="none" strike="noStrike" cap="none" baseline="0" dirty="0">
                <a:solidFill>
                  <a:schemeClr val="dk1"/>
                </a:solidFill>
              </a:rPr>
              <a:t>n Points:</a:t>
            </a:r>
          </a:p>
          <a:p>
            <a:pPr marL="228600" lvl="0" indent="-228600">
              <a:spcBef>
                <a:spcPts val="1000"/>
              </a:spcBef>
              <a:buClr>
                <a:schemeClr val="dk1"/>
              </a:buClr>
              <a:buSzPct val="90000"/>
              <a:buFont typeface="+mj-lt"/>
              <a:buAutoNum type="arabicPeriod"/>
            </a:pPr>
            <a:r>
              <a:rPr lang="en-US" sz="1200" b="0" dirty="0">
                <a:latin typeface="Calibri Light" panose="020F0302020204030204" pitchFamily="34" charset="0"/>
                <a:ea typeface="Calibri"/>
                <a:cs typeface="Calibri Light" panose="020F0302020204030204" pitchFamily="34" charset="0"/>
                <a:sym typeface="Calibri"/>
              </a:rPr>
              <a:t>Tell the audience the tactics ICE is using in the community to detain people</a:t>
            </a:r>
          </a:p>
          <a:p>
            <a:pPr marL="228600" lvl="0" indent="-228600">
              <a:spcBef>
                <a:spcPts val="1000"/>
              </a:spcBef>
              <a:buClr>
                <a:schemeClr val="dk1"/>
              </a:buClr>
              <a:buSzPct val="90000"/>
              <a:buFont typeface="+mj-lt"/>
              <a:buAutoNum type="arabicPeriod"/>
            </a:pPr>
            <a:r>
              <a:rPr lang="en-US" sz="1200" b="0" i="0" u="none" strike="noStrike" cap="none" baseline="0" dirty="0">
                <a:solidFill>
                  <a:schemeClr val="dk1"/>
                </a:solidFill>
                <a:latin typeface="Calibri Light" panose="020F0302020204030204" pitchFamily="34" charset="0"/>
                <a:cs typeface="Calibri Light" panose="020F0302020204030204" pitchFamily="34" charset="0"/>
                <a:sym typeface="Calibri"/>
              </a:rPr>
              <a:t>Open it up for people to add what other tactics ICE is using/ seeing in the community</a:t>
            </a:r>
            <a:endParaRPr lang="en-US" b="0" i="0" u="none" strike="noStrike" cap="none" baseline="0" dirty="0">
              <a:solidFill>
                <a:schemeClr val="dk1"/>
              </a:solidFill>
            </a:endParaRPr>
          </a:p>
          <a:p>
            <a:pPr marL="228600" marR="0" lvl="0" indent="-228600" algn="l" rtl="0">
              <a:spcBef>
                <a:spcPts val="0"/>
              </a:spcBef>
              <a:spcAft>
                <a:spcPts val="0"/>
              </a:spcAft>
              <a:buClr>
                <a:schemeClr val="dk1"/>
              </a:buClr>
              <a:buSzPct val="25000"/>
              <a:buFont typeface="Calibri"/>
              <a:buAutoNum type="arabicPeriod"/>
            </a:pPr>
            <a:endParaRPr lang="en-US" b="0" i="0" u="none" strike="noStrike" cap="none" baseline="0" dirty="0">
              <a:solidFill>
                <a:schemeClr val="dk1"/>
              </a:solidFill>
            </a:endParaRPr>
          </a:p>
        </p:txBody>
      </p:sp>
      <p:sp>
        <p:nvSpPr>
          <p:cNvPr id="244" name="Shape 244"/>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147431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b="1" i="0" u="none" strike="noStrike" cap="none" dirty="0">
                <a:solidFill>
                  <a:schemeClr val="dk1"/>
                </a:solidFill>
              </a:rPr>
              <a:t>Mai</a:t>
            </a:r>
            <a:r>
              <a:rPr lang="en-US" b="1" i="0" u="none" strike="noStrike" cap="none" baseline="0" dirty="0">
                <a:solidFill>
                  <a:schemeClr val="dk1"/>
                </a:solidFill>
              </a:rPr>
              <a:t>n Points:</a:t>
            </a:r>
          </a:p>
          <a:p>
            <a:pPr marL="228600" lvl="0" indent="-228600">
              <a:spcBef>
                <a:spcPts val="1000"/>
              </a:spcBef>
              <a:buClr>
                <a:schemeClr val="dk1"/>
              </a:buClr>
              <a:buSzPct val="90000"/>
              <a:buFont typeface="+mj-lt"/>
              <a:buAutoNum type="arabicPeriod"/>
            </a:pPr>
            <a:r>
              <a:rPr lang="en-US" sz="1200" b="0" dirty="0">
                <a:latin typeface="Calibri Light" panose="020F0302020204030204" pitchFamily="34" charset="0"/>
                <a:ea typeface="Calibri"/>
                <a:cs typeface="Calibri Light" panose="020F0302020204030204" pitchFamily="34" charset="0"/>
                <a:sym typeface="Calibri"/>
              </a:rPr>
              <a:t>People are asking a lot of questions around traffic stops</a:t>
            </a:r>
          </a:p>
          <a:p>
            <a:pPr marL="228600" lvl="0" indent="-228600">
              <a:spcBef>
                <a:spcPts val="1000"/>
              </a:spcBef>
              <a:buClr>
                <a:schemeClr val="dk1"/>
              </a:buClr>
              <a:buSzPct val="90000"/>
              <a:buFont typeface="+mj-lt"/>
              <a:buAutoNum type="arabicPeriod"/>
            </a:pPr>
            <a:r>
              <a:rPr lang="en-US" sz="1200" b="0" i="0" u="none" strike="noStrike" cap="none" baseline="0" dirty="0">
                <a:solidFill>
                  <a:schemeClr val="dk1"/>
                </a:solidFill>
                <a:latin typeface="Calibri Light" panose="020F0302020204030204" pitchFamily="34" charset="0"/>
                <a:cs typeface="Calibri Light" panose="020F0302020204030204" pitchFamily="34" charset="0"/>
                <a:sym typeface="Calibri"/>
              </a:rPr>
              <a:t>Have information regarding the Chicago City Key and TVDL</a:t>
            </a:r>
            <a:endParaRPr lang="en-US" b="0" i="0" u="none" strike="noStrike" cap="none" baseline="0" dirty="0">
              <a:solidFill>
                <a:schemeClr val="dk1"/>
              </a:solidFill>
            </a:endParaRPr>
          </a:p>
          <a:p>
            <a:pPr marL="228600" marR="0" lvl="0" indent="-228600" algn="l" rtl="0">
              <a:spcBef>
                <a:spcPts val="0"/>
              </a:spcBef>
              <a:spcAft>
                <a:spcPts val="0"/>
              </a:spcAft>
              <a:buClr>
                <a:schemeClr val="dk1"/>
              </a:buClr>
              <a:buSzPct val="25000"/>
              <a:buFont typeface="Calibri"/>
              <a:buAutoNum type="arabicPeriod"/>
            </a:pPr>
            <a:endParaRPr lang="en-US" b="0" i="0" u="none" strike="noStrike" cap="none" baseline="0" dirty="0">
              <a:solidFill>
                <a:schemeClr val="dk1"/>
              </a:solidFill>
            </a:endParaRPr>
          </a:p>
        </p:txBody>
      </p:sp>
      <p:sp>
        <p:nvSpPr>
          <p:cNvPr id="244" name="Shape 244"/>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91673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0" y="4260850"/>
            <a:ext cx="6985000" cy="4326573"/>
          </a:xfrm>
        </p:spPr>
        <p:txBody>
          <a:bodyPr/>
          <a:lstStyle/>
          <a:p>
            <a:r>
              <a:rPr lang="en-US" sz="1000" b="1" dirty="0">
                <a:latin typeface="+mj-lt"/>
              </a:rPr>
              <a:t>Processing at Broadview Facility:</a:t>
            </a:r>
          </a:p>
          <a:p>
            <a:endParaRPr lang="en-US" sz="1000" b="1" dirty="0">
              <a:latin typeface="+mj-lt"/>
            </a:endParaRPr>
          </a:p>
          <a:p>
            <a:r>
              <a:rPr lang="en-US" sz="1000" b="1" dirty="0">
                <a:latin typeface="+mj-lt"/>
              </a:rPr>
              <a:t>At Broadview:</a:t>
            </a:r>
            <a:r>
              <a:rPr lang="en-US" sz="1000" b="1" baseline="0" dirty="0">
                <a:latin typeface="+mj-lt"/>
              </a:rPr>
              <a:t> </a:t>
            </a:r>
          </a:p>
          <a:p>
            <a:pPr marL="5715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latin typeface="+mj-lt"/>
              </a:rPr>
              <a:t>Individual is printed, interviewed, and ICE runs various checks</a:t>
            </a:r>
          </a:p>
          <a:p>
            <a:pPr marL="171450" indent="-171450">
              <a:buFont typeface="Arial" panose="020B0604020202020204" pitchFamily="34" charset="0"/>
              <a:buChar char="•"/>
            </a:pPr>
            <a:r>
              <a:rPr lang="en-US" sz="1000" b="0" dirty="0">
                <a:latin typeface="+mj-lt"/>
              </a:rPr>
              <a:t>This</a:t>
            </a:r>
            <a:r>
              <a:rPr lang="en-US" sz="1000" b="0" baseline="0" dirty="0">
                <a:latin typeface="+mj-lt"/>
              </a:rPr>
              <a:t> is one point where ICE may try and force you to sign a stipulated removal order</a:t>
            </a:r>
          </a:p>
          <a:p>
            <a:pPr marL="171450" indent="-171450">
              <a:buFont typeface="Arial" panose="020B0604020202020204" pitchFamily="34" charset="0"/>
              <a:buChar char="•"/>
            </a:pPr>
            <a:r>
              <a:rPr lang="en-US" sz="1000" b="0" baseline="0" dirty="0">
                <a:latin typeface="+mj-lt"/>
              </a:rPr>
              <a:t>At this stage, ICE will determine whether to release you on your own recognizance (no bond paid), whether to give you a bond amount, or whether you are subject to mandatory detention and ineligible for bond</a:t>
            </a:r>
          </a:p>
          <a:p>
            <a:pPr marL="171450" indent="-171450">
              <a:buFont typeface="Arial" panose="020B0604020202020204" pitchFamily="34" charset="0"/>
              <a:buChar char="•"/>
            </a:pPr>
            <a:r>
              <a:rPr lang="en-US" sz="1000" b="0" baseline="0" dirty="0">
                <a:latin typeface="+mj-lt"/>
              </a:rPr>
              <a:t>If ICE gives you a bond amount but you or your family cannot afford to pay the amount, you should ask to speak to a judge to request a bond redetermination to see if the immigration judge will lower the bond</a:t>
            </a:r>
          </a:p>
          <a:p>
            <a:pPr marL="171450" indent="-171450">
              <a:buFont typeface="Arial" panose="020B0604020202020204" pitchFamily="34" charset="0"/>
              <a:buChar char="•"/>
            </a:pPr>
            <a:r>
              <a:rPr lang="en-US" sz="1000" b="0" baseline="0" dirty="0">
                <a:latin typeface="+mj-lt"/>
              </a:rPr>
              <a:t>The minimum bond amount for immigration is $1500, unlike with criminal proceedings where you only pay 10% of the bond amount, for deportation proceedings, you have to pay 100% of the bond amount to be released</a:t>
            </a:r>
          </a:p>
          <a:p>
            <a:pPr marL="171450" indent="-171450">
              <a:buFont typeface="Arial" panose="020B0604020202020204" pitchFamily="34" charset="0"/>
              <a:buChar char="•"/>
            </a:pPr>
            <a:endParaRPr lang="en-US" sz="1000" b="0" baseline="0" dirty="0">
              <a:latin typeface="+mj-lt"/>
            </a:endParaRPr>
          </a:p>
          <a:p>
            <a:pPr marL="0" indent="0">
              <a:buFont typeface="Arial" panose="020B0604020202020204" pitchFamily="34" charset="0"/>
              <a:buNone/>
            </a:pPr>
            <a:r>
              <a:rPr lang="en-US" sz="1000" b="1" baseline="0" dirty="0">
                <a:latin typeface="+mj-lt"/>
              </a:rPr>
              <a:t>Detention Facilities:</a:t>
            </a:r>
          </a:p>
          <a:p>
            <a:pPr>
              <a:lnSpc>
                <a:spcPct val="90000"/>
              </a:lnSpc>
            </a:pPr>
            <a:r>
              <a:rPr lang="en-US" altLang="en-US" sz="1000" dirty="0">
                <a:latin typeface="+mj-lt"/>
                <a:ea typeface="MS PGothic" pitchFamily="34" charset="-128"/>
              </a:rPr>
              <a:t>McHenry County Jail (Woodstock, IL)</a:t>
            </a:r>
          </a:p>
          <a:p>
            <a:pPr>
              <a:lnSpc>
                <a:spcPct val="90000"/>
              </a:lnSpc>
            </a:pPr>
            <a:r>
              <a:rPr lang="en-US" altLang="en-US" sz="1000" dirty="0">
                <a:latin typeface="+mj-lt"/>
                <a:ea typeface="MS PGothic" pitchFamily="34" charset="-128"/>
              </a:rPr>
              <a:t>Kenosha County Detention Center (Kenosha, WI)</a:t>
            </a:r>
          </a:p>
          <a:p>
            <a:pPr>
              <a:lnSpc>
                <a:spcPct val="90000"/>
              </a:lnSpc>
            </a:pPr>
            <a:r>
              <a:rPr lang="en-US" altLang="en-US" sz="1000" dirty="0">
                <a:latin typeface="+mj-lt"/>
                <a:ea typeface="MS PGothic" pitchFamily="34" charset="-128"/>
              </a:rPr>
              <a:t>Dodge County Detention Center (Juneau, WI)</a:t>
            </a:r>
          </a:p>
          <a:p>
            <a:pPr>
              <a:lnSpc>
                <a:spcPct val="90000"/>
              </a:lnSpc>
            </a:pPr>
            <a:r>
              <a:rPr lang="en-US" altLang="en-US" sz="1000" dirty="0">
                <a:latin typeface="+mj-lt"/>
                <a:ea typeface="MS PGothic" pitchFamily="34" charset="-128"/>
              </a:rPr>
              <a:t>Pulaski County Detention Center (</a:t>
            </a:r>
            <a:r>
              <a:rPr lang="en-US" altLang="en-US" sz="1000" dirty="0" err="1">
                <a:latin typeface="+mj-lt"/>
                <a:ea typeface="MS PGothic" pitchFamily="34" charset="-128"/>
              </a:rPr>
              <a:t>Ullin</a:t>
            </a:r>
            <a:r>
              <a:rPr lang="en-US" altLang="en-US" sz="1000" dirty="0">
                <a:latin typeface="+mj-lt"/>
                <a:ea typeface="MS PGothic" pitchFamily="34" charset="-128"/>
              </a:rPr>
              <a:t>, IL)</a:t>
            </a:r>
          </a:p>
          <a:p>
            <a:pPr>
              <a:lnSpc>
                <a:spcPct val="90000"/>
              </a:lnSpc>
            </a:pPr>
            <a:r>
              <a:rPr lang="en-US" altLang="en-US" sz="1000" dirty="0">
                <a:latin typeface="+mj-lt"/>
                <a:ea typeface="MS PGothic" pitchFamily="34" charset="-128"/>
              </a:rPr>
              <a:t>Boone County Jail (Burlington, KY)</a:t>
            </a:r>
          </a:p>
          <a:p>
            <a:pPr>
              <a:lnSpc>
                <a:spcPct val="90000"/>
              </a:lnSpc>
            </a:pPr>
            <a:r>
              <a:rPr lang="en-US" altLang="en-US" sz="1000" dirty="0">
                <a:latin typeface="+mj-lt"/>
                <a:ea typeface="MS PGothic" pitchFamily="34" charset="-128"/>
              </a:rPr>
              <a:t>Clay County Jail  (Brazil, IN)</a:t>
            </a:r>
          </a:p>
          <a:p>
            <a:pPr>
              <a:lnSpc>
                <a:spcPct val="90000"/>
              </a:lnSpc>
            </a:pPr>
            <a:r>
              <a:rPr lang="en-US" altLang="en-US" sz="1000" dirty="0">
                <a:latin typeface="+mj-lt"/>
                <a:ea typeface="MS PGothic" pitchFamily="34" charset="-128"/>
              </a:rPr>
              <a:t>Jerome Combs Detention Center (Kankakee, IL)</a:t>
            </a:r>
          </a:p>
          <a:p>
            <a:pPr>
              <a:lnSpc>
                <a:spcPct val="90000"/>
              </a:lnSpc>
            </a:pPr>
            <a:r>
              <a:rPr lang="en-US" altLang="en-US" sz="1000" dirty="0">
                <a:latin typeface="+mj-lt"/>
                <a:ea typeface="MS PGothic" pitchFamily="34" charset="-128"/>
              </a:rPr>
              <a:t>Broadview Processing Center (Broadview, IL) – not an overnight facility</a:t>
            </a:r>
          </a:p>
          <a:p>
            <a:pPr>
              <a:lnSpc>
                <a:spcPct val="90000"/>
              </a:lnSpc>
            </a:pPr>
            <a:endParaRPr lang="en-US" altLang="en-US" sz="1000" dirty="0">
              <a:latin typeface="+mj-lt"/>
              <a:ea typeface="MS PGothic" pitchFamily="34" charset="-128"/>
            </a:endParaRPr>
          </a:p>
          <a:p>
            <a:pPr>
              <a:lnSpc>
                <a:spcPct val="90000"/>
              </a:lnSpc>
            </a:pPr>
            <a:r>
              <a:rPr lang="en-US" altLang="en-US" sz="1000" dirty="0">
                <a:latin typeface="+mj-lt"/>
                <a:ea typeface="MS PGothic" pitchFamily="34" charset="-128"/>
              </a:rPr>
              <a:t>The remote locations of these facilities make it difficult for individuals to and </a:t>
            </a:r>
            <a:r>
              <a:rPr lang="en-US" altLang="en-US" sz="1000" b="1" i="1" dirty="0">
                <a:latin typeface="+mj-lt"/>
                <a:ea typeface="MS PGothic" pitchFamily="34" charset="-128"/>
              </a:rPr>
              <a:t>Each facility has their own protocol for scheduling conference calls with detainees and sending/receiving faxes</a:t>
            </a:r>
          </a:p>
          <a:p>
            <a:pPr marL="0" indent="0">
              <a:buFont typeface="Arial" panose="020B0604020202020204" pitchFamily="34" charset="0"/>
              <a:buNone/>
            </a:pPr>
            <a:endParaRPr lang="en-US" sz="1000" b="1" i="1" dirty="0">
              <a:latin typeface="+mj-lt"/>
              <a:ea typeface="MS PGothic" pitchFamily="34" charset="-128"/>
            </a:endParaRPr>
          </a:p>
          <a:p>
            <a:pPr marL="0" indent="0">
              <a:buFont typeface="Arial" panose="020B0604020202020204" pitchFamily="34" charset="0"/>
              <a:buNone/>
            </a:pPr>
            <a:r>
              <a:rPr lang="en-US" sz="1000" b="1" i="0" dirty="0">
                <a:latin typeface="+mj-lt"/>
                <a:ea typeface="MS PGothic" pitchFamily="34" charset="-128"/>
              </a:rPr>
              <a:t>If</a:t>
            </a:r>
            <a:r>
              <a:rPr lang="en-US" sz="1000" b="1" i="0" baseline="0" dirty="0">
                <a:latin typeface="+mj-lt"/>
                <a:ea typeface="MS PGothic" pitchFamily="34" charset="-128"/>
              </a:rPr>
              <a:t> you remain detained and have a defense to your deportation…</a:t>
            </a:r>
          </a:p>
          <a:p>
            <a:pPr marL="171450" indent="-171450">
              <a:buFont typeface="Arial" panose="020B0604020202020204" pitchFamily="34" charset="0"/>
              <a:buChar char="•"/>
            </a:pPr>
            <a:r>
              <a:rPr lang="en-US" sz="1000" b="0" i="0" baseline="0" dirty="0">
                <a:latin typeface="+mj-lt"/>
                <a:ea typeface="MS PGothic" pitchFamily="34" charset="-128"/>
              </a:rPr>
              <a:t>Your case could take 3-6 months in detention</a:t>
            </a:r>
          </a:p>
          <a:p>
            <a:pPr marL="171450" indent="-171450">
              <a:buFont typeface="Arial" panose="020B0604020202020204" pitchFamily="34" charset="0"/>
              <a:buChar char="•"/>
            </a:pPr>
            <a:endParaRPr lang="en-US" sz="1000" b="0" i="0" baseline="0" dirty="0">
              <a:latin typeface="+mj-lt"/>
              <a:ea typeface="MS PGothic" pitchFamily="34" charset="-128"/>
            </a:endParaRPr>
          </a:p>
          <a:p>
            <a:pPr marL="0" indent="0">
              <a:buFont typeface="Arial" panose="020B0604020202020204" pitchFamily="34" charset="0"/>
              <a:buNone/>
            </a:pPr>
            <a:r>
              <a:rPr lang="en-US" sz="1000" b="1" i="0" baseline="0" dirty="0">
                <a:latin typeface="+mj-lt"/>
                <a:ea typeface="MS PGothic" pitchFamily="34" charset="-128"/>
              </a:rPr>
              <a:t>If you are detained and have no relief…</a:t>
            </a:r>
            <a:endParaRPr lang="en-US" sz="1000" b="0" i="0" baseline="0" dirty="0">
              <a:latin typeface="+mj-lt"/>
              <a:ea typeface="MS PGothic" pitchFamily="34" charset="-128"/>
            </a:endParaRPr>
          </a:p>
          <a:p>
            <a:pPr marL="171450" indent="-171450">
              <a:buFont typeface="Arial" panose="020B0604020202020204" pitchFamily="34" charset="0"/>
              <a:buChar char="•"/>
            </a:pPr>
            <a:r>
              <a:rPr lang="en-US" sz="1000" b="0" i="0" baseline="0" dirty="0">
                <a:latin typeface="+mj-lt"/>
                <a:ea typeface="MS PGothic" pitchFamily="34" charset="-128"/>
              </a:rPr>
              <a:t>Your departure can occur within a couple of weeks to a few months depending on the country after having accepted either  voluntary departure of a deportation order</a:t>
            </a:r>
          </a:p>
          <a:p>
            <a:pPr marL="171450" indent="-171450">
              <a:buFont typeface="Arial" panose="020B0604020202020204" pitchFamily="34" charset="0"/>
              <a:buChar char="•"/>
            </a:pPr>
            <a:endParaRPr lang="en-US" sz="1000" b="0" i="0" baseline="0" dirty="0">
              <a:latin typeface="+mj-lt"/>
              <a:ea typeface="MS PGothic" pitchFamily="34" charset="-128"/>
            </a:endParaRPr>
          </a:p>
          <a:p>
            <a:pPr marL="0" indent="0">
              <a:buFont typeface="Arial" panose="020B0604020202020204" pitchFamily="34" charset="0"/>
              <a:buNone/>
            </a:pPr>
            <a:r>
              <a:rPr lang="en-US" sz="1000" b="1" i="1" baseline="0" dirty="0">
                <a:latin typeface="+mj-lt"/>
                <a:ea typeface="MS PGothic" pitchFamily="34" charset="-128"/>
              </a:rPr>
              <a:t>It’s best to try and pay bond to be released</a:t>
            </a:r>
            <a:endParaRPr lang="en-US" sz="1000" b="0" i="0" baseline="0" dirty="0">
              <a:latin typeface="+mj-lt"/>
              <a:ea typeface="MS PGothic" pitchFamily="34" charset="-128"/>
            </a:endParaRPr>
          </a:p>
          <a:p>
            <a:pPr marL="0" indent="0">
              <a:buFont typeface="Arial" panose="020B0604020202020204" pitchFamily="34" charset="0"/>
              <a:buNone/>
            </a:pPr>
            <a:endParaRPr lang="en-US" sz="1000" b="0" i="0" baseline="0" dirty="0">
              <a:latin typeface="+mj-lt"/>
              <a:ea typeface="MS PGothic" pitchFamily="34" charset="-128"/>
            </a:endParaRPr>
          </a:p>
          <a:p>
            <a:pPr marL="0" indent="0">
              <a:buFont typeface="Arial" panose="020B0604020202020204" pitchFamily="34" charset="0"/>
              <a:buNone/>
            </a:pPr>
            <a:r>
              <a:rPr lang="en-US" sz="1000" b="1" i="0" baseline="0" dirty="0">
                <a:latin typeface="+mj-lt"/>
                <a:ea typeface="MS PGothic" pitchFamily="34" charset="-128"/>
              </a:rPr>
              <a:t>If you are not detained and have a defense…</a:t>
            </a:r>
          </a:p>
          <a:p>
            <a:pPr marL="171450" indent="-171450">
              <a:buFont typeface="Arial" panose="020B0604020202020204" pitchFamily="34" charset="0"/>
              <a:buChar char="•"/>
            </a:pPr>
            <a:r>
              <a:rPr lang="en-US" sz="1000" b="0" i="0" baseline="0" dirty="0">
                <a:latin typeface="+mj-lt"/>
                <a:ea typeface="MS PGothic" pitchFamily="34" charset="-128"/>
              </a:rPr>
              <a:t>Your case can take several years to complete</a:t>
            </a:r>
          </a:p>
          <a:p>
            <a:pPr marL="171450" indent="-171450">
              <a:buFont typeface="Arial" panose="020B0604020202020204" pitchFamily="34" charset="0"/>
              <a:buChar char="•"/>
            </a:pPr>
            <a:endParaRPr lang="en-US" sz="1000" b="0" i="0" baseline="0" dirty="0">
              <a:latin typeface="+mj-lt"/>
              <a:ea typeface="MS PGothic" pitchFamily="34" charset="-128"/>
            </a:endParaRPr>
          </a:p>
          <a:p>
            <a:pPr marL="0" indent="0">
              <a:buFont typeface="Arial" panose="020B0604020202020204" pitchFamily="34" charset="0"/>
              <a:buNone/>
            </a:pPr>
            <a:r>
              <a:rPr lang="en-US" sz="1000" b="1" i="0" baseline="0" dirty="0">
                <a:latin typeface="+mj-lt"/>
                <a:ea typeface="MS PGothic" pitchFamily="34" charset="-128"/>
              </a:rPr>
              <a:t>If you are not detained and have no relief…</a:t>
            </a:r>
            <a:endParaRPr lang="en-US" sz="1000" b="0" i="0" baseline="0" dirty="0">
              <a:latin typeface="+mj-lt"/>
              <a:ea typeface="MS PGothic" pitchFamily="34" charset="-128"/>
            </a:endParaRPr>
          </a:p>
          <a:p>
            <a:pPr marL="171450" indent="-171450">
              <a:buFont typeface="Arial" panose="020B0604020202020204" pitchFamily="34" charset="0"/>
              <a:buChar char="•"/>
            </a:pPr>
            <a:r>
              <a:rPr lang="en-US" sz="1000" b="0" i="0" baseline="0" dirty="0">
                <a:latin typeface="+mj-lt"/>
                <a:ea typeface="MS PGothic" pitchFamily="34" charset="-128"/>
              </a:rPr>
              <a:t>Your case can still take several months to a year to obtain either voluntary departure or deport order</a:t>
            </a:r>
            <a:endParaRPr lang="en-US" sz="1000" b="1" i="0" dirty="0">
              <a:latin typeface="+mj-lt"/>
            </a:endParaRPr>
          </a:p>
        </p:txBody>
      </p:sp>
      <p:sp>
        <p:nvSpPr>
          <p:cNvPr id="4" name="Slide Number Placeholder 3"/>
          <p:cNvSpPr>
            <a:spLocks noGrp="1"/>
          </p:cNvSpPr>
          <p:nvPr>
            <p:ph type="sldNum" sz="quarter" idx="10"/>
          </p:nvPr>
        </p:nvSpPr>
        <p:spPr/>
        <p:txBody>
          <a:bodyPr/>
          <a:lstStyle/>
          <a:p>
            <a:fld id="{314B282A-7504-4210-B1BF-99A40AAF9B95}" type="slidenum">
              <a:rPr lang="en-US" smtClean="0"/>
              <a:t>14</a:t>
            </a:fld>
            <a:endParaRPr lang="en-US"/>
          </a:p>
        </p:txBody>
      </p:sp>
    </p:spTree>
    <p:extLst>
      <p:ext uri="{BB962C8B-B14F-4D97-AF65-F5344CB8AC3E}">
        <p14:creationId xmlns:p14="http://schemas.microsoft.com/office/powerpoint/2010/main" val="418972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buClr>
                <a:schemeClr val="dk1"/>
              </a:buClr>
              <a:buSzPct val="25000"/>
              <a:buFont typeface="Calibri"/>
              <a:buNone/>
            </a:pPr>
            <a:r>
              <a:rPr lang="en-US" sz="1200" b="1" i="0" u="none" strike="noStrike" cap="none" dirty="0">
                <a:solidFill>
                  <a:schemeClr val="dk1"/>
                </a:solidFill>
                <a:latin typeface="Times New Roman"/>
                <a:ea typeface="Times New Roman"/>
                <a:cs typeface="Times New Roman"/>
                <a:sym typeface="Times New Roman"/>
              </a:rPr>
              <a:t>Main Points:</a:t>
            </a:r>
          </a:p>
          <a:p>
            <a:pPr marL="228600" marR="0" lvl="0" indent="-228600" algn="l" rtl="0">
              <a:spcBef>
                <a:spcPts val="0"/>
              </a:spcBef>
              <a:buClr>
                <a:schemeClr val="dk1"/>
              </a:buClr>
              <a:buSzPct val="25000"/>
              <a:buFont typeface="+mj-lt"/>
              <a:buAutoNum type="arabicPeriod"/>
            </a:pPr>
            <a:r>
              <a:rPr lang="en-US" sz="1200" b="0" i="0" u="none" strike="noStrike" cap="none" dirty="0">
                <a:solidFill>
                  <a:schemeClr val="dk1"/>
                </a:solidFill>
                <a:latin typeface="Times New Roman"/>
                <a:ea typeface="Times New Roman"/>
                <a:cs typeface="Times New Roman"/>
                <a:sym typeface="Times New Roman"/>
              </a:rPr>
              <a:t>The</a:t>
            </a:r>
            <a:r>
              <a:rPr lang="en-US" sz="1200" b="0" i="0" u="none" strike="noStrike" cap="none" baseline="0" dirty="0">
                <a:solidFill>
                  <a:schemeClr val="dk1"/>
                </a:solidFill>
                <a:latin typeface="Times New Roman"/>
                <a:ea typeface="Times New Roman"/>
                <a:cs typeface="Times New Roman"/>
                <a:sym typeface="Times New Roman"/>
              </a:rPr>
              <a:t> attorney and the consulate will have easier and faster access to the person detained</a:t>
            </a:r>
          </a:p>
          <a:p>
            <a:pPr marL="228600" marR="0" lvl="0" indent="-228600" algn="l" rtl="0">
              <a:spcBef>
                <a:spcPts val="0"/>
              </a:spcBef>
              <a:buClr>
                <a:schemeClr val="dk1"/>
              </a:buClr>
              <a:buSzPct val="25000"/>
              <a:buFont typeface="+mj-lt"/>
              <a:buAutoNum type="arabicPeriod"/>
            </a:pPr>
            <a:r>
              <a:rPr lang="en-US" sz="1200" b="0" i="0" u="none" strike="noStrike" cap="none" baseline="0" dirty="0">
                <a:solidFill>
                  <a:schemeClr val="dk1"/>
                </a:solidFill>
                <a:latin typeface="Times New Roman"/>
                <a:ea typeface="Times New Roman"/>
                <a:cs typeface="Times New Roman"/>
                <a:sym typeface="Times New Roman"/>
              </a:rPr>
              <a:t>If you do not have a lawyer, your consulate or ICIRR emergency hotline number will be able to help you</a:t>
            </a:r>
          </a:p>
          <a:p>
            <a:pPr marL="228600" marR="0" lvl="0" indent="-228600" algn="l" rtl="0">
              <a:spcBef>
                <a:spcPts val="0"/>
              </a:spcBef>
              <a:buClr>
                <a:schemeClr val="dk1"/>
              </a:buClr>
              <a:buSzPct val="25000"/>
              <a:buFont typeface="+mj-lt"/>
              <a:buAutoNum type="arabicPeriod"/>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mj-lt"/>
              <a:buNone/>
            </a:pPr>
            <a:r>
              <a:rPr lang="en-US" sz="1200" b="1" i="0" u="none" strike="noStrike" cap="none" baseline="0" dirty="0">
                <a:solidFill>
                  <a:schemeClr val="dk1"/>
                </a:solidFill>
                <a:latin typeface="Times New Roman"/>
                <a:ea typeface="Times New Roman"/>
                <a:cs typeface="Times New Roman"/>
                <a:sym typeface="Times New Roman"/>
              </a:rPr>
              <a:t>Additional Information:</a:t>
            </a:r>
          </a:p>
          <a:p>
            <a:pPr marL="171450" marR="0" lvl="0" indent="-171450" algn="l" rtl="0">
              <a:spcBef>
                <a:spcPts val="0"/>
              </a:spcBef>
              <a:buClr>
                <a:schemeClr val="dk1"/>
              </a:buClr>
              <a:buSzPct val="25000"/>
              <a:buFont typeface="Arial" charset="0"/>
              <a:buChar char="•"/>
            </a:pPr>
            <a:r>
              <a:rPr lang="en-US" sz="1200" b="0" i="0" u="none" strike="noStrike" cap="none" dirty="0">
                <a:solidFill>
                  <a:schemeClr val="dk1"/>
                </a:solidFill>
                <a:latin typeface="Times New Roman"/>
                <a:ea typeface="Times New Roman"/>
                <a:cs typeface="Times New Roman"/>
                <a:sym typeface="Times New Roman"/>
              </a:rPr>
              <a:t>Contact your consulate to find out if they have an emergency contact number</a:t>
            </a:r>
          </a:p>
          <a:p>
            <a:pPr marL="171450" marR="0" lvl="0" indent="-171450" algn="l" rtl="0">
              <a:spcBef>
                <a:spcPts val="0"/>
              </a:spcBef>
              <a:buClr>
                <a:schemeClr val="dk1"/>
              </a:buClr>
              <a:buSzPct val="25000"/>
              <a:buFont typeface="Arial" charset="0"/>
              <a:buChar char="•"/>
            </a:pPr>
            <a:r>
              <a:rPr lang="en-US" sz="1200" b="0" i="0" u="none" strike="noStrike" cap="none" dirty="0">
                <a:solidFill>
                  <a:schemeClr val="dk1"/>
                </a:solidFill>
                <a:latin typeface="Times New Roman"/>
                <a:ea typeface="Times New Roman"/>
                <a:cs typeface="Times New Roman"/>
                <a:sym typeface="Times New Roman"/>
              </a:rPr>
              <a:t>There are minimal</a:t>
            </a:r>
            <a:r>
              <a:rPr lang="en-US" sz="1200" b="0" i="0" u="none" strike="noStrike" cap="none" baseline="0" dirty="0">
                <a:solidFill>
                  <a:schemeClr val="dk1"/>
                </a:solidFill>
                <a:latin typeface="Times New Roman"/>
                <a:ea typeface="Times New Roman"/>
                <a:cs typeface="Times New Roman"/>
                <a:sym typeface="Times New Roman"/>
              </a:rPr>
              <a:t> risks if the person who pays your bond is a U.S. citizen</a:t>
            </a:r>
          </a:p>
          <a:p>
            <a:pPr marL="171450" marR="0" lvl="0" indent="-171450" algn="l" rtl="0">
              <a:spcBef>
                <a:spcPts val="0"/>
              </a:spcBef>
              <a:buClr>
                <a:schemeClr val="dk1"/>
              </a:buClr>
              <a:buSzPct val="25000"/>
              <a:buFont typeface="Arial" charset="0"/>
              <a:buChar char="•"/>
            </a:pPr>
            <a:r>
              <a:rPr lang="en-US" sz="1200" b="0" i="0" u="none" strike="noStrike" cap="none" baseline="0" dirty="0">
                <a:solidFill>
                  <a:schemeClr val="dk1"/>
                </a:solidFill>
                <a:latin typeface="Times New Roman"/>
                <a:ea typeface="Times New Roman"/>
                <a:cs typeface="Times New Roman"/>
                <a:sym typeface="Times New Roman"/>
              </a:rPr>
              <a:t>ICIRR hotline number provides you with resources available in your community</a:t>
            </a:r>
            <a:endParaRPr sz="1200" b="0" i="0" u="none" strike="noStrike" cap="none" dirty="0">
              <a:solidFill>
                <a:schemeClr val="dk1"/>
              </a:solidFill>
              <a:latin typeface="Times New Roman"/>
              <a:ea typeface="Times New Roman"/>
              <a:cs typeface="Times New Roman"/>
              <a:sym typeface="Times New Roman"/>
            </a:endParaRPr>
          </a:p>
        </p:txBody>
      </p:sp>
      <p:sp>
        <p:nvSpPr>
          <p:cNvPr id="244" name="Shape 244"/>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143738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buClr>
                <a:schemeClr val="dk1"/>
              </a:buClr>
              <a:buSzPct val="25000"/>
              <a:buFont typeface="Calibri"/>
              <a:buNone/>
            </a:pPr>
            <a:r>
              <a:rPr lang="en-US" sz="1200" b="1" i="0" u="none" strike="noStrike" cap="none" dirty="0">
                <a:solidFill>
                  <a:schemeClr val="dk1"/>
                </a:solidFill>
                <a:latin typeface="Times New Roman"/>
                <a:ea typeface="Times New Roman"/>
                <a:cs typeface="Times New Roman"/>
                <a:sym typeface="Times New Roman"/>
              </a:rPr>
              <a:t>Main Points:</a:t>
            </a:r>
          </a:p>
          <a:p>
            <a:pPr marL="228600" marR="0" lvl="0" indent="-228600" algn="l" rtl="0">
              <a:spcBef>
                <a:spcPts val="0"/>
              </a:spcBef>
              <a:buClr>
                <a:schemeClr val="dk1"/>
              </a:buClr>
              <a:buSzPct val="25000"/>
              <a:buFont typeface="+mj-lt"/>
              <a:buAutoNum type="arabicPeriod"/>
            </a:pPr>
            <a:r>
              <a:rPr lang="en-US" sz="1200" b="0" i="0" u="none" strike="noStrike" cap="none" dirty="0">
                <a:solidFill>
                  <a:schemeClr val="dk1"/>
                </a:solidFill>
                <a:latin typeface="Times New Roman"/>
                <a:ea typeface="Times New Roman"/>
                <a:cs typeface="Times New Roman"/>
                <a:sym typeface="Times New Roman"/>
              </a:rPr>
              <a:t>The</a:t>
            </a:r>
            <a:r>
              <a:rPr lang="en-US" sz="1200" b="0" i="0" u="none" strike="noStrike" cap="none" baseline="0" dirty="0">
                <a:solidFill>
                  <a:schemeClr val="dk1"/>
                </a:solidFill>
                <a:latin typeface="Times New Roman"/>
                <a:ea typeface="Times New Roman"/>
                <a:cs typeface="Times New Roman"/>
                <a:sym typeface="Times New Roman"/>
              </a:rPr>
              <a:t> attorney and the consulate will have easier and faster access to the person detained</a:t>
            </a:r>
          </a:p>
          <a:p>
            <a:pPr marL="228600" marR="0" lvl="0" indent="-228600" algn="l" rtl="0">
              <a:spcBef>
                <a:spcPts val="0"/>
              </a:spcBef>
              <a:buClr>
                <a:schemeClr val="dk1"/>
              </a:buClr>
              <a:buSzPct val="25000"/>
              <a:buFont typeface="+mj-lt"/>
              <a:buAutoNum type="arabicPeriod"/>
            </a:pPr>
            <a:r>
              <a:rPr lang="en-US" sz="1200" b="0" i="0" u="none" strike="noStrike" cap="none" baseline="0" dirty="0">
                <a:solidFill>
                  <a:schemeClr val="dk1"/>
                </a:solidFill>
                <a:latin typeface="Times New Roman"/>
                <a:ea typeface="Times New Roman"/>
                <a:cs typeface="Times New Roman"/>
                <a:sym typeface="Times New Roman"/>
              </a:rPr>
              <a:t>If you do not have a lawyer, your consulate or ICIRR emergency hotline number will be able to help you</a:t>
            </a:r>
          </a:p>
          <a:p>
            <a:pPr marL="228600" marR="0" lvl="0" indent="-228600" algn="l" rtl="0">
              <a:spcBef>
                <a:spcPts val="0"/>
              </a:spcBef>
              <a:buClr>
                <a:schemeClr val="dk1"/>
              </a:buClr>
              <a:buSzPct val="25000"/>
              <a:buFont typeface="+mj-lt"/>
              <a:buAutoNum type="arabicPeriod"/>
            </a:pPr>
            <a:r>
              <a:rPr lang="en-US" sz="1200" b="0" i="0" u="none" strike="noStrike" cap="none" baseline="0" dirty="0">
                <a:solidFill>
                  <a:schemeClr val="dk1"/>
                </a:solidFill>
                <a:latin typeface="Times New Roman"/>
                <a:ea typeface="Times New Roman"/>
                <a:cs typeface="Times New Roman"/>
                <a:sym typeface="Times New Roman"/>
              </a:rPr>
              <a:t>The “Know Your Rights” cards we will pass out at the end of the presentation will have ICIRR hotline number</a:t>
            </a:r>
          </a:p>
          <a:p>
            <a:pPr marL="228600" marR="0" lvl="0" indent="-228600" algn="l" rtl="0">
              <a:spcBef>
                <a:spcPts val="0"/>
              </a:spcBef>
              <a:buClr>
                <a:schemeClr val="dk1"/>
              </a:buClr>
              <a:buSzPct val="25000"/>
              <a:buFont typeface="+mj-lt"/>
              <a:buAutoNum type="arabicPeriod"/>
            </a:pP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mj-lt"/>
              <a:buNone/>
            </a:pPr>
            <a:r>
              <a:rPr lang="en-US" sz="1200" b="1" i="0" u="none" strike="noStrike" cap="none" baseline="0" dirty="0">
                <a:solidFill>
                  <a:schemeClr val="dk1"/>
                </a:solidFill>
                <a:latin typeface="Times New Roman"/>
                <a:ea typeface="Times New Roman"/>
                <a:cs typeface="Times New Roman"/>
                <a:sym typeface="Times New Roman"/>
              </a:rPr>
              <a:t>Additional Information:</a:t>
            </a:r>
          </a:p>
          <a:p>
            <a:pPr marL="171450" marR="0" lvl="0" indent="-171450" algn="l" rtl="0">
              <a:spcBef>
                <a:spcPts val="0"/>
              </a:spcBef>
              <a:buClr>
                <a:schemeClr val="dk1"/>
              </a:buClr>
              <a:buSzPct val="25000"/>
              <a:buFont typeface="Arial" charset="0"/>
              <a:buChar char="•"/>
            </a:pPr>
            <a:r>
              <a:rPr lang="en-US" sz="1200" b="0" i="0" u="none" strike="noStrike" cap="none" dirty="0">
                <a:solidFill>
                  <a:schemeClr val="dk1"/>
                </a:solidFill>
                <a:latin typeface="Times New Roman"/>
                <a:ea typeface="Times New Roman"/>
                <a:cs typeface="Times New Roman"/>
                <a:sym typeface="Times New Roman"/>
              </a:rPr>
              <a:t>Contact your consulate to find out if they have an emergency contact number</a:t>
            </a:r>
          </a:p>
          <a:p>
            <a:pPr marL="171450" marR="0" lvl="0" indent="-171450" algn="l" rtl="0">
              <a:spcBef>
                <a:spcPts val="0"/>
              </a:spcBef>
              <a:buClr>
                <a:schemeClr val="dk1"/>
              </a:buClr>
              <a:buSzPct val="25000"/>
              <a:buFont typeface="Arial" charset="0"/>
              <a:buChar char="•"/>
            </a:pPr>
            <a:r>
              <a:rPr lang="en-US" sz="1200" b="0" i="0" u="none" strike="noStrike" cap="none" dirty="0">
                <a:solidFill>
                  <a:schemeClr val="dk1"/>
                </a:solidFill>
                <a:latin typeface="Times New Roman"/>
                <a:ea typeface="Times New Roman"/>
                <a:cs typeface="Times New Roman"/>
                <a:sym typeface="Times New Roman"/>
              </a:rPr>
              <a:t>There are minimal</a:t>
            </a:r>
            <a:r>
              <a:rPr lang="en-US" sz="1200" b="0" i="0" u="none" strike="noStrike" cap="none" baseline="0" dirty="0">
                <a:solidFill>
                  <a:schemeClr val="dk1"/>
                </a:solidFill>
                <a:latin typeface="Times New Roman"/>
                <a:ea typeface="Times New Roman"/>
                <a:cs typeface="Times New Roman"/>
                <a:sym typeface="Times New Roman"/>
              </a:rPr>
              <a:t> risks if the person who pays your bond is a U.S. citizen</a:t>
            </a:r>
          </a:p>
          <a:p>
            <a:pPr marL="171450" marR="0" lvl="0" indent="-171450" algn="l" rtl="0">
              <a:spcBef>
                <a:spcPts val="0"/>
              </a:spcBef>
              <a:buClr>
                <a:schemeClr val="dk1"/>
              </a:buClr>
              <a:buSzPct val="25000"/>
              <a:buFont typeface="Arial" charset="0"/>
              <a:buChar char="•"/>
            </a:pPr>
            <a:r>
              <a:rPr lang="en-US" sz="1200" b="0" i="0" u="none" strike="noStrike" cap="none" baseline="0" dirty="0">
                <a:solidFill>
                  <a:schemeClr val="dk1"/>
                </a:solidFill>
                <a:latin typeface="Times New Roman"/>
                <a:ea typeface="Times New Roman"/>
                <a:cs typeface="Times New Roman"/>
                <a:sym typeface="Times New Roman"/>
              </a:rPr>
              <a:t>ICIRR hotline number provides you with resources available in your community</a:t>
            </a:r>
            <a:endParaRPr sz="1200" b="0" i="0" u="none" strike="noStrike" cap="none" dirty="0">
              <a:solidFill>
                <a:schemeClr val="dk1"/>
              </a:solidFill>
              <a:latin typeface="Times New Roman"/>
              <a:ea typeface="Times New Roman"/>
              <a:cs typeface="Times New Roman"/>
              <a:sym typeface="Times New Roman"/>
            </a:endParaRPr>
          </a:p>
        </p:txBody>
      </p:sp>
      <p:sp>
        <p:nvSpPr>
          <p:cNvPr id="244" name="Shape 244"/>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120148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 Points:</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dirty="0">
                <a:solidFill>
                  <a:schemeClr val="dk1"/>
                </a:solidFill>
                <a:latin typeface="Calibri"/>
                <a:ea typeface="Calibri"/>
                <a:cs typeface="Calibri"/>
                <a:sym typeface="Calibri"/>
              </a:rPr>
              <a:t>YOU MUST</a:t>
            </a:r>
            <a:r>
              <a:rPr lang="en-US" sz="1200" b="0" i="0" u="none" strike="noStrike" cap="none" baseline="0" dirty="0">
                <a:solidFill>
                  <a:schemeClr val="dk1"/>
                </a:solidFill>
                <a:latin typeface="Calibri"/>
                <a:ea typeface="Calibri"/>
                <a:cs typeface="Calibri"/>
                <a:sym typeface="Calibri"/>
              </a:rPr>
              <a:t> GO TO COURT. Not going to court does not mean you will not be deported. </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Immigration bonds are generally never less than $1,500 and it depends on the person’s case. The average cost of a bond is $5,000</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Bond is reimbursed at then end of the case to the person who paid it</a:t>
            </a: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Additional Information:</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There</a:t>
            </a:r>
            <a:r>
              <a:rPr lang="en-US" sz="1200" b="0" i="0" u="none" strike="noStrike" cap="none" baseline="0" dirty="0">
                <a:solidFill>
                  <a:schemeClr val="dk1"/>
                </a:solidFill>
                <a:latin typeface="Calibri"/>
                <a:ea typeface="Calibri"/>
                <a:cs typeface="Calibri"/>
                <a:sym typeface="Calibri"/>
              </a:rPr>
              <a:t> has been recent cases where a person who shows up to their supervision appointment is deported. That is why it’s important to have a lawyer go with you to your supervision appointment</a:t>
            </a:r>
            <a:endParaRPr lang="en-US"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a:t>
            </a:r>
            <a:r>
              <a:rPr lang="en-US" sz="1200" b="1" i="0" u="none" strike="noStrike" cap="none" baseline="0" dirty="0">
                <a:solidFill>
                  <a:schemeClr val="dk1"/>
                </a:solidFill>
                <a:latin typeface="Calibri"/>
                <a:ea typeface="Calibri"/>
                <a:cs typeface="Calibri"/>
                <a:sym typeface="Calibri"/>
              </a:rPr>
              <a:t> Points:</a:t>
            </a:r>
          </a:p>
          <a:p>
            <a:pPr marL="228600" marR="0" lvl="0" indent="-228600" algn="l" rtl="0">
              <a:spcBef>
                <a:spcPts val="0"/>
              </a:spcBef>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These are the main phrases you will need to know, in case you are arrested on the street or in your car, or if ICE comes to your home.</a:t>
            </a:r>
          </a:p>
          <a:p>
            <a:pPr marL="228600" marR="0" lvl="0" indent="-228600" algn="l" rtl="0">
              <a:spcBef>
                <a:spcPts val="0"/>
              </a:spcBef>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Take the time to practice the vocabulary with the audience</a:t>
            </a:r>
          </a:p>
          <a:p>
            <a:pPr marL="228600" marR="0" lvl="0" indent="-228600" algn="l" rtl="0">
              <a:spcBef>
                <a:spcPts val="0"/>
              </a:spcBef>
              <a:buClr>
                <a:schemeClr val="dk1"/>
              </a:buClr>
              <a:buSzPct val="25000"/>
              <a:buFont typeface="+mj-lt"/>
              <a:buAutoNum type="arabicPeriod"/>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mj-lt"/>
              <a:buNone/>
            </a:pPr>
            <a:r>
              <a:rPr lang="en-US" sz="1200" b="1" i="0" u="none" strike="noStrike" cap="none" baseline="0" dirty="0">
                <a:solidFill>
                  <a:schemeClr val="dk1"/>
                </a:solidFill>
                <a:latin typeface="Calibri"/>
                <a:ea typeface="Calibri"/>
                <a:cs typeface="Calibri"/>
                <a:sym typeface="Calibri"/>
              </a:rPr>
              <a:t>Additional Information:</a:t>
            </a:r>
          </a:p>
          <a:p>
            <a:pPr marL="171450" marR="0" lvl="0" indent="-171450" algn="l" rtl="0">
              <a:spcBef>
                <a:spcPts val="0"/>
              </a:spcBef>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Establish how you will practice the basic vocabulary with the audience.</a:t>
            </a:r>
          </a:p>
          <a:p>
            <a:pPr marL="628650" marR="0" lvl="1" indent="-171450" algn="l" rtl="0">
              <a:spcBef>
                <a:spcPts val="0"/>
              </a:spcBef>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The presenter will say each line one by one </a:t>
            </a:r>
          </a:p>
          <a:p>
            <a:pPr marL="628650" marR="0" lvl="1" indent="-171450" algn="l" rtl="0">
              <a:spcBef>
                <a:spcPts val="0"/>
              </a:spcBef>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The audience will then repeat the sentence one by one </a:t>
            </a:r>
          </a:p>
          <a:p>
            <a:pPr marL="171450" marR="0" lvl="0" indent="-171450" algn="l" rtl="0">
              <a:spcBef>
                <a:spcPts val="0"/>
              </a:spcBef>
              <a:buClr>
                <a:schemeClr val="dk1"/>
              </a:buClr>
              <a:buSzPct val="25000"/>
              <a:buFont typeface="Arial" charset="0"/>
              <a:buChar char="•"/>
            </a:pPr>
            <a:r>
              <a:rPr lang="en-US" sz="1200" b="0" i="0" u="none" strike="noStrike" cap="none" dirty="0">
                <a:solidFill>
                  <a:schemeClr val="dk1"/>
                </a:solidFill>
                <a:latin typeface="Calibri"/>
                <a:ea typeface="Calibri"/>
                <a:cs typeface="Calibri"/>
                <a:sym typeface="Calibri"/>
              </a:rPr>
              <a:t>Tell the</a:t>
            </a:r>
            <a:r>
              <a:rPr lang="en-US" sz="1200" b="0" i="0" u="none" strike="noStrike" cap="none" baseline="0" dirty="0">
                <a:solidFill>
                  <a:schemeClr val="dk1"/>
                </a:solidFill>
                <a:latin typeface="Calibri"/>
                <a:ea typeface="Calibri"/>
                <a:cs typeface="Calibri"/>
                <a:sym typeface="Calibri"/>
              </a:rPr>
              <a:t> audience they can record and practice at home</a:t>
            </a:r>
            <a:endParaRPr sz="1200" b="0" i="0" u="none" strike="noStrike" cap="none" dirty="0">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b="1" i="0" u="none" strike="noStrike" cap="none" dirty="0">
                <a:solidFill>
                  <a:schemeClr val="dk1"/>
                </a:solidFill>
                <a:latin typeface="Calibri"/>
                <a:ea typeface="Calibri"/>
                <a:cs typeface="Calibri"/>
                <a:sym typeface="Calibri"/>
              </a:rPr>
              <a:t>Main Points:</a:t>
            </a:r>
          </a:p>
          <a:p>
            <a:pPr marL="228600" marR="0" lvl="0" indent="-228600" algn="l" rtl="0">
              <a:spcBef>
                <a:spcPts val="0"/>
              </a:spcBef>
              <a:spcAft>
                <a:spcPts val="0"/>
              </a:spcAft>
              <a:buClr>
                <a:schemeClr val="dk1"/>
              </a:buClr>
              <a:buSzPct val="25000"/>
              <a:buFont typeface="+mj-lt"/>
              <a:buAutoNum type="arabicPeriod"/>
            </a:pPr>
            <a:r>
              <a:rPr lang="en-US" b="0" i="0" u="none" strike="noStrike" cap="none" dirty="0">
                <a:solidFill>
                  <a:schemeClr val="dk1"/>
                </a:solidFill>
                <a:latin typeface="Calibri"/>
                <a:ea typeface="Calibri"/>
                <a:cs typeface="Calibri"/>
                <a:sym typeface="Calibri"/>
              </a:rPr>
              <a:t>Mak</a:t>
            </a:r>
            <a:r>
              <a:rPr lang="en-US" b="0" i="0" u="none" strike="noStrike" cap="none" baseline="0" dirty="0">
                <a:solidFill>
                  <a:schemeClr val="dk1"/>
                </a:solidFill>
                <a:latin typeface="Calibri"/>
                <a:ea typeface="Calibri"/>
                <a:cs typeface="Calibri"/>
                <a:sym typeface="Calibri"/>
              </a:rPr>
              <a:t>e sure your family is aware and knows of your emergency plan</a:t>
            </a:r>
          </a:p>
          <a:p>
            <a:pPr marL="228600" marR="0" lvl="0" indent="-228600" algn="l" rtl="0">
              <a:spcBef>
                <a:spcPts val="0"/>
              </a:spcBef>
              <a:spcAft>
                <a:spcPts val="0"/>
              </a:spcAft>
              <a:buClr>
                <a:schemeClr val="dk1"/>
              </a:buClr>
              <a:buSzPct val="25000"/>
              <a:buFont typeface="+mj-lt"/>
              <a:buAutoNum type="arabicPeriod"/>
            </a:pPr>
            <a:r>
              <a:rPr lang="en-US" b="0" i="0" u="none" strike="noStrike" cap="none" baseline="0" dirty="0">
                <a:solidFill>
                  <a:schemeClr val="dk1"/>
                </a:solidFill>
                <a:latin typeface="Calibri"/>
                <a:ea typeface="Calibri"/>
                <a:cs typeface="Calibri"/>
                <a:sym typeface="Calibri"/>
              </a:rPr>
              <a:t>Prepare your documents in a safe place and make sure your emergency contact knows where to locate the documents</a:t>
            </a:r>
          </a:p>
          <a:p>
            <a:pPr marL="228600" marR="0" lvl="0" indent="-228600" algn="l" rtl="0">
              <a:spcBef>
                <a:spcPts val="0"/>
              </a:spcBef>
              <a:spcAft>
                <a:spcPts val="0"/>
              </a:spcAft>
              <a:buClr>
                <a:schemeClr val="dk1"/>
              </a:buClr>
              <a:buSzPct val="25000"/>
              <a:buFont typeface="+mj-lt"/>
              <a:buAutoNum type="arabicPeriod"/>
            </a:pPr>
            <a:r>
              <a:rPr lang="en-US" b="0" i="0" u="none" strike="noStrike" cap="none" baseline="0" dirty="0">
                <a:solidFill>
                  <a:schemeClr val="dk1"/>
                </a:solidFill>
                <a:latin typeface="Calibri"/>
                <a:ea typeface="Calibri"/>
                <a:cs typeface="Calibri"/>
                <a:sym typeface="Calibri"/>
              </a:rPr>
              <a:t>Use the Emergency Plan packet that will be given to you at the end of the presentation as a guidance when gathering your documents. </a:t>
            </a:r>
          </a:p>
          <a:p>
            <a:pPr marL="0" marR="0" lvl="0" indent="0" algn="l" rtl="0">
              <a:spcBef>
                <a:spcPts val="0"/>
              </a:spcBef>
              <a:spcAft>
                <a:spcPts val="0"/>
              </a:spcAft>
              <a:buClr>
                <a:schemeClr val="dk1"/>
              </a:buClr>
              <a:buSzPct val="25000"/>
              <a:buFont typeface="Calibri"/>
              <a:buNone/>
            </a:pPr>
            <a:endParaRPr lang="en-US"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i="0" u="none" strike="noStrike" cap="none" dirty="0">
                <a:solidFill>
                  <a:schemeClr val="dk1"/>
                </a:solidFill>
                <a:latin typeface="Calibri"/>
                <a:ea typeface="Calibri"/>
                <a:cs typeface="Calibri"/>
                <a:sym typeface="Calibri"/>
              </a:rPr>
              <a:t>Additional</a:t>
            </a:r>
            <a:r>
              <a:rPr lang="en-US" b="1" i="0" u="none" strike="noStrike" cap="none" baseline="0" dirty="0">
                <a:solidFill>
                  <a:schemeClr val="dk1"/>
                </a:solidFill>
                <a:latin typeface="Calibri"/>
                <a:ea typeface="Calibri"/>
                <a:cs typeface="Calibri"/>
                <a:sym typeface="Calibri"/>
              </a:rPr>
              <a:t> Information:</a:t>
            </a:r>
          </a:p>
          <a:p>
            <a:pPr marL="171450" marR="0" lvl="0" indent="-171450" algn="l" rtl="0">
              <a:spcBef>
                <a:spcPts val="0"/>
              </a:spcBef>
              <a:spcAft>
                <a:spcPts val="0"/>
              </a:spcAft>
              <a:buClr>
                <a:schemeClr val="dk1"/>
              </a:buClr>
              <a:buSzPct val="25000"/>
              <a:buFont typeface="Arial" charset="0"/>
              <a:buChar char="•"/>
            </a:pPr>
            <a:r>
              <a:rPr lang="en-US" b="0" i="0" u="none" strike="noStrike" cap="none" dirty="0">
                <a:solidFill>
                  <a:schemeClr val="dk1"/>
                </a:solidFill>
                <a:latin typeface="Calibri"/>
                <a:ea typeface="Calibri"/>
                <a:cs typeface="Calibri"/>
                <a:sym typeface="Calibri"/>
              </a:rPr>
              <a:t>Inform</a:t>
            </a:r>
            <a:r>
              <a:rPr lang="en-US" b="0" i="0" u="none" strike="noStrike" cap="none" baseline="0" dirty="0">
                <a:solidFill>
                  <a:schemeClr val="dk1"/>
                </a:solidFill>
                <a:latin typeface="Calibri"/>
                <a:ea typeface="Calibri"/>
                <a:cs typeface="Calibri"/>
                <a:sym typeface="Calibri"/>
              </a:rPr>
              <a:t> your emergency contact person of your plan and make sure your children are also aware of it.</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latin typeface="Calibri"/>
                <a:ea typeface="Calibri"/>
                <a:cs typeface="Calibri"/>
                <a:sym typeface="Calibri"/>
              </a:rPr>
              <a:t>Having a short term guardianship can be an option. The possibility of both parents being deported at the same time is unlikely</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latin typeface="Calibri"/>
                <a:ea typeface="Calibri"/>
                <a:cs typeface="Calibri"/>
                <a:sym typeface="Calibri"/>
              </a:rPr>
              <a:t>Update your children's school and medical information so your emergency contact or trusted person can receive limited information regarding your children.</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latin typeface="Calibri"/>
                <a:ea typeface="Calibri"/>
                <a:cs typeface="Calibri"/>
                <a:sym typeface="Calibri"/>
              </a:rPr>
              <a:t>Your children do not loose any rights or U.S. status by receiving a double citizenship. They actually have more benefits by being a citizen of their parents country of origin. </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latin typeface="Calibri"/>
                <a:ea typeface="Calibri"/>
                <a:cs typeface="Calibri"/>
                <a:sym typeface="Calibri"/>
              </a:rPr>
              <a:t>It’s important to obtain your children's U.S. passport asap because it becomes much more difficult if one parents is not present.</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latin typeface="Calibri"/>
                <a:ea typeface="Calibri"/>
                <a:cs typeface="Calibri"/>
                <a:sym typeface="Calibri"/>
              </a:rPr>
              <a:t>You must apply for the U.S. passport with time as it may take weeks to receive it. You must complete form DS-82 that can be filled out and submitted at a Post Office. </a:t>
            </a:r>
            <a:endParaRPr lang="en-US"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charset="0"/>
              <a:buChar char="•"/>
            </a:pPr>
            <a:r>
              <a:rPr lang="en-US" b="0" i="0" u="none" strike="noStrike" cap="none" dirty="0">
                <a:solidFill>
                  <a:schemeClr val="dk1"/>
                </a:solidFill>
                <a:latin typeface="Calibri"/>
                <a:ea typeface="Calibri"/>
                <a:cs typeface="Calibri"/>
                <a:sym typeface="Calibri"/>
              </a:rPr>
              <a:t>Examples of documents to gather in one place: Passports,</a:t>
            </a:r>
            <a:r>
              <a:rPr lang="en-US" b="0" i="0" u="none" strike="noStrike" cap="none" baseline="0" dirty="0">
                <a:solidFill>
                  <a:schemeClr val="dk1"/>
                </a:solidFill>
                <a:latin typeface="Calibri"/>
                <a:ea typeface="Calibri"/>
                <a:cs typeface="Calibri"/>
                <a:sym typeface="Calibri"/>
              </a:rPr>
              <a:t> Birth Certificates, Diplomas/ School records, medical records, ID’s, Marriage certificates, Custody documents, Bank Statements and any other documents you think are important or necessary for your family to be aware of.</a:t>
            </a:r>
          </a:p>
          <a:p>
            <a:pPr marL="171450" marR="0" lvl="0" indent="-171450" algn="l" rtl="0">
              <a:spcBef>
                <a:spcPts val="0"/>
              </a:spcBef>
              <a:spcAft>
                <a:spcPts val="0"/>
              </a:spcAft>
              <a:buClr>
                <a:schemeClr val="dk1"/>
              </a:buClr>
              <a:buSzPct val="25000"/>
              <a:buFont typeface="Arial" charset="0"/>
              <a:buChar char="•"/>
            </a:pPr>
            <a:r>
              <a:rPr lang="en-US" dirty="0"/>
              <a:t>Consider adding a trusted person to a joint account with you</a:t>
            </a:r>
          </a:p>
          <a:p>
            <a:pPr marL="171450" marR="0" lvl="0" indent="-171450" algn="l" rtl="0">
              <a:spcBef>
                <a:spcPts val="0"/>
              </a:spcBef>
              <a:spcAft>
                <a:spcPts val="0"/>
              </a:spcAft>
              <a:buClr>
                <a:schemeClr val="dk1"/>
              </a:buClr>
              <a:buSzPct val="25000"/>
              <a:buFont typeface="Arial" charset="0"/>
              <a:buChar char="•"/>
            </a:pPr>
            <a:r>
              <a:rPr lang="en-US" b="0" i="0" u="none" strike="noStrike" cap="none" baseline="0" dirty="0">
                <a:solidFill>
                  <a:schemeClr val="dk1"/>
                </a:solidFill>
                <a:latin typeface="Calibri"/>
                <a:ea typeface="Calibri"/>
                <a:cs typeface="Calibri"/>
                <a:sym typeface="Calibri"/>
              </a:rPr>
              <a:t>There are several ways to protect your money. Keeping cash at home is not a safe place and will make it difficult to access if you are detained or deported. </a:t>
            </a:r>
            <a:endParaRPr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b="0" i="0" u="none" strike="noStrike" cap="none" dirty="0">
              <a:solidFill>
                <a:schemeClr val="dk1"/>
              </a:solidFill>
              <a:latin typeface="Calibri"/>
              <a:ea typeface="Calibri"/>
              <a:cs typeface="Calibri"/>
              <a:sym typeface="Calibri"/>
            </a:endParaRPr>
          </a:p>
        </p:txBody>
      </p:sp>
      <p:sp>
        <p:nvSpPr>
          <p:cNvPr id="278" name="Shape 27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8181" y="4473892"/>
            <a:ext cx="5505447" cy="3660609"/>
          </a:xfrm>
          <a:prstGeom prst="rect">
            <a:avLst/>
          </a:prstGeom>
          <a:noFill/>
          <a:ln>
            <a:noFill/>
          </a:ln>
        </p:spPr>
        <p:txBody>
          <a:bodyPr lIns="92425" tIns="92425" rIns="92425" bIns="92425" anchor="t" anchorCtr="0">
            <a:noAutofit/>
          </a:bodyPr>
          <a:lstStyle/>
          <a:p>
            <a:pPr marL="0" marR="0" lvl="0" indent="0" algn="l" rtl="0">
              <a:spcBef>
                <a:spcPts val="0"/>
              </a:spcBef>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98101" y="8829967"/>
            <a:ext cx="2982118" cy="466344"/>
          </a:xfrm>
          <a:prstGeom prst="rect">
            <a:avLst/>
          </a:prstGeom>
          <a:noFill/>
          <a:ln>
            <a:noFill/>
          </a:ln>
        </p:spPr>
        <p:txBody>
          <a:bodyPr lIns="92425" tIns="46200" rIns="92425" bIns="462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Main Points:</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01" name="Shape 301"/>
          <p:cNvSpPr txBox="1">
            <a:spLocks noGrp="1"/>
          </p:cNvSpPr>
          <p:nvPr>
            <p:ph type="sldNum" idx="12"/>
          </p:nvPr>
        </p:nvSpPr>
        <p:spPr>
          <a:xfrm>
            <a:off x="3898101"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0723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 POINTS:</a:t>
            </a:r>
          </a:p>
          <a:p>
            <a:pPr marL="228600" marR="0" lvl="0" indent="-228600" algn="l" rtl="0">
              <a:spcBef>
                <a:spcPts val="0"/>
              </a:spcBef>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It’s important to consult with an attorney for possible options of an immigration relief</a:t>
            </a:r>
          </a:p>
          <a:p>
            <a:pPr marL="228600" marR="0" lvl="0" indent="-228600" algn="l" rtl="0">
              <a:spcBef>
                <a:spcPts val="0"/>
              </a:spcBef>
              <a:buClr>
                <a:schemeClr val="dk1"/>
              </a:buClr>
              <a:buSzPct val="25000"/>
              <a:buFont typeface="+mj-lt"/>
              <a:buAutoNum type="arabicPeriod"/>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mj-lt"/>
              <a:buNone/>
            </a:pPr>
            <a:r>
              <a:rPr lang="en-US" sz="1200" b="1" i="0" u="none" strike="noStrike" cap="none" dirty="0">
                <a:solidFill>
                  <a:schemeClr val="dk1"/>
                </a:solidFill>
                <a:latin typeface="Calibri"/>
                <a:ea typeface="Calibri"/>
                <a:cs typeface="Calibri"/>
                <a:sym typeface="Calibri"/>
              </a:rPr>
              <a:t>Additional Information:</a:t>
            </a:r>
          </a:p>
          <a:p>
            <a:pPr marL="171450" indent="-171450">
              <a:buFont typeface="Arial" panose="020B0604020202020204" pitchFamily="34" charset="0"/>
              <a:buChar char="•"/>
            </a:pPr>
            <a:r>
              <a:rPr lang="en-US" sz="1000" dirty="0"/>
              <a:t>A thorough legal consultation</a:t>
            </a:r>
            <a:r>
              <a:rPr lang="en-US" sz="1000" baseline="0" dirty="0"/>
              <a:t> will cover a wide array of information to assess for all potential relief under our current immigration laws and policies.</a:t>
            </a:r>
          </a:p>
          <a:p>
            <a:endParaRPr lang="en-US" sz="1000" dirty="0"/>
          </a:p>
          <a:p>
            <a:pPr marL="171450" indent="-171450">
              <a:buFont typeface="Arial" panose="020B0604020202020204" pitchFamily="34" charset="0"/>
              <a:buChar char="•"/>
            </a:pPr>
            <a:r>
              <a:rPr lang="en-US" sz="1000" dirty="0"/>
              <a:t>We have found that over 14% of the individuals that we have screened for DACA eligibility are potentially eligible for more permanent</a:t>
            </a:r>
            <a:r>
              <a:rPr lang="en-US" sz="1000" baseline="0" dirty="0"/>
              <a:t> immigration relief.  </a:t>
            </a:r>
          </a:p>
          <a:p>
            <a:endParaRPr lang="en-US" sz="1000" baseline="0" dirty="0"/>
          </a:p>
          <a:p>
            <a:pPr marL="171450" indent="-171450">
              <a:buFont typeface="Arial" panose="020B0604020202020204" pitchFamily="34" charset="0"/>
              <a:buChar char="•"/>
            </a:pPr>
            <a:r>
              <a:rPr lang="en-US" sz="1000" baseline="0" dirty="0"/>
              <a:t>In fact, that number is even higher because depending on the benefit, the individual may be able to include spouse, children, parents, or siblings in their application</a:t>
            </a:r>
          </a:p>
          <a:p>
            <a:pPr marL="171450" indent="-171450">
              <a:buFont typeface="Arial" panose="020B0604020202020204" pitchFamily="34" charset="0"/>
              <a:buChar char="•"/>
            </a:pPr>
            <a:endParaRPr lang="en-US" sz="1000" baseline="0" dirty="0"/>
          </a:p>
          <a:p>
            <a:pPr marL="171450" indent="-171450">
              <a:buFont typeface="Arial" panose="020B0604020202020204" pitchFamily="34" charset="0"/>
              <a:buChar char="•"/>
            </a:pPr>
            <a:r>
              <a:rPr lang="en-US" sz="1000" baseline="0" dirty="0"/>
              <a:t>It is vital to know your options especially in this enforcement heavy environment</a:t>
            </a:r>
          </a:p>
          <a:p>
            <a:pPr marL="0" indent="0">
              <a:buFont typeface="Arial" panose="020B0604020202020204" pitchFamily="34" charset="0"/>
              <a:buNone/>
            </a:pPr>
            <a:endParaRPr lang="en-US" sz="1000" baseline="0" dirty="0"/>
          </a:p>
          <a:p>
            <a:pPr marL="171450" indent="-171450">
              <a:buFont typeface="Arial" panose="020B0604020202020204" pitchFamily="34" charset="0"/>
              <a:buChar char="•"/>
            </a:pPr>
            <a:r>
              <a:rPr lang="en-US" sz="1000" dirty="0"/>
              <a:t>It is helpful to be prepared for your consultation by:</a:t>
            </a:r>
          </a:p>
          <a:p>
            <a:pPr marL="628650" lvl="1" indent="-171450">
              <a:buFont typeface="Arial" panose="020B0604020202020204" pitchFamily="34" charset="0"/>
              <a:buChar char="•"/>
            </a:pPr>
            <a:r>
              <a:rPr lang="en-US" sz="1000" dirty="0"/>
              <a:t>Taking</a:t>
            </a:r>
            <a:r>
              <a:rPr lang="en-US" sz="1000" baseline="0" dirty="0"/>
              <a:t> copies of any immigration-related documents you may have (especially if you have filed applications with immigration in the past)</a:t>
            </a:r>
          </a:p>
          <a:p>
            <a:pPr marL="628650" lvl="1" indent="-171450">
              <a:buFont typeface="Arial" panose="020B0604020202020204" pitchFamily="34" charset="0"/>
              <a:buChar char="•"/>
            </a:pPr>
            <a:r>
              <a:rPr lang="en-US" sz="1000" baseline="0" dirty="0"/>
              <a:t>Taking certified dispositions for all criminal matters </a:t>
            </a:r>
          </a:p>
          <a:p>
            <a:pPr marL="1085850" lvl="2" indent="-171450">
              <a:buFont typeface="Arial" panose="020B0604020202020204" pitchFamily="34" charset="0"/>
              <a:buChar char="•"/>
            </a:pPr>
            <a:r>
              <a:rPr lang="en-US" sz="1000" baseline="0" dirty="0"/>
              <a:t>A certified disposition is a document from the criminal court that outlines the specific charge(s) against an individual and the legal outcome of the charge(s)</a:t>
            </a:r>
          </a:p>
          <a:p>
            <a:pPr marL="1085850" lvl="2" indent="-171450">
              <a:buFont typeface="Arial" panose="020B0604020202020204" pitchFamily="34" charset="0"/>
              <a:buChar char="•"/>
            </a:pPr>
            <a:r>
              <a:rPr lang="en-US" sz="1000" baseline="0" dirty="0"/>
              <a:t>Certified dispositions are public records – it may be best to have a U.S. citizen or LPR friend or family member go to the courthouse to request these documents on your behalf</a:t>
            </a:r>
          </a:p>
          <a:p>
            <a:pPr marL="1085850" lvl="2" indent="-171450">
              <a:buFont typeface="Arial" panose="020B0604020202020204" pitchFamily="34" charset="0"/>
              <a:buChar char="•"/>
            </a:pPr>
            <a:r>
              <a:rPr lang="en-US" sz="1000" baseline="0" dirty="0"/>
              <a:t>This is especially important if you suspect that you may have an active arrest warrant against you for missing a court date or not paying fines, etc.</a:t>
            </a:r>
          </a:p>
          <a:p>
            <a:pPr marL="1085850" lvl="2" indent="-171450">
              <a:buFont typeface="Arial" panose="020B0604020202020204" pitchFamily="34" charset="0"/>
              <a:buChar char="•"/>
            </a:pPr>
            <a:r>
              <a:rPr lang="en-US" sz="1000" baseline="0" dirty="0"/>
              <a:t>If you suspect you have an arrest warrant, you should speak to a criminal defense attorney asap to resolve the matter</a:t>
            </a:r>
          </a:p>
          <a:p>
            <a:pPr marL="1085850" lvl="2" indent="-171450">
              <a:buFont typeface="Arial" panose="020B0604020202020204" pitchFamily="34" charset="0"/>
              <a:buChar char="•"/>
            </a:pPr>
            <a:r>
              <a:rPr lang="en-US" sz="1000" baseline="0" dirty="0"/>
              <a:t>Your criminal defense attorney can contact our NIJC Defenders Initiative at:   to speak to one of our attorneys and figure out how the pending immigration charge might affect your immigration status</a:t>
            </a:r>
          </a:p>
          <a:p>
            <a:pPr marL="628650" lvl="1" indent="-171450">
              <a:buFont typeface="Arial" panose="020B0604020202020204" pitchFamily="34" charset="0"/>
              <a:buChar char="•"/>
            </a:pPr>
            <a:endParaRPr lang="en-US" sz="1000" baseline="0" dirty="0"/>
          </a:p>
          <a:p>
            <a:pPr marL="628650" lvl="1" indent="-171450">
              <a:buFont typeface="Arial" panose="020B0604020202020204" pitchFamily="34" charset="0"/>
              <a:buChar char="•"/>
            </a:pPr>
            <a:r>
              <a:rPr lang="en-US" sz="1000" baseline="0" dirty="0"/>
              <a:t>If you don’t remember when/where you have been stopped by the police or if you don’t have copies of prior immigration paperwork, let the attorney know and he/she will discuss the usefulness/risks of filing FBI prints or FOIA requests with DHS</a:t>
            </a:r>
          </a:p>
          <a:p>
            <a:br>
              <a:rPr lang="en-US" dirty="0"/>
            </a:br>
            <a:r>
              <a:rPr lang="en-US" b="1" dirty="0"/>
              <a:t>IT’S IMPORTNANT TO CONSULT WITH AN ATTORNEY REGARDING YOUR OPTIONS</a:t>
            </a:r>
            <a:endParaRPr lang="en-US" sz="1200" b="1"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25000"/>
              <a:buFont typeface="Arial" charset="0"/>
              <a:buChar char="•"/>
            </a:pPr>
            <a:endParaRPr lang="en-US" sz="1200" b="1" i="0" u="none" strike="noStrike" cap="none" dirty="0">
              <a:solidFill>
                <a:schemeClr val="dk1"/>
              </a:solidFill>
              <a:latin typeface="Calibri"/>
              <a:ea typeface="Calibri"/>
              <a:cs typeface="Calibri"/>
              <a:sym typeface="Calibri"/>
            </a:endParaRPr>
          </a:p>
        </p:txBody>
      </p:sp>
      <p:sp>
        <p:nvSpPr>
          <p:cNvPr id="289" name="Shape 28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0" y="4415791"/>
            <a:ext cx="6881813" cy="4183380"/>
          </a:xfrm>
        </p:spPr>
        <p:txBody>
          <a:bodyPr/>
          <a:lstStyle/>
          <a:p>
            <a:pPr marL="171450" indent="-171450">
              <a:buFont typeface="Arial" panose="020B0604020202020204" pitchFamily="34" charset="0"/>
              <a:buChar char="•"/>
            </a:pPr>
            <a:r>
              <a:rPr lang="en-US" sz="1000" dirty="0"/>
              <a:t>A thorough legal consultation</a:t>
            </a:r>
            <a:r>
              <a:rPr lang="en-US" sz="1000" baseline="0" dirty="0"/>
              <a:t> will cover a wide array of information to assess for all potential relief under our current immigration laws and policies.</a:t>
            </a:r>
          </a:p>
          <a:p>
            <a:endParaRPr lang="en-US" sz="1000" dirty="0"/>
          </a:p>
          <a:p>
            <a:pPr marL="171450" indent="-171450">
              <a:buFont typeface="Arial" panose="020B0604020202020204" pitchFamily="34" charset="0"/>
              <a:buChar char="•"/>
            </a:pPr>
            <a:r>
              <a:rPr lang="en-US" sz="1000" dirty="0"/>
              <a:t>We have found that over 14% of the individuals that we have screened for DACA eligibility are potentially eligible for more permanent</a:t>
            </a:r>
            <a:r>
              <a:rPr lang="en-US" sz="1000" baseline="0" dirty="0"/>
              <a:t> immigration relief.  </a:t>
            </a:r>
          </a:p>
          <a:p>
            <a:endParaRPr lang="en-US" sz="1000" baseline="0" dirty="0"/>
          </a:p>
          <a:p>
            <a:pPr marL="171450" indent="-171450">
              <a:buFont typeface="Arial" panose="020B0604020202020204" pitchFamily="34" charset="0"/>
              <a:buChar char="•"/>
            </a:pPr>
            <a:r>
              <a:rPr lang="en-US" sz="1000" baseline="0" dirty="0"/>
              <a:t>In fact, that number is even higher because depending on the benefit, the individual may be able to include spouse, children, parents, or siblings in their application</a:t>
            </a:r>
          </a:p>
          <a:p>
            <a:pPr marL="171450" indent="-171450">
              <a:buFont typeface="Arial" panose="020B0604020202020204" pitchFamily="34" charset="0"/>
              <a:buChar char="•"/>
            </a:pPr>
            <a:endParaRPr lang="en-US" sz="1000" baseline="0" dirty="0"/>
          </a:p>
          <a:p>
            <a:pPr marL="171450" indent="-171450">
              <a:buFont typeface="Arial" panose="020B0604020202020204" pitchFamily="34" charset="0"/>
              <a:buChar char="•"/>
            </a:pPr>
            <a:r>
              <a:rPr lang="en-US" sz="1000" baseline="0" dirty="0"/>
              <a:t>It is vital to know your options especially in this enforcement heavy environment</a:t>
            </a:r>
          </a:p>
          <a:p>
            <a:pPr marL="0" indent="0">
              <a:buFont typeface="Arial" panose="020B0604020202020204" pitchFamily="34" charset="0"/>
              <a:buNone/>
            </a:pPr>
            <a:endParaRPr lang="en-US" sz="1000" baseline="0" dirty="0"/>
          </a:p>
          <a:p>
            <a:pPr marL="171450" indent="-171450">
              <a:buFont typeface="Arial" panose="020B0604020202020204" pitchFamily="34" charset="0"/>
              <a:buChar char="•"/>
            </a:pPr>
            <a:r>
              <a:rPr lang="en-US" sz="1000" dirty="0"/>
              <a:t>It is helpful to be prepared for your consultation by:</a:t>
            </a:r>
          </a:p>
          <a:p>
            <a:pPr marL="628650" lvl="1" indent="-171450">
              <a:buFont typeface="Arial" panose="020B0604020202020204" pitchFamily="34" charset="0"/>
              <a:buChar char="•"/>
            </a:pPr>
            <a:r>
              <a:rPr lang="en-US" sz="1000" dirty="0"/>
              <a:t>Taking</a:t>
            </a:r>
            <a:r>
              <a:rPr lang="en-US" sz="1000" baseline="0" dirty="0"/>
              <a:t> copies of any immigration-related documents you may have (especially if you have filed applications with immigration in the past)</a:t>
            </a:r>
          </a:p>
          <a:p>
            <a:pPr marL="628650" lvl="1" indent="-171450">
              <a:buFont typeface="Arial" panose="020B0604020202020204" pitchFamily="34" charset="0"/>
              <a:buChar char="•"/>
            </a:pPr>
            <a:r>
              <a:rPr lang="en-US" sz="1000" baseline="0" dirty="0"/>
              <a:t>Taking certified dispositions for all criminal matters </a:t>
            </a:r>
          </a:p>
          <a:p>
            <a:pPr marL="1085850" lvl="2" indent="-171450">
              <a:buFont typeface="Arial" panose="020B0604020202020204" pitchFamily="34" charset="0"/>
              <a:buChar char="•"/>
            </a:pPr>
            <a:r>
              <a:rPr lang="en-US" sz="1000" baseline="0" dirty="0"/>
              <a:t>A certified disposition is a document from the criminal court that outlines the specific charge(s) against an individual and the legal outcome of the charge(s)</a:t>
            </a:r>
          </a:p>
          <a:p>
            <a:pPr marL="1085850" lvl="2" indent="-171450">
              <a:buFont typeface="Arial" panose="020B0604020202020204" pitchFamily="34" charset="0"/>
              <a:buChar char="•"/>
            </a:pPr>
            <a:r>
              <a:rPr lang="en-US" sz="1000" baseline="0" dirty="0"/>
              <a:t>Certified dispositions are public records – it may be best to have a U.S. citizen or LPR friend or family member go to the courthouse to request these documents on your behalf</a:t>
            </a:r>
          </a:p>
          <a:p>
            <a:pPr marL="1085850" lvl="2" indent="-171450">
              <a:buFont typeface="Arial" panose="020B0604020202020204" pitchFamily="34" charset="0"/>
              <a:buChar char="•"/>
            </a:pPr>
            <a:r>
              <a:rPr lang="en-US" sz="1000" baseline="0" dirty="0"/>
              <a:t>This is especially important if you suspect that you may have an active arrest warrant against you for missing a court date or not paying fines, etc.</a:t>
            </a:r>
          </a:p>
          <a:p>
            <a:pPr marL="1085850" lvl="2" indent="-171450">
              <a:buFont typeface="Arial" panose="020B0604020202020204" pitchFamily="34" charset="0"/>
              <a:buChar char="•"/>
            </a:pPr>
            <a:r>
              <a:rPr lang="en-US" sz="1000" baseline="0" dirty="0"/>
              <a:t>If you suspect you have an arrest warrant, you should speak to a criminal defense attorney asap to resolve the matter</a:t>
            </a:r>
          </a:p>
          <a:p>
            <a:pPr marL="1085850" lvl="2" indent="-171450">
              <a:buFont typeface="Arial" panose="020B0604020202020204" pitchFamily="34" charset="0"/>
              <a:buChar char="•"/>
            </a:pPr>
            <a:r>
              <a:rPr lang="en-US" sz="1000" baseline="0" dirty="0"/>
              <a:t>Your criminal defense attorney can contact our NIJC Defenders Initiative at:   to speak to one of our attorneys and figure out how the pending immigration charge might affect your immigration status</a:t>
            </a:r>
          </a:p>
          <a:p>
            <a:pPr marL="628650" lvl="1" indent="-171450">
              <a:buFont typeface="Arial" panose="020B0604020202020204" pitchFamily="34" charset="0"/>
              <a:buChar char="•"/>
            </a:pPr>
            <a:endParaRPr lang="en-US" sz="1000" baseline="0" dirty="0"/>
          </a:p>
          <a:p>
            <a:pPr marL="628650" lvl="1" indent="-171450">
              <a:buFont typeface="Arial" panose="020B0604020202020204" pitchFamily="34" charset="0"/>
              <a:buChar char="•"/>
            </a:pPr>
            <a:r>
              <a:rPr lang="en-US" sz="1000" baseline="0" dirty="0"/>
              <a:t>If you don’t remember when/where you have been stopped by the police or if you don’t have copies of prior immigration paperwork, let the attorney know and he/she will discuss the usefulness/risks of filing FBI prints or FOIA requests with DHS</a:t>
            </a:r>
          </a:p>
          <a:p>
            <a:pPr marL="457200" lvl="1" indent="0">
              <a:buFont typeface="Arial" panose="020B0604020202020204" pitchFamily="34" charset="0"/>
              <a:buNone/>
            </a:pPr>
            <a:endParaRPr lang="en-US" sz="1000" dirty="0"/>
          </a:p>
        </p:txBody>
      </p:sp>
      <p:sp>
        <p:nvSpPr>
          <p:cNvPr id="4" name="Date Placeholder 3"/>
          <p:cNvSpPr>
            <a:spLocks noGrp="1"/>
          </p:cNvSpPr>
          <p:nvPr>
            <p:ph type="dt" idx="10"/>
          </p:nvPr>
        </p:nvSpPr>
        <p:spPr/>
        <p:txBody>
          <a:bodyPr/>
          <a:lstStyle/>
          <a:p>
            <a:pPr>
              <a:defRPr/>
            </a:pPr>
            <a:fld id="{85B7C094-7CE9-4D3D-A741-EE2004487826}" type="datetime1">
              <a:rPr lang="en-US" altLang="en-US" smtClean="0">
                <a:solidFill>
                  <a:prstClr val="black"/>
                </a:solidFill>
              </a:rPr>
              <a:pPr>
                <a:defRPr/>
              </a:pPr>
              <a:t>6/28/19</a:t>
            </a:fld>
            <a:endParaRPr lang="en-US" alt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National Immigrant Justice Center</a:t>
            </a:r>
          </a:p>
        </p:txBody>
      </p:sp>
      <p:sp>
        <p:nvSpPr>
          <p:cNvPr id="6" name="Slide Number Placeholder 5"/>
          <p:cNvSpPr>
            <a:spLocks noGrp="1"/>
          </p:cNvSpPr>
          <p:nvPr>
            <p:ph type="sldNum" sz="quarter" idx="12"/>
          </p:nvPr>
        </p:nvSpPr>
        <p:spPr/>
        <p:txBody>
          <a:bodyPr/>
          <a:lstStyle/>
          <a:p>
            <a:pPr>
              <a:defRPr/>
            </a:pPr>
            <a:fld id="{704B561D-B800-48CE-97CF-9259C3E738F5}" type="slidenum">
              <a:rPr lang="en-US" altLang="en-US" smtClean="0">
                <a:solidFill>
                  <a:prstClr val="black"/>
                </a:solidFill>
              </a:rPr>
              <a:pPr>
                <a:defRPr/>
              </a:pPr>
              <a:t>22</a:t>
            </a:fld>
            <a:endParaRPr lang="en-US" altLang="en-US">
              <a:solidFill>
                <a:prstClr val="black"/>
              </a:solidFill>
            </a:endParaRPr>
          </a:p>
        </p:txBody>
      </p:sp>
    </p:spTree>
    <p:extLst>
      <p:ext uri="{BB962C8B-B14F-4D97-AF65-F5344CB8AC3E}">
        <p14:creationId xmlns:p14="http://schemas.microsoft.com/office/powerpoint/2010/main" val="38256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a:t>
            </a:r>
            <a:r>
              <a:rPr lang="en-US" sz="1200" b="1" i="0" u="none" strike="noStrike" cap="none" baseline="0" dirty="0">
                <a:solidFill>
                  <a:schemeClr val="dk1"/>
                </a:solidFill>
                <a:latin typeface="Calibri"/>
                <a:ea typeface="Calibri"/>
                <a:cs typeface="Calibri"/>
                <a:sym typeface="Calibri"/>
              </a:rPr>
              <a:t> Points:</a:t>
            </a:r>
          </a:p>
          <a:p>
            <a:pPr marL="228600" marR="0" lvl="0" indent="-228600" algn="l" rtl="0">
              <a:spcBef>
                <a:spcPts val="0"/>
              </a:spcBef>
              <a:spcAft>
                <a:spcPts val="0"/>
              </a:spcAft>
              <a:buClr>
                <a:schemeClr val="dk1"/>
              </a:buClr>
              <a:buSzPct val="25000"/>
              <a:buFont typeface="Calibri"/>
              <a:buAutoNum type="arabicPeriod"/>
            </a:pPr>
            <a:r>
              <a:rPr lang="en-US" sz="1200" b="0" i="0" u="none" strike="noStrike" kern="1200" cap="none" dirty="0">
                <a:solidFill>
                  <a:schemeClr val="dk1"/>
                </a:solidFill>
                <a:effectLst/>
                <a:latin typeface="Calibri"/>
                <a:ea typeface="Calibri"/>
                <a:cs typeface="Calibri"/>
                <a:sym typeface="Calibri"/>
              </a:rPr>
              <a:t>Go</a:t>
            </a:r>
            <a:r>
              <a:rPr lang="en-US" sz="1200" b="0" i="0" u="none" strike="noStrike" kern="1200" cap="none" baseline="0" dirty="0">
                <a:solidFill>
                  <a:schemeClr val="dk1"/>
                </a:solidFill>
                <a:effectLst/>
                <a:latin typeface="Calibri"/>
                <a:ea typeface="Calibri"/>
                <a:cs typeface="Calibri"/>
                <a:sym typeface="Calibri"/>
              </a:rPr>
              <a:t> over the referral process with NIJC</a:t>
            </a:r>
          </a:p>
          <a:p>
            <a:pPr marL="228600" marR="0" lvl="0" indent="-228600" algn="l" rtl="0">
              <a:spcBef>
                <a:spcPts val="0"/>
              </a:spcBef>
              <a:spcAft>
                <a:spcPts val="0"/>
              </a:spcAft>
              <a:buClr>
                <a:schemeClr val="dk1"/>
              </a:buClr>
              <a:buSzPct val="25000"/>
              <a:buFont typeface="Calibri"/>
              <a:buAutoNum type="arabicPeriod"/>
            </a:pPr>
            <a:r>
              <a:rPr lang="en-US" sz="1200" b="0" i="0" u="none" strike="noStrike" kern="1200" cap="none" baseline="0" dirty="0">
                <a:solidFill>
                  <a:schemeClr val="dk1"/>
                </a:solidFill>
                <a:effectLst/>
                <a:latin typeface="Calibri"/>
                <a:ea typeface="Calibri"/>
                <a:cs typeface="Calibri"/>
                <a:sym typeface="Calibri"/>
              </a:rPr>
              <a:t>CVLS can answer questions regarding short term guardianship</a:t>
            </a:r>
          </a:p>
          <a:p>
            <a:pPr marL="228600" marR="0" lvl="0" indent="-228600" algn="l" rtl="0">
              <a:spcBef>
                <a:spcPts val="0"/>
              </a:spcBef>
              <a:spcAft>
                <a:spcPts val="0"/>
              </a:spcAft>
              <a:buClr>
                <a:schemeClr val="dk1"/>
              </a:buClr>
              <a:buSzPct val="25000"/>
              <a:buFont typeface="Calibri"/>
              <a:buAutoNum type="arabicPeriod"/>
            </a:pPr>
            <a:r>
              <a:rPr lang="en-US" sz="1200" b="0" i="0" u="none" strike="noStrike" kern="1200" cap="none" baseline="0" dirty="0">
                <a:solidFill>
                  <a:schemeClr val="dk1"/>
                </a:solidFill>
                <a:effectLst/>
                <a:latin typeface="Calibri"/>
                <a:ea typeface="Calibri"/>
                <a:cs typeface="Calibri"/>
                <a:sym typeface="Calibri"/>
              </a:rPr>
              <a:t>To report notary or attorney fraud</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Additional Information:</a:t>
            </a:r>
          </a:p>
          <a:p>
            <a:pPr marL="0" marR="0" lvl="0" indent="0" algn="l" rtl="0">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Make sure you are aware of how the referral process works; each organization is different.</a:t>
            </a: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p:txBody>
      </p:sp>
      <p:sp>
        <p:nvSpPr>
          <p:cNvPr id="301" name="Shape 301"/>
          <p:cNvSpPr txBox="1">
            <a:spLocks noGrp="1"/>
          </p:cNvSpPr>
          <p:nvPr>
            <p:ph type="sldNum" idx="12"/>
          </p:nvPr>
        </p:nvSpPr>
        <p:spPr>
          <a:xfrm>
            <a:off x="3898101"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12" name="Shape 312"/>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8181" y="4473892"/>
            <a:ext cx="5505450" cy="3660609"/>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98101" y="8829967"/>
            <a:ext cx="2982118" cy="466344"/>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8181" y="4473892"/>
            <a:ext cx="5505450" cy="3660609"/>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Legal protection Fund numbers in 2017 &amp; 2018 – showing the success of the program </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98101" y="8829967"/>
            <a:ext cx="2982118" cy="466344"/>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743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lnSpc>
                <a:spcPct val="140000"/>
              </a:lnSpc>
              <a:spcBef>
                <a:spcPts val="0"/>
              </a:spcBef>
              <a:spcAft>
                <a:spcPts val="0"/>
              </a:spcAft>
              <a:buClr>
                <a:schemeClr val="dk1"/>
              </a:buClr>
              <a:buSzPct val="25000"/>
              <a:buFont typeface="Calibri"/>
              <a:buNone/>
            </a:pPr>
            <a:r>
              <a:rPr lang="en-US" sz="1100" b="1" i="0" u="none" strike="noStrike" cap="none" dirty="0">
                <a:solidFill>
                  <a:srgbClr val="000000"/>
                </a:solidFill>
              </a:rPr>
              <a:t>Main Points:</a:t>
            </a:r>
          </a:p>
          <a:p>
            <a:pPr marL="228600" marR="0" lvl="0" indent="-228600" algn="l" rtl="0">
              <a:lnSpc>
                <a:spcPct val="140000"/>
              </a:lnSpc>
              <a:spcBef>
                <a:spcPts val="0"/>
              </a:spcBef>
              <a:spcAft>
                <a:spcPts val="0"/>
              </a:spcAft>
              <a:buClr>
                <a:schemeClr val="dk1"/>
              </a:buClr>
              <a:buSzPct val="25000"/>
              <a:buFont typeface="+mj-lt"/>
              <a:buAutoNum type="arabicPeriod"/>
            </a:pPr>
            <a:r>
              <a:rPr lang="en-US" sz="1100" b="0" i="0" u="none" strike="noStrike" cap="none" dirty="0">
                <a:solidFill>
                  <a:srgbClr val="000000"/>
                </a:solidFill>
              </a:rPr>
              <a:t>Everyone has these</a:t>
            </a:r>
            <a:r>
              <a:rPr lang="en-US" sz="1100" b="0" i="0" u="none" strike="noStrike" cap="none" baseline="0" dirty="0">
                <a:solidFill>
                  <a:srgbClr val="000000"/>
                </a:solidFill>
              </a:rPr>
              <a:t> rights- these rights are constitutional</a:t>
            </a:r>
          </a:p>
          <a:p>
            <a:pPr marL="228600" marR="0" lvl="0" indent="-228600" algn="l" rtl="0">
              <a:lnSpc>
                <a:spcPct val="140000"/>
              </a:lnSpc>
              <a:spcBef>
                <a:spcPts val="0"/>
              </a:spcBef>
              <a:spcAft>
                <a:spcPts val="0"/>
              </a:spcAft>
              <a:buClr>
                <a:schemeClr val="dk1"/>
              </a:buClr>
              <a:buSzPct val="25000"/>
              <a:buFont typeface="+mj-lt"/>
              <a:buAutoNum type="arabicPeriod"/>
            </a:pPr>
            <a:r>
              <a:rPr lang="en-US" sz="1100" b="0" i="0" u="none" strike="noStrike" cap="none" baseline="0" dirty="0">
                <a:solidFill>
                  <a:srgbClr val="000000"/>
                </a:solidFill>
              </a:rPr>
              <a:t>You must say “I wish to remain silent” </a:t>
            </a:r>
          </a:p>
          <a:p>
            <a:pPr marL="228600" marR="0" lvl="0" indent="-228600" algn="l" rtl="0">
              <a:lnSpc>
                <a:spcPct val="140000"/>
              </a:lnSpc>
              <a:spcBef>
                <a:spcPts val="0"/>
              </a:spcBef>
              <a:spcAft>
                <a:spcPts val="0"/>
              </a:spcAft>
              <a:buClr>
                <a:schemeClr val="dk1"/>
              </a:buClr>
              <a:buSzPct val="25000"/>
              <a:buFont typeface="+mj-lt"/>
              <a:buAutoNum type="arabicPeriod"/>
            </a:pPr>
            <a:endParaRPr lang="en-US" sz="1100" b="0" i="0" u="none" strike="noStrike" cap="none" dirty="0">
              <a:solidFill>
                <a:srgbClr val="000000"/>
              </a:solidFill>
            </a:endParaRPr>
          </a:p>
          <a:p>
            <a:pPr marL="0" marR="0" lvl="0" indent="0" algn="l" rtl="0">
              <a:lnSpc>
                <a:spcPct val="140000"/>
              </a:lnSpc>
              <a:spcBef>
                <a:spcPts val="0"/>
              </a:spcBef>
              <a:spcAft>
                <a:spcPts val="0"/>
              </a:spcAft>
              <a:buClr>
                <a:schemeClr val="dk1"/>
              </a:buClr>
              <a:buSzPct val="25000"/>
              <a:buFont typeface="Calibri"/>
              <a:buNone/>
            </a:pPr>
            <a:r>
              <a:rPr lang="en-US" sz="1100" b="1" i="0" u="none" strike="noStrike" cap="none" dirty="0">
                <a:solidFill>
                  <a:srgbClr val="000000"/>
                </a:solidFill>
              </a:rPr>
              <a:t>Additional information:</a:t>
            </a:r>
          </a:p>
          <a:p>
            <a:pPr marL="171450" marR="0" lvl="0" indent="-171450" algn="l" rtl="0">
              <a:lnSpc>
                <a:spcPct val="140000"/>
              </a:lnSpc>
              <a:spcBef>
                <a:spcPts val="0"/>
              </a:spcBef>
              <a:spcAft>
                <a:spcPts val="0"/>
              </a:spcAft>
              <a:buClr>
                <a:schemeClr val="dk1"/>
              </a:buClr>
              <a:buSzPct val="25000"/>
              <a:buFont typeface="Arial" charset="0"/>
              <a:buChar char="•"/>
            </a:pPr>
            <a:r>
              <a:rPr lang="en-US" sz="1100" b="0" i="0" u="none" strike="noStrike" cap="none" dirty="0">
                <a:solidFill>
                  <a:srgbClr val="000000"/>
                </a:solidFill>
              </a:rPr>
              <a:t>Immigration agents can use tactics</a:t>
            </a:r>
            <a:r>
              <a:rPr lang="en-US" sz="1100" b="0" i="0" u="none" strike="noStrike" cap="none" baseline="0" dirty="0">
                <a:solidFill>
                  <a:srgbClr val="000000"/>
                </a:solidFill>
              </a:rPr>
              <a:t> to intimidate and try to force someone to signing documents</a:t>
            </a:r>
          </a:p>
          <a:p>
            <a:pPr marL="171450" marR="0" lvl="0" indent="-171450" algn="l" rtl="0">
              <a:lnSpc>
                <a:spcPct val="140000"/>
              </a:lnSpc>
              <a:spcBef>
                <a:spcPts val="0"/>
              </a:spcBef>
              <a:spcAft>
                <a:spcPts val="0"/>
              </a:spcAft>
              <a:buClr>
                <a:schemeClr val="dk1"/>
              </a:buClr>
              <a:buSzPct val="25000"/>
              <a:buFont typeface="Arial" charset="0"/>
              <a:buChar char="•"/>
            </a:pPr>
            <a:r>
              <a:rPr lang="en-US" sz="1100" b="0" i="0" u="none" strike="noStrike" cap="none" baseline="0" dirty="0">
                <a:solidFill>
                  <a:srgbClr val="000000"/>
                </a:solidFill>
              </a:rPr>
              <a:t>It’s important to not sign anything even if it’s in your native language. The documents may have legal repercussions and it’s important to understand those repercussions before you sign anything. </a:t>
            </a:r>
          </a:p>
        </p:txBody>
      </p:sp>
      <p:sp>
        <p:nvSpPr>
          <p:cNvPr id="161" name="Shape 161"/>
          <p:cNvSpPr txBox="1">
            <a:spLocks noGrp="1"/>
          </p:cNvSpPr>
          <p:nvPr>
            <p:ph type="sldNum" idx="12"/>
          </p:nvPr>
        </p:nvSpPr>
        <p:spPr>
          <a:xfrm>
            <a:off x="3898101" y="8829967"/>
            <a:ext cx="2982118" cy="466431"/>
          </a:xfrm>
          <a:prstGeom prst="rect">
            <a:avLst/>
          </a:prstGeom>
          <a:noFill/>
          <a:ln>
            <a:noFill/>
          </a:ln>
        </p:spPr>
        <p:txBody>
          <a:bodyPr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spcAft>
                <a:spcPts val="0"/>
              </a:spcAft>
              <a:buClr>
                <a:schemeClr val="dk1"/>
              </a:buClr>
              <a:buSzPct val="25000"/>
              <a:buFont typeface="Times New Roman"/>
              <a:buNone/>
            </a:pPr>
            <a:r>
              <a:rPr lang="en-US" sz="1100" b="1" i="0" u="none" strike="noStrike" cap="none" dirty="0">
                <a:solidFill>
                  <a:schemeClr val="dk1"/>
                </a:solidFill>
              </a:rPr>
              <a:t>Main Points:</a:t>
            </a:r>
          </a:p>
          <a:p>
            <a:pPr marL="228600" marR="0" lvl="0" indent="-228600" algn="l" rtl="0">
              <a:spcBef>
                <a:spcPts val="0"/>
              </a:spcBef>
              <a:spcAft>
                <a:spcPts val="0"/>
              </a:spcAft>
              <a:buClr>
                <a:schemeClr val="dk1"/>
              </a:buClr>
              <a:buSzPct val="25000"/>
              <a:buFont typeface="Times New Roman"/>
              <a:buAutoNum type="arabicPeriod"/>
            </a:pPr>
            <a:r>
              <a:rPr lang="en-US" sz="1100" b="0" i="0" u="none" strike="noStrike" cap="none" dirty="0">
                <a:solidFill>
                  <a:schemeClr val="dk1"/>
                </a:solidFill>
              </a:rPr>
              <a:t>Many times</a:t>
            </a:r>
            <a:r>
              <a:rPr lang="en-US" sz="1100" b="0" i="0" u="none" strike="noStrike" cap="none" baseline="0" dirty="0">
                <a:solidFill>
                  <a:schemeClr val="dk1"/>
                </a:solidFill>
              </a:rPr>
              <a:t> a deportations can begin after having had interactions/ problems with the police. That is why its important to avoid confrontations and know your rights</a:t>
            </a:r>
          </a:p>
          <a:p>
            <a:pPr marL="228600" marR="0" lvl="0" indent="-228600" algn="l" rtl="0">
              <a:spcBef>
                <a:spcPts val="0"/>
              </a:spcBef>
              <a:spcAft>
                <a:spcPts val="0"/>
              </a:spcAft>
              <a:buClr>
                <a:schemeClr val="dk1"/>
              </a:buClr>
              <a:buSzPct val="25000"/>
              <a:buFont typeface="Times New Roman"/>
              <a:buAutoNum type="arabicPeriod"/>
            </a:pPr>
            <a:r>
              <a:rPr lang="en-US" sz="1100" b="0" i="0" u="none" strike="noStrike" cap="none" baseline="0" dirty="0">
                <a:solidFill>
                  <a:schemeClr val="dk1"/>
                </a:solidFill>
              </a:rPr>
              <a:t>It’s risky to drive without a license and even more risky and dangerous if you</a:t>
            </a:r>
            <a:r>
              <a:rPr lang="mr-IN" sz="1100" b="0" i="0" u="none" strike="noStrike" cap="none" baseline="0" dirty="0">
                <a:solidFill>
                  <a:schemeClr val="dk1"/>
                </a:solidFill>
              </a:rPr>
              <a:t>’</a:t>
            </a:r>
            <a:r>
              <a:rPr lang="en-US" sz="1100" b="0" i="0" u="none" strike="noStrike" cap="none" baseline="0" dirty="0">
                <a:solidFill>
                  <a:schemeClr val="dk1"/>
                </a:solidFill>
              </a:rPr>
              <a:t>re driving under the influence.</a:t>
            </a:r>
          </a:p>
          <a:p>
            <a:pPr marL="228600" marR="0" lvl="0" indent="-228600" algn="l" rtl="0">
              <a:spcBef>
                <a:spcPts val="0"/>
              </a:spcBef>
              <a:spcAft>
                <a:spcPts val="0"/>
              </a:spcAft>
              <a:buClr>
                <a:schemeClr val="dk1"/>
              </a:buClr>
              <a:buSzPct val="25000"/>
              <a:buFont typeface="Times New Roman"/>
              <a:buAutoNum type="arabicPeriod"/>
            </a:pPr>
            <a:r>
              <a:rPr lang="en-US" sz="1100" b="0" i="0" u="none" strike="noStrike" cap="none" baseline="0" dirty="0">
                <a:solidFill>
                  <a:schemeClr val="dk1"/>
                </a:solidFill>
              </a:rPr>
              <a:t>It’s always important to ask “Am I free to go?” and walk away calmly.</a:t>
            </a:r>
          </a:p>
        </p:txBody>
      </p:sp>
      <p:sp>
        <p:nvSpPr>
          <p:cNvPr id="173" name="Shape 173"/>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a:t>
            </a:r>
            <a:r>
              <a:rPr lang="en-US" sz="1200" b="1" i="0" u="none" strike="noStrike" cap="none" baseline="0" dirty="0">
                <a:solidFill>
                  <a:schemeClr val="dk1"/>
                </a:solidFill>
                <a:latin typeface="Calibri"/>
                <a:ea typeface="Calibri"/>
                <a:cs typeface="Calibri"/>
                <a:sym typeface="Calibri"/>
              </a:rPr>
              <a:t> Points:</a:t>
            </a:r>
          </a:p>
          <a:p>
            <a:pPr marL="228600" marR="0" lvl="0" indent="-228600" algn="l" rtl="0">
              <a:spcBef>
                <a:spcPts val="0"/>
              </a:spcBef>
              <a:spcAft>
                <a:spcPts val="0"/>
              </a:spcAft>
              <a:buClr>
                <a:schemeClr val="dk1"/>
              </a:buClr>
              <a:buSzPct val="25000"/>
              <a:buFont typeface="Calibri"/>
              <a:buAutoNum type="arabicPeriod"/>
            </a:pPr>
            <a:r>
              <a:rPr lang="en-US" sz="1200" b="0" i="0" u="none" strike="noStrike" cap="none" baseline="0" dirty="0">
                <a:solidFill>
                  <a:schemeClr val="dk1"/>
                </a:solidFill>
                <a:latin typeface="Calibri"/>
                <a:ea typeface="Calibri"/>
                <a:cs typeface="Calibri"/>
                <a:sym typeface="Calibri"/>
              </a:rPr>
              <a:t>SHOW UP TO COURT </a:t>
            </a:r>
          </a:p>
          <a:p>
            <a:pPr marL="228600" marR="0" lvl="0" indent="-228600" algn="l" rtl="0">
              <a:spcBef>
                <a:spcPts val="0"/>
              </a:spcBef>
              <a:spcAft>
                <a:spcPts val="0"/>
              </a:spcAft>
              <a:buClr>
                <a:schemeClr val="dk1"/>
              </a:buClr>
              <a:buSzPct val="25000"/>
              <a:buFont typeface="Calibri"/>
              <a:buAutoNum type="arabicPeriod"/>
            </a:pPr>
            <a:r>
              <a:rPr lang="en-US" sz="1200" b="0" i="0" u="none" strike="noStrike" cap="none" baseline="0" dirty="0">
                <a:solidFill>
                  <a:schemeClr val="dk1"/>
                </a:solidFill>
                <a:latin typeface="Calibri"/>
                <a:ea typeface="Calibri"/>
                <a:cs typeface="Calibri"/>
                <a:sym typeface="Calibri"/>
              </a:rPr>
              <a:t>Have someone who will be able to pay your bond/fine; a person with a legal status.</a:t>
            </a:r>
          </a:p>
          <a:p>
            <a:pPr marL="228600" marR="0" lvl="0" indent="-228600" algn="l" rtl="0">
              <a:spcBef>
                <a:spcPts val="0"/>
              </a:spcBef>
              <a:spcAft>
                <a:spcPts val="0"/>
              </a:spcAft>
              <a:buClr>
                <a:schemeClr val="dk1"/>
              </a:buClr>
              <a:buSzPct val="25000"/>
              <a:buFont typeface="Calibri"/>
              <a:buAutoNum type="arabicPeriod"/>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Additional Information:</a:t>
            </a:r>
          </a:p>
          <a:p>
            <a:pPr marL="171450" marR="0" lvl="0" indent="-171450" algn="l" rtl="0">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The person who pays for bond will have to be physically present at the appropriate district police. </a:t>
            </a:r>
          </a:p>
          <a:p>
            <a:pPr marL="171450" marR="0" lvl="0" indent="-171450" algn="l" rtl="0">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Make sure you receive copies of all the payments made</a:t>
            </a:r>
          </a:p>
          <a:p>
            <a:pPr marL="228600" marR="0" lvl="0" indent="-228600" algn="l" rtl="0">
              <a:spcBef>
                <a:spcPts val="0"/>
              </a:spcBef>
              <a:spcAft>
                <a:spcPts val="0"/>
              </a:spcAft>
              <a:buClr>
                <a:schemeClr val="dk1"/>
              </a:buClr>
              <a:buSzPct val="25000"/>
              <a:buFont typeface="Calibri"/>
              <a:buAutoNum type="arabicPeriod"/>
            </a:pPr>
            <a:endParaRPr lang="en-US" sz="1200" b="0" i="0" u="none" strike="noStrike" cap="none" baseline="0"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975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8181" y="4473892"/>
            <a:ext cx="5505447" cy="3660457"/>
          </a:xfrm>
          <a:prstGeom prst="rect">
            <a:avLst/>
          </a:prstGeom>
          <a:noFill/>
          <a:ln>
            <a:noFill/>
          </a:ln>
        </p:spPr>
        <p:txBody>
          <a:bodyPr lIns="92425" tIns="46200" rIns="92425" bIns="46200" anchor="t" anchorCtr="0">
            <a:noAutofit/>
          </a:bodyPr>
          <a:lstStyle/>
          <a:p>
            <a:pPr marL="0" marR="0" lvl="0" indent="0" algn="l" rtl="0">
              <a:spcBef>
                <a:spcPts val="0"/>
              </a:spcBef>
              <a:spcAft>
                <a:spcPts val="0"/>
              </a:spcAft>
              <a:buClr>
                <a:srgbClr val="000000"/>
              </a:buClr>
              <a:buSzPct val="25000"/>
              <a:buFont typeface="Calibri"/>
              <a:buNone/>
            </a:pPr>
            <a:r>
              <a:rPr lang="en-US" b="1" i="0" u="none" strike="noStrike" cap="none" dirty="0">
                <a:solidFill>
                  <a:srgbClr val="000000"/>
                </a:solidFill>
                <a:latin typeface="Calibri"/>
                <a:ea typeface="Calibri"/>
                <a:cs typeface="Calibri"/>
                <a:sym typeface="Calibri"/>
              </a:rPr>
              <a:t>Main</a:t>
            </a:r>
            <a:r>
              <a:rPr lang="en-US" b="1" i="0" u="none" strike="noStrike" cap="none" baseline="0" dirty="0">
                <a:solidFill>
                  <a:srgbClr val="000000"/>
                </a:solidFill>
                <a:latin typeface="Calibri"/>
                <a:ea typeface="Calibri"/>
                <a:cs typeface="Calibri"/>
                <a:sym typeface="Calibri"/>
              </a:rPr>
              <a:t> Points:</a:t>
            </a:r>
          </a:p>
          <a:p>
            <a:pPr marL="228600" marR="0" lvl="0" indent="-228600" algn="l" rtl="0">
              <a:spcBef>
                <a:spcPts val="0"/>
              </a:spcBef>
              <a:spcAft>
                <a:spcPts val="0"/>
              </a:spcAft>
              <a:buClr>
                <a:srgbClr val="000000"/>
              </a:buClr>
              <a:buSzPct val="25000"/>
              <a:buFont typeface="+mj-lt"/>
              <a:buAutoNum type="arabicPeriod"/>
            </a:pPr>
            <a:r>
              <a:rPr lang="en-US" b="0" i="0" u="none" strike="noStrike" cap="none" baseline="0" dirty="0">
                <a:solidFill>
                  <a:srgbClr val="000000"/>
                </a:solidFill>
                <a:latin typeface="Calibri"/>
                <a:ea typeface="Calibri"/>
                <a:cs typeface="Calibri"/>
                <a:sym typeface="Calibri"/>
              </a:rPr>
              <a:t>If ICE comes to your home, do not open the door. Unless they have a signed and valid judicial warrant</a:t>
            </a:r>
          </a:p>
          <a:p>
            <a:pPr marL="228600" marR="0" lvl="0" indent="-228600" algn="l" rtl="0">
              <a:spcBef>
                <a:spcPts val="0"/>
              </a:spcBef>
              <a:spcAft>
                <a:spcPts val="0"/>
              </a:spcAft>
              <a:buClr>
                <a:srgbClr val="000000"/>
              </a:buClr>
              <a:buSzPct val="25000"/>
              <a:buFont typeface="+mj-lt"/>
              <a:buAutoNum type="arabicPeriod"/>
            </a:pPr>
            <a:r>
              <a:rPr lang="en-US" b="0" i="0" u="none" strike="noStrike" cap="none" baseline="0" dirty="0">
                <a:solidFill>
                  <a:srgbClr val="000000"/>
                </a:solidFill>
                <a:latin typeface="Calibri"/>
                <a:ea typeface="Calibri"/>
                <a:cs typeface="Calibri"/>
                <a:sym typeface="Calibri"/>
              </a:rPr>
              <a:t>If ICE tries to force their entry or knocks down the door, take down as much information as possible </a:t>
            </a:r>
          </a:p>
          <a:p>
            <a:pPr marL="228600" marR="0" lvl="0" indent="-228600" algn="l" rtl="0">
              <a:spcBef>
                <a:spcPts val="0"/>
              </a:spcBef>
              <a:spcAft>
                <a:spcPts val="0"/>
              </a:spcAft>
              <a:buClr>
                <a:srgbClr val="000000"/>
              </a:buClr>
              <a:buSzPct val="25000"/>
              <a:buFont typeface="+mj-lt"/>
              <a:buAutoNum type="arabicPeriod"/>
            </a:pPr>
            <a:r>
              <a:rPr lang="en-US" b="0" i="0" u="none" strike="noStrike" cap="none" baseline="0" dirty="0">
                <a:solidFill>
                  <a:srgbClr val="000000"/>
                </a:solidFill>
                <a:latin typeface="Calibri"/>
                <a:ea typeface="Calibri"/>
                <a:cs typeface="Calibri"/>
                <a:sym typeface="Calibri"/>
              </a:rPr>
              <a:t>ICE must have a valid judicial warrant to enter into private places</a:t>
            </a:r>
            <a:endParaRPr lang="en-US"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endParaRPr lang="en-US"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r>
              <a:rPr lang="en-US" b="1" i="0" u="none" strike="noStrike" cap="none" dirty="0">
                <a:solidFill>
                  <a:srgbClr val="000000"/>
                </a:solidFill>
                <a:latin typeface="Calibri"/>
                <a:ea typeface="Calibri"/>
                <a:cs typeface="Calibri"/>
                <a:sym typeface="Calibri"/>
              </a:rPr>
              <a:t>Additional</a:t>
            </a:r>
            <a:r>
              <a:rPr lang="en-US" b="1" i="0" u="none" strike="noStrike" cap="none" baseline="0" dirty="0">
                <a:solidFill>
                  <a:srgbClr val="000000"/>
                </a:solidFill>
                <a:latin typeface="Calibri"/>
                <a:ea typeface="Calibri"/>
                <a:cs typeface="Calibri"/>
                <a:sym typeface="Calibri"/>
              </a:rPr>
              <a:t> Information:</a:t>
            </a:r>
          </a:p>
          <a:p>
            <a:pPr marL="171450" marR="0" lvl="0" indent="-171450" algn="l" rtl="0">
              <a:spcBef>
                <a:spcPts val="0"/>
              </a:spcBef>
              <a:spcAft>
                <a:spcPts val="0"/>
              </a:spcAft>
              <a:buClr>
                <a:srgbClr val="000000"/>
              </a:buClr>
              <a:buSzPct val="25000"/>
              <a:buFont typeface="Arial" charset="0"/>
              <a:buChar char="•"/>
            </a:pPr>
            <a:r>
              <a:rPr lang="en-US" b="0" i="0" u="none" strike="noStrike" cap="none" dirty="0">
                <a:solidFill>
                  <a:srgbClr val="000000"/>
                </a:solidFill>
                <a:latin typeface="Calibri"/>
                <a:ea typeface="Calibri"/>
                <a:cs typeface="Calibri"/>
                <a:sym typeface="Calibri"/>
              </a:rPr>
              <a:t>ICE</a:t>
            </a:r>
            <a:r>
              <a:rPr lang="en-US" b="0" i="0" u="none" strike="noStrike" cap="none" baseline="0" dirty="0">
                <a:solidFill>
                  <a:srgbClr val="000000"/>
                </a:solidFill>
                <a:latin typeface="Calibri"/>
                <a:ea typeface="Calibri"/>
                <a:cs typeface="Calibri"/>
                <a:sym typeface="Calibri"/>
              </a:rPr>
              <a:t> will rarely show up with a judicial warrant</a:t>
            </a:r>
          </a:p>
          <a:p>
            <a:pPr marL="171450" marR="0" lvl="0" indent="-171450" algn="l" rtl="0">
              <a:spcBef>
                <a:spcPts val="0"/>
              </a:spcBef>
              <a:spcAft>
                <a:spcPts val="0"/>
              </a:spcAft>
              <a:buClr>
                <a:srgbClr val="000000"/>
              </a:buClr>
              <a:buSzPct val="25000"/>
              <a:buFont typeface="Arial" charset="0"/>
              <a:buChar char="•"/>
            </a:pPr>
            <a:r>
              <a:rPr lang="en-US" b="0" i="0" u="none" strike="noStrike" cap="none" baseline="0" dirty="0">
                <a:solidFill>
                  <a:srgbClr val="000000"/>
                </a:solidFill>
                <a:latin typeface="Calibri"/>
                <a:ea typeface="Calibri"/>
                <a:cs typeface="Calibri"/>
                <a:sym typeface="Calibri"/>
              </a:rPr>
              <a:t>Once you open the door, it is then very difficult to avoid answering any questions</a:t>
            </a:r>
          </a:p>
          <a:p>
            <a:pPr marL="171450" marR="0" lvl="0" indent="-171450" algn="l" rtl="0">
              <a:spcBef>
                <a:spcPts val="0"/>
              </a:spcBef>
              <a:spcAft>
                <a:spcPts val="0"/>
              </a:spcAft>
              <a:buClr>
                <a:srgbClr val="000000"/>
              </a:buClr>
              <a:buSzPct val="25000"/>
              <a:buFont typeface="Arial" charset="0"/>
              <a:buChar char="•"/>
            </a:pPr>
            <a:r>
              <a:rPr lang="en-US" b="0" i="0" u="none" strike="noStrike" cap="none" baseline="0" dirty="0">
                <a:solidFill>
                  <a:srgbClr val="000000"/>
                </a:solidFill>
                <a:latin typeface="Calibri"/>
                <a:ea typeface="Calibri"/>
                <a:cs typeface="Calibri"/>
                <a:sym typeface="Calibri"/>
              </a:rPr>
              <a:t>Reference Know Your Rights </a:t>
            </a:r>
            <a:r>
              <a:rPr lang="en-US" b="0" i="0" u="none" strike="noStrike" cap="none" baseline="0" dirty="0" err="1">
                <a:solidFill>
                  <a:srgbClr val="000000"/>
                </a:solidFill>
                <a:latin typeface="Calibri"/>
                <a:ea typeface="Calibri"/>
                <a:cs typeface="Calibri"/>
                <a:sym typeface="Calibri"/>
              </a:rPr>
              <a:t>Doorhanger</a:t>
            </a:r>
            <a:endParaRPr lang="en-US" b="0" i="0" u="none" strike="noStrike" cap="none" baseline="0"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ct val="25000"/>
              <a:buFont typeface="Calibri"/>
              <a:buNone/>
            </a:pPr>
            <a:endParaRPr lang="en-US" b="1" i="0" u="none" strike="noStrike" cap="none" dirty="0">
              <a:solidFill>
                <a:srgbClr val="000000"/>
              </a:solidFill>
              <a:latin typeface="Calibri"/>
              <a:ea typeface="Calibri"/>
              <a:cs typeface="Calibri"/>
              <a:sym typeface="Calibri"/>
            </a:endParaRPr>
          </a:p>
        </p:txBody>
      </p:sp>
      <p:sp>
        <p:nvSpPr>
          <p:cNvPr id="198" name="Shape 198"/>
          <p:cNvSpPr txBox="1">
            <a:spLocks noGrp="1"/>
          </p:cNvSpPr>
          <p:nvPr>
            <p:ph type="ftr" idx="11"/>
          </p:nvPr>
        </p:nvSpPr>
        <p:spPr>
          <a:xfrm>
            <a:off x="0" y="8829967"/>
            <a:ext cx="2982118" cy="466431"/>
          </a:xfrm>
          <a:prstGeom prst="rect">
            <a:avLst/>
          </a:prstGeom>
          <a:noFill/>
          <a:ln>
            <a:noFill/>
          </a:ln>
        </p:spPr>
        <p:txBody>
          <a:bodyPr lIns="92425" tIns="46200" rIns="92425" bIns="46200" anchor="b"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Illinois Coalition for Immigrant and Refugee Rights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8181" y="4473892"/>
            <a:ext cx="5505447" cy="3660457"/>
          </a:xfrm>
          <a:prstGeom prst="rect">
            <a:avLst/>
          </a:prstGeom>
          <a:noFill/>
          <a:ln>
            <a:noFill/>
          </a:ln>
        </p:spPr>
        <p:txBody>
          <a:bodyPr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Main Points:</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dirty="0">
                <a:solidFill>
                  <a:schemeClr val="dk1"/>
                </a:solidFill>
                <a:latin typeface="Calibri"/>
                <a:ea typeface="Calibri"/>
                <a:cs typeface="Calibri"/>
                <a:sym typeface="Calibri"/>
              </a:rPr>
              <a:t>This does</a:t>
            </a:r>
            <a:r>
              <a:rPr lang="en-US" sz="1200" b="0" i="0" u="none" strike="noStrike" cap="none" baseline="0" dirty="0">
                <a:solidFill>
                  <a:schemeClr val="dk1"/>
                </a:solidFill>
                <a:latin typeface="Calibri"/>
                <a:ea typeface="Calibri"/>
                <a:cs typeface="Calibri"/>
                <a:sym typeface="Calibri"/>
              </a:rPr>
              <a:t> not authorize anyone to go into a private property/space</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Calibri"/>
                <a:ea typeface="Calibri"/>
                <a:cs typeface="Calibri"/>
                <a:sym typeface="Calibri"/>
              </a:rPr>
              <a:t>Notice it is signed by an ICE official and NOT A JUDGE</a:t>
            </a:r>
          </a:p>
          <a:p>
            <a:pPr marL="228600" marR="0" lvl="0" indent="-228600" algn="l" rtl="0">
              <a:spcBef>
                <a:spcPts val="0"/>
              </a:spcBef>
              <a:spcAft>
                <a:spcPts val="0"/>
              </a:spcAft>
              <a:buClr>
                <a:schemeClr val="dk1"/>
              </a:buClr>
              <a:buSzPct val="25000"/>
              <a:buFont typeface="+mj-lt"/>
              <a:buAutoNum type="arabicPeriod"/>
            </a:pPr>
            <a:r>
              <a:rPr lang="en-US" sz="1200" b="0" i="0" u="none" strike="noStrike" cap="none" baseline="0" dirty="0">
                <a:solidFill>
                  <a:schemeClr val="dk1"/>
                </a:solidFill>
                <a:latin typeface="Arial"/>
                <a:ea typeface="Arial"/>
                <a:cs typeface="Arial"/>
                <a:sym typeface="Arial"/>
              </a:rPr>
              <a:t>T</a:t>
            </a:r>
            <a:r>
              <a:rPr lang="en-US" sz="1200" b="0" i="0" u="none" strike="noStrike" cap="none" dirty="0">
                <a:solidFill>
                  <a:schemeClr val="dk1"/>
                </a:solidFill>
                <a:latin typeface="Arial"/>
                <a:ea typeface="Arial"/>
                <a:cs typeface="Arial"/>
                <a:sym typeface="Arial"/>
              </a:rPr>
              <a:t>hese only work if they pick you up on the street, not in your house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Additional Information:</a:t>
            </a:r>
          </a:p>
          <a:p>
            <a:pPr marL="171450" marR="0" lvl="0" indent="-171450" algn="l" rtl="0">
              <a:spcBef>
                <a:spcPts val="0"/>
              </a:spcBef>
              <a:spcAft>
                <a:spcPts val="0"/>
              </a:spcAft>
              <a:buClr>
                <a:schemeClr val="dk1"/>
              </a:buClr>
              <a:buSzPct val="25000"/>
              <a:buFont typeface="Arial" charset="0"/>
              <a:buChar char="•"/>
            </a:pPr>
            <a:r>
              <a:rPr lang="en-US" sz="1200" b="0" i="0" u="none" strike="noStrike" cap="none" dirty="0">
                <a:solidFill>
                  <a:schemeClr val="dk1"/>
                </a:solidFill>
                <a:latin typeface="Calibri"/>
                <a:ea typeface="Calibri"/>
                <a:cs typeface="Calibri"/>
                <a:sym typeface="Calibri"/>
              </a:rPr>
              <a:t>This</a:t>
            </a:r>
            <a:r>
              <a:rPr lang="en-US" sz="1200" b="0" i="0" u="none" strike="noStrike" cap="none" baseline="0" dirty="0">
                <a:solidFill>
                  <a:schemeClr val="dk1"/>
                </a:solidFill>
                <a:latin typeface="Calibri"/>
                <a:ea typeface="Calibri"/>
                <a:cs typeface="Calibri"/>
                <a:sym typeface="Calibri"/>
              </a:rPr>
              <a:t> warrant is much easier to obtain given that it only has to be signed by an ICE official</a:t>
            </a:r>
          </a:p>
          <a:p>
            <a:pPr marL="171450" marR="0" lvl="0" indent="-171450" algn="l" rtl="0">
              <a:spcBef>
                <a:spcPts val="0"/>
              </a:spcBef>
              <a:spcAft>
                <a:spcPts val="0"/>
              </a:spcAft>
              <a:buClr>
                <a:schemeClr val="dk1"/>
              </a:buClr>
              <a:buSzPct val="25000"/>
              <a:buFont typeface="Arial" charset="0"/>
              <a:buChar char="•"/>
            </a:pPr>
            <a:r>
              <a:rPr lang="en-US" sz="1200" b="0" i="0" u="none" strike="noStrike" cap="none" baseline="0" dirty="0">
                <a:solidFill>
                  <a:schemeClr val="dk1"/>
                </a:solidFill>
                <a:latin typeface="Calibri"/>
                <a:ea typeface="Calibri"/>
                <a:cs typeface="Calibri"/>
                <a:sym typeface="Calibri"/>
              </a:rPr>
              <a:t>It’s important to contact an attorney if ICE shows up with an administrative warrant to your home </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2396330" y="57941"/>
            <a:ext cx="4351338" cy="7886700"/>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1"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623093" y="370678"/>
            <a:ext cx="5811838" cy="5800725"/>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629150" y="1681163"/>
            <a:ext cx="3887388" cy="823912"/>
          </a:xfrm>
          <a:prstGeom prst="rect">
            <a:avLst/>
          </a:prstGeom>
          <a:noFill/>
          <a:ln>
            <a:noFill/>
          </a:ln>
        </p:spPr>
        <p:txBody>
          <a:bodyPr lIns="91425" tIns="91425" rIns="91425" bIns="91425" anchor="b" anchorCtr="0"/>
          <a:lstStyle>
            <a:lvl1pPr marL="0" marR="0" lvl="0" indent="0" algn="l" rtl="0">
              <a:lnSpc>
                <a:spcPct val="90000"/>
              </a:lnSpc>
              <a:spcBef>
                <a:spcPts val="75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4"/>
          </p:nvPr>
        </p:nvSpPr>
        <p:spPr>
          <a:xfrm>
            <a:off x="4629150" y="2505075"/>
            <a:ext cx="3887388" cy="3684588"/>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75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spcAft>
                <a:spcPts val="0"/>
              </a:spcAft>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spcAft>
                <a:spcPts val="0"/>
              </a:spcAft>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3887391" y="987425"/>
            <a:ext cx="4629150" cy="4873623"/>
          </a:xfrm>
          <a:prstGeom prst="rect">
            <a:avLst/>
          </a:prstGeom>
          <a:noFill/>
          <a:ln>
            <a:noFill/>
          </a:ln>
        </p:spPr>
        <p:txBody>
          <a:bodyPr lIns="91425" tIns="91425" rIns="91425" bIns="91425" anchor="t" anchorCtr="0"/>
          <a:lstStyle>
            <a:lvl1pPr marL="171450" marR="0" lvl="0" indent="438150" algn="l" rtl="0">
              <a:lnSpc>
                <a:spcPct val="90000"/>
              </a:lnSpc>
              <a:spcBef>
                <a:spcPts val="75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42900" algn="l" rtl="0">
              <a:lnSpc>
                <a:spcPct val="90000"/>
              </a:lnSpc>
              <a:spcBef>
                <a:spcPts val="375"/>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3887391" y="987425"/>
            <a:ext cx="4629150" cy="4873623"/>
          </a:xfrm>
          <a:prstGeom prst="rect">
            <a:avLst/>
          </a:prstGeom>
          <a:noFill/>
          <a:ln>
            <a:noFill/>
          </a:ln>
        </p:spPr>
        <p:txBody>
          <a:bodyPr lIns="91425" tIns="91425" rIns="91425" bIns="91425" anchor="t" anchorCtr="0"/>
          <a:lstStyle>
            <a:lvl1pPr marL="0" marR="0" lvl="0" indent="0" algn="l" rtl="0">
              <a:lnSpc>
                <a:spcPct val="90000"/>
              </a:lnSpc>
              <a:spcBef>
                <a:spcPts val="75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429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2857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4pPr>
            <a:lvl5pPr marL="1543050" marR="0" lvl="4"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5pPr>
            <a:lvl6pPr marL="1885950" marR="0" lvl="5"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6pPr>
            <a:lvl7pPr marL="2228850" marR="0" lvl="6"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7pPr>
            <a:lvl8pPr marL="2571750" marR="0" lvl="7"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8pPr>
            <a:lvl9pPr marL="2914650" marR="0" lvl="8" indent="134013" algn="l" rtl="0">
              <a:lnSpc>
                <a:spcPct val="90000"/>
              </a:lnSpc>
              <a:spcBef>
                <a:spcPts val="375"/>
              </a:spcBef>
              <a:spcAft>
                <a:spcPts val="0"/>
              </a:spcAft>
              <a:buClr>
                <a:schemeClr val="dk1"/>
              </a:buClr>
              <a:buSzPct val="8646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tiff"/><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10.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0" y="1792481"/>
            <a:ext cx="9144000" cy="2514683"/>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7200" b="1" i="0" u="none" strike="noStrike" cap="none" dirty="0">
                <a:solidFill>
                  <a:schemeClr val="dk1"/>
                </a:solidFill>
                <a:latin typeface="Calibri Light" panose="020F0302020204030204" pitchFamily="34" charset="0"/>
                <a:cs typeface="Calibri Light" panose="020F0302020204030204" pitchFamily="34" charset="0"/>
                <a:sym typeface="Calibri"/>
              </a:rPr>
              <a:t>Know &amp; </a:t>
            </a:r>
            <a:br>
              <a:rPr lang="en-US" sz="7200" b="1" i="0" u="none" strike="noStrike" cap="none" dirty="0">
                <a:solidFill>
                  <a:schemeClr val="dk1"/>
                </a:solidFill>
                <a:latin typeface="Calibri Light" panose="020F0302020204030204" pitchFamily="34" charset="0"/>
                <a:cs typeface="Calibri Light" panose="020F0302020204030204" pitchFamily="34" charset="0"/>
                <a:sym typeface="Calibri"/>
              </a:rPr>
            </a:br>
            <a:r>
              <a:rPr lang="en-US" sz="7200" b="1" i="0" u="none" strike="noStrike" cap="none" dirty="0">
                <a:solidFill>
                  <a:schemeClr val="dk1"/>
                </a:solidFill>
                <a:latin typeface="Calibri Light" panose="020F0302020204030204" pitchFamily="34" charset="0"/>
                <a:cs typeface="Calibri Light" panose="020F0302020204030204" pitchFamily="34" charset="0"/>
                <a:sym typeface="Calibri"/>
              </a:rPr>
              <a:t>Exercise Your Rights! </a:t>
            </a:r>
          </a:p>
        </p:txBody>
      </p:sp>
      <p:grpSp>
        <p:nvGrpSpPr>
          <p:cNvPr id="92" name="Shape 92"/>
          <p:cNvGrpSpPr/>
          <p:nvPr/>
        </p:nvGrpSpPr>
        <p:grpSpPr>
          <a:xfrm>
            <a:off x="0" y="6371444"/>
            <a:ext cx="9144000" cy="486556"/>
            <a:chOff x="0" y="6371444"/>
            <a:chExt cx="9144000" cy="486556"/>
          </a:xfrm>
        </p:grpSpPr>
        <p:sp>
          <p:nvSpPr>
            <p:cNvPr id="93" name="Shape 93"/>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4" name="Shape 94"/>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96" name="Shape 9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a:t>
            </a:fld>
            <a:endParaRPr lang="en-US" sz="1400" b="0" i="0" u="none" strike="noStrike" cap="none">
              <a:solidFill>
                <a:srgbClr val="000000"/>
              </a:solidFill>
              <a:latin typeface="Arial"/>
              <a:ea typeface="Arial"/>
              <a:cs typeface="Arial"/>
              <a:sym typeface="Arial"/>
            </a:endParaRPr>
          </a:p>
        </p:txBody>
      </p:sp>
      <p:pic>
        <p:nvPicPr>
          <p:cNvPr id="1025" name="Picture 1" descr="page1image1800480">
            <a:extLst>
              <a:ext uri="{FF2B5EF4-FFF2-40B4-BE49-F238E27FC236}">
                <a16:creationId xmlns:a16="http://schemas.microsoft.com/office/drawing/2014/main" id="{B5F5E775-16A1-B644-8EAC-B5BFD50A7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040582" cy="2378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p:nvPr/>
        </p:nvSpPr>
        <p:spPr>
          <a:xfrm>
            <a:off x="0" y="0"/>
            <a:ext cx="3107393" cy="3709358"/>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24" name="Shape 224"/>
          <p:cNvSpPr txBox="1">
            <a:spLocks noGrp="1"/>
          </p:cNvSpPr>
          <p:nvPr>
            <p:ph type="title"/>
          </p:nvPr>
        </p:nvSpPr>
        <p:spPr>
          <a:xfrm>
            <a:off x="129038" y="478150"/>
            <a:ext cx="2977306" cy="2386013"/>
          </a:xfrm>
          <a:prstGeom prst="rect">
            <a:avLst/>
          </a:prstGeom>
          <a:noFill/>
          <a:ln>
            <a:noFill/>
          </a:ln>
        </p:spPr>
        <p:txBody>
          <a:bodyPr lIns="91425" tIns="45700" rIns="91425" bIns="45700" anchor="b" anchorCtr="0">
            <a:noAutofit/>
          </a:bodyPr>
          <a:lstStyle/>
          <a:p>
            <a:pPr marL="0" marR="0" lvl="0" indent="0" algn="l" rtl="0">
              <a:lnSpc>
                <a:spcPct val="93000"/>
              </a:lnSpc>
              <a:spcBef>
                <a:spcPts val="0"/>
              </a:spcBef>
              <a:spcAft>
                <a:spcPts val="0"/>
              </a:spcAft>
              <a:buClr>
                <a:srgbClr val="000000"/>
              </a:buClr>
              <a:buSzPct val="25000"/>
              <a:buFont typeface="Calibri"/>
              <a:buNone/>
            </a:pPr>
            <a:r>
              <a:rPr lang="en-US" sz="4800" b="1" i="0" u="none" strike="noStrike" cap="none" dirty="0">
                <a:solidFill>
                  <a:schemeClr val="dk1"/>
                </a:solidFill>
                <a:latin typeface="Calibri Light" panose="020F0302020204030204" pitchFamily="34" charset="0"/>
                <a:cs typeface="Calibri Light" panose="020F0302020204030204" pitchFamily="34" charset="0"/>
                <a:sym typeface="Calibri"/>
              </a:rPr>
              <a:t>SAMPLE JUDICIAL WARRANT</a:t>
            </a:r>
          </a:p>
        </p:txBody>
      </p:sp>
      <p:grpSp>
        <p:nvGrpSpPr>
          <p:cNvPr id="225" name="Shape 225"/>
          <p:cNvGrpSpPr/>
          <p:nvPr/>
        </p:nvGrpSpPr>
        <p:grpSpPr>
          <a:xfrm>
            <a:off x="0" y="6442727"/>
            <a:ext cx="9144000" cy="486556"/>
            <a:chOff x="0" y="6371444"/>
            <a:chExt cx="9144000" cy="486556"/>
          </a:xfrm>
        </p:grpSpPr>
        <p:sp>
          <p:nvSpPr>
            <p:cNvPr id="226" name="Shape 226"/>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27" name="Shape 227"/>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28" name="Shape 228"/>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grpSp>
        <p:nvGrpSpPr>
          <p:cNvPr id="20" name="Shape 233"/>
          <p:cNvGrpSpPr/>
          <p:nvPr/>
        </p:nvGrpSpPr>
        <p:grpSpPr>
          <a:xfrm>
            <a:off x="3107393" y="45046"/>
            <a:ext cx="6308069" cy="7137133"/>
            <a:chOff x="106274850" y="105613200"/>
            <a:chExt cx="7420612" cy="8595300"/>
          </a:xfrm>
        </p:grpSpPr>
        <p:pic>
          <p:nvPicPr>
            <p:cNvPr id="21" name="Shape 234"/>
            <p:cNvPicPr preferRelativeResize="0"/>
            <p:nvPr/>
          </p:nvPicPr>
          <p:blipFill rotWithShape="1">
            <a:blip r:embed="rId3">
              <a:alphaModFix/>
            </a:blip>
            <a:srcRect/>
            <a:stretch/>
          </p:blipFill>
          <p:spPr>
            <a:xfrm>
              <a:off x="106619037" y="105613200"/>
              <a:ext cx="6995100" cy="4107900"/>
            </a:xfrm>
            <a:prstGeom prst="rect">
              <a:avLst/>
            </a:prstGeom>
            <a:noFill/>
            <a:ln>
              <a:noFill/>
            </a:ln>
          </p:spPr>
        </p:pic>
        <p:pic>
          <p:nvPicPr>
            <p:cNvPr id="22" name="Shape 235"/>
            <p:cNvPicPr preferRelativeResize="0"/>
            <p:nvPr/>
          </p:nvPicPr>
          <p:blipFill rotWithShape="1">
            <a:blip r:embed="rId4">
              <a:alphaModFix/>
            </a:blip>
            <a:srcRect/>
            <a:stretch/>
          </p:blipFill>
          <p:spPr>
            <a:xfrm>
              <a:off x="106700362" y="109786625"/>
              <a:ext cx="6995100" cy="4107900"/>
            </a:xfrm>
            <a:prstGeom prst="rect">
              <a:avLst/>
            </a:prstGeom>
            <a:noFill/>
            <a:ln>
              <a:noFill/>
            </a:ln>
          </p:spPr>
        </p:pic>
        <p:sp>
          <p:nvSpPr>
            <p:cNvPr id="23" name="Shape 236"/>
            <p:cNvSpPr/>
            <p:nvPr/>
          </p:nvSpPr>
          <p:spPr>
            <a:xfrm>
              <a:off x="110337600" y="113263675"/>
              <a:ext cx="2727900" cy="197998"/>
            </a:xfrm>
            <a:prstGeom prst="rect">
              <a:avLst/>
            </a:prstGeom>
            <a:solidFill>
              <a:srgbClr val="FFFF00">
                <a:alpha val="14117"/>
              </a:srgbClr>
            </a:solid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37"/>
            <p:cNvSpPr/>
            <p:nvPr/>
          </p:nvSpPr>
          <p:spPr>
            <a:xfrm>
              <a:off x="107541062" y="107571537"/>
              <a:ext cx="2278500" cy="883800"/>
            </a:xfrm>
            <a:prstGeom prst="rect">
              <a:avLst/>
            </a:prstGeom>
            <a:solidFill>
              <a:srgbClr val="FFFF00">
                <a:alpha val="14117"/>
              </a:srgbClr>
            </a:solid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38"/>
            <p:cNvSpPr txBox="1"/>
            <p:nvPr/>
          </p:nvSpPr>
          <p:spPr>
            <a:xfrm>
              <a:off x="106274850" y="107571537"/>
              <a:ext cx="930898" cy="571500"/>
            </a:xfrm>
            <a:prstGeom prst="rect">
              <a:avLst/>
            </a:prstGeom>
            <a:no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Name &amp; Address</a:t>
              </a:r>
            </a:p>
          </p:txBody>
        </p:sp>
        <p:cxnSp>
          <p:nvCxnSpPr>
            <p:cNvPr id="26" name="Shape 239"/>
            <p:cNvCxnSpPr/>
            <p:nvPr/>
          </p:nvCxnSpPr>
          <p:spPr>
            <a:xfrm>
              <a:off x="107030525" y="107792525"/>
              <a:ext cx="274199" cy="0"/>
            </a:xfrm>
            <a:prstGeom prst="straightConnector1">
              <a:avLst/>
            </a:prstGeom>
            <a:noFill/>
            <a:ln w="25400" cap="flat" cmpd="sng">
              <a:solidFill>
                <a:srgbClr val="000000"/>
              </a:solidFill>
              <a:prstDash val="solid"/>
              <a:round/>
              <a:headEnd type="none" w="med" len="med"/>
              <a:tailEnd type="triangle" w="lg" len="lg"/>
            </a:ln>
          </p:spPr>
        </p:cxnSp>
        <p:sp>
          <p:nvSpPr>
            <p:cNvPr id="27" name="Shape 240"/>
            <p:cNvSpPr txBox="1"/>
            <p:nvPr/>
          </p:nvSpPr>
          <p:spPr>
            <a:xfrm>
              <a:off x="111709200" y="113690400"/>
              <a:ext cx="701100" cy="518100"/>
            </a:xfrm>
            <a:prstGeom prst="rect">
              <a:avLst/>
            </a:prstGeom>
            <a:no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100" b="1" i="0" u="none" strike="noStrike" cap="none">
                  <a:solidFill>
                    <a:srgbClr val="000000"/>
                  </a:solidFill>
                  <a:latin typeface="Calibri"/>
                  <a:ea typeface="Calibri"/>
                  <a:cs typeface="Calibri"/>
                  <a:sym typeface="Calibri"/>
                </a:rPr>
                <a:t>JUDGE</a:t>
              </a:r>
            </a:p>
          </p:txBody>
        </p:sp>
        <p:cxnSp>
          <p:nvCxnSpPr>
            <p:cNvPr id="28" name="Shape 241"/>
            <p:cNvCxnSpPr/>
            <p:nvPr/>
          </p:nvCxnSpPr>
          <p:spPr>
            <a:xfrm rot="10800000" flipH="1">
              <a:off x="112059725" y="113370424"/>
              <a:ext cx="518100" cy="289500"/>
            </a:xfrm>
            <a:prstGeom prst="straightConnector1">
              <a:avLst/>
            </a:prstGeom>
            <a:noFill/>
            <a:ln w="25400" cap="flat" cmpd="sng">
              <a:solidFill>
                <a:srgbClr val="000000"/>
              </a:solidFill>
              <a:prstDash val="solid"/>
              <a:round/>
              <a:headEnd type="none" w="med" len="med"/>
              <a:tailEnd type="triangle" w="lg" len="lg"/>
            </a:ln>
          </p:spPr>
        </p:cxnSp>
        <p:sp>
          <p:nvSpPr>
            <p:cNvPr id="29" name="Shape 242"/>
            <p:cNvSpPr txBox="1"/>
            <p:nvPr/>
          </p:nvSpPr>
          <p:spPr>
            <a:xfrm>
              <a:off x="109065062" y="113263675"/>
              <a:ext cx="701100" cy="518100"/>
            </a:xfrm>
            <a:prstGeom prst="rect">
              <a:avLst/>
            </a:prstGeom>
            <a:no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100" b="1" i="0" u="none" strike="noStrike" cap="none">
                  <a:solidFill>
                    <a:srgbClr val="000000"/>
                  </a:solidFill>
                  <a:latin typeface="Calibri"/>
                  <a:ea typeface="Calibri"/>
                  <a:cs typeface="Calibri"/>
                  <a:sym typeface="Calibri"/>
                </a:rPr>
                <a:t>DATE</a:t>
              </a:r>
            </a:p>
          </p:txBody>
        </p:sp>
        <p:cxnSp>
          <p:nvCxnSpPr>
            <p:cNvPr id="30" name="Shape 243"/>
            <p:cNvCxnSpPr/>
            <p:nvPr/>
          </p:nvCxnSpPr>
          <p:spPr>
            <a:xfrm rot="10800000">
              <a:off x="109065174" y="112897976"/>
              <a:ext cx="121800" cy="365698"/>
            </a:xfrm>
            <a:prstGeom prst="straightConnector1">
              <a:avLst/>
            </a:prstGeom>
            <a:noFill/>
            <a:ln w="25400" cap="flat" cmpd="sng">
              <a:solidFill>
                <a:srgbClr val="000000"/>
              </a:solidFill>
              <a:prstDash val="solid"/>
              <a:round/>
              <a:headEnd type="none" w="med" len="med"/>
              <a:tailEnd type="triangle" w="lg" len="lg"/>
            </a:ln>
          </p:spPr>
        </p:cxnSp>
        <p:sp>
          <p:nvSpPr>
            <p:cNvPr id="31" name="Shape 244"/>
            <p:cNvSpPr/>
            <p:nvPr/>
          </p:nvSpPr>
          <p:spPr>
            <a:xfrm>
              <a:off x="108097325" y="112516925"/>
              <a:ext cx="1668899" cy="441900"/>
            </a:xfrm>
            <a:prstGeom prst="rect">
              <a:avLst/>
            </a:prstGeom>
            <a:solidFill>
              <a:srgbClr val="FFFF00">
                <a:alpha val="14117"/>
              </a:srgbClr>
            </a:solidFill>
            <a:ln>
              <a:noFill/>
            </a:ln>
          </p:spPr>
          <p:txBody>
            <a:bodyPr lIns="36575" tIns="36575" rIns="36575" bIns="365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0" y="1049310"/>
            <a:ext cx="9143999" cy="5238977"/>
          </a:xfrm>
          <a:prstGeom prst="rect">
            <a:avLst/>
          </a:prstGeom>
          <a:noFill/>
          <a:ln>
            <a:noFill/>
          </a:ln>
        </p:spPr>
        <p:txBody>
          <a:bodyPr lIns="90000" tIns="45000" rIns="90000" bIns="45000" anchor="t" anchorCtr="0">
            <a:noAutofit/>
          </a:bodyPr>
          <a:lstStyle/>
          <a:p>
            <a:pPr lvl="0">
              <a:spcBef>
                <a:spcPts val="1000"/>
              </a:spcBef>
              <a:buClr>
                <a:schemeClr val="dk1"/>
              </a:buClr>
              <a:buSzPct val="90000"/>
            </a:pPr>
            <a:r>
              <a:rPr lang="en-US"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ONLY PROVIDE YOUR </a:t>
            </a:r>
            <a:r>
              <a:rPr lang="en-US" sz="2600" b="1" dirty="0">
                <a:latin typeface="Calibri Light" panose="020F0302020204030204" pitchFamily="34" charset="0"/>
                <a:ea typeface="Calibri"/>
                <a:cs typeface="Calibri Light" panose="020F0302020204030204" pitchFamily="34" charset="0"/>
                <a:sym typeface="Calibri"/>
              </a:rPr>
              <a:t>NAME AND DATE OF BIRTH</a:t>
            </a:r>
            <a:endParaRPr lang="en-US"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919163" lvl="0" indent="-457200">
              <a:spcBef>
                <a:spcPts val="1000"/>
              </a:spcBef>
              <a:buClr>
                <a:schemeClr val="dk1"/>
              </a:buClr>
              <a:buSzPct val="90000"/>
              <a:buFont typeface="Arial" panose="020B0604020202020204" pitchFamily="34" charset="0"/>
              <a:buChar char="•"/>
            </a:pPr>
            <a:r>
              <a:rPr lang="en-US" sz="2600" dirty="0">
                <a:latin typeface="Calibri Light" panose="020F0302020204030204" pitchFamily="34" charset="0"/>
                <a:ea typeface="Calibri"/>
                <a:cs typeface="Calibri Light" panose="020F0302020204030204" pitchFamily="34" charset="0"/>
                <a:sym typeface="Calibri"/>
              </a:rPr>
              <a:t>You are NOT required to give this information but that may help your family members locate you</a:t>
            </a:r>
          </a:p>
          <a:p>
            <a:pPr lvl="0">
              <a:spcBef>
                <a:spcPts val="1000"/>
              </a:spcBef>
              <a:buClr>
                <a:schemeClr val="dk1"/>
              </a:buClr>
              <a:buSzPct val="90000"/>
            </a:pPr>
            <a:r>
              <a:rPr lang="en-US" sz="2600" b="1" dirty="0">
                <a:latin typeface="Calibri Light" panose="020F0302020204030204" pitchFamily="34" charset="0"/>
                <a:ea typeface="Calibri"/>
                <a:cs typeface="Calibri Light" panose="020F0302020204030204" pitchFamily="34" charset="0"/>
                <a:sym typeface="Calibri"/>
              </a:rPr>
              <a:t>MEMORIZE YOUR 9 DIGIT A NUMBER</a:t>
            </a:r>
          </a:p>
          <a:p>
            <a:pPr lvl="0">
              <a:spcBef>
                <a:spcPts val="1000"/>
              </a:spcBef>
              <a:buClr>
                <a:schemeClr val="dk1"/>
              </a:buClr>
              <a:buSzPct val="90000"/>
            </a:pPr>
            <a:r>
              <a:rPr lang="en-US" sz="2600" b="1" dirty="0">
                <a:latin typeface="Calibri Light" panose="020F0302020204030204" pitchFamily="34" charset="0"/>
                <a:ea typeface="Calibri"/>
                <a:cs typeface="Calibri Light" panose="020F0302020204030204" pitchFamily="34" charset="0"/>
                <a:sym typeface="Calibri"/>
              </a:rPr>
              <a:t>ASK TO TALK TO AN ATTORNEY</a:t>
            </a:r>
          </a:p>
          <a:p>
            <a:pPr marL="461963" lvl="2" indent="60325">
              <a:spcBef>
                <a:spcPts val="1000"/>
              </a:spcBef>
              <a:buClr>
                <a:schemeClr val="dk1"/>
              </a:buClr>
              <a:buSzPct val="90000"/>
              <a:buFont typeface="Arial" panose="020B0604020202020204" pitchFamily="34" charset="0"/>
              <a:buChar char="•"/>
            </a:pPr>
            <a:r>
              <a:rPr lang="en-US" sz="2600" i="1" dirty="0">
                <a:latin typeface="Calibri Light" panose="020F0302020204030204" pitchFamily="34" charset="0"/>
                <a:ea typeface="Calibri"/>
                <a:cs typeface="Calibri Light" panose="020F0302020204030204" pitchFamily="34" charset="0"/>
                <a:sym typeface="Calibri"/>
              </a:rPr>
              <a:t>	</a:t>
            </a:r>
            <a:r>
              <a:rPr lang="en-US" sz="2600" dirty="0">
                <a:latin typeface="Calibri Light" panose="020F0302020204030204" pitchFamily="34" charset="0"/>
                <a:ea typeface="Calibri"/>
                <a:cs typeface="Calibri Light" panose="020F0302020204030204" pitchFamily="34" charset="0"/>
                <a:sym typeface="Calibri"/>
              </a:rPr>
              <a:t>All detention centers should let you make a call – there will be a charge</a:t>
            </a:r>
          </a:p>
          <a:p>
            <a:pPr marL="461963" lvl="2" indent="463550">
              <a:spcBef>
                <a:spcPts val="1000"/>
              </a:spcBef>
              <a:buClr>
                <a:schemeClr val="dk1"/>
              </a:buClr>
              <a:buSzPct val="90000"/>
              <a:buFont typeface="Arial" panose="020B0604020202020204" pitchFamily="34" charset="0"/>
              <a:buChar char="•"/>
            </a:pPr>
            <a:r>
              <a:rPr lang="en-US" sz="2600" dirty="0">
                <a:latin typeface="Calibri Light" panose="020F0302020204030204" pitchFamily="34" charset="0"/>
                <a:ea typeface="Calibri"/>
                <a:cs typeface="Calibri Light" panose="020F0302020204030204" pitchFamily="34" charset="0"/>
                <a:sym typeface="Calibri"/>
              </a:rPr>
              <a:t>ONLY inform your lawyer about your immigration status </a:t>
            </a:r>
          </a:p>
          <a:p>
            <a:pPr lvl="0" algn="ctr">
              <a:spcBef>
                <a:spcPts val="1000"/>
              </a:spcBef>
              <a:buClr>
                <a:schemeClr val="dk1"/>
              </a:buClr>
              <a:buSzPct val="90000"/>
            </a:pPr>
            <a:endParaRPr lang="en-US" sz="2600" b="1" dirty="0">
              <a:latin typeface="Calibri Light" panose="020F0302020204030204" pitchFamily="34" charset="0"/>
              <a:ea typeface="Calibri"/>
              <a:cs typeface="Calibri Light" panose="020F0302020204030204" pitchFamily="34" charset="0"/>
              <a:sym typeface="Calibri"/>
            </a:endParaRPr>
          </a:p>
          <a:p>
            <a:pPr lvl="0" algn="ctr">
              <a:spcBef>
                <a:spcPts val="1000"/>
              </a:spcBef>
              <a:buClr>
                <a:schemeClr val="dk1"/>
              </a:buClr>
              <a:buSzPct val="90000"/>
            </a:pPr>
            <a:r>
              <a:rPr lang="en-US" sz="2600" b="1" dirty="0">
                <a:latin typeface="Calibri Light" panose="020F0302020204030204" pitchFamily="34" charset="0"/>
                <a:ea typeface="Calibri"/>
                <a:cs typeface="Calibri Light" panose="020F0302020204030204" pitchFamily="34" charset="0"/>
                <a:sym typeface="Calibri"/>
              </a:rPr>
              <a:t>ALWAYS ASK TO SEE A JUDGE &amp; DON’T SIGN ANYTHING YOU DON’T UNDERSTAND</a:t>
            </a:r>
          </a:p>
          <a:p>
            <a:pPr lvl="0">
              <a:lnSpc>
                <a:spcPct val="150000"/>
              </a:lnSpc>
              <a:spcBef>
                <a:spcPts val="1000"/>
              </a:spcBef>
              <a:buClr>
                <a:schemeClr val="dk1"/>
              </a:buClr>
              <a:buSzPct val="90000"/>
            </a:pPr>
            <a:endParaRPr lang="en-US"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lvl="0">
              <a:spcBef>
                <a:spcPts val="1000"/>
              </a:spcBef>
              <a:buClr>
                <a:schemeClr val="dk1"/>
              </a:buClr>
              <a:buSzPct val="90000"/>
            </a:pPr>
            <a:endParaRPr lang="en-US"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lvl="2">
              <a:spcBef>
                <a:spcPts val="1000"/>
              </a:spcBef>
              <a:buClr>
                <a:schemeClr val="dk1"/>
              </a:buClr>
              <a:buSzPct val="90000"/>
            </a:pPr>
            <a:r>
              <a:rPr lang="en-US" sz="2600" b="1" dirty="0">
                <a:latin typeface="Calibri Light" panose="020F0302020204030204" pitchFamily="34" charset="0"/>
                <a:ea typeface="Calibri"/>
                <a:cs typeface="Calibri Light" panose="020F0302020204030204" pitchFamily="34" charset="0"/>
                <a:sym typeface="Calibri"/>
              </a:rPr>
              <a:t>	</a:t>
            </a:r>
            <a:endParaRPr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685800" marR="0" lvl="1" indent="-228600" algn="l" rtl="0">
              <a:lnSpc>
                <a:spcPct val="82000"/>
              </a:lnSpc>
              <a:spcBef>
                <a:spcPts val="850"/>
              </a:spcBef>
              <a:spcAft>
                <a:spcPts val="0"/>
              </a:spcAft>
              <a:buClr>
                <a:srgbClr val="000000"/>
              </a:buClr>
              <a:buFont typeface="Calibri"/>
              <a:buNone/>
            </a:pPr>
            <a:endParaRPr sz="2100" b="0" i="0" u="none" strike="noStrike" cap="none" dirty="0">
              <a:solidFill>
                <a:srgbClr val="000000"/>
              </a:solidFill>
              <a:latin typeface="Calibri"/>
              <a:ea typeface="Calibri"/>
              <a:cs typeface="Calibri"/>
              <a:sym typeface="Calibri"/>
            </a:endParaRPr>
          </a:p>
        </p:txBody>
      </p:sp>
      <p:sp>
        <p:nvSpPr>
          <p:cNvPr id="247" name="Shape 247"/>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8" name="Shape 248"/>
          <p:cNvSpPr txBox="1"/>
          <p:nvPr/>
        </p:nvSpPr>
        <p:spPr>
          <a:xfrm>
            <a:off x="142375" y="0"/>
            <a:ext cx="8796900" cy="818800"/>
          </a:xfrm>
          <a:prstGeom prst="rect">
            <a:avLst/>
          </a:prstGeom>
          <a:noFill/>
          <a:ln>
            <a:noFill/>
          </a:ln>
        </p:spPr>
        <p:txBody>
          <a:bodyPr lIns="90000" tIns="45000" rIns="90000" bIns="45000" anchor="t" anchorCtr="0">
            <a:noAutofit/>
          </a:bodyPr>
          <a:lstStyle/>
          <a:p>
            <a:pPr marL="0" marR="0" lvl="0" indent="0" algn="l" rtl="0">
              <a:lnSpc>
                <a:spcPct val="102000"/>
              </a:lnSpc>
              <a:spcBef>
                <a:spcPts val="0"/>
              </a:spcBef>
              <a:spcAft>
                <a:spcPts val="0"/>
              </a:spcAft>
              <a:buClr>
                <a:srgbClr val="FFC000"/>
              </a:buClr>
              <a:buSzPct val="25000"/>
              <a:buFont typeface="Arial Black"/>
              <a:buNone/>
            </a:pPr>
            <a:r>
              <a:rPr lang="en-US" sz="4800" b="1" dirty="0">
                <a:latin typeface="Calibri Light" panose="020F0302020204030204" pitchFamily="34" charset="0"/>
                <a:ea typeface="Calibri"/>
                <a:cs typeface="Calibri Light" panose="020F0302020204030204" pitchFamily="34" charset="0"/>
                <a:sym typeface="Calibri"/>
              </a:rPr>
              <a:t>If You Are Detained by ICE</a:t>
            </a:r>
            <a:endParaRPr lang="en-US" sz="48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p:txBody>
      </p:sp>
      <p:grpSp>
        <p:nvGrpSpPr>
          <p:cNvPr id="249" name="Shape 249"/>
          <p:cNvGrpSpPr/>
          <p:nvPr/>
        </p:nvGrpSpPr>
        <p:grpSpPr>
          <a:xfrm>
            <a:off x="0" y="6371444"/>
            <a:ext cx="9144000" cy="486556"/>
            <a:chOff x="0" y="6371444"/>
            <a:chExt cx="9144000" cy="486556"/>
          </a:xfrm>
        </p:grpSpPr>
        <p:sp>
          <p:nvSpPr>
            <p:cNvPr id="250" name="Shape 250"/>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1" name="Shape 251"/>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52" name="Shape 2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0" y="1049310"/>
            <a:ext cx="9143999" cy="5238977"/>
          </a:xfrm>
          <a:prstGeom prst="rect">
            <a:avLst/>
          </a:prstGeom>
          <a:noFill/>
          <a:ln>
            <a:noFill/>
          </a:ln>
        </p:spPr>
        <p:txBody>
          <a:bodyPr lIns="90000" tIns="45000" rIns="90000" bIns="45000" anchor="t" anchorCtr="0">
            <a:noAutofit/>
          </a:bodyPr>
          <a:lstStyle/>
          <a:p>
            <a:pPr marL="457200" lvl="0" indent="-457200">
              <a:spcBef>
                <a:spcPts val="1000"/>
              </a:spcBef>
              <a:buClr>
                <a:schemeClr val="dk1"/>
              </a:buClr>
              <a:buSzPct val="90000"/>
              <a:buFont typeface="Arial" panose="020B0604020202020204" pitchFamily="34" charset="0"/>
              <a:buChar char="•"/>
            </a:pPr>
            <a:r>
              <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Individuals being detained outside of court </a:t>
            </a:r>
          </a:p>
          <a:p>
            <a:pPr marL="457200" lvl="0" indent="-457200">
              <a:spcBef>
                <a:spcPts val="1000"/>
              </a:spcBef>
              <a:buClr>
                <a:schemeClr val="dk1"/>
              </a:buClr>
              <a:buSzPct val="90000"/>
              <a:buFont typeface="Arial" panose="020B0604020202020204" pitchFamily="34" charset="0"/>
              <a:buChar char="•"/>
            </a:pPr>
            <a:r>
              <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ICE acting like </a:t>
            </a:r>
            <a:r>
              <a:rPr lang="en-US" sz="2600" dirty="0">
                <a:latin typeface="Calibri Light" panose="020F0302020204030204" pitchFamily="34" charset="0"/>
                <a:ea typeface="Calibri"/>
                <a:cs typeface="Calibri Light" panose="020F0302020204030204" pitchFamily="34" charset="0"/>
                <a:sym typeface="Calibri"/>
              </a:rPr>
              <a:t>police officers</a:t>
            </a:r>
          </a:p>
          <a:p>
            <a:pPr marL="457200" lvl="0" indent="-457200">
              <a:spcBef>
                <a:spcPts val="1000"/>
              </a:spcBef>
              <a:buClr>
                <a:schemeClr val="dk1"/>
              </a:buClr>
              <a:buSzPct val="90000"/>
              <a:buFont typeface="Arial" panose="020B0604020202020204" pitchFamily="34" charset="0"/>
              <a:buChar char="•"/>
            </a:pPr>
            <a:r>
              <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ICE officials not identifying themselves</a:t>
            </a:r>
          </a:p>
          <a:p>
            <a:pPr marL="457200" lvl="0" indent="-457200">
              <a:spcBef>
                <a:spcPts val="1000"/>
              </a:spcBef>
              <a:buClr>
                <a:schemeClr val="dk1"/>
              </a:buClr>
              <a:buSzPct val="90000"/>
              <a:buFont typeface="Arial" panose="020B0604020202020204" pitchFamily="34" charset="0"/>
              <a:buChar char="•"/>
            </a:pPr>
            <a:r>
              <a:rPr lang="en-US" sz="2600" dirty="0">
                <a:latin typeface="Calibri Light" panose="020F0302020204030204" pitchFamily="34" charset="0"/>
                <a:ea typeface="Calibri"/>
                <a:cs typeface="Calibri Light" panose="020F0302020204030204" pitchFamily="34" charset="0"/>
                <a:sym typeface="Calibri"/>
              </a:rPr>
              <a:t>ICE officials conducting traffic stops</a:t>
            </a:r>
            <a:endPar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lvl="0">
              <a:spcBef>
                <a:spcPts val="1000"/>
              </a:spcBef>
              <a:buClr>
                <a:schemeClr val="dk1"/>
              </a:buClr>
              <a:buSzPct val="90000"/>
            </a:pPr>
            <a:endPar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lvl="0">
              <a:spcBef>
                <a:spcPts val="1000"/>
              </a:spcBef>
              <a:buClr>
                <a:schemeClr val="dk1"/>
              </a:buClr>
              <a:buSzPct val="90000"/>
            </a:pPr>
            <a:endPar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lvl="0" algn="ctr">
              <a:spcBef>
                <a:spcPts val="1000"/>
              </a:spcBef>
              <a:buClr>
                <a:schemeClr val="dk1"/>
              </a:buClr>
              <a:buSzPct val="90000"/>
            </a:pPr>
            <a:r>
              <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What other tactics are you seein</a:t>
            </a:r>
            <a:r>
              <a:rPr lang="en-US" sz="2600" dirty="0">
                <a:latin typeface="Calibri Light" panose="020F0302020204030204" pitchFamily="34" charset="0"/>
                <a:ea typeface="Calibri"/>
                <a:cs typeface="Calibri Light" panose="020F0302020204030204" pitchFamily="34" charset="0"/>
                <a:sym typeface="Calibri"/>
              </a:rPr>
              <a:t>g/hearing in the community?</a:t>
            </a:r>
            <a:endParaRPr lang="en-US" sz="260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lvl="2">
              <a:spcBef>
                <a:spcPts val="1000"/>
              </a:spcBef>
              <a:buClr>
                <a:schemeClr val="dk1"/>
              </a:buClr>
              <a:buSzPct val="90000"/>
            </a:pPr>
            <a:r>
              <a:rPr lang="en-US" sz="2600" b="1" dirty="0">
                <a:latin typeface="Calibri Light" panose="020F0302020204030204" pitchFamily="34" charset="0"/>
                <a:ea typeface="Calibri"/>
                <a:cs typeface="Calibri Light" panose="020F0302020204030204" pitchFamily="34" charset="0"/>
                <a:sym typeface="Calibri"/>
              </a:rPr>
              <a:t>	</a:t>
            </a:r>
            <a:endParaRPr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685800" marR="0" lvl="1" indent="-228600" algn="l" rtl="0">
              <a:lnSpc>
                <a:spcPct val="82000"/>
              </a:lnSpc>
              <a:spcBef>
                <a:spcPts val="850"/>
              </a:spcBef>
              <a:spcAft>
                <a:spcPts val="0"/>
              </a:spcAft>
              <a:buClr>
                <a:srgbClr val="000000"/>
              </a:buClr>
              <a:buFont typeface="Calibri"/>
              <a:buNone/>
            </a:pPr>
            <a:endParaRPr sz="2100" b="0" i="0" u="none" strike="noStrike" cap="none" dirty="0">
              <a:solidFill>
                <a:srgbClr val="000000"/>
              </a:solidFill>
              <a:latin typeface="Calibri"/>
              <a:ea typeface="Calibri"/>
              <a:cs typeface="Calibri"/>
              <a:sym typeface="Calibri"/>
            </a:endParaRPr>
          </a:p>
        </p:txBody>
      </p:sp>
      <p:sp>
        <p:nvSpPr>
          <p:cNvPr id="247" name="Shape 247"/>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8" name="Shape 248"/>
          <p:cNvSpPr txBox="1"/>
          <p:nvPr/>
        </p:nvSpPr>
        <p:spPr>
          <a:xfrm>
            <a:off x="0" y="0"/>
            <a:ext cx="8939275" cy="818800"/>
          </a:xfrm>
          <a:prstGeom prst="rect">
            <a:avLst/>
          </a:prstGeom>
          <a:noFill/>
          <a:ln>
            <a:noFill/>
          </a:ln>
        </p:spPr>
        <p:txBody>
          <a:bodyPr lIns="90000" tIns="45000" rIns="90000" bIns="45000" anchor="t" anchorCtr="0">
            <a:noAutofit/>
          </a:bodyPr>
          <a:lstStyle/>
          <a:p>
            <a:pPr marL="0" marR="0" lvl="0" indent="0" algn="l" rtl="0">
              <a:lnSpc>
                <a:spcPct val="102000"/>
              </a:lnSpc>
              <a:spcBef>
                <a:spcPts val="0"/>
              </a:spcBef>
              <a:spcAft>
                <a:spcPts val="0"/>
              </a:spcAft>
              <a:buClr>
                <a:srgbClr val="FFC000"/>
              </a:buClr>
              <a:buSzPct val="25000"/>
              <a:buFont typeface="Arial Black"/>
              <a:buNone/>
            </a:pPr>
            <a:r>
              <a:rPr lang="en-US" sz="4800" b="1" dirty="0">
                <a:latin typeface="Calibri Light" panose="020F0302020204030204" pitchFamily="34" charset="0"/>
                <a:ea typeface="Calibri"/>
                <a:cs typeface="Calibri Light" panose="020F0302020204030204" pitchFamily="34" charset="0"/>
                <a:sym typeface="Calibri"/>
              </a:rPr>
              <a:t>Tactics by ICE</a:t>
            </a:r>
            <a:endParaRPr lang="en-US" sz="48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p:txBody>
      </p:sp>
      <p:grpSp>
        <p:nvGrpSpPr>
          <p:cNvPr id="249" name="Shape 249"/>
          <p:cNvGrpSpPr/>
          <p:nvPr/>
        </p:nvGrpSpPr>
        <p:grpSpPr>
          <a:xfrm>
            <a:off x="0" y="6371444"/>
            <a:ext cx="9144000" cy="486556"/>
            <a:chOff x="0" y="6371444"/>
            <a:chExt cx="9144000" cy="486556"/>
          </a:xfrm>
        </p:grpSpPr>
        <p:sp>
          <p:nvSpPr>
            <p:cNvPr id="250" name="Shape 250"/>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1" name="Shape 251"/>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52" name="Shape 2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7971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0" y="915990"/>
            <a:ext cx="9143999" cy="5372297"/>
          </a:xfrm>
          <a:prstGeom prst="rect">
            <a:avLst/>
          </a:prstGeom>
          <a:noFill/>
          <a:ln>
            <a:noFill/>
          </a:ln>
        </p:spPr>
        <p:txBody>
          <a:bodyPr lIns="90000" tIns="45000" rIns="90000" bIns="45000" anchor="t" anchorCtr="0">
            <a:noAutofit/>
          </a:bodyPr>
          <a:lstStyle/>
          <a:p>
            <a:pPr marL="342900" indent="-342900">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If you are driving and get pulled over: </a:t>
            </a:r>
          </a:p>
          <a:p>
            <a:pPr marL="746125" lvl="3"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An officer can require you to show your license, vehicle registration, and proof of insurance</a:t>
            </a:r>
          </a:p>
          <a:p>
            <a:pPr marL="746125" lvl="3"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You </a:t>
            </a:r>
            <a:r>
              <a:rPr lang="en-US" sz="2300" b="1" u="sng" dirty="0">
                <a:latin typeface="Calibri Light" panose="020F0302020204030204" pitchFamily="34" charset="0"/>
                <a:cs typeface="Calibri Light" panose="020F0302020204030204" pitchFamily="34" charset="0"/>
              </a:rPr>
              <a:t>don’t </a:t>
            </a:r>
            <a:r>
              <a:rPr lang="en-US" sz="2300" dirty="0">
                <a:latin typeface="Calibri Light" panose="020F0302020204030204" pitchFamily="34" charset="0"/>
                <a:cs typeface="Calibri Light" panose="020F0302020204030204" pitchFamily="34" charset="0"/>
              </a:rPr>
              <a:t>have to answer questions about your immigration status</a:t>
            </a:r>
          </a:p>
          <a:p>
            <a:pPr marL="746125" lvl="3"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Do not provide your foreign documents - only provide your TVDL</a:t>
            </a:r>
          </a:p>
          <a:p>
            <a:pPr marL="746125" lvl="3"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For residents of Chicago,  apply for </a:t>
            </a:r>
            <a:r>
              <a:rPr lang="en-US" sz="2300">
                <a:latin typeface="Calibri Light" panose="020F0302020204030204" pitchFamily="34" charset="0"/>
                <a:cs typeface="Calibri Light" panose="020F0302020204030204" pitchFamily="34" charset="0"/>
              </a:rPr>
              <a:t>City Key</a:t>
            </a:r>
            <a:endParaRPr lang="en-US" sz="2300" dirty="0">
              <a:latin typeface="Calibri Light" panose="020F0302020204030204" pitchFamily="34" charset="0"/>
              <a:cs typeface="Calibri Light" panose="020F0302020204030204" pitchFamily="34" charset="0"/>
            </a:endParaRPr>
          </a:p>
          <a:p>
            <a:pPr marL="412750" lvl="3"/>
            <a:endParaRPr lang="en-US" sz="20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If you are pulled over in a traffic stop: </a:t>
            </a:r>
          </a:p>
          <a:p>
            <a:pPr marL="698500"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Ask the officer to identify themselves – if they are local police or ICE</a:t>
            </a:r>
          </a:p>
          <a:p>
            <a:pPr marL="698500"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ICE officials often identify themselves as “police,” but it is important to know what agency they represent </a:t>
            </a:r>
          </a:p>
          <a:p>
            <a:pPr marL="698500"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If they are ICE officials – REMEMBER YOUR RIGHTS</a:t>
            </a:r>
          </a:p>
          <a:p>
            <a:pPr marL="1206500" indent="-333375">
              <a:buFont typeface="Arial" panose="020B0604020202020204" pitchFamily="34" charset="0"/>
              <a:buChar char="•"/>
            </a:pPr>
            <a:r>
              <a:rPr lang="en-US" sz="2300" dirty="0">
                <a:latin typeface="Calibri Light" panose="020F0302020204030204" pitchFamily="34" charset="0"/>
                <a:cs typeface="Calibri Light" panose="020F0302020204030204" pitchFamily="34" charset="0"/>
              </a:rPr>
              <a:t>Do </a:t>
            </a:r>
            <a:r>
              <a:rPr lang="en-US" sz="2300" b="1" u="sng" dirty="0">
                <a:latin typeface="Calibri Light" panose="020F0302020204030204" pitchFamily="34" charset="0"/>
                <a:cs typeface="Calibri Light" panose="020F0302020204030204" pitchFamily="34" charset="0"/>
              </a:rPr>
              <a:t>not</a:t>
            </a:r>
            <a:r>
              <a:rPr lang="en-US" sz="2300" dirty="0">
                <a:latin typeface="Calibri Light" panose="020F0302020204030204" pitchFamily="34" charset="0"/>
                <a:cs typeface="Calibri Light" panose="020F0302020204030204" pitchFamily="34" charset="0"/>
              </a:rPr>
              <a:t> answer any questions or provide any documentation before you speak with your attorney</a:t>
            </a:r>
          </a:p>
          <a:p>
            <a:pPr lvl="2">
              <a:spcBef>
                <a:spcPts val="1000"/>
              </a:spcBef>
              <a:buClr>
                <a:schemeClr val="dk1"/>
              </a:buClr>
              <a:buSzPct val="90000"/>
            </a:pPr>
            <a:r>
              <a:rPr lang="en-US" sz="2600" b="1" dirty="0">
                <a:latin typeface="Calibri Light" panose="020F0302020204030204" pitchFamily="34" charset="0"/>
                <a:ea typeface="Calibri"/>
                <a:cs typeface="Calibri Light" panose="020F0302020204030204" pitchFamily="34" charset="0"/>
                <a:sym typeface="Calibri"/>
              </a:rPr>
              <a:t>	</a:t>
            </a:r>
            <a:endParaRPr sz="2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685800" marR="0" lvl="1" indent="-228600" algn="l" rtl="0">
              <a:lnSpc>
                <a:spcPct val="82000"/>
              </a:lnSpc>
              <a:spcBef>
                <a:spcPts val="850"/>
              </a:spcBef>
              <a:spcAft>
                <a:spcPts val="0"/>
              </a:spcAft>
              <a:buClr>
                <a:srgbClr val="000000"/>
              </a:buClr>
              <a:buFont typeface="Calibri"/>
              <a:buNone/>
            </a:pPr>
            <a:endParaRPr sz="2100" b="0" i="0" u="none" strike="noStrike" cap="none" dirty="0">
              <a:solidFill>
                <a:srgbClr val="000000"/>
              </a:solidFill>
              <a:latin typeface="Calibri"/>
              <a:ea typeface="Calibri"/>
              <a:cs typeface="Calibri"/>
              <a:sym typeface="Calibri"/>
            </a:endParaRPr>
          </a:p>
        </p:txBody>
      </p:sp>
      <p:sp>
        <p:nvSpPr>
          <p:cNvPr id="247" name="Shape 247"/>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8" name="Shape 248"/>
          <p:cNvSpPr txBox="1"/>
          <p:nvPr/>
        </p:nvSpPr>
        <p:spPr>
          <a:xfrm>
            <a:off x="0" y="0"/>
            <a:ext cx="8939275" cy="818800"/>
          </a:xfrm>
          <a:prstGeom prst="rect">
            <a:avLst/>
          </a:prstGeom>
          <a:noFill/>
          <a:ln>
            <a:noFill/>
          </a:ln>
        </p:spPr>
        <p:txBody>
          <a:bodyPr lIns="90000" tIns="45000" rIns="90000" bIns="45000" anchor="t" anchorCtr="0">
            <a:noAutofit/>
          </a:bodyPr>
          <a:lstStyle/>
          <a:p>
            <a:pPr marL="0" marR="0" lvl="0" indent="0" algn="l" rtl="0">
              <a:lnSpc>
                <a:spcPct val="102000"/>
              </a:lnSpc>
              <a:spcBef>
                <a:spcPts val="0"/>
              </a:spcBef>
              <a:spcAft>
                <a:spcPts val="0"/>
              </a:spcAft>
              <a:buClr>
                <a:srgbClr val="FFC000"/>
              </a:buClr>
              <a:buSzPct val="25000"/>
              <a:buFont typeface="Arial Black"/>
              <a:buNone/>
            </a:pPr>
            <a:r>
              <a:rPr lang="en-US" sz="48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ICE Conducting Traffic Stops</a:t>
            </a:r>
          </a:p>
        </p:txBody>
      </p:sp>
      <p:grpSp>
        <p:nvGrpSpPr>
          <p:cNvPr id="249" name="Shape 249"/>
          <p:cNvGrpSpPr/>
          <p:nvPr/>
        </p:nvGrpSpPr>
        <p:grpSpPr>
          <a:xfrm>
            <a:off x="0" y="6371444"/>
            <a:ext cx="9144000" cy="486556"/>
            <a:chOff x="0" y="6371444"/>
            <a:chExt cx="9144000" cy="486556"/>
          </a:xfrm>
        </p:grpSpPr>
        <p:sp>
          <p:nvSpPr>
            <p:cNvPr id="250" name="Shape 250"/>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1" name="Shape 251"/>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52" name="Shape 2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1906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29866123"/>
              </p:ext>
            </p:extLst>
          </p:nvPr>
        </p:nvGraphicFramePr>
        <p:xfrm>
          <a:off x="392906" y="1447800"/>
          <a:ext cx="8358187"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a:xfrm>
            <a:off x="8534400" y="6400800"/>
            <a:ext cx="381000" cy="365125"/>
          </a:xfrm>
        </p:spPr>
        <p:txBody>
          <a:bodyPr/>
          <a:lstStyle/>
          <a:p>
            <a:pPr>
              <a:defRPr/>
            </a:pPr>
            <a:fld id="{D27E87F7-1CF8-4E18-B0D0-AACA259BDD36}" type="slidenum">
              <a:rPr lang="en-US" altLang="en-US" smtClean="0"/>
              <a:pPr>
                <a:defRPr/>
              </a:pPr>
              <a:t>14</a:t>
            </a:fld>
            <a:endParaRPr lang="en-US" alt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3738345297"/>
              </p:ext>
            </p:extLst>
          </p:nvPr>
        </p:nvGraphicFramePr>
        <p:xfrm>
          <a:off x="392906" y="3810000"/>
          <a:ext cx="8358187"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457200" y="1295400"/>
            <a:ext cx="2667000" cy="369332"/>
          </a:xfrm>
          <a:prstGeom prst="rect">
            <a:avLst/>
          </a:prstGeom>
          <a:noFill/>
        </p:spPr>
        <p:txBody>
          <a:bodyPr wrap="square" rtlCol="0">
            <a:spAutoFit/>
          </a:bodyPr>
          <a:lstStyle/>
          <a:p>
            <a:r>
              <a:rPr lang="en-US" b="1" dirty="0"/>
              <a:t>Detained Individuals</a:t>
            </a:r>
          </a:p>
        </p:txBody>
      </p:sp>
      <p:sp>
        <p:nvSpPr>
          <p:cNvPr id="8" name="TextBox 7"/>
          <p:cNvSpPr txBox="1"/>
          <p:nvPr/>
        </p:nvSpPr>
        <p:spPr>
          <a:xfrm>
            <a:off x="457200" y="3505200"/>
            <a:ext cx="2667000" cy="369332"/>
          </a:xfrm>
          <a:prstGeom prst="rect">
            <a:avLst/>
          </a:prstGeom>
          <a:noFill/>
        </p:spPr>
        <p:txBody>
          <a:bodyPr wrap="square" rtlCol="0">
            <a:spAutoFit/>
          </a:bodyPr>
          <a:lstStyle/>
          <a:p>
            <a:r>
              <a:rPr lang="en-US" b="1" dirty="0"/>
              <a:t>Non-Detained Individuals</a:t>
            </a:r>
          </a:p>
        </p:txBody>
      </p:sp>
      <p:sp>
        <p:nvSpPr>
          <p:cNvPr id="4" name="Rectangle 3"/>
          <p:cNvSpPr/>
          <p:nvPr/>
        </p:nvSpPr>
        <p:spPr>
          <a:xfrm>
            <a:off x="457200" y="5780317"/>
            <a:ext cx="8293893" cy="523220"/>
          </a:xfrm>
          <a:prstGeom prst="rect">
            <a:avLst/>
          </a:prstGeom>
        </p:spPr>
        <p:txBody>
          <a:bodyPr wrap="square">
            <a:spAutoFit/>
          </a:bodyPr>
          <a:lstStyle/>
          <a:p>
            <a:pPr lvl="0" algn="ctr"/>
            <a:r>
              <a:rPr lang="en-US" b="1" cap="all" dirty="0">
                <a:solidFill>
                  <a:srgbClr val="FF0000"/>
                </a:solidFill>
              </a:rPr>
              <a:t>** IF YOU ARE AFRAID TO RETURN TO YOUR COUNTRY, SAY SO to the immigration officer during processing **</a:t>
            </a:r>
            <a:endParaRPr lang="es-MX" b="1" cap="all" dirty="0">
              <a:solidFill>
                <a:srgbClr val="FF0000"/>
              </a:solidFill>
            </a:endParaRPr>
          </a:p>
        </p:txBody>
      </p:sp>
      <p:sp>
        <p:nvSpPr>
          <p:cNvPr id="9" name="Shape 247">
            <a:extLst>
              <a:ext uri="{FF2B5EF4-FFF2-40B4-BE49-F238E27FC236}">
                <a16:creationId xmlns:a16="http://schemas.microsoft.com/office/drawing/2014/main" id="{591F6AFB-0098-F048-B90B-F3ECACD86D2C}"/>
              </a:ext>
            </a:extLst>
          </p:cNvPr>
          <p:cNvSpPr/>
          <p:nvPr/>
        </p:nvSpPr>
        <p:spPr>
          <a:xfrm>
            <a:off x="0" y="13797"/>
            <a:ext cx="9144000" cy="886862"/>
          </a:xfrm>
          <a:prstGeom prst="rect">
            <a:avLst/>
          </a:prstGeom>
          <a:solidFill>
            <a:srgbClr val="9CC2E5"/>
          </a:solidFill>
          <a:ln>
            <a:noFill/>
          </a:ln>
        </p:spPr>
        <p:txBody>
          <a:bodyPr lIns="91425" tIns="45700" rIns="91425" bIns="45700" anchor="ctr" anchorCtr="0">
            <a:noAutofit/>
          </a:bodyPr>
          <a:lstStyle/>
          <a:p>
            <a:pPr lvl="0">
              <a:lnSpc>
                <a:spcPct val="102000"/>
              </a:lnSpc>
              <a:buClr>
                <a:srgbClr val="FFC000"/>
              </a:buClr>
              <a:buSzPct val="25000"/>
            </a:pPr>
            <a:r>
              <a:rPr lang="en-US" sz="4400" b="1" dirty="0">
                <a:latin typeface="Calibri Light" panose="020F0302020204030204" pitchFamily="34" charset="0"/>
                <a:ea typeface="Calibri"/>
                <a:cs typeface="Calibri Light" panose="020F0302020204030204" pitchFamily="34" charset="0"/>
                <a:sym typeface="Calibri"/>
              </a:rPr>
              <a:t>If You Are Detained by ICE</a:t>
            </a:r>
          </a:p>
        </p:txBody>
      </p:sp>
      <p:grpSp>
        <p:nvGrpSpPr>
          <p:cNvPr id="10" name="Shape 249">
            <a:extLst>
              <a:ext uri="{FF2B5EF4-FFF2-40B4-BE49-F238E27FC236}">
                <a16:creationId xmlns:a16="http://schemas.microsoft.com/office/drawing/2014/main" id="{FAACDB6B-35EF-9749-9758-8A2F403D7CD3}"/>
              </a:ext>
            </a:extLst>
          </p:cNvPr>
          <p:cNvGrpSpPr/>
          <p:nvPr/>
        </p:nvGrpSpPr>
        <p:grpSpPr>
          <a:xfrm>
            <a:off x="0" y="6340084"/>
            <a:ext cx="9144000" cy="486556"/>
            <a:chOff x="0" y="6371444"/>
            <a:chExt cx="9144000" cy="486556"/>
          </a:xfrm>
        </p:grpSpPr>
        <p:sp>
          <p:nvSpPr>
            <p:cNvPr id="12" name="Shape 250">
              <a:extLst>
                <a:ext uri="{FF2B5EF4-FFF2-40B4-BE49-F238E27FC236}">
                  <a16:creationId xmlns:a16="http://schemas.microsoft.com/office/drawing/2014/main" id="{E7CEF7F8-5818-614F-A691-013B35DB6B4C}"/>
                </a:ext>
              </a:extLst>
            </p:cNvPr>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 name="Shape 251">
              <a:extLst>
                <a:ext uri="{FF2B5EF4-FFF2-40B4-BE49-F238E27FC236}">
                  <a16:creationId xmlns:a16="http://schemas.microsoft.com/office/drawing/2014/main" id="{4B3CF4CF-8F24-4943-B7E2-E75E0B5ECEAA}"/>
                </a:ext>
              </a:extLst>
            </p:cNvPr>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33004322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142375" y="1163991"/>
            <a:ext cx="8796900" cy="5189469"/>
          </a:xfrm>
          <a:prstGeom prst="rect">
            <a:avLst/>
          </a:prstGeom>
          <a:noFill/>
          <a:ln>
            <a:noFill/>
          </a:ln>
        </p:spPr>
        <p:txBody>
          <a:bodyPr lIns="90000" tIns="45000" rIns="90000" bIns="45000" anchor="t" anchorCtr="0">
            <a:noAutofit/>
          </a:bodyPr>
          <a:lstStyle/>
          <a:p>
            <a:pPr marL="685800" indent="-685800">
              <a:lnSpc>
                <a:spcPct val="115000"/>
              </a:lnSpc>
              <a:buClr>
                <a:schemeClr val="dk1"/>
              </a:buClr>
              <a:buSzPct val="90000"/>
              <a:buFont typeface="Arial"/>
              <a:buAutoNum type="arabicPeriod"/>
            </a:pPr>
            <a:r>
              <a:rPr lang="en-US" sz="4000" dirty="0">
                <a:solidFill>
                  <a:schemeClr val="dk1"/>
                </a:solidFill>
                <a:latin typeface="Calibri Light" panose="020F0302020204030204" pitchFamily="34" charset="0"/>
                <a:ea typeface="Calibri"/>
                <a:cs typeface="Calibri Light" panose="020F0302020204030204" pitchFamily="34" charset="0"/>
                <a:sym typeface="Calibri"/>
              </a:rPr>
              <a:t>Locate them: LOCATOR.ICE.GOV</a:t>
            </a:r>
          </a:p>
          <a:p>
            <a:pPr marL="685800" lvl="0" indent="-685800">
              <a:spcBef>
                <a:spcPts val="1000"/>
              </a:spcBef>
              <a:buClr>
                <a:schemeClr val="dk1"/>
              </a:buClr>
              <a:buSzPct val="90000"/>
              <a:buFont typeface="Arial"/>
              <a:buAutoNum type="arabicPeriod"/>
            </a:pPr>
            <a:r>
              <a:rPr lang="en-US" sz="4000" dirty="0">
                <a:solidFill>
                  <a:schemeClr val="dk1"/>
                </a:solidFill>
                <a:latin typeface="Calibri Light" panose="020F0302020204030204" pitchFamily="34" charset="0"/>
                <a:ea typeface="Calibri"/>
                <a:cs typeface="Calibri Light" panose="020F0302020204030204" pitchFamily="34" charset="0"/>
                <a:sym typeface="Calibri"/>
              </a:rPr>
              <a:t>Call your consulate’s emergency # México: (855)463-6395</a:t>
            </a:r>
          </a:p>
          <a:p>
            <a:pPr marL="685800" lvl="0" indent="-685800">
              <a:spcBef>
                <a:spcPts val="1000"/>
              </a:spcBef>
              <a:buClr>
                <a:schemeClr val="dk1"/>
              </a:buClr>
              <a:buSzPct val="90000"/>
              <a:buFont typeface="Arial"/>
              <a:buAutoNum type="arabicPeriod"/>
            </a:pPr>
            <a:r>
              <a:rPr lang="en-US" sz="4000" dirty="0">
                <a:solidFill>
                  <a:schemeClr val="dk1"/>
                </a:solidFill>
                <a:latin typeface="Calibri Light" panose="020F0302020204030204" pitchFamily="34" charset="0"/>
                <a:ea typeface="Calibri"/>
                <a:cs typeface="Calibri Light" panose="020F0302020204030204" pitchFamily="34" charset="0"/>
                <a:sym typeface="Calibri"/>
              </a:rPr>
              <a:t>The person who pays bond must have legal status</a:t>
            </a:r>
            <a:endParaRPr lang="en-US" sz="4000" dirty="0">
              <a:latin typeface="Calibri Light" panose="020F0302020204030204" pitchFamily="34" charset="0"/>
              <a:ea typeface="Calibri"/>
              <a:cs typeface="Calibri Light" panose="020F0302020204030204" pitchFamily="34" charset="0"/>
              <a:sym typeface="Calibri"/>
            </a:endParaRPr>
          </a:p>
          <a:p>
            <a:pPr marL="685800" lvl="0" indent="-685800">
              <a:lnSpc>
                <a:spcPct val="115000"/>
              </a:lnSpc>
              <a:spcBef>
                <a:spcPts val="1000"/>
              </a:spcBef>
              <a:buClr>
                <a:schemeClr val="dk1"/>
              </a:buClr>
              <a:buSzPct val="90000"/>
              <a:buFont typeface="Arial"/>
              <a:buAutoNum type="arabicPeriod"/>
            </a:pPr>
            <a:r>
              <a:rPr lang="en-US" sz="4000" dirty="0">
                <a:solidFill>
                  <a:schemeClr val="dk1"/>
                </a:solidFill>
                <a:latin typeface="Calibri Light" panose="020F0302020204030204" pitchFamily="34" charset="0"/>
                <a:ea typeface="Calibri"/>
                <a:cs typeface="Calibri Light" panose="020F0302020204030204" pitchFamily="34" charset="0"/>
                <a:sym typeface="Calibri"/>
              </a:rPr>
              <a:t>Call your attorney</a:t>
            </a:r>
          </a:p>
        </p:txBody>
      </p:sp>
      <p:sp>
        <p:nvSpPr>
          <p:cNvPr id="247" name="Shape 247"/>
          <p:cNvSpPr/>
          <p:nvPr/>
        </p:nvSpPr>
        <p:spPr>
          <a:xfrm>
            <a:off x="0" y="0"/>
            <a:ext cx="9144000" cy="1100138"/>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8" name="Shape 248"/>
          <p:cNvSpPr txBox="1"/>
          <p:nvPr/>
        </p:nvSpPr>
        <p:spPr>
          <a:xfrm>
            <a:off x="-31176" y="0"/>
            <a:ext cx="9175175" cy="1134863"/>
          </a:xfrm>
          <a:prstGeom prst="rect">
            <a:avLst/>
          </a:prstGeom>
          <a:noFill/>
          <a:ln>
            <a:noFill/>
          </a:ln>
        </p:spPr>
        <p:txBody>
          <a:bodyPr lIns="90000" tIns="45000" rIns="90000" bIns="45000" anchor="t" anchorCtr="0">
            <a:noAutofit/>
          </a:bodyPr>
          <a:lstStyle/>
          <a:p>
            <a:pPr marL="0" marR="0" lvl="0" indent="0" algn="l" rtl="0">
              <a:lnSpc>
                <a:spcPct val="102000"/>
              </a:lnSpc>
              <a:spcBef>
                <a:spcPts val="0"/>
              </a:spcBef>
              <a:spcAft>
                <a:spcPts val="0"/>
              </a:spcAft>
              <a:buClr>
                <a:srgbClr val="FFC000"/>
              </a:buClr>
              <a:buSzPct val="25000"/>
              <a:buFont typeface="Arial Black"/>
              <a:buNone/>
            </a:pPr>
            <a:r>
              <a:rPr lang="en-US" sz="4500" b="1" dirty="0">
                <a:latin typeface="Calibri Light" panose="020F0302020204030204" pitchFamily="34" charset="0"/>
                <a:ea typeface="Calibri"/>
                <a:cs typeface="Calibri Light" panose="020F0302020204030204" pitchFamily="34" charset="0"/>
                <a:sym typeface="Calibri"/>
              </a:rPr>
              <a:t>If a Family Member is Detained by ICE</a:t>
            </a:r>
            <a:endParaRPr lang="en-US" sz="45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p:txBody>
      </p:sp>
      <p:grpSp>
        <p:nvGrpSpPr>
          <p:cNvPr id="249" name="Shape 249"/>
          <p:cNvGrpSpPr/>
          <p:nvPr/>
        </p:nvGrpSpPr>
        <p:grpSpPr>
          <a:xfrm>
            <a:off x="-204725" y="6356351"/>
            <a:ext cx="9144000" cy="486556"/>
            <a:chOff x="0" y="6371444"/>
            <a:chExt cx="9144000" cy="486556"/>
          </a:xfrm>
        </p:grpSpPr>
        <p:sp>
          <p:nvSpPr>
            <p:cNvPr id="250" name="Shape 250"/>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1" name="Shape 251"/>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52" name="Shape 2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242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149902" y="1319134"/>
            <a:ext cx="8820548" cy="4915759"/>
          </a:xfrm>
          <a:prstGeom prst="rect">
            <a:avLst/>
          </a:prstGeom>
          <a:noFill/>
          <a:ln>
            <a:noFill/>
          </a:ln>
        </p:spPr>
        <p:txBody>
          <a:bodyPr lIns="90000" tIns="45000" rIns="90000" bIns="45000" anchor="t" anchorCtr="0">
            <a:noAutofit/>
          </a:bodyPr>
          <a:lstStyle/>
          <a:p>
            <a:pPr lvl="1">
              <a:lnSpc>
                <a:spcPct val="82000"/>
              </a:lnSpc>
              <a:buClr>
                <a:srgbClr val="000000"/>
              </a:buClr>
              <a:buSzPct val="25000"/>
            </a:pPr>
            <a:r>
              <a:rPr lang="en-US" altLang="en-US" sz="2800" b="1" dirty="0">
                <a:solidFill>
                  <a:srgbClr val="C00000"/>
                </a:solidFill>
                <a:latin typeface="Calibri Light" panose="020F0502020204030204" pitchFamily="34" charset="0"/>
                <a:ea typeface="Calibri" pitchFamily="34" charset="0"/>
                <a:cs typeface="Calibri Light" panose="020F0502020204030204" pitchFamily="34" charset="0"/>
                <a:sym typeface="Calibri" pitchFamily="34" charset="0"/>
              </a:rPr>
              <a:t>Do I have a deportation order?</a:t>
            </a:r>
          </a:p>
          <a:p>
            <a:pPr marL="342900" lvl="1" indent="-342900" eaLnBrk="1" hangingPunct="1">
              <a:lnSpc>
                <a:spcPct val="82000"/>
              </a:lnSpc>
              <a:spcBef>
                <a:spcPts val="1138"/>
              </a:spcBef>
              <a:buClr>
                <a:srgbClr val="000000"/>
              </a:buClr>
              <a:buFont typeface="Arial" panose="020B0604020202020204" pitchFamily="34" charset="0"/>
              <a:buChar char="•"/>
            </a:pPr>
            <a:r>
              <a:rPr lang="en-US" altLang="en-US" sz="2800" dirty="0">
                <a:latin typeface="Calibri Light" panose="020F0502020204030204" pitchFamily="34" charset="0"/>
                <a:ea typeface="Calibri" pitchFamily="34" charset="0"/>
                <a:cs typeface="Calibri Light" panose="020F0502020204030204" pitchFamily="34" charset="0"/>
                <a:sym typeface="Calibri" pitchFamily="34" charset="0"/>
              </a:rPr>
              <a:t>Call 1-800-898-7180 (Executive Office of Immigration Review – the immigration court) and enter your 9-digit A-number  </a:t>
            </a:r>
          </a:p>
          <a:p>
            <a:pPr marL="342900" lvl="1" indent="-342900">
              <a:lnSpc>
                <a:spcPct val="82000"/>
              </a:lnSpc>
              <a:spcBef>
                <a:spcPts val="1138"/>
              </a:spcBef>
              <a:buClr>
                <a:srgbClr val="000000"/>
              </a:buClr>
              <a:buFont typeface="Arial" panose="020B0604020202020204" pitchFamily="34" charset="0"/>
              <a:buChar char="•"/>
            </a:pPr>
            <a:r>
              <a:rPr lang="en-US" sz="2800" dirty="0">
                <a:latin typeface="Calibri Light" panose="020F0502020204030204" pitchFamily="34" charset="0"/>
                <a:cs typeface="Calibri Light" panose="020F0502020204030204" pitchFamily="34" charset="0"/>
              </a:rPr>
              <a:t>A deportation order may not show up on the 1-800# - you may have to request your file from the immigration agencies in order to verify if you have a removal order </a:t>
            </a:r>
          </a:p>
          <a:p>
            <a:pPr marL="342900" lvl="1" indent="-342900">
              <a:lnSpc>
                <a:spcPct val="82000"/>
              </a:lnSpc>
              <a:spcBef>
                <a:spcPts val="1138"/>
              </a:spcBef>
              <a:buClr>
                <a:srgbClr val="000000"/>
              </a:buClr>
              <a:buFont typeface="Arial" panose="020B0604020202020204" pitchFamily="34" charset="0"/>
              <a:buChar char="•"/>
            </a:pPr>
            <a:r>
              <a:rPr lang="en-US" altLang="en-US" sz="2800" dirty="0">
                <a:latin typeface="Calibri Light" panose="020F0502020204030204" pitchFamily="34" charset="0"/>
                <a:ea typeface="Calibri" pitchFamily="34" charset="0"/>
                <a:cs typeface="Calibri Light" panose="020F0502020204030204" pitchFamily="34" charset="0"/>
                <a:sym typeface="Calibri" pitchFamily="34" charset="0"/>
              </a:rPr>
              <a:t>We </a:t>
            </a:r>
            <a:r>
              <a:rPr lang="en-US" altLang="en-US" sz="2800" b="1" u="sng" dirty="0">
                <a:latin typeface="Calibri Light" panose="020F0502020204030204" pitchFamily="34" charset="0"/>
                <a:ea typeface="Calibri" pitchFamily="34" charset="0"/>
                <a:cs typeface="Calibri Light" panose="020F0502020204030204" pitchFamily="34" charset="0"/>
                <a:sym typeface="Calibri" pitchFamily="34" charset="0"/>
              </a:rPr>
              <a:t>STRONGLY </a:t>
            </a:r>
            <a:r>
              <a:rPr lang="en-US" altLang="en-US" sz="2800" dirty="0">
                <a:latin typeface="Calibri Light" panose="020F0502020204030204" pitchFamily="34" charset="0"/>
                <a:ea typeface="Calibri" pitchFamily="34" charset="0"/>
                <a:cs typeface="Calibri Light" panose="020F0502020204030204" pitchFamily="34" charset="0"/>
                <a:sym typeface="Calibri" pitchFamily="34" charset="0"/>
              </a:rPr>
              <a:t>recommend that you contact an immigration attorney if you have a deportation order or if you live with someone who has a deportation order! </a:t>
            </a:r>
          </a:p>
        </p:txBody>
      </p:sp>
      <p:sp>
        <p:nvSpPr>
          <p:cNvPr id="247" name="Shape 247"/>
          <p:cNvSpPr/>
          <p:nvPr/>
        </p:nvSpPr>
        <p:spPr>
          <a:xfrm>
            <a:off x="0" y="0"/>
            <a:ext cx="9144000" cy="1100138"/>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8" name="Shape 248"/>
          <p:cNvSpPr txBox="1"/>
          <p:nvPr/>
        </p:nvSpPr>
        <p:spPr>
          <a:xfrm>
            <a:off x="-31176" y="0"/>
            <a:ext cx="9175175" cy="1134863"/>
          </a:xfrm>
          <a:prstGeom prst="rect">
            <a:avLst/>
          </a:prstGeom>
          <a:noFill/>
          <a:ln>
            <a:noFill/>
          </a:ln>
        </p:spPr>
        <p:txBody>
          <a:bodyPr lIns="90000" tIns="45000" rIns="90000" bIns="45000" anchor="t" anchorCtr="0">
            <a:noAutofit/>
          </a:bodyPr>
          <a:lstStyle/>
          <a:p>
            <a:pPr marL="0" marR="0" lvl="0" indent="0" algn="l" rtl="0">
              <a:lnSpc>
                <a:spcPct val="102000"/>
              </a:lnSpc>
              <a:spcBef>
                <a:spcPts val="0"/>
              </a:spcBef>
              <a:spcAft>
                <a:spcPts val="0"/>
              </a:spcAft>
              <a:buClr>
                <a:srgbClr val="FFC000"/>
              </a:buClr>
              <a:buSzPct val="25000"/>
              <a:buFont typeface="Arial Black"/>
              <a:buNone/>
            </a:pPr>
            <a:r>
              <a:rPr lang="en-US" sz="4500" b="1" dirty="0">
                <a:latin typeface="Calibri Light" panose="020F0302020204030204" pitchFamily="34" charset="0"/>
                <a:ea typeface="Calibri"/>
                <a:cs typeface="Calibri Light" panose="020F0302020204030204" pitchFamily="34" charset="0"/>
                <a:sym typeface="Calibri"/>
              </a:rPr>
              <a:t>Information Regarding ICE</a:t>
            </a:r>
            <a:endParaRPr lang="en-US" sz="45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p:txBody>
      </p:sp>
      <p:grpSp>
        <p:nvGrpSpPr>
          <p:cNvPr id="249" name="Shape 249"/>
          <p:cNvGrpSpPr/>
          <p:nvPr/>
        </p:nvGrpSpPr>
        <p:grpSpPr>
          <a:xfrm>
            <a:off x="-204725" y="6356351"/>
            <a:ext cx="9144000" cy="486556"/>
            <a:chOff x="0" y="6371444"/>
            <a:chExt cx="9144000" cy="486556"/>
          </a:xfrm>
        </p:grpSpPr>
        <p:sp>
          <p:nvSpPr>
            <p:cNvPr id="250" name="Shape 250"/>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1" name="Shape 251"/>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52" name="Shape 2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2795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p:nvPr/>
        </p:nvSpPr>
        <p:spPr>
          <a:xfrm>
            <a:off x="187675" y="981712"/>
            <a:ext cx="8956199" cy="5238089"/>
          </a:xfrm>
          <a:prstGeom prst="rect">
            <a:avLst/>
          </a:prstGeom>
          <a:noFill/>
          <a:ln>
            <a:noFill/>
          </a:ln>
        </p:spPr>
        <p:txBody>
          <a:bodyPr lIns="90000" tIns="45000" rIns="90000" bIns="45000" anchor="t" anchorCtr="0">
            <a:noAutofit/>
          </a:bodyPr>
          <a:lstStyle/>
          <a:p>
            <a:pPr marL="0" marR="0" lvl="0" indent="0" algn="l" rtl="0">
              <a:lnSpc>
                <a:spcPct val="100000"/>
              </a:lnSpc>
              <a:spcBef>
                <a:spcPts val="600"/>
              </a:spcBef>
              <a:spcAft>
                <a:spcPts val="0"/>
              </a:spcAft>
              <a:buClr>
                <a:srgbClr val="000000"/>
              </a:buClr>
              <a:buSzPct val="25000"/>
              <a:buFont typeface="Times New Roman"/>
              <a:buNone/>
            </a:pPr>
            <a:r>
              <a:rPr lang="en-US" sz="3600" b="1" i="0" strike="noStrike" cap="none" dirty="0">
                <a:solidFill>
                  <a:srgbClr val="000000"/>
                </a:solidFill>
                <a:latin typeface="Calibri Light" panose="020F0302020204030204" pitchFamily="34" charset="0"/>
                <a:ea typeface="Calibri"/>
                <a:cs typeface="Calibri Light" panose="020F0302020204030204" pitchFamily="34" charset="0"/>
                <a:sym typeface="Calibri"/>
              </a:rPr>
              <a:t>Court: </a:t>
            </a:r>
          </a:p>
          <a:p>
            <a:pPr marL="0" marR="0" lvl="0" indent="0" algn="l" rtl="0">
              <a:lnSpc>
                <a:spcPct val="100000"/>
              </a:lnSpc>
              <a:spcBef>
                <a:spcPts val="600"/>
              </a:spcBef>
              <a:spcAft>
                <a:spcPts val="0"/>
              </a:spcAft>
              <a:buClr>
                <a:srgbClr val="000000"/>
              </a:buClr>
              <a:buSzPct val="25000"/>
              <a:buFont typeface="Times New Roman"/>
              <a:buNone/>
            </a:pPr>
            <a:r>
              <a:rPr lang="en-US" sz="36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If you have court or supervision and you do not go, </a:t>
            </a:r>
            <a:r>
              <a:rPr lang="en-US" sz="3600" dirty="0">
                <a:latin typeface="Calibri Light" panose="020F0302020204030204" pitchFamily="34" charset="0"/>
                <a:ea typeface="Calibri"/>
                <a:cs typeface="Calibri Light" panose="020F0302020204030204" pitchFamily="34" charset="0"/>
                <a:sym typeface="Calibri"/>
              </a:rPr>
              <a:t>you will have an or</a:t>
            </a:r>
            <a:r>
              <a:rPr lang="en-US" sz="360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der of DEPORTATION</a:t>
            </a:r>
            <a:r>
              <a:rPr lang="en-US" sz="400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t>
            </a:r>
          </a:p>
          <a:p>
            <a:pPr marL="0" marR="0" lvl="0" indent="0" algn="l" rtl="0">
              <a:lnSpc>
                <a:spcPct val="100000"/>
              </a:lnSpc>
              <a:spcBef>
                <a:spcPts val="600"/>
              </a:spcBef>
              <a:spcAft>
                <a:spcPts val="0"/>
              </a:spcAft>
              <a:buClr>
                <a:srgbClr val="000000"/>
              </a:buClr>
              <a:buFont typeface="Times New Roman"/>
              <a:buNone/>
            </a:pPr>
            <a:endParaRPr sz="1200" b="1" i="0"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rtl="0">
              <a:lnSpc>
                <a:spcPct val="100000"/>
              </a:lnSpc>
              <a:spcBef>
                <a:spcPts val="600"/>
              </a:spcBef>
              <a:spcAft>
                <a:spcPts val="0"/>
              </a:spcAft>
              <a:buClr>
                <a:srgbClr val="000000"/>
              </a:buClr>
              <a:buSzPct val="25000"/>
              <a:buFont typeface="Times New Roman"/>
              <a:buNone/>
            </a:pPr>
            <a:r>
              <a:rPr lang="en-US" sz="3600" b="1" i="0" strike="noStrike" cap="none" dirty="0">
                <a:solidFill>
                  <a:srgbClr val="000000"/>
                </a:solidFill>
                <a:latin typeface="Calibri Light" panose="020F0302020204030204" pitchFamily="34" charset="0"/>
                <a:ea typeface="Calibri"/>
                <a:cs typeface="Calibri Light" panose="020F0302020204030204" pitchFamily="34" charset="0"/>
                <a:sym typeface="Calibri"/>
              </a:rPr>
              <a:t>Bond:  </a:t>
            </a:r>
          </a:p>
          <a:p>
            <a:pPr marL="457200" marR="0" lvl="0" indent="-457200" rtl="0">
              <a:lnSpc>
                <a:spcPct val="100000"/>
              </a:lnSpc>
              <a:spcBef>
                <a:spcPts val="600"/>
              </a:spcBef>
              <a:spcAft>
                <a:spcPts val="0"/>
              </a:spcAft>
              <a:buClr>
                <a:srgbClr val="000000"/>
              </a:buClr>
              <a:buSzPct val="75000"/>
              <a:buFont typeface="Arial" panose="020B0604020202020204" pitchFamily="34" charset="0"/>
              <a:buChar char="•"/>
            </a:pPr>
            <a:r>
              <a:rPr lang="en-US" sz="36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You must pay 100%</a:t>
            </a:r>
          </a:p>
          <a:p>
            <a:pPr marL="457200" marR="0" lvl="0" indent="-457200" rtl="0">
              <a:lnSpc>
                <a:spcPct val="100000"/>
              </a:lnSpc>
              <a:spcBef>
                <a:spcPts val="600"/>
              </a:spcBef>
              <a:spcAft>
                <a:spcPts val="0"/>
              </a:spcAft>
              <a:buClr>
                <a:srgbClr val="000000"/>
              </a:buClr>
              <a:buSzPct val="75000"/>
              <a:buFont typeface="Arial" panose="020B0604020202020204" pitchFamily="34" charset="0"/>
              <a:buChar char="•"/>
            </a:pPr>
            <a:r>
              <a:rPr lang="en-US" sz="36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The person who pays must be a U.S. Citizen or </a:t>
            </a:r>
            <a:r>
              <a:rPr lang="en-US" sz="3600" dirty="0">
                <a:latin typeface="Calibri Light" panose="020F0302020204030204" pitchFamily="34" charset="0"/>
                <a:ea typeface="Calibri"/>
                <a:cs typeface="Calibri Light" panose="020F0302020204030204" pitchFamily="34" charset="0"/>
                <a:sym typeface="Calibri"/>
              </a:rPr>
              <a:t>Legal Permanent Resident.</a:t>
            </a:r>
          </a:p>
          <a:p>
            <a:pPr marL="457200" marR="0" lvl="0" indent="-457200" rtl="0">
              <a:lnSpc>
                <a:spcPct val="100000"/>
              </a:lnSpc>
              <a:spcBef>
                <a:spcPts val="600"/>
              </a:spcBef>
              <a:spcAft>
                <a:spcPts val="0"/>
              </a:spcAft>
              <a:buClr>
                <a:srgbClr val="000000"/>
              </a:buClr>
              <a:buSzPct val="75000"/>
              <a:buFont typeface="Arial" panose="020B0604020202020204" pitchFamily="34" charset="0"/>
              <a:buChar char="•"/>
            </a:pPr>
            <a:r>
              <a:rPr lang="en-US" sz="36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Bond is reimbursed at the end of your case</a:t>
            </a:r>
          </a:p>
        </p:txBody>
      </p:sp>
      <p:sp>
        <p:nvSpPr>
          <p:cNvPr id="259" name="Shape 259"/>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0" name="Shape 260"/>
          <p:cNvSpPr txBox="1"/>
          <p:nvPr/>
        </p:nvSpPr>
        <p:spPr>
          <a:xfrm>
            <a:off x="187675" y="94850"/>
            <a:ext cx="7785475" cy="734850"/>
          </a:xfrm>
          <a:prstGeom prst="rect">
            <a:avLst/>
          </a:prstGeom>
          <a:noFill/>
          <a:ln>
            <a:noFill/>
          </a:ln>
        </p:spPr>
        <p:txBody>
          <a:bodyPr lIns="90000" tIns="45000" rIns="90000" bIns="45000" anchor="t" anchorCtr="0">
            <a:noAutofit/>
          </a:bodyPr>
          <a:lstStyle/>
          <a:p>
            <a:pPr marL="0" marR="0" lvl="0" indent="0" rtl="0">
              <a:lnSpc>
                <a:spcPct val="100000"/>
              </a:lnSpc>
              <a:spcBef>
                <a:spcPts val="0"/>
              </a:spcBef>
              <a:spcAft>
                <a:spcPts val="0"/>
              </a:spcAft>
              <a:buClr>
                <a:srgbClr val="FFC000"/>
              </a:buClr>
              <a:buSzPct val="25000"/>
              <a:buFont typeface="Arial Black"/>
              <a:buNone/>
            </a:pPr>
            <a:r>
              <a:rPr lang="en-US" sz="40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Court and Bond: Immigration</a:t>
            </a:r>
          </a:p>
        </p:txBody>
      </p:sp>
      <p:grpSp>
        <p:nvGrpSpPr>
          <p:cNvPr id="261" name="Shape 261"/>
          <p:cNvGrpSpPr/>
          <p:nvPr/>
        </p:nvGrpSpPr>
        <p:grpSpPr>
          <a:xfrm>
            <a:off x="0" y="6371444"/>
            <a:ext cx="9144000" cy="486556"/>
            <a:chOff x="0" y="6371444"/>
            <a:chExt cx="9144000" cy="486556"/>
          </a:xfrm>
        </p:grpSpPr>
        <p:sp>
          <p:nvSpPr>
            <p:cNvPr id="262" name="Shape 262"/>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3" name="Shape 263"/>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64" name="Shape 2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270" name="Shape 270"/>
          <p:cNvGrpSpPr/>
          <p:nvPr/>
        </p:nvGrpSpPr>
        <p:grpSpPr>
          <a:xfrm>
            <a:off x="0" y="6356353"/>
            <a:ext cx="9144000" cy="486556"/>
            <a:chOff x="0" y="6371444"/>
            <a:chExt cx="9144000" cy="486556"/>
          </a:xfrm>
        </p:grpSpPr>
        <p:sp>
          <p:nvSpPr>
            <p:cNvPr id="271" name="Shape 271"/>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72" name="Shape 272"/>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73" name="Shape 273"/>
          <p:cNvSpPr/>
          <p:nvPr/>
        </p:nvSpPr>
        <p:spPr>
          <a:xfrm>
            <a:off x="0" y="-1"/>
            <a:ext cx="9144000" cy="1399544"/>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274" name="Shape 274"/>
          <p:cNvSpPr txBox="1">
            <a:spLocks noGrp="1"/>
          </p:cNvSpPr>
          <p:nvPr>
            <p:ph type="title"/>
          </p:nvPr>
        </p:nvSpPr>
        <p:spPr>
          <a:xfrm>
            <a:off x="0" y="0"/>
            <a:ext cx="9068549" cy="139954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800" b="1" i="0" u="none" strike="noStrike" cap="none" dirty="0">
                <a:solidFill>
                  <a:schemeClr val="dk1"/>
                </a:solidFill>
                <a:latin typeface="Calibri Light" panose="020F0302020204030204" pitchFamily="34" charset="0"/>
                <a:cs typeface="Calibri Light" panose="020F0302020204030204" pitchFamily="34" charset="0"/>
                <a:sym typeface="Calibri"/>
              </a:rPr>
              <a:t>Basic Vocabulary to Exercise your Rights:</a:t>
            </a:r>
          </a:p>
        </p:txBody>
      </p:sp>
      <p:sp>
        <p:nvSpPr>
          <p:cNvPr id="8" name="Shape 290"/>
          <p:cNvSpPr txBox="1"/>
          <p:nvPr/>
        </p:nvSpPr>
        <p:spPr>
          <a:xfrm>
            <a:off x="74645" y="1530219"/>
            <a:ext cx="4082819" cy="4618653"/>
          </a:xfrm>
          <a:prstGeom prst="rect">
            <a:avLst/>
          </a:prstGeom>
          <a:no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600"/>
              </a:spcBef>
              <a:buNone/>
            </a:pPr>
            <a:r>
              <a:rPr lang="es-MX" sz="1800" b="1" i="1" dirty="0">
                <a:solidFill>
                  <a:schemeClr val="dk1"/>
                </a:solidFill>
                <a:latin typeface="Calibri Light" panose="020F0302020204030204" pitchFamily="34" charset="0"/>
                <a:ea typeface="Calibri"/>
                <a:cs typeface="Calibri"/>
                <a:sym typeface="Calibri"/>
              </a:rPr>
              <a:t>Do </a:t>
            </a:r>
            <a:r>
              <a:rPr lang="es-MX" sz="1800" b="1" i="1" dirty="0" err="1">
                <a:solidFill>
                  <a:schemeClr val="dk1"/>
                </a:solidFill>
                <a:latin typeface="Calibri Light" panose="020F0302020204030204" pitchFamily="34" charset="0"/>
                <a:ea typeface="Calibri"/>
                <a:cs typeface="Calibri"/>
                <a:sym typeface="Calibri"/>
              </a:rPr>
              <a:t>you</a:t>
            </a:r>
            <a:r>
              <a:rPr lang="es-MX" sz="1800" b="1" i="1" dirty="0">
                <a:solidFill>
                  <a:schemeClr val="dk1"/>
                </a:solidFill>
                <a:latin typeface="Calibri Light" panose="020F0302020204030204" pitchFamily="34" charset="0"/>
                <a:ea typeface="Calibri"/>
                <a:cs typeface="Calibri"/>
                <a:sym typeface="Calibri"/>
              </a:rPr>
              <a:t> </a:t>
            </a:r>
            <a:r>
              <a:rPr lang="es-MX" sz="1800" b="1" i="1" dirty="0" err="1">
                <a:solidFill>
                  <a:schemeClr val="dk1"/>
                </a:solidFill>
                <a:latin typeface="Calibri Light" panose="020F0302020204030204" pitchFamily="34" charset="0"/>
                <a:ea typeface="Calibri"/>
                <a:cs typeface="Calibri"/>
                <a:sym typeface="Calibri"/>
              </a:rPr>
              <a:t>have</a:t>
            </a:r>
            <a:r>
              <a:rPr lang="es-MX" sz="1800" b="1" i="1" dirty="0">
                <a:solidFill>
                  <a:schemeClr val="dk1"/>
                </a:solidFill>
                <a:latin typeface="Calibri Light" panose="020F0302020204030204" pitchFamily="34" charset="0"/>
                <a:ea typeface="Calibri"/>
                <a:cs typeface="Calibri"/>
                <a:sym typeface="Calibri"/>
              </a:rPr>
              <a:t> a warrant?</a:t>
            </a:r>
          </a:p>
          <a:p>
            <a:pPr lvl="0" rtl="0">
              <a:lnSpc>
                <a:spcPct val="115000"/>
              </a:lnSpc>
              <a:spcBef>
                <a:spcPts val="600"/>
              </a:spcBef>
              <a:buNone/>
            </a:pPr>
            <a:r>
              <a:rPr lang="es-MX" sz="1800" dirty="0">
                <a:solidFill>
                  <a:schemeClr val="dk1"/>
                </a:solidFill>
                <a:latin typeface="Calibri Light" panose="020F0302020204030204" pitchFamily="34" charset="0"/>
                <a:ea typeface="Calibri"/>
                <a:cs typeface="Calibri"/>
                <a:sym typeface="Calibri"/>
              </a:rPr>
              <a:t>¿Tiene una orden de arresto? </a:t>
            </a:r>
          </a:p>
          <a:p>
            <a:pPr lvl="0" rtl="0">
              <a:lnSpc>
                <a:spcPct val="115000"/>
              </a:lnSpc>
              <a:spcBef>
                <a:spcPts val="600"/>
              </a:spcBef>
              <a:buClr>
                <a:schemeClr val="dk1"/>
              </a:buClr>
              <a:buFont typeface="Arial"/>
              <a:buNone/>
            </a:pPr>
            <a:endParaRPr sz="500"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None/>
            </a:pPr>
            <a:r>
              <a:rPr lang="es-MX" sz="1800" b="1" i="1" dirty="0">
                <a:solidFill>
                  <a:schemeClr val="dk1"/>
                </a:solidFill>
                <a:latin typeface="Calibri Light" panose="020F0302020204030204" pitchFamily="34" charset="0"/>
                <a:ea typeface="Calibri"/>
                <a:cs typeface="Calibri"/>
                <a:sym typeface="Calibri"/>
              </a:rPr>
              <a:t>Are </a:t>
            </a:r>
            <a:r>
              <a:rPr lang="es-MX" sz="1800" b="1" i="1" dirty="0" err="1">
                <a:solidFill>
                  <a:schemeClr val="dk1"/>
                </a:solidFill>
                <a:latin typeface="Calibri Light" panose="020F0302020204030204" pitchFamily="34" charset="0"/>
                <a:ea typeface="Calibri"/>
                <a:cs typeface="Calibri"/>
                <a:sym typeface="Calibri"/>
              </a:rPr>
              <a:t>you</a:t>
            </a:r>
            <a:r>
              <a:rPr lang="es-MX" sz="1800" b="1" i="1" dirty="0">
                <a:solidFill>
                  <a:schemeClr val="dk1"/>
                </a:solidFill>
                <a:latin typeface="Calibri Light" panose="020F0302020204030204" pitchFamily="34" charset="0"/>
                <a:ea typeface="Calibri"/>
                <a:cs typeface="Calibri"/>
                <a:sym typeface="Calibri"/>
              </a:rPr>
              <a:t> Chicago </a:t>
            </a:r>
            <a:r>
              <a:rPr lang="es-MX" sz="1800" b="1" i="1" dirty="0" err="1">
                <a:solidFill>
                  <a:schemeClr val="dk1"/>
                </a:solidFill>
                <a:latin typeface="Calibri Light" panose="020F0302020204030204" pitchFamily="34" charset="0"/>
                <a:ea typeface="Calibri"/>
                <a:cs typeface="Calibri"/>
                <a:sym typeface="Calibri"/>
              </a:rPr>
              <a:t>police</a:t>
            </a:r>
            <a:r>
              <a:rPr lang="es-MX" sz="1800" b="1" i="1" dirty="0">
                <a:solidFill>
                  <a:schemeClr val="dk1"/>
                </a:solidFill>
                <a:latin typeface="Calibri Light" panose="020F0302020204030204" pitchFamily="34" charset="0"/>
                <a:ea typeface="Calibri"/>
                <a:cs typeface="Calibri"/>
                <a:sym typeface="Calibri"/>
              </a:rPr>
              <a:t> </a:t>
            </a:r>
            <a:r>
              <a:rPr lang="es-MX" sz="1800" b="1" i="1" dirty="0" err="1">
                <a:solidFill>
                  <a:schemeClr val="dk1"/>
                </a:solidFill>
                <a:latin typeface="Calibri Light" panose="020F0302020204030204" pitchFamily="34" charset="0"/>
                <a:ea typeface="Calibri"/>
                <a:cs typeface="Calibri"/>
                <a:sym typeface="Calibri"/>
              </a:rPr>
              <a:t>or</a:t>
            </a:r>
            <a:r>
              <a:rPr lang="es-MX" sz="1800" b="1" i="1" dirty="0">
                <a:solidFill>
                  <a:schemeClr val="dk1"/>
                </a:solidFill>
                <a:latin typeface="Calibri Light" panose="020F0302020204030204" pitchFamily="34" charset="0"/>
                <a:ea typeface="Calibri"/>
                <a:cs typeface="Calibri"/>
                <a:sym typeface="Calibri"/>
              </a:rPr>
              <a:t> ICE?</a:t>
            </a:r>
          </a:p>
          <a:p>
            <a:pPr lvl="0" rtl="0">
              <a:lnSpc>
                <a:spcPct val="115000"/>
              </a:lnSpc>
              <a:spcBef>
                <a:spcPts val="600"/>
              </a:spcBef>
              <a:buNone/>
            </a:pPr>
            <a:r>
              <a:rPr lang="es-MX" sz="1800" dirty="0">
                <a:solidFill>
                  <a:schemeClr val="dk1"/>
                </a:solidFill>
                <a:latin typeface="Calibri Light" panose="020F0302020204030204" pitchFamily="34" charset="0"/>
                <a:ea typeface="Calibri"/>
                <a:cs typeface="Calibri"/>
                <a:sym typeface="Calibri"/>
              </a:rPr>
              <a:t>¿Es parte de la policía de Chicago o de ICE?</a:t>
            </a:r>
          </a:p>
          <a:p>
            <a:pPr lvl="0" rtl="0">
              <a:lnSpc>
                <a:spcPct val="115000"/>
              </a:lnSpc>
              <a:spcBef>
                <a:spcPts val="600"/>
              </a:spcBef>
              <a:buNone/>
            </a:pPr>
            <a:endParaRPr sz="500"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None/>
            </a:pPr>
            <a:r>
              <a:rPr lang="es-MX" sz="1800" b="1" i="1" dirty="0">
                <a:solidFill>
                  <a:schemeClr val="dk1"/>
                </a:solidFill>
                <a:latin typeface="Calibri Light" panose="020F0302020204030204" pitchFamily="34" charset="0"/>
                <a:ea typeface="Calibri"/>
                <a:cs typeface="Calibri"/>
                <a:sym typeface="Calibri"/>
              </a:rPr>
              <a:t>Am I free to go?</a:t>
            </a:r>
          </a:p>
          <a:p>
            <a:pPr lvl="0" rtl="0">
              <a:lnSpc>
                <a:spcPct val="115000"/>
              </a:lnSpc>
              <a:spcBef>
                <a:spcPts val="600"/>
              </a:spcBef>
              <a:buNone/>
            </a:pPr>
            <a:r>
              <a:rPr lang="es-MX" sz="1800" dirty="0">
                <a:solidFill>
                  <a:schemeClr val="dk1"/>
                </a:solidFill>
                <a:latin typeface="Calibri Light" panose="020F0302020204030204" pitchFamily="34" charset="0"/>
                <a:ea typeface="Calibri"/>
                <a:cs typeface="Calibri"/>
                <a:sym typeface="Calibri"/>
              </a:rPr>
              <a:t>¿Estoy libre de irme? </a:t>
            </a:r>
          </a:p>
          <a:p>
            <a:pPr lvl="0" rtl="0">
              <a:lnSpc>
                <a:spcPct val="115000"/>
              </a:lnSpc>
              <a:spcBef>
                <a:spcPts val="600"/>
              </a:spcBef>
              <a:buClr>
                <a:schemeClr val="dk1"/>
              </a:buClr>
              <a:buFont typeface="Arial"/>
              <a:buNone/>
            </a:pPr>
            <a:endParaRPr sz="500" dirty="0">
              <a:solidFill>
                <a:schemeClr val="dk1"/>
              </a:solidFill>
              <a:latin typeface="Calibri"/>
              <a:ea typeface="Calibri"/>
              <a:cs typeface="Calibri"/>
              <a:sym typeface="Calibri"/>
            </a:endParaRPr>
          </a:p>
          <a:p>
            <a:pPr lvl="0" rtl="0">
              <a:lnSpc>
                <a:spcPct val="115000"/>
              </a:lnSpc>
              <a:spcBef>
                <a:spcPts val="600"/>
              </a:spcBef>
              <a:buClr>
                <a:schemeClr val="dk1"/>
              </a:buClr>
              <a:buFont typeface="Arial"/>
              <a:buNone/>
            </a:pPr>
            <a:endParaRPr sz="2600" dirty="0">
              <a:solidFill>
                <a:schemeClr val="dk1"/>
              </a:solidFill>
              <a:latin typeface="Calibri"/>
              <a:ea typeface="Calibri"/>
              <a:cs typeface="Calibri"/>
              <a:sym typeface="Calibri"/>
            </a:endParaRPr>
          </a:p>
        </p:txBody>
      </p:sp>
      <p:sp>
        <p:nvSpPr>
          <p:cNvPr id="9" name="Shape 291"/>
          <p:cNvSpPr txBox="1"/>
          <p:nvPr/>
        </p:nvSpPr>
        <p:spPr>
          <a:xfrm>
            <a:off x="4288655" y="1530220"/>
            <a:ext cx="4779894" cy="4618652"/>
          </a:xfrm>
          <a:prstGeom prst="rect">
            <a:avLst/>
          </a:prstGeom>
          <a:no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a:lnSpc>
                <a:spcPct val="115000"/>
              </a:lnSpc>
              <a:spcBef>
                <a:spcPts val="600"/>
              </a:spcBef>
              <a:buClr>
                <a:schemeClr val="dk1"/>
              </a:buClr>
              <a:buSzPct val="45833"/>
            </a:pPr>
            <a:r>
              <a:rPr lang="es-MX" sz="2000" b="1" i="1" dirty="0">
                <a:solidFill>
                  <a:schemeClr val="dk1"/>
                </a:solidFill>
                <a:latin typeface="Calibri Light" panose="020F0302020204030204" pitchFamily="34" charset="0"/>
                <a:ea typeface="Calibri"/>
                <a:cs typeface="Calibri"/>
                <a:sym typeface="Calibri"/>
              </a:rPr>
              <a:t>I </a:t>
            </a:r>
            <a:r>
              <a:rPr lang="es-MX" sz="2000" b="1" i="1" dirty="0" err="1">
                <a:solidFill>
                  <a:schemeClr val="dk1"/>
                </a:solidFill>
                <a:latin typeface="Calibri Light" panose="020F0302020204030204" pitchFamily="34" charset="0"/>
                <a:ea typeface="Calibri"/>
                <a:cs typeface="Calibri"/>
                <a:sym typeface="Calibri"/>
              </a:rPr>
              <a:t>wish</a:t>
            </a:r>
            <a:r>
              <a:rPr lang="es-MX" sz="2000" b="1" i="1" dirty="0">
                <a:solidFill>
                  <a:schemeClr val="dk1"/>
                </a:solidFill>
                <a:latin typeface="Calibri Light" panose="020F0302020204030204" pitchFamily="34" charset="0"/>
                <a:ea typeface="Calibri"/>
                <a:cs typeface="Calibri"/>
                <a:sym typeface="Calibri"/>
              </a:rPr>
              <a:t> to </a:t>
            </a:r>
            <a:r>
              <a:rPr lang="es-MX" sz="2000" b="1" i="1" dirty="0" err="1">
                <a:solidFill>
                  <a:schemeClr val="dk1"/>
                </a:solidFill>
                <a:latin typeface="Calibri Light" panose="020F0302020204030204" pitchFamily="34" charset="0"/>
                <a:ea typeface="Calibri"/>
                <a:cs typeface="Calibri"/>
                <a:sym typeface="Calibri"/>
              </a:rPr>
              <a:t>remain</a:t>
            </a:r>
            <a:r>
              <a:rPr lang="es-MX" sz="2000" b="1" i="1" dirty="0">
                <a:solidFill>
                  <a:schemeClr val="dk1"/>
                </a:solidFill>
                <a:latin typeface="Calibri Light" panose="020F0302020204030204" pitchFamily="34" charset="0"/>
                <a:ea typeface="Calibri"/>
                <a:cs typeface="Calibri"/>
                <a:sym typeface="Calibri"/>
              </a:rPr>
              <a:t> </a:t>
            </a:r>
            <a:r>
              <a:rPr lang="es-MX" sz="2000" b="1" i="1" dirty="0" err="1">
                <a:solidFill>
                  <a:schemeClr val="dk1"/>
                </a:solidFill>
                <a:latin typeface="Calibri Light" panose="020F0302020204030204" pitchFamily="34" charset="0"/>
                <a:ea typeface="Calibri"/>
                <a:cs typeface="Calibri"/>
                <a:sym typeface="Calibri"/>
              </a:rPr>
              <a:t>silent</a:t>
            </a:r>
            <a:endParaRPr lang="es-MX" sz="2000" b="1" i="1" dirty="0">
              <a:solidFill>
                <a:schemeClr val="dk1"/>
              </a:solidFill>
              <a:latin typeface="Calibri Light" panose="020F0302020204030204" pitchFamily="34" charset="0"/>
              <a:ea typeface="Calibri"/>
              <a:cs typeface="Calibri"/>
              <a:sym typeface="Calibri"/>
            </a:endParaRPr>
          </a:p>
          <a:p>
            <a:pPr lvl="0">
              <a:lnSpc>
                <a:spcPct val="115000"/>
              </a:lnSpc>
              <a:spcBef>
                <a:spcPts val="600"/>
              </a:spcBef>
              <a:buClr>
                <a:schemeClr val="dk1"/>
              </a:buClr>
              <a:buSzPct val="61111"/>
            </a:pPr>
            <a:r>
              <a:rPr lang="es-MX" sz="1600" dirty="0">
                <a:solidFill>
                  <a:schemeClr val="dk1"/>
                </a:solidFill>
                <a:latin typeface="Calibri Light" panose="020F0302020204030204" pitchFamily="34" charset="0"/>
                <a:ea typeface="Calibri"/>
                <a:cs typeface="Calibri"/>
                <a:sym typeface="Calibri"/>
              </a:rPr>
              <a:t>Quiero permanecer en silencio</a:t>
            </a:r>
          </a:p>
          <a:p>
            <a:pPr lvl="0" rtl="0">
              <a:lnSpc>
                <a:spcPct val="115000"/>
              </a:lnSpc>
              <a:spcBef>
                <a:spcPts val="600"/>
              </a:spcBef>
              <a:buNone/>
            </a:pPr>
            <a:endParaRPr lang="es-MX" sz="500" b="1" i="1"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None/>
            </a:pPr>
            <a:r>
              <a:rPr lang="es-MX" sz="2000" b="1" i="1" dirty="0">
                <a:solidFill>
                  <a:schemeClr val="dk1"/>
                </a:solidFill>
                <a:latin typeface="Calibri Light" panose="020F0302020204030204" pitchFamily="34" charset="0"/>
                <a:ea typeface="Calibri"/>
                <a:cs typeface="Calibri"/>
                <a:sym typeface="Calibri"/>
              </a:rPr>
              <a:t>I </a:t>
            </a:r>
            <a:r>
              <a:rPr lang="es-MX" sz="2000" b="1" i="1" dirty="0" err="1">
                <a:solidFill>
                  <a:schemeClr val="dk1"/>
                </a:solidFill>
                <a:latin typeface="Calibri Light" panose="020F0302020204030204" pitchFamily="34" charset="0"/>
                <a:ea typeface="Calibri"/>
                <a:cs typeface="Calibri"/>
                <a:sym typeface="Calibri"/>
              </a:rPr>
              <a:t>want</a:t>
            </a:r>
            <a:r>
              <a:rPr lang="es-MX" sz="2000" b="1" i="1" dirty="0">
                <a:solidFill>
                  <a:schemeClr val="dk1"/>
                </a:solidFill>
                <a:latin typeface="Calibri Light" panose="020F0302020204030204" pitchFamily="34" charset="0"/>
                <a:ea typeface="Calibri"/>
                <a:cs typeface="Calibri"/>
                <a:sym typeface="Calibri"/>
              </a:rPr>
              <a:t> to </a:t>
            </a:r>
            <a:r>
              <a:rPr lang="es-MX" sz="2000" b="1" i="1" dirty="0" err="1">
                <a:solidFill>
                  <a:schemeClr val="dk1"/>
                </a:solidFill>
                <a:latin typeface="Calibri Light" panose="020F0302020204030204" pitchFamily="34" charset="0"/>
                <a:ea typeface="Calibri"/>
                <a:cs typeface="Calibri"/>
                <a:sym typeface="Calibri"/>
              </a:rPr>
              <a:t>make</a:t>
            </a:r>
            <a:r>
              <a:rPr lang="es-MX" sz="2000" b="1" i="1" dirty="0">
                <a:solidFill>
                  <a:schemeClr val="dk1"/>
                </a:solidFill>
                <a:latin typeface="Calibri Light" panose="020F0302020204030204" pitchFamily="34" charset="0"/>
                <a:ea typeface="Calibri"/>
                <a:cs typeface="Calibri"/>
                <a:sym typeface="Calibri"/>
              </a:rPr>
              <a:t> a </a:t>
            </a:r>
            <a:r>
              <a:rPr lang="es-MX" sz="2000" b="1" i="1" dirty="0" err="1">
                <a:solidFill>
                  <a:schemeClr val="dk1"/>
                </a:solidFill>
                <a:latin typeface="Calibri Light" panose="020F0302020204030204" pitchFamily="34" charset="0"/>
                <a:ea typeface="Calibri"/>
                <a:cs typeface="Calibri"/>
                <a:sym typeface="Calibri"/>
              </a:rPr>
              <a:t>phone</a:t>
            </a:r>
            <a:r>
              <a:rPr lang="es-MX" sz="2000" b="1" i="1" dirty="0">
                <a:solidFill>
                  <a:schemeClr val="dk1"/>
                </a:solidFill>
                <a:latin typeface="Calibri Light" panose="020F0302020204030204" pitchFamily="34" charset="0"/>
                <a:ea typeface="Calibri"/>
                <a:cs typeface="Calibri"/>
                <a:sym typeface="Calibri"/>
              </a:rPr>
              <a:t> </a:t>
            </a:r>
            <a:r>
              <a:rPr lang="es-MX" sz="2000" b="1" i="1" dirty="0" err="1">
                <a:solidFill>
                  <a:schemeClr val="dk1"/>
                </a:solidFill>
                <a:latin typeface="Calibri Light" panose="020F0302020204030204" pitchFamily="34" charset="0"/>
                <a:ea typeface="Calibri"/>
                <a:cs typeface="Calibri"/>
                <a:sym typeface="Calibri"/>
              </a:rPr>
              <a:t>call</a:t>
            </a:r>
            <a:endParaRPr lang="es-MX" sz="2000" b="1" i="1"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Clr>
                <a:schemeClr val="dk1"/>
              </a:buClr>
              <a:buSzPct val="61111"/>
              <a:buFont typeface="Arial"/>
              <a:buNone/>
            </a:pPr>
            <a:r>
              <a:rPr lang="es-MX" sz="1600" dirty="0">
                <a:solidFill>
                  <a:schemeClr val="dk1"/>
                </a:solidFill>
                <a:latin typeface="Calibri Light" panose="020F0302020204030204" pitchFamily="34" charset="0"/>
                <a:ea typeface="Calibri"/>
                <a:cs typeface="Calibri"/>
                <a:sym typeface="Calibri"/>
              </a:rPr>
              <a:t>Quiero hacer una llamada</a:t>
            </a:r>
          </a:p>
          <a:p>
            <a:pPr lvl="0" rtl="0">
              <a:lnSpc>
                <a:spcPct val="115000"/>
              </a:lnSpc>
              <a:spcBef>
                <a:spcPts val="600"/>
              </a:spcBef>
              <a:buClr>
                <a:schemeClr val="dk1"/>
              </a:buClr>
              <a:buFont typeface="Arial"/>
              <a:buNone/>
            </a:pPr>
            <a:endParaRPr sz="500"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None/>
            </a:pPr>
            <a:r>
              <a:rPr lang="es-MX" sz="2000" b="1" i="1" dirty="0">
                <a:solidFill>
                  <a:schemeClr val="dk1"/>
                </a:solidFill>
                <a:latin typeface="Calibri Light" panose="020F0302020204030204" pitchFamily="34" charset="0"/>
                <a:ea typeface="Calibri"/>
                <a:cs typeface="Calibri"/>
                <a:sym typeface="Calibri"/>
              </a:rPr>
              <a:t>I </a:t>
            </a:r>
            <a:r>
              <a:rPr lang="es-MX" sz="2000" b="1" i="1" dirty="0" err="1">
                <a:solidFill>
                  <a:schemeClr val="dk1"/>
                </a:solidFill>
                <a:latin typeface="Calibri Light" panose="020F0302020204030204" pitchFamily="34" charset="0"/>
                <a:ea typeface="Calibri"/>
                <a:cs typeface="Calibri"/>
                <a:sym typeface="Calibri"/>
              </a:rPr>
              <a:t>want</a:t>
            </a:r>
            <a:r>
              <a:rPr lang="es-MX" sz="2000" b="1" i="1" dirty="0">
                <a:solidFill>
                  <a:schemeClr val="dk1"/>
                </a:solidFill>
                <a:latin typeface="Calibri Light" panose="020F0302020204030204" pitchFamily="34" charset="0"/>
                <a:ea typeface="Calibri"/>
                <a:cs typeface="Calibri"/>
                <a:sym typeface="Calibri"/>
              </a:rPr>
              <a:t> to </a:t>
            </a:r>
            <a:r>
              <a:rPr lang="es-MX" sz="2000" b="1" i="1" dirty="0" err="1">
                <a:solidFill>
                  <a:schemeClr val="dk1"/>
                </a:solidFill>
                <a:latin typeface="Calibri Light" panose="020F0302020204030204" pitchFamily="34" charset="0"/>
                <a:ea typeface="Calibri"/>
                <a:cs typeface="Calibri"/>
                <a:sym typeface="Calibri"/>
              </a:rPr>
              <a:t>speak</a:t>
            </a:r>
            <a:r>
              <a:rPr lang="es-MX" sz="2000" b="1" i="1" dirty="0">
                <a:solidFill>
                  <a:schemeClr val="dk1"/>
                </a:solidFill>
                <a:latin typeface="Calibri Light" panose="020F0302020204030204" pitchFamily="34" charset="0"/>
                <a:ea typeface="Calibri"/>
                <a:cs typeface="Calibri"/>
                <a:sym typeface="Calibri"/>
              </a:rPr>
              <a:t> to </a:t>
            </a:r>
            <a:r>
              <a:rPr lang="es-MX" sz="2000" b="1" i="1" dirty="0" err="1">
                <a:solidFill>
                  <a:schemeClr val="dk1"/>
                </a:solidFill>
                <a:latin typeface="Calibri Light" panose="020F0302020204030204" pitchFamily="34" charset="0"/>
                <a:ea typeface="Calibri"/>
                <a:cs typeface="Calibri"/>
                <a:sym typeface="Calibri"/>
              </a:rPr>
              <a:t>my</a:t>
            </a:r>
            <a:r>
              <a:rPr lang="es-MX" sz="2000" b="1" i="1" dirty="0">
                <a:solidFill>
                  <a:schemeClr val="dk1"/>
                </a:solidFill>
                <a:latin typeface="Calibri Light" panose="020F0302020204030204" pitchFamily="34" charset="0"/>
                <a:ea typeface="Calibri"/>
                <a:cs typeface="Calibri"/>
                <a:sym typeface="Calibri"/>
              </a:rPr>
              <a:t> </a:t>
            </a:r>
            <a:r>
              <a:rPr lang="es-MX" sz="2000" b="1" i="1" dirty="0" err="1">
                <a:solidFill>
                  <a:schemeClr val="dk1"/>
                </a:solidFill>
                <a:latin typeface="Calibri Light" panose="020F0302020204030204" pitchFamily="34" charset="0"/>
                <a:ea typeface="Calibri"/>
                <a:cs typeface="Calibri"/>
                <a:sym typeface="Calibri"/>
              </a:rPr>
              <a:t>lawyer</a:t>
            </a:r>
            <a:endParaRPr lang="es-MX" sz="2000" b="1" i="1"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Clr>
                <a:schemeClr val="dk1"/>
              </a:buClr>
              <a:buSzPct val="61111"/>
              <a:buFont typeface="Arial"/>
              <a:buNone/>
            </a:pPr>
            <a:r>
              <a:rPr lang="es-MX" sz="1600" dirty="0">
                <a:solidFill>
                  <a:schemeClr val="dk1"/>
                </a:solidFill>
                <a:latin typeface="Calibri Light" panose="020F0302020204030204" pitchFamily="34" charset="0"/>
                <a:ea typeface="Calibri"/>
                <a:cs typeface="Calibri"/>
                <a:sym typeface="Calibri"/>
              </a:rPr>
              <a:t>Quiero hablar con mi abogado</a:t>
            </a:r>
          </a:p>
          <a:p>
            <a:pPr lvl="0" rtl="0">
              <a:lnSpc>
                <a:spcPct val="115000"/>
              </a:lnSpc>
              <a:spcBef>
                <a:spcPts val="600"/>
              </a:spcBef>
              <a:buClr>
                <a:schemeClr val="dk1"/>
              </a:buClr>
              <a:buFont typeface="Arial"/>
              <a:buNone/>
            </a:pPr>
            <a:endParaRPr sz="500"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None/>
            </a:pPr>
            <a:r>
              <a:rPr lang="es-MX" sz="2000" b="1" i="1" dirty="0">
                <a:solidFill>
                  <a:schemeClr val="dk1"/>
                </a:solidFill>
                <a:latin typeface="Calibri Light" panose="020F0302020204030204" pitchFamily="34" charset="0"/>
                <a:ea typeface="Calibri"/>
                <a:cs typeface="Calibri"/>
                <a:sym typeface="Calibri"/>
              </a:rPr>
              <a:t>I </a:t>
            </a:r>
            <a:r>
              <a:rPr lang="es-MX" sz="2000" b="1" i="1" dirty="0" err="1">
                <a:solidFill>
                  <a:schemeClr val="dk1"/>
                </a:solidFill>
                <a:latin typeface="Calibri Light" panose="020F0302020204030204" pitchFamily="34" charset="0"/>
                <a:ea typeface="Calibri"/>
                <a:cs typeface="Calibri"/>
                <a:sym typeface="Calibri"/>
              </a:rPr>
              <a:t>want</a:t>
            </a:r>
            <a:r>
              <a:rPr lang="es-MX" sz="2000" b="1" i="1" dirty="0">
                <a:solidFill>
                  <a:schemeClr val="dk1"/>
                </a:solidFill>
                <a:latin typeface="Calibri Light" panose="020F0302020204030204" pitchFamily="34" charset="0"/>
                <a:ea typeface="Calibri"/>
                <a:cs typeface="Calibri"/>
                <a:sym typeface="Calibri"/>
              </a:rPr>
              <a:t> to </a:t>
            </a:r>
            <a:r>
              <a:rPr lang="es-MX" sz="2000" b="1" i="1" dirty="0" err="1">
                <a:solidFill>
                  <a:schemeClr val="dk1"/>
                </a:solidFill>
                <a:latin typeface="Calibri Light" panose="020F0302020204030204" pitchFamily="34" charset="0"/>
                <a:ea typeface="Calibri"/>
                <a:cs typeface="Calibri"/>
                <a:sym typeface="Calibri"/>
              </a:rPr>
              <a:t>see</a:t>
            </a:r>
            <a:r>
              <a:rPr lang="es-MX" sz="2000" b="1" i="1" dirty="0">
                <a:solidFill>
                  <a:schemeClr val="dk1"/>
                </a:solidFill>
                <a:latin typeface="Calibri Light" panose="020F0302020204030204" pitchFamily="34" charset="0"/>
                <a:ea typeface="Calibri"/>
                <a:cs typeface="Calibri"/>
                <a:sym typeface="Calibri"/>
              </a:rPr>
              <a:t> a </a:t>
            </a:r>
            <a:r>
              <a:rPr lang="es-MX" sz="2000" b="1" i="1" dirty="0" err="1">
                <a:solidFill>
                  <a:schemeClr val="dk1"/>
                </a:solidFill>
                <a:latin typeface="Calibri Light" panose="020F0302020204030204" pitchFamily="34" charset="0"/>
                <a:ea typeface="Calibri"/>
                <a:cs typeface="Calibri"/>
                <a:sym typeface="Calibri"/>
              </a:rPr>
              <a:t>judge</a:t>
            </a:r>
            <a:endParaRPr lang="es-MX" sz="2000" b="1" i="1"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Clr>
                <a:schemeClr val="dk1"/>
              </a:buClr>
              <a:buSzPct val="61111"/>
              <a:buFont typeface="Arial"/>
              <a:buNone/>
            </a:pPr>
            <a:r>
              <a:rPr lang="es-MX" sz="1600" dirty="0">
                <a:solidFill>
                  <a:schemeClr val="dk1"/>
                </a:solidFill>
                <a:latin typeface="Calibri Light" panose="020F0302020204030204" pitchFamily="34" charset="0"/>
                <a:ea typeface="Calibri"/>
                <a:cs typeface="Calibri"/>
                <a:sym typeface="Calibri"/>
              </a:rPr>
              <a:t>Quiero ver un juez</a:t>
            </a:r>
          </a:p>
          <a:p>
            <a:pPr lvl="0" rtl="0">
              <a:lnSpc>
                <a:spcPct val="115000"/>
              </a:lnSpc>
              <a:spcBef>
                <a:spcPts val="600"/>
              </a:spcBef>
              <a:buClr>
                <a:schemeClr val="dk1"/>
              </a:buClr>
              <a:buFont typeface="Arial"/>
              <a:buNone/>
            </a:pPr>
            <a:endParaRPr sz="500" dirty="0">
              <a:solidFill>
                <a:schemeClr val="dk1"/>
              </a:solidFill>
              <a:latin typeface="Calibri Light" panose="020F0302020204030204" pitchFamily="34" charset="0"/>
              <a:ea typeface="Calibri"/>
              <a:cs typeface="Calibri"/>
              <a:sym typeface="Calibri"/>
            </a:endParaRPr>
          </a:p>
          <a:p>
            <a:pPr lvl="0" rtl="0">
              <a:lnSpc>
                <a:spcPct val="115000"/>
              </a:lnSpc>
              <a:spcBef>
                <a:spcPts val="600"/>
              </a:spcBef>
              <a:buClr>
                <a:schemeClr val="dk1"/>
              </a:buClr>
              <a:buSzPct val="45833"/>
              <a:buFont typeface="Arial"/>
              <a:buNone/>
            </a:pPr>
            <a:r>
              <a:rPr lang="es-MX" sz="2000" b="1" i="1" dirty="0">
                <a:solidFill>
                  <a:schemeClr val="dk1"/>
                </a:solidFill>
                <a:latin typeface="Calibri Light" panose="020F0302020204030204" pitchFamily="34" charset="0"/>
                <a:ea typeface="Calibri"/>
                <a:cs typeface="Calibri"/>
                <a:sym typeface="Calibri"/>
              </a:rPr>
              <a:t>I will not sign anything I don’t understand</a:t>
            </a:r>
          </a:p>
          <a:p>
            <a:pPr lvl="0" rtl="0">
              <a:lnSpc>
                <a:spcPct val="115000"/>
              </a:lnSpc>
              <a:spcBef>
                <a:spcPts val="600"/>
              </a:spcBef>
              <a:buClr>
                <a:schemeClr val="dk1"/>
              </a:buClr>
              <a:buSzPct val="61111"/>
              <a:buFont typeface="Arial"/>
              <a:buNone/>
            </a:pPr>
            <a:r>
              <a:rPr lang="es-MX" sz="1600" dirty="0">
                <a:solidFill>
                  <a:schemeClr val="dk1"/>
                </a:solidFill>
                <a:latin typeface="Calibri Light" panose="020F0302020204030204" pitchFamily="34" charset="0"/>
                <a:ea typeface="Calibri"/>
                <a:cs typeface="Calibri"/>
                <a:sym typeface="Calibri"/>
              </a:rPr>
              <a:t>No voy a firmar algo que no entiendo</a:t>
            </a:r>
          </a:p>
        </p:txBody>
      </p:sp>
    </p:spTree>
    <p:extLst>
      <p:ext uri="{BB962C8B-B14F-4D97-AF65-F5344CB8AC3E}">
        <p14:creationId xmlns:p14="http://schemas.microsoft.com/office/powerpoint/2010/main" val="179968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0" y="968337"/>
            <a:ext cx="8997875" cy="5388000"/>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spcAft>
                <a:spcPts val="0"/>
              </a:spcAft>
              <a:buClr>
                <a:schemeClr val="dk1"/>
              </a:buClr>
              <a:buFont typeface="+mj-lt"/>
              <a:buAutoNum type="arabicPeriod"/>
            </a:pPr>
            <a:r>
              <a:rPr lang="en-US" sz="2800" dirty="0">
                <a:latin typeface="Calibri Light" panose="020F0302020204030204" pitchFamily="34" charset="0"/>
                <a:cs typeface="Calibri Light" panose="020F0302020204030204" pitchFamily="34" charset="0"/>
              </a:rPr>
              <a:t>Identify who will take care of your children and assets and have a meeting about it.</a:t>
            </a:r>
            <a:endParaRPr lang="en-US" sz="2800" i="0" u="none" strike="noStrike" cap="none" dirty="0">
              <a:solidFill>
                <a:schemeClr val="dk1"/>
              </a:solidFill>
              <a:latin typeface="Calibri Light" panose="020F0302020204030204" pitchFamily="34" charset="0"/>
              <a:cs typeface="Calibri Light" panose="020F0302020204030204" pitchFamily="34" charset="0"/>
              <a:sym typeface="Calibri"/>
            </a:endParaRPr>
          </a:p>
          <a:p>
            <a:pPr marL="228600" marR="0" lvl="0" indent="-228600" algn="l" rtl="0">
              <a:lnSpc>
                <a:spcPct val="90000"/>
              </a:lnSpc>
              <a:spcBef>
                <a:spcPts val="0"/>
              </a:spcBef>
              <a:spcAft>
                <a:spcPts val="0"/>
              </a:spcAft>
              <a:buClr>
                <a:schemeClr val="dk1"/>
              </a:buClr>
              <a:buSzPct val="25000"/>
              <a:buFont typeface="+mj-lt"/>
              <a:buAutoNum type="arabicPeriod"/>
            </a:pPr>
            <a:endParaRPr lang="en-US" sz="1000" dirty="0">
              <a:latin typeface="Calibri Light" panose="020F0302020204030204" pitchFamily="34" charset="0"/>
              <a:cs typeface="Calibri Light" panose="020F0302020204030204" pitchFamily="34" charset="0"/>
            </a:endParaRPr>
          </a:p>
          <a:p>
            <a:pPr marL="514350" marR="0" lvl="0" indent="-514350" algn="l" rtl="0">
              <a:lnSpc>
                <a:spcPct val="90000"/>
              </a:lnSpc>
              <a:spcBef>
                <a:spcPts val="0"/>
              </a:spcBef>
              <a:spcAft>
                <a:spcPts val="0"/>
              </a:spcAft>
              <a:buClr>
                <a:schemeClr val="dk1"/>
              </a:buClr>
              <a:buFont typeface="+mj-lt"/>
              <a:buAutoNum type="arabicPeriod"/>
            </a:pPr>
            <a:r>
              <a:rPr lang="en-US" sz="2800" dirty="0">
                <a:latin typeface="Calibri Light" panose="020F0302020204030204" pitchFamily="34" charset="0"/>
                <a:cs typeface="Calibri Light" panose="020F0302020204030204" pitchFamily="34" charset="0"/>
              </a:rPr>
              <a:t>Update your emergency contact information at your children's school and doctor.</a:t>
            </a:r>
          </a:p>
          <a:p>
            <a:pPr marL="228600" marR="0" lvl="0" indent="-228600" algn="l" rtl="0">
              <a:lnSpc>
                <a:spcPct val="90000"/>
              </a:lnSpc>
              <a:spcBef>
                <a:spcPts val="440"/>
              </a:spcBef>
              <a:spcAft>
                <a:spcPts val="0"/>
              </a:spcAft>
              <a:buClr>
                <a:schemeClr val="dk1"/>
              </a:buClr>
              <a:buSzPct val="25000"/>
              <a:buFont typeface="+mj-lt"/>
              <a:buAutoNum type="arabicPeriod"/>
            </a:pPr>
            <a:endParaRPr sz="1000" i="0" u="none" strike="noStrike" cap="none" dirty="0">
              <a:solidFill>
                <a:schemeClr val="dk1"/>
              </a:solidFill>
              <a:latin typeface="Calibri Light" panose="020F0302020204030204" pitchFamily="34" charset="0"/>
              <a:cs typeface="Calibri Light" panose="020F0302020204030204" pitchFamily="34" charset="0"/>
              <a:sym typeface="Calibri"/>
            </a:endParaRPr>
          </a:p>
          <a:p>
            <a:pPr marL="514350" marR="0" lvl="0" indent="-514350" algn="l" rtl="0">
              <a:lnSpc>
                <a:spcPct val="90000"/>
              </a:lnSpc>
              <a:spcBef>
                <a:spcPts val="440"/>
              </a:spcBef>
              <a:spcAft>
                <a:spcPts val="0"/>
              </a:spcAft>
              <a:buClr>
                <a:schemeClr val="dk1"/>
              </a:buClr>
              <a:buFont typeface="+mj-lt"/>
              <a:buAutoNum type="arabicPeriod"/>
            </a:pPr>
            <a:r>
              <a:rPr lang="en-US" sz="2800" dirty="0">
                <a:latin typeface="Calibri Light" panose="020F0302020204030204" pitchFamily="34" charset="0"/>
                <a:cs typeface="Calibri Light" panose="020F0302020204030204" pitchFamily="34" charset="0"/>
              </a:rPr>
              <a:t>Apply for your children’s double nationality and their passport and verify your options with your consulate.</a:t>
            </a:r>
          </a:p>
          <a:p>
            <a:pPr marL="228600" marR="0" lvl="0" indent="-228600" algn="l" rtl="0">
              <a:lnSpc>
                <a:spcPct val="90000"/>
              </a:lnSpc>
              <a:spcBef>
                <a:spcPts val="440"/>
              </a:spcBef>
              <a:spcAft>
                <a:spcPts val="0"/>
              </a:spcAft>
              <a:buFont typeface="+mj-lt"/>
              <a:buAutoNum type="arabicPeriod"/>
            </a:pPr>
            <a:endParaRPr sz="1000" dirty="0">
              <a:latin typeface="Calibri Light" panose="020F0302020204030204" pitchFamily="34" charset="0"/>
              <a:cs typeface="Calibri Light" panose="020F0302020204030204" pitchFamily="34" charset="0"/>
            </a:endParaRPr>
          </a:p>
          <a:p>
            <a:pPr marL="514350" marR="0" lvl="0" indent="-514350" algn="l" rtl="0">
              <a:lnSpc>
                <a:spcPct val="90000"/>
              </a:lnSpc>
              <a:spcBef>
                <a:spcPts val="440"/>
              </a:spcBef>
              <a:spcAft>
                <a:spcPts val="0"/>
              </a:spcAft>
              <a:buClr>
                <a:schemeClr val="dk1"/>
              </a:buClr>
              <a:buFont typeface="+mj-lt"/>
              <a:buAutoNum type="arabicPeriod"/>
            </a:pPr>
            <a:r>
              <a:rPr lang="en-US" sz="2800" dirty="0">
                <a:latin typeface="Calibri Light" panose="020F0302020204030204" pitchFamily="34" charset="0"/>
                <a:cs typeface="Calibri Light" panose="020F0302020204030204" pitchFamily="34" charset="0"/>
              </a:rPr>
              <a:t>Gather important documents in a safe place and make sure your emergency contact is aware of it.</a:t>
            </a:r>
          </a:p>
          <a:p>
            <a:pPr marL="228600" marR="0" lvl="0" indent="-228600" algn="l" rtl="0">
              <a:lnSpc>
                <a:spcPct val="90000"/>
              </a:lnSpc>
              <a:spcBef>
                <a:spcPts val="440"/>
              </a:spcBef>
              <a:spcAft>
                <a:spcPts val="0"/>
              </a:spcAft>
              <a:buFont typeface="+mj-lt"/>
              <a:buAutoNum type="arabicPeriod"/>
            </a:pPr>
            <a:endParaRPr sz="1000" b="1" dirty="0">
              <a:latin typeface="Calibri Light" panose="020F0302020204030204" pitchFamily="34" charset="0"/>
              <a:cs typeface="Calibri Light" panose="020F0302020204030204" pitchFamily="34" charset="0"/>
            </a:endParaRPr>
          </a:p>
          <a:p>
            <a:pPr marL="514350" marR="0" lvl="0" indent="-514350" algn="l" rtl="0">
              <a:lnSpc>
                <a:spcPct val="90000"/>
              </a:lnSpc>
              <a:spcBef>
                <a:spcPts val="440"/>
              </a:spcBef>
              <a:spcAft>
                <a:spcPts val="0"/>
              </a:spcAft>
              <a:buFont typeface="+mj-lt"/>
              <a:buAutoNum type="arabicPeriod"/>
            </a:pPr>
            <a:r>
              <a:rPr lang="en-US" sz="2800" dirty="0">
                <a:latin typeface="Calibri Light" panose="020F0302020204030204" pitchFamily="34" charset="0"/>
                <a:cs typeface="Calibri Light" panose="020F0302020204030204" pitchFamily="34" charset="0"/>
              </a:rPr>
              <a:t>Save money. Make sure your bank account is connected to a debit card so you can access it in another country and make sure you have access to online banking.</a:t>
            </a:r>
          </a:p>
        </p:txBody>
      </p:sp>
      <p:sp>
        <p:nvSpPr>
          <p:cNvPr id="281" name="Shape 281"/>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2" name="Shape 282"/>
          <p:cNvSpPr txBox="1"/>
          <p:nvPr/>
        </p:nvSpPr>
        <p:spPr>
          <a:xfrm>
            <a:off x="0" y="87700"/>
            <a:ext cx="8809200" cy="666600"/>
          </a:xfrm>
          <a:prstGeom prst="rect">
            <a:avLst/>
          </a:prstGeom>
          <a:noFill/>
          <a:ln>
            <a:noFill/>
          </a:ln>
        </p:spPr>
        <p:txBody>
          <a:bodyPr lIns="90000" tIns="45000" rIns="90000" bIns="45000" anchor="t" anchorCtr="0">
            <a:noAutofit/>
          </a:bodyPr>
          <a:lstStyle/>
          <a:p>
            <a:pPr marL="0" marR="0" lvl="0" indent="0" rtl="0">
              <a:lnSpc>
                <a:spcPct val="102000"/>
              </a:lnSpc>
              <a:spcBef>
                <a:spcPts val="0"/>
              </a:spcBef>
              <a:spcAft>
                <a:spcPts val="0"/>
              </a:spcAft>
              <a:buClr>
                <a:srgbClr val="FFC000"/>
              </a:buClr>
              <a:buSzPct val="25000"/>
              <a:buFont typeface="Arial Black"/>
              <a:buNone/>
            </a:pPr>
            <a:r>
              <a:rPr lang="en-US" sz="4400" b="1" dirty="0">
                <a:latin typeface="Calibri Light" panose="020F0302020204030204" pitchFamily="34" charset="0"/>
                <a:ea typeface="Calibri"/>
                <a:cs typeface="Calibri Light" panose="020F0302020204030204" pitchFamily="34" charset="0"/>
                <a:sym typeface="Calibri"/>
              </a:rPr>
              <a:t>Begin Preparing Your Emergency Plan</a:t>
            </a:r>
            <a:endParaRPr lang="en-US" sz="44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p:txBody>
      </p:sp>
      <p:grpSp>
        <p:nvGrpSpPr>
          <p:cNvPr id="283" name="Shape 283"/>
          <p:cNvGrpSpPr/>
          <p:nvPr/>
        </p:nvGrpSpPr>
        <p:grpSpPr>
          <a:xfrm>
            <a:off x="0" y="6371444"/>
            <a:ext cx="9144000" cy="486556"/>
            <a:chOff x="0" y="6371444"/>
            <a:chExt cx="9144000" cy="486556"/>
          </a:xfrm>
        </p:grpSpPr>
        <p:sp>
          <p:nvSpPr>
            <p:cNvPr id="284" name="Shape 284"/>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5" name="Shape 285"/>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86" name="Shape 28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19</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1" y="1404697"/>
            <a:ext cx="8949129" cy="4912082"/>
          </a:xfrm>
          <a:prstGeom prst="rect">
            <a:avLst/>
          </a:prstGeom>
          <a:noFill/>
          <a:ln>
            <a:noFill/>
          </a:ln>
        </p:spPr>
        <p:txBody>
          <a:bodyPr lIns="91425" tIns="91425" rIns="91425" bIns="91425" anchor="t" anchorCtr="0">
            <a:noAutofit/>
          </a:bodyPr>
          <a:lstStyle/>
          <a:p>
            <a:pPr marL="403225" indent="-403225">
              <a:spcBef>
                <a:spcPts val="0"/>
              </a:spcBef>
            </a:pPr>
            <a:r>
              <a:rPr lang="en-US" sz="4000" b="0" i="0" u="none" strike="noStrike" cap="none" dirty="0">
                <a:solidFill>
                  <a:schemeClr val="dk1"/>
                </a:solidFill>
                <a:latin typeface="Calibri Light" panose="020F0302020204030204" pitchFamily="34" charset="0"/>
                <a:cs typeface="Calibri Light" panose="020F0302020204030204" pitchFamily="34" charset="0"/>
                <a:sym typeface="Calibri"/>
              </a:rPr>
              <a:t> Know Your Rights with Police</a:t>
            </a:r>
          </a:p>
          <a:p>
            <a:pPr marL="0" marR="0" lvl="0" indent="0" algn="l" rtl="0">
              <a:lnSpc>
                <a:spcPct val="90000"/>
              </a:lnSpc>
              <a:spcBef>
                <a:spcPts val="0"/>
              </a:spcBef>
              <a:spcAft>
                <a:spcPts val="0"/>
              </a:spcAft>
              <a:buClr>
                <a:schemeClr val="dk1"/>
              </a:buClr>
              <a:buSzPct val="25000"/>
              <a:buFont typeface="Arial"/>
              <a:buNone/>
            </a:pPr>
            <a:endParaRPr sz="4000" b="0" i="0" u="none" strike="noStrike" cap="none" dirty="0">
              <a:solidFill>
                <a:schemeClr val="dk1"/>
              </a:solidFill>
              <a:latin typeface="Calibri Light" panose="020F0302020204030204" pitchFamily="34" charset="0"/>
              <a:cs typeface="Calibri Light" panose="020F0302020204030204" pitchFamily="34" charset="0"/>
              <a:sym typeface="Calibri"/>
            </a:endParaRPr>
          </a:p>
          <a:p>
            <a:pPr marL="522288" marR="0" lvl="0" indent="-522288" algn="l" rtl="0">
              <a:lnSpc>
                <a:spcPct val="90000"/>
              </a:lnSpc>
              <a:spcBef>
                <a:spcPts val="0"/>
              </a:spcBef>
              <a:spcAft>
                <a:spcPts val="0"/>
              </a:spcAft>
              <a:buClr>
                <a:schemeClr val="dk1"/>
              </a:buClr>
              <a:buSzPct val="100000"/>
              <a:buFont typeface="Arial"/>
              <a:buChar char="•"/>
            </a:pPr>
            <a:r>
              <a:rPr lang="en-US" sz="4000" b="0" i="0" u="none" strike="noStrike" cap="none" dirty="0">
                <a:solidFill>
                  <a:schemeClr val="dk1"/>
                </a:solidFill>
                <a:latin typeface="Calibri Light" panose="020F0302020204030204" pitchFamily="34" charset="0"/>
                <a:cs typeface="Calibri Light" panose="020F0302020204030204" pitchFamily="34" charset="0"/>
                <a:sym typeface="Calibri"/>
              </a:rPr>
              <a:t>Know Your Rights with Immigration</a:t>
            </a:r>
          </a:p>
          <a:p>
            <a:pPr marL="522288" marR="0" lvl="0" indent="-522288" algn="l" rtl="0">
              <a:lnSpc>
                <a:spcPct val="90000"/>
              </a:lnSpc>
              <a:spcBef>
                <a:spcPts val="0"/>
              </a:spcBef>
              <a:spcAft>
                <a:spcPts val="0"/>
              </a:spcAft>
              <a:buClr>
                <a:schemeClr val="dk1"/>
              </a:buClr>
              <a:buSzPct val="25000"/>
              <a:buFont typeface="Arial"/>
              <a:buNone/>
            </a:pPr>
            <a:endParaRPr sz="4000" b="0" i="0" u="none" strike="noStrike" cap="none" dirty="0">
              <a:solidFill>
                <a:schemeClr val="dk1"/>
              </a:solidFill>
              <a:latin typeface="Calibri Light" panose="020F0302020204030204" pitchFamily="34" charset="0"/>
              <a:cs typeface="Calibri Light" panose="020F0302020204030204" pitchFamily="34" charset="0"/>
              <a:sym typeface="Calibri"/>
            </a:endParaRPr>
          </a:p>
          <a:p>
            <a:pPr marL="522288" marR="0" lvl="0" indent="-522288" algn="l" rtl="0">
              <a:lnSpc>
                <a:spcPct val="90000"/>
              </a:lnSpc>
              <a:spcBef>
                <a:spcPts val="0"/>
              </a:spcBef>
              <a:spcAft>
                <a:spcPts val="0"/>
              </a:spcAft>
              <a:buClr>
                <a:schemeClr val="dk1"/>
              </a:buClr>
              <a:buSzPct val="100000"/>
              <a:buFont typeface="Arial"/>
              <a:buChar char="•"/>
            </a:pPr>
            <a:r>
              <a:rPr lang="en-US" sz="4000" b="0" i="0" u="none" strike="noStrike" cap="none" dirty="0">
                <a:solidFill>
                  <a:schemeClr val="dk1"/>
                </a:solidFill>
                <a:latin typeface="Calibri Light" panose="020F0302020204030204" pitchFamily="34" charset="0"/>
                <a:cs typeface="Calibri Light" panose="020F0302020204030204" pitchFamily="34" charset="0"/>
                <a:sym typeface="Calibri"/>
              </a:rPr>
              <a:t>Preparing an Emergency Plan </a:t>
            </a:r>
          </a:p>
          <a:p>
            <a:pPr marL="522288" marR="0" lvl="0" indent="-522288" algn="l" rtl="0">
              <a:lnSpc>
                <a:spcPct val="90000"/>
              </a:lnSpc>
              <a:spcBef>
                <a:spcPts val="0"/>
              </a:spcBef>
              <a:spcAft>
                <a:spcPts val="0"/>
              </a:spcAft>
              <a:buClr>
                <a:schemeClr val="dk1"/>
              </a:buClr>
              <a:buSzPct val="25000"/>
              <a:buFont typeface="Arial"/>
              <a:buNone/>
            </a:pPr>
            <a:endParaRPr sz="4000" b="0" i="0" u="none" strike="noStrike" cap="none" dirty="0">
              <a:solidFill>
                <a:schemeClr val="dk1"/>
              </a:solidFill>
              <a:latin typeface="Calibri Light" panose="020F0302020204030204" pitchFamily="34" charset="0"/>
              <a:cs typeface="Calibri Light" panose="020F0302020204030204" pitchFamily="34" charset="0"/>
              <a:sym typeface="Calibri"/>
            </a:endParaRPr>
          </a:p>
          <a:p>
            <a:pPr marL="522288" marR="0" lvl="0" indent="-522288" algn="l" rtl="0">
              <a:lnSpc>
                <a:spcPct val="90000"/>
              </a:lnSpc>
              <a:spcBef>
                <a:spcPts val="0"/>
              </a:spcBef>
              <a:spcAft>
                <a:spcPts val="0"/>
              </a:spcAft>
              <a:buClr>
                <a:schemeClr val="dk1"/>
              </a:buClr>
              <a:buSzPct val="100000"/>
              <a:buFont typeface="Arial"/>
              <a:buChar char="•"/>
            </a:pPr>
            <a:r>
              <a:rPr lang="en-US" sz="4000" b="0" i="0" u="none" strike="noStrike" cap="none" dirty="0">
                <a:solidFill>
                  <a:schemeClr val="dk1"/>
                </a:solidFill>
                <a:latin typeface="Calibri Light" panose="020F0302020204030204" pitchFamily="34" charset="0"/>
                <a:cs typeface="Calibri Light" panose="020F0302020204030204" pitchFamily="34" charset="0"/>
                <a:sym typeface="Calibri"/>
              </a:rPr>
              <a:t>Overview of Immigration Relief </a:t>
            </a:r>
          </a:p>
          <a:p>
            <a:pPr marL="0" marR="0" lvl="0" indent="0" algn="l" rtl="0">
              <a:lnSpc>
                <a:spcPct val="90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grpSp>
        <p:nvGrpSpPr>
          <p:cNvPr id="103" name="Shape 103"/>
          <p:cNvGrpSpPr/>
          <p:nvPr/>
        </p:nvGrpSpPr>
        <p:grpSpPr>
          <a:xfrm>
            <a:off x="0" y="6371444"/>
            <a:ext cx="9144000" cy="486556"/>
            <a:chOff x="0" y="6371444"/>
            <a:chExt cx="9144000" cy="486556"/>
          </a:xfrm>
        </p:grpSpPr>
        <p:sp>
          <p:nvSpPr>
            <p:cNvPr id="104" name="Shape 104"/>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5" name="Shape 105"/>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106" name="Shape 106"/>
          <p:cNvSpPr/>
          <p:nvPr/>
        </p:nvSpPr>
        <p:spPr>
          <a:xfrm>
            <a:off x="0" y="0"/>
            <a:ext cx="9144001" cy="1155429"/>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7" name="Shape 107"/>
          <p:cNvSpPr txBox="1">
            <a:spLocks noGrp="1"/>
          </p:cNvSpPr>
          <p:nvPr>
            <p:ph type="title"/>
          </p:nvPr>
        </p:nvSpPr>
        <p:spPr>
          <a:xfrm>
            <a:off x="0" y="249268"/>
            <a:ext cx="8672527" cy="751626"/>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800" b="1" i="0" u="none" strike="noStrike" cap="none" dirty="0">
                <a:solidFill>
                  <a:schemeClr val="dk1"/>
                </a:solidFill>
                <a:latin typeface="Calibri Light" panose="020F0302020204030204" pitchFamily="34" charset="0"/>
                <a:cs typeface="Calibri Light" panose="020F0302020204030204" pitchFamily="34" charset="0"/>
                <a:sym typeface="Calibri"/>
              </a:rPr>
              <a:t> What Will We Cover Today?</a:t>
            </a:r>
          </a:p>
        </p:txBody>
      </p:sp>
      <p:sp>
        <p:nvSpPr>
          <p:cNvPr id="108" name="Shape 108"/>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0" y="913855"/>
            <a:ext cx="9144000" cy="5394070"/>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dk1"/>
              </a:buClr>
              <a:buSzPct val="25000"/>
              <a:buFont typeface="Arial"/>
              <a:buNone/>
            </a:pPr>
            <a:r>
              <a:rPr lang="en-US" sz="48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135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p:txBody>
      </p:sp>
      <p:grpSp>
        <p:nvGrpSpPr>
          <p:cNvPr id="304" name="Shape 304"/>
          <p:cNvGrpSpPr/>
          <p:nvPr/>
        </p:nvGrpSpPr>
        <p:grpSpPr>
          <a:xfrm>
            <a:off x="0" y="6329358"/>
            <a:ext cx="9144000" cy="528636"/>
            <a:chOff x="0" y="6153148"/>
            <a:chExt cx="12192000" cy="704849"/>
          </a:xfrm>
        </p:grpSpPr>
        <p:sp>
          <p:nvSpPr>
            <p:cNvPr id="305" name="Shape 305"/>
            <p:cNvSpPr/>
            <p:nvPr/>
          </p:nvSpPr>
          <p:spPr>
            <a:xfrm>
              <a:off x="0" y="6362700"/>
              <a:ext cx="12192000" cy="495298"/>
            </a:xfrm>
            <a:prstGeom prst="rect">
              <a:avLst/>
            </a:prstGeom>
            <a:solidFill>
              <a:srgbClr val="99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chemeClr val="lt1"/>
                </a:solidFill>
                <a:latin typeface="Arial"/>
                <a:ea typeface="Arial"/>
                <a:cs typeface="Arial"/>
                <a:sym typeface="Arial"/>
              </a:endParaRPr>
            </a:p>
          </p:txBody>
        </p:sp>
        <p:sp>
          <p:nvSpPr>
            <p:cNvPr id="306" name="Shape 306"/>
            <p:cNvSpPr/>
            <p:nvPr/>
          </p:nvSpPr>
          <p:spPr>
            <a:xfrm>
              <a:off x="0" y="6153148"/>
              <a:ext cx="12192000" cy="180975"/>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chemeClr val="lt1"/>
                </a:solidFill>
                <a:latin typeface="Arial"/>
                <a:ea typeface="Arial"/>
                <a:cs typeface="Arial"/>
                <a:sym typeface="Arial"/>
              </a:endParaRPr>
            </a:p>
          </p:txBody>
        </p:sp>
      </p:grpSp>
      <p:sp>
        <p:nvSpPr>
          <p:cNvPr id="307" name="Shape 307"/>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08" name="Shape 308"/>
          <p:cNvSpPr txBox="1">
            <a:spLocks noGrp="1"/>
          </p:cNvSpPr>
          <p:nvPr>
            <p:ph type="title"/>
          </p:nvPr>
        </p:nvSpPr>
        <p:spPr>
          <a:xfrm>
            <a:off x="0" y="18125"/>
            <a:ext cx="7956884" cy="86873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950" b="1" i="0" u="none" strike="noStrike" cap="none" dirty="0">
                <a:solidFill>
                  <a:schemeClr val="dk1"/>
                </a:solidFill>
                <a:latin typeface="Calibri Light" panose="020F0302020204030204" pitchFamily="34" charset="0"/>
                <a:cs typeface="Calibri Light" panose="020F0302020204030204" pitchFamily="34" charset="0"/>
                <a:sym typeface="Calibri"/>
              </a:rPr>
              <a:t>What Can Allies Do?</a:t>
            </a:r>
          </a:p>
        </p:txBody>
      </p:sp>
      <p:sp>
        <p:nvSpPr>
          <p:cNvPr id="309" name="Shape 309"/>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D381FACC-164E-624C-A413-77F8D1F2C53B}"/>
              </a:ext>
            </a:extLst>
          </p:cNvPr>
          <p:cNvSpPr txBox="1"/>
          <p:nvPr/>
        </p:nvSpPr>
        <p:spPr>
          <a:xfrm>
            <a:off x="0" y="913856"/>
            <a:ext cx="9144000" cy="55607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900" dirty="0">
                <a:latin typeface="Calibri Light" panose="020F0302020204030204" pitchFamily="34" charset="0"/>
                <a:cs typeface="Calibri Light" panose="020F0302020204030204" pitchFamily="34" charset="0"/>
              </a:rPr>
              <a:t>Know and exercise the same rights</a:t>
            </a:r>
          </a:p>
          <a:p>
            <a:pPr marL="285750" indent="-285750">
              <a:lnSpc>
                <a:spcPct val="150000"/>
              </a:lnSpc>
              <a:buFont typeface="Arial" panose="020B0604020202020204" pitchFamily="34" charset="0"/>
              <a:buChar char="•"/>
            </a:pPr>
            <a:r>
              <a:rPr lang="en-US" sz="2900" dirty="0">
                <a:latin typeface="Calibri Light" panose="020F0302020204030204" pitchFamily="34" charset="0"/>
                <a:cs typeface="Calibri Light" panose="020F0302020204030204" pitchFamily="34" charset="0"/>
              </a:rPr>
              <a:t>Don’t provide information on your legal status</a:t>
            </a:r>
          </a:p>
          <a:p>
            <a:pPr marL="285750" indent="-285750">
              <a:lnSpc>
                <a:spcPct val="150000"/>
              </a:lnSpc>
              <a:buFont typeface="Arial" panose="020B0604020202020204" pitchFamily="34" charset="0"/>
              <a:buChar char="•"/>
            </a:pPr>
            <a:r>
              <a:rPr lang="en-US" sz="2900" dirty="0">
                <a:latin typeface="Calibri Light" panose="020F0302020204030204" pitchFamily="34" charset="0"/>
                <a:cs typeface="Calibri Light" panose="020F0302020204030204" pitchFamily="34" charset="0"/>
              </a:rPr>
              <a:t>Record, take video and pictures if you see any ICE/police enforcement</a:t>
            </a:r>
          </a:p>
          <a:p>
            <a:pPr marL="285750" indent="-285750">
              <a:lnSpc>
                <a:spcPct val="150000"/>
              </a:lnSpc>
              <a:buFont typeface="Arial" panose="020B0604020202020204" pitchFamily="34" charset="0"/>
              <a:buChar char="•"/>
            </a:pPr>
            <a:r>
              <a:rPr lang="en-US" sz="2900" dirty="0">
                <a:latin typeface="Calibri Light" panose="020F0302020204030204" pitchFamily="34" charset="0"/>
                <a:cs typeface="Calibri Light" panose="020F0302020204030204" pitchFamily="34" charset="0"/>
              </a:rPr>
              <a:t>Volunteer and provide Know your Rights presentations at your local community organizations</a:t>
            </a:r>
          </a:p>
          <a:p>
            <a:pPr marL="285750" indent="-285750">
              <a:lnSpc>
                <a:spcPct val="150000"/>
              </a:lnSpc>
              <a:buFont typeface="Arial" panose="020B0604020202020204" pitchFamily="34" charset="0"/>
              <a:buChar char="•"/>
            </a:pPr>
            <a:r>
              <a:rPr lang="en-US" sz="2900" dirty="0">
                <a:latin typeface="Calibri Light" panose="020F0302020204030204" pitchFamily="34" charset="0"/>
                <a:cs typeface="Calibri Light" panose="020F0302020204030204" pitchFamily="34" charset="0"/>
              </a:rPr>
              <a:t>Refer them to NIJC or a trusted attorney at an organization</a:t>
            </a:r>
          </a:p>
        </p:txBody>
      </p:sp>
    </p:spTree>
    <p:extLst>
      <p:ext uri="{BB962C8B-B14F-4D97-AF65-F5344CB8AC3E}">
        <p14:creationId xmlns:p14="http://schemas.microsoft.com/office/powerpoint/2010/main" val="364468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0" y="1025492"/>
            <a:ext cx="9144000" cy="5345951"/>
          </a:xfrm>
          <a:prstGeom prst="rect">
            <a:avLst/>
          </a:prstGeom>
          <a:noFill/>
          <a:ln>
            <a:noFill/>
          </a:ln>
        </p:spPr>
        <p:txBody>
          <a:bodyPr lIns="91425" tIns="45700" rIns="91425" bIns="45700" anchor="t" anchorCtr="0">
            <a:noAutofit/>
          </a:bodyPr>
          <a:lstStyle/>
          <a:p>
            <a:r>
              <a:rPr lang="en-US" sz="27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Obtain a Legal Consultation!</a:t>
            </a:r>
          </a:p>
          <a:p>
            <a:pPr marL="806450" indent="-344488">
              <a:buFont typeface="Arial" panose="020B0604020202020204" pitchFamily="34" charset="0"/>
              <a:buChar char="•"/>
            </a:pPr>
            <a:r>
              <a:rPr lang="en-US" sz="2700" b="0" dirty="0">
                <a:solidFill>
                  <a:schemeClr val="tx1"/>
                </a:solidFill>
                <a:latin typeface="Calibri Light" panose="020F0302020204030204" pitchFamily="34" charset="0"/>
                <a:cs typeface="Calibri Light" panose="020F0302020204030204" pitchFamily="34" charset="0"/>
              </a:rPr>
              <a:t>If you obtained a legal consultation in the past, it’s important to get an updated consultation by an attorney or a DOJ accredited representative</a:t>
            </a:r>
            <a:endParaRPr lang="en-US" sz="2400" b="0" dirty="0">
              <a:solidFill>
                <a:schemeClr val="tx1"/>
              </a:solidFill>
              <a:latin typeface="Calibri Light" panose="020F0302020204030204" pitchFamily="34" charset="0"/>
              <a:cs typeface="Calibri Light" panose="020F0302020204030204" pitchFamily="34" charset="0"/>
            </a:endParaRPr>
          </a:p>
          <a:p>
            <a:pPr marL="461962"/>
            <a:endParaRPr lang="en-US" sz="1000" b="0" dirty="0">
              <a:latin typeface="Calibri Light" panose="020F0302020204030204" pitchFamily="34" charset="0"/>
              <a:cs typeface="Calibri Light" panose="020F0302020204030204" pitchFamily="34" charset="0"/>
            </a:endParaRPr>
          </a:p>
          <a:p>
            <a:pPr algn="just"/>
            <a:r>
              <a:rPr lang="en-US" sz="27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Who can give immigration legal advice?</a:t>
            </a:r>
          </a:p>
          <a:p>
            <a:pPr marL="800100" lvl="1" indent="-457200" algn="just">
              <a:buFont typeface="Arial" panose="020B0604020202020204" pitchFamily="34" charset="0"/>
              <a:buChar char="•"/>
            </a:pPr>
            <a:r>
              <a:rPr lang="en-US" sz="2400" b="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Licensed Attorney</a:t>
            </a:r>
          </a:p>
          <a:p>
            <a:pPr marL="800100" lvl="1" indent="-457200" algn="just">
              <a:buFont typeface="Arial" panose="020B0604020202020204" pitchFamily="34" charset="0"/>
              <a:buChar char="•"/>
            </a:pPr>
            <a:r>
              <a:rPr lang="en-US" sz="2400" b="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DOJ Accredited Representative </a:t>
            </a:r>
          </a:p>
          <a:p>
            <a:pPr marL="800100" lvl="1" indent="-457200" algn="just">
              <a:buFont typeface="Arial" panose="020B0604020202020204" pitchFamily="34" charset="0"/>
              <a:buChar char="•"/>
            </a:pPr>
            <a:r>
              <a:rPr lang="en-US" sz="2400" b="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Law students under supervision by an attorney </a:t>
            </a:r>
          </a:p>
          <a:p>
            <a:pPr algn="just"/>
            <a:endParaRPr lang="en-US" sz="2700" b="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ctr"/>
            <a:r>
              <a:rPr lang="en-US" sz="27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Beware of Notary Fraud  </a:t>
            </a:r>
          </a:p>
          <a:p>
            <a:pPr algn="ctr"/>
            <a:r>
              <a:rPr lang="en-US" sz="20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Notary publics are typically not also licensed attorneys and cannot give legal advice</a:t>
            </a:r>
          </a:p>
          <a:p>
            <a:pPr algn="just"/>
            <a:endParaRPr lang="en-US" sz="2300" b="0" dirty="0">
              <a:solidFill>
                <a:srgbClr val="FF0000"/>
              </a:solidFill>
              <a:effectLst>
                <a:outerShdw blurRad="38100" dist="38100" dir="2700000" algn="tl">
                  <a:srgbClr val="000000">
                    <a:alpha val="43137"/>
                  </a:srgbClr>
                </a:outerShdw>
              </a:effectLst>
              <a:latin typeface="Calibri Light" panose="020F0502020204030204" pitchFamily="34" charset="0"/>
              <a:cs typeface="Calibri Light" panose="020F0502020204030204" pitchFamily="34" charset="0"/>
            </a:endParaRPr>
          </a:p>
        </p:txBody>
      </p:sp>
      <p:grpSp>
        <p:nvGrpSpPr>
          <p:cNvPr id="292" name="Shape 292"/>
          <p:cNvGrpSpPr/>
          <p:nvPr/>
        </p:nvGrpSpPr>
        <p:grpSpPr>
          <a:xfrm>
            <a:off x="0" y="6371444"/>
            <a:ext cx="9144000" cy="486556"/>
            <a:chOff x="0" y="6371444"/>
            <a:chExt cx="9144000" cy="486556"/>
          </a:xfrm>
        </p:grpSpPr>
        <p:sp>
          <p:nvSpPr>
            <p:cNvPr id="293" name="Shape 293"/>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94" name="Shape 294"/>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95" name="Shape 295"/>
          <p:cNvSpPr/>
          <p:nvPr/>
        </p:nvSpPr>
        <p:spPr>
          <a:xfrm>
            <a:off x="0" y="-37747"/>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96" name="Shape 296"/>
          <p:cNvSpPr txBox="1"/>
          <p:nvPr/>
        </p:nvSpPr>
        <p:spPr>
          <a:xfrm>
            <a:off x="0" y="-37748"/>
            <a:ext cx="9143999" cy="886863"/>
          </a:xfrm>
          <a:prstGeom prst="rect">
            <a:avLst/>
          </a:prstGeom>
          <a:noFill/>
          <a:ln>
            <a:noFill/>
          </a:ln>
        </p:spPr>
        <p:txBody>
          <a:bodyPr lIns="90000" tIns="45000" rIns="90000" bIns="45000" anchor="t" anchorCtr="0">
            <a:noAutofit/>
          </a:bodyPr>
          <a:lstStyle/>
          <a:p>
            <a:pPr lvl="0">
              <a:lnSpc>
                <a:spcPct val="102000"/>
              </a:lnSpc>
              <a:buClr>
                <a:srgbClr val="FFC000"/>
              </a:buClr>
              <a:buSzPct val="25000"/>
            </a:pPr>
            <a:r>
              <a:rPr lang="en-US" sz="4400" b="1" dirty="0">
                <a:latin typeface="Calibri Light" panose="020F0302020204030204" pitchFamily="34" charset="0"/>
                <a:ea typeface="Calibri"/>
                <a:cs typeface="Calibri Light" panose="020F0302020204030204" pitchFamily="34" charset="0"/>
                <a:sym typeface="Calibri"/>
              </a:rPr>
              <a:t>Legal Consultations are Very Important</a:t>
            </a:r>
          </a:p>
        </p:txBody>
      </p:sp>
      <p:sp>
        <p:nvSpPr>
          <p:cNvPr id="297" name="Shape 29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90500" y="1273629"/>
            <a:ext cx="8763000" cy="5029200"/>
          </a:xfrm>
          <a:solidFill>
            <a:srgbClr val="FFFFFF"/>
          </a:solidFill>
        </p:spPr>
        <p:txBody>
          <a:bodyPr/>
          <a:lstStyle/>
          <a:p>
            <a:endParaRPr lang="en-US" altLang="en-US" sz="1200"/>
          </a:p>
          <a:p>
            <a:endParaRPr lang="en-US" altLang="en-US" sz="1000">
              <a:latin typeface="Book Antiqua" pitchFamily="18" charset="0"/>
            </a:endParaRPr>
          </a:p>
          <a:p>
            <a:pPr eaLnBrk="1" hangingPunct="1">
              <a:buFontTx/>
              <a:buNone/>
            </a:pPr>
            <a:endParaRPr lang="en-US" altLang="ja-JP" sz="1000"/>
          </a:p>
        </p:txBody>
      </p:sp>
      <p:graphicFrame>
        <p:nvGraphicFramePr>
          <p:cNvPr id="2" name="Diagram 1"/>
          <p:cNvGraphicFramePr/>
          <p:nvPr>
            <p:extLst>
              <p:ext uri="{D42A27DB-BD31-4B8C-83A1-F6EECF244321}">
                <p14:modId xmlns:p14="http://schemas.microsoft.com/office/powerpoint/2010/main" val="770072464"/>
              </p:ext>
            </p:extLst>
          </p:nvPr>
        </p:nvGraphicFramePr>
        <p:xfrm>
          <a:off x="342900" y="1108857"/>
          <a:ext cx="84582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295"/>
          <p:cNvSpPr/>
          <p:nvPr/>
        </p:nvSpPr>
        <p:spPr>
          <a:xfrm>
            <a:off x="0" y="-37747"/>
            <a:ext cx="9144000" cy="886862"/>
          </a:xfrm>
          <a:prstGeom prst="rect">
            <a:avLst/>
          </a:prstGeom>
          <a:solidFill>
            <a:srgbClr val="9CC2E5"/>
          </a:solidFill>
          <a:ln>
            <a:noFill/>
          </a:ln>
        </p:spPr>
        <p:txBody>
          <a:bodyPr lIns="91425" tIns="45700" rIns="91425" bIns="45700" anchor="ctr" anchorCtr="0">
            <a:noAutofit/>
          </a:bodyPr>
          <a:lstStyle/>
          <a:p>
            <a:pPr lvl="0">
              <a:lnSpc>
                <a:spcPct val="102000"/>
              </a:lnSpc>
              <a:buClr>
                <a:srgbClr val="FFC000"/>
              </a:buClr>
              <a:buSzPct val="25000"/>
            </a:pPr>
            <a:r>
              <a:rPr lang="en-US" sz="4400" b="1" dirty="0">
                <a:latin typeface="Calibri Light" panose="020F0302020204030204" pitchFamily="34" charset="0"/>
                <a:ea typeface="Calibri"/>
                <a:cs typeface="Calibri Light" panose="020F0302020204030204" pitchFamily="34" charset="0"/>
                <a:sym typeface="Calibri"/>
              </a:rPr>
              <a:t>Common Immigration Benefits </a:t>
            </a:r>
          </a:p>
        </p:txBody>
      </p:sp>
      <p:grpSp>
        <p:nvGrpSpPr>
          <p:cNvPr id="11" name="Shape 292"/>
          <p:cNvGrpSpPr/>
          <p:nvPr/>
        </p:nvGrpSpPr>
        <p:grpSpPr>
          <a:xfrm>
            <a:off x="0" y="6371444"/>
            <a:ext cx="9144000" cy="486556"/>
            <a:chOff x="0" y="6371444"/>
            <a:chExt cx="9144000" cy="486556"/>
          </a:xfrm>
        </p:grpSpPr>
        <p:sp>
          <p:nvSpPr>
            <p:cNvPr id="12" name="Shape 293"/>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 name="Shape 294"/>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50056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233912" y="948010"/>
            <a:ext cx="8697437" cy="5244804"/>
          </a:xfrm>
          <a:prstGeom prst="rect">
            <a:avLst/>
          </a:prstGeom>
          <a:noFill/>
          <a:ln>
            <a:noFill/>
          </a:ln>
        </p:spPr>
        <p:txBody>
          <a:bodyPr lIns="91425" tIns="45700" rIns="91425" bIns="45700" anchor="t" anchorCtr="0">
            <a:noAutofit/>
          </a:bodyPr>
          <a:lstStyle/>
          <a:p>
            <a:pPr marL="0" indent="0">
              <a:spcBef>
                <a:spcPts val="0"/>
              </a:spcBef>
              <a:buSzPct val="25000"/>
              <a:buNone/>
            </a:pPr>
            <a:r>
              <a:rPr lang="en-US" sz="3600" b="1" dirty="0">
                <a:latin typeface="Calibri Light" panose="020F0302020204030204" pitchFamily="34" charset="0"/>
                <a:cs typeface="Calibri Light" panose="020F0302020204030204" pitchFamily="34" charset="0"/>
              </a:rPr>
              <a:t>Immigration </a:t>
            </a:r>
          </a:p>
          <a:p>
            <a:pPr marL="0" indent="0">
              <a:spcBef>
                <a:spcPts val="0"/>
              </a:spcBef>
              <a:buSzPct val="25000"/>
              <a:buNone/>
            </a:pPr>
            <a:r>
              <a:rPr lang="en-US" sz="3600" dirty="0">
                <a:latin typeface="Calibri Light" panose="020F0302020204030204" pitchFamily="34" charset="0"/>
                <a:cs typeface="Calibri Light" panose="020F0302020204030204" pitchFamily="34" charset="0"/>
              </a:rPr>
              <a:t>  National Immigrant Justice Center</a:t>
            </a:r>
          </a:p>
          <a:p>
            <a:pPr marL="0" indent="0">
              <a:spcBef>
                <a:spcPts val="0"/>
              </a:spcBef>
              <a:buSzPct val="25000"/>
              <a:buNone/>
            </a:pPr>
            <a:r>
              <a:rPr lang="en-US" sz="3600" b="1" dirty="0">
                <a:latin typeface="Calibri Light" panose="020F0302020204030204" pitchFamily="34" charset="0"/>
                <a:cs typeface="Calibri Light" panose="020F0302020204030204" pitchFamily="34" charset="0"/>
              </a:rPr>
              <a:t>  (312) 660-1370 </a:t>
            </a:r>
          </a:p>
          <a:p>
            <a:pPr marL="242888" indent="0">
              <a:spcBef>
                <a:spcPts val="0"/>
              </a:spcBef>
              <a:buSzPct val="25000"/>
              <a:buNone/>
            </a:pPr>
            <a:r>
              <a:rPr lang="en-US" sz="2300" dirty="0">
                <a:latin typeface="Calibri Light" panose="020F0302020204030204" pitchFamily="34" charset="0"/>
                <a:cs typeface="Calibri Light" panose="020F0302020204030204" pitchFamily="34" charset="0"/>
              </a:rPr>
              <a:t>(We provide you with referral for a free legal consultation)</a:t>
            </a:r>
          </a:p>
          <a:p>
            <a:pPr marL="0" indent="0">
              <a:lnSpc>
                <a:spcPct val="100000"/>
              </a:lnSpc>
              <a:spcBef>
                <a:spcPts val="0"/>
              </a:spcBef>
              <a:buSzPct val="25000"/>
              <a:buNone/>
            </a:pPr>
            <a:r>
              <a:rPr lang="en-US" sz="3600" b="1" dirty="0">
                <a:latin typeface="Calibri Light" panose="020F0302020204030204" pitchFamily="34" charset="0"/>
                <a:cs typeface="Calibri Light" panose="020F0302020204030204" pitchFamily="34" charset="0"/>
              </a:rPr>
              <a:t>Short Term Guardianship</a:t>
            </a:r>
          </a:p>
          <a:p>
            <a:pPr marL="457200" indent="-457200">
              <a:lnSpc>
                <a:spcPct val="100000"/>
              </a:lnSpc>
              <a:spcBef>
                <a:spcPts val="0"/>
              </a:spcBef>
              <a:buSzPct val="90000"/>
            </a:pPr>
            <a:r>
              <a:rPr lang="en-US" sz="3600" dirty="0">
                <a:latin typeface="Calibri Light" panose="020F0302020204030204" pitchFamily="34" charset="0"/>
                <a:cs typeface="Calibri Light" panose="020F0302020204030204" pitchFamily="34" charset="0"/>
              </a:rPr>
              <a:t>WWW.ILLINOISLEGALAID.ORG</a:t>
            </a:r>
          </a:p>
          <a:p>
            <a:pPr marL="457200" indent="-457200">
              <a:lnSpc>
                <a:spcPct val="100000"/>
              </a:lnSpc>
              <a:spcBef>
                <a:spcPts val="0"/>
              </a:spcBef>
              <a:buSzPct val="90000"/>
            </a:pPr>
            <a:r>
              <a:rPr lang="en-US" sz="3600" dirty="0">
                <a:latin typeface="Calibri Light" panose="020F0302020204030204" pitchFamily="34" charset="0"/>
                <a:cs typeface="Calibri Light" panose="020F0302020204030204" pitchFamily="34" charset="0"/>
              </a:rPr>
              <a:t>Chicago Volunteer </a:t>
            </a:r>
            <a:r>
              <a:rPr lang="en-US" sz="3600">
                <a:latin typeface="Calibri Light" panose="020F0302020204030204" pitchFamily="34" charset="0"/>
                <a:cs typeface="Calibri Light" panose="020F0302020204030204" pitchFamily="34" charset="0"/>
              </a:rPr>
              <a:t>Legal Services (CVLS) </a:t>
            </a:r>
            <a:r>
              <a:rPr lang="en-US" sz="3600" b="1" dirty="0">
                <a:latin typeface="Calibri Light" panose="020F0302020204030204" pitchFamily="34" charset="0"/>
                <a:cs typeface="Calibri Light" panose="020F0302020204030204" pitchFamily="34" charset="0"/>
              </a:rPr>
              <a:t>(312) 332-1624</a:t>
            </a:r>
          </a:p>
          <a:p>
            <a:pPr marL="685800" indent="-685800">
              <a:lnSpc>
                <a:spcPct val="100000"/>
              </a:lnSpc>
              <a:spcBef>
                <a:spcPts val="0"/>
              </a:spcBef>
              <a:buSzPct val="90000"/>
            </a:pPr>
            <a:endParaRPr lang="en-US" sz="1400" b="1" dirty="0">
              <a:latin typeface="Calibri Light" panose="020F0302020204030204" pitchFamily="34" charset="0"/>
              <a:cs typeface="Calibri Light" panose="020F0302020204030204" pitchFamily="34" charset="0"/>
            </a:endParaRPr>
          </a:p>
          <a:p>
            <a:pPr marL="0" indent="0">
              <a:spcBef>
                <a:spcPts val="0"/>
              </a:spcBef>
              <a:buSzPct val="25000"/>
              <a:buNone/>
            </a:pPr>
            <a:r>
              <a:rPr lang="en-US" sz="3600" b="1" dirty="0">
                <a:latin typeface="Calibri Light" panose="020F0302020204030204" pitchFamily="34" charset="0"/>
                <a:cs typeface="Calibri Light" panose="020F0302020204030204" pitchFamily="34" charset="0"/>
              </a:rPr>
              <a:t>Fraud</a:t>
            </a:r>
          </a:p>
          <a:p>
            <a:pPr marL="0" indent="0">
              <a:spcBef>
                <a:spcPts val="0"/>
              </a:spcBef>
              <a:buSzPct val="25000"/>
              <a:buNone/>
            </a:pPr>
            <a:r>
              <a:rPr lang="en-US" sz="3600" dirty="0">
                <a:latin typeface="Calibri Light" panose="020F0302020204030204" pitchFamily="34" charset="0"/>
                <a:cs typeface="Calibri Light" panose="020F0302020204030204" pitchFamily="34" charset="0"/>
              </a:rPr>
              <a:t>  Attorney General </a:t>
            </a:r>
            <a:r>
              <a:rPr lang="en-US" sz="3600" b="1" dirty="0">
                <a:latin typeface="Calibri Light" panose="020F0302020204030204" pitchFamily="34" charset="0"/>
                <a:cs typeface="Calibri Light" panose="020F0302020204030204" pitchFamily="34" charset="0"/>
              </a:rPr>
              <a:t>(800) 386-5438</a:t>
            </a:r>
            <a:endParaRPr lang="en-US" sz="4500" dirty="0"/>
          </a:p>
          <a:p>
            <a:pPr marL="0" marR="0" lvl="0" indent="0" rtl="0">
              <a:lnSpc>
                <a:spcPct val="90000"/>
              </a:lnSpc>
              <a:spcBef>
                <a:spcPts val="0"/>
              </a:spcBef>
              <a:spcAft>
                <a:spcPts val="0"/>
              </a:spcAft>
              <a:buClr>
                <a:schemeClr val="dk1"/>
              </a:buClr>
              <a:buSzPct val="25000"/>
              <a:buFont typeface="Arial"/>
              <a:buNone/>
            </a:pPr>
            <a:r>
              <a:rPr lang="en-US" sz="48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135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p:txBody>
      </p:sp>
      <p:grpSp>
        <p:nvGrpSpPr>
          <p:cNvPr id="304" name="Shape 304"/>
          <p:cNvGrpSpPr/>
          <p:nvPr/>
        </p:nvGrpSpPr>
        <p:grpSpPr>
          <a:xfrm>
            <a:off x="0" y="6329358"/>
            <a:ext cx="9144000" cy="528636"/>
            <a:chOff x="0" y="6153148"/>
            <a:chExt cx="12192000" cy="704849"/>
          </a:xfrm>
        </p:grpSpPr>
        <p:sp>
          <p:nvSpPr>
            <p:cNvPr id="305" name="Shape 305"/>
            <p:cNvSpPr/>
            <p:nvPr/>
          </p:nvSpPr>
          <p:spPr>
            <a:xfrm>
              <a:off x="0" y="6362700"/>
              <a:ext cx="12192000" cy="495298"/>
            </a:xfrm>
            <a:prstGeom prst="rect">
              <a:avLst/>
            </a:prstGeom>
            <a:solidFill>
              <a:srgbClr val="99000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chemeClr val="lt1"/>
                </a:solidFill>
                <a:latin typeface="Arial"/>
                <a:ea typeface="Arial"/>
                <a:cs typeface="Arial"/>
                <a:sym typeface="Arial"/>
              </a:endParaRPr>
            </a:p>
          </p:txBody>
        </p:sp>
        <p:sp>
          <p:nvSpPr>
            <p:cNvPr id="306" name="Shape 306"/>
            <p:cNvSpPr/>
            <p:nvPr/>
          </p:nvSpPr>
          <p:spPr>
            <a:xfrm>
              <a:off x="0" y="6153148"/>
              <a:ext cx="12192000" cy="180975"/>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chemeClr val="lt1"/>
                </a:solidFill>
                <a:latin typeface="Arial"/>
                <a:ea typeface="Arial"/>
                <a:cs typeface="Arial"/>
                <a:sym typeface="Arial"/>
              </a:endParaRPr>
            </a:p>
          </p:txBody>
        </p:sp>
      </p:grpSp>
      <p:sp>
        <p:nvSpPr>
          <p:cNvPr id="307" name="Shape 307"/>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08" name="Shape 308"/>
          <p:cNvSpPr txBox="1">
            <a:spLocks noGrp="1"/>
          </p:cNvSpPr>
          <p:nvPr>
            <p:ph type="title"/>
          </p:nvPr>
        </p:nvSpPr>
        <p:spPr>
          <a:xfrm>
            <a:off x="233912" y="18125"/>
            <a:ext cx="6792876" cy="90289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950" b="1" i="0" u="none" strike="noStrike" cap="none" dirty="0">
                <a:solidFill>
                  <a:schemeClr val="dk1"/>
                </a:solidFill>
                <a:latin typeface="Calibri Light" panose="020F0302020204030204" pitchFamily="34" charset="0"/>
                <a:cs typeface="Calibri Light" panose="020F0302020204030204" pitchFamily="34" charset="0"/>
                <a:sym typeface="Calibri"/>
              </a:rPr>
              <a:t>Assistance</a:t>
            </a:r>
          </a:p>
        </p:txBody>
      </p:sp>
      <p:sp>
        <p:nvSpPr>
          <p:cNvPr id="309" name="Shape 309"/>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326777" y="1631575"/>
            <a:ext cx="6866964" cy="3836895"/>
          </a:xfrm>
          <a:prstGeom prst="rect">
            <a:avLst/>
          </a:prstGeom>
          <a:noFill/>
          <a:ln>
            <a:noFill/>
          </a:ln>
        </p:spPr>
        <p:txBody>
          <a:bodyPr lIns="91425" tIns="45700" rIns="91425" bIns="45700" anchor="b" anchorCtr="0">
            <a:noAutofit/>
          </a:bodyPr>
          <a:lstStyle/>
          <a:p>
            <a:pPr lvl="0" algn="ctr">
              <a:buClr>
                <a:schemeClr val="dk2"/>
              </a:buClr>
              <a:buSzPct val="25000"/>
            </a:pPr>
            <a:r>
              <a:rPr lang="en-US" sz="7000" b="1" i="0" u="none" strike="noStrike" cap="none" dirty="0">
                <a:solidFill>
                  <a:srgbClr val="000000"/>
                </a:solidFill>
                <a:latin typeface="Calibri Light" panose="020F0302020204030204" pitchFamily="34" charset="0"/>
                <a:cs typeface="Calibri Light" panose="020F0302020204030204" pitchFamily="34" charset="0"/>
                <a:sym typeface="Calibri"/>
              </a:rPr>
              <a:t>QUESTIONS?</a:t>
            </a:r>
            <a:br>
              <a:rPr lang="en-US" sz="7000" b="1" i="0" u="none" strike="noStrike" cap="none" dirty="0">
                <a:solidFill>
                  <a:srgbClr val="000000"/>
                </a:solidFill>
                <a:latin typeface="Calibri Light" panose="020F0302020204030204" pitchFamily="34" charset="0"/>
                <a:cs typeface="Calibri Light" panose="020F0302020204030204" pitchFamily="34" charset="0"/>
                <a:sym typeface="Calibri"/>
              </a:rPr>
            </a:br>
            <a:br>
              <a:rPr lang="en-US" sz="7000" b="1" i="0" u="none" strike="noStrike" cap="none" dirty="0">
                <a:solidFill>
                  <a:srgbClr val="000000"/>
                </a:solidFill>
                <a:latin typeface="Calibri Light" panose="020F0302020204030204" pitchFamily="34" charset="0"/>
                <a:cs typeface="Calibri Light" panose="020F0302020204030204" pitchFamily="34" charset="0"/>
                <a:sym typeface="Calibri"/>
              </a:rPr>
            </a:br>
            <a:r>
              <a:rPr lang="en-US" sz="2000" i="0" u="none" strike="noStrike" cap="none" dirty="0">
                <a:solidFill>
                  <a:srgbClr val="000000"/>
                </a:solidFill>
                <a:latin typeface="Calibri Light" panose="020F0302020204030204" pitchFamily="34" charset="0"/>
                <a:cs typeface="Calibri Light" panose="020F0302020204030204" pitchFamily="34" charset="0"/>
                <a:sym typeface="Calibri"/>
              </a:rPr>
              <a:t>To have a presentation lik</a:t>
            </a:r>
            <a:r>
              <a:rPr lang="en-US" sz="2000" dirty="0">
                <a:solidFill>
                  <a:srgbClr val="000000"/>
                </a:solidFill>
                <a:latin typeface="Calibri Light" panose="020F0302020204030204" pitchFamily="34" charset="0"/>
                <a:cs typeface="Calibri Light" panose="020F0302020204030204" pitchFamily="34" charset="0"/>
              </a:rPr>
              <a:t>e this, contact </a:t>
            </a:r>
            <a:r>
              <a:rPr lang="es-ES_tradnl" sz="2000" dirty="0">
                <a:latin typeface="Calibri Light" panose="020F0302020204030204" pitchFamily="34" charset="0"/>
                <a:cs typeface="Calibri Light" panose="020F0302020204030204" pitchFamily="34" charset="0"/>
              </a:rPr>
              <a:t>Magaly Arteaga</a:t>
            </a:r>
            <a:br>
              <a:rPr lang="es-ES_tradnl" sz="2000" dirty="0">
                <a:latin typeface="Calibri Light" panose="020F0302020204030204" pitchFamily="34" charset="0"/>
                <a:cs typeface="Calibri Light" panose="020F0302020204030204" pitchFamily="34" charset="0"/>
              </a:rPr>
            </a:br>
            <a:r>
              <a:rPr lang="es-ES_tradnl" sz="2000" dirty="0" err="1">
                <a:latin typeface="Calibri Light" panose="020F0302020204030204" pitchFamily="34" charset="0"/>
                <a:cs typeface="Calibri Light" panose="020F0302020204030204" pitchFamily="34" charset="0"/>
              </a:rPr>
              <a:t>magaly@partnershipfornewamericans.org</a:t>
            </a:r>
            <a:r>
              <a:rPr lang="en-US" sz="2000" i="0" u="none" strike="noStrike" cap="none" dirty="0">
                <a:solidFill>
                  <a:srgbClr val="000000"/>
                </a:solidFill>
                <a:latin typeface="Calibri Light" panose="020F0302020204030204" pitchFamily="34" charset="0"/>
                <a:cs typeface="Calibri Light" panose="020F0302020204030204" pitchFamily="34" charset="0"/>
                <a:sym typeface="Calibri"/>
              </a:rPr>
              <a:t> </a:t>
            </a:r>
            <a:br>
              <a:rPr lang="en-US" sz="7000" b="1" i="0" u="none" strike="noStrike" cap="none" dirty="0">
                <a:solidFill>
                  <a:srgbClr val="000000"/>
                </a:solidFill>
                <a:latin typeface="Calibri Light" panose="020F0302020204030204" pitchFamily="34" charset="0"/>
                <a:cs typeface="Calibri Light" panose="020F0302020204030204" pitchFamily="34" charset="0"/>
                <a:sym typeface="Calibri"/>
              </a:rPr>
            </a:br>
            <a:endParaRPr lang="en-US" sz="2300" b="1" i="0" u="none" strike="noStrike" cap="none" dirty="0">
              <a:solidFill>
                <a:schemeClr val="accent5"/>
              </a:solidFill>
              <a:latin typeface="Calibri Light" panose="020F0302020204030204" pitchFamily="34" charset="0"/>
              <a:cs typeface="Calibri Light" panose="020F0302020204030204" pitchFamily="34" charset="0"/>
              <a:sym typeface="Calibri"/>
            </a:endParaRPr>
          </a:p>
        </p:txBody>
      </p:sp>
      <p:sp>
        <p:nvSpPr>
          <p:cNvPr id="315" name="Shape 315"/>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316" name="Shape 316"/>
          <p:cNvGrpSpPr/>
          <p:nvPr/>
        </p:nvGrpSpPr>
        <p:grpSpPr>
          <a:xfrm>
            <a:off x="0" y="6371444"/>
            <a:ext cx="9144000" cy="486556"/>
            <a:chOff x="0" y="6371444"/>
            <a:chExt cx="9144000" cy="486556"/>
          </a:xfrm>
        </p:grpSpPr>
        <p:sp>
          <p:nvSpPr>
            <p:cNvPr id="317" name="Shape 317"/>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18" name="Shape 318"/>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319" name="Shape 319"/>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9144001" cy="975706"/>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1" name="Shape 151"/>
          <p:cNvSpPr txBox="1">
            <a:spLocks noGrp="1"/>
          </p:cNvSpPr>
          <p:nvPr>
            <p:ph type="title"/>
          </p:nvPr>
        </p:nvSpPr>
        <p:spPr>
          <a:xfrm>
            <a:off x="0" y="89702"/>
            <a:ext cx="8996318" cy="921637"/>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Light" panose="020F0302020204030204" pitchFamily="34" charset="0"/>
                <a:cs typeface="Calibri Light" panose="020F0302020204030204" pitchFamily="34" charset="0"/>
                <a:sym typeface="Calibri"/>
              </a:rPr>
              <a:t>Chicago’s Legal Protection Fund</a:t>
            </a:r>
          </a:p>
        </p:txBody>
      </p:sp>
      <p:grpSp>
        <p:nvGrpSpPr>
          <p:cNvPr id="154" name="Shape 154"/>
          <p:cNvGrpSpPr/>
          <p:nvPr/>
        </p:nvGrpSpPr>
        <p:grpSpPr>
          <a:xfrm>
            <a:off x="-54383" y="6371443"/>
            <a:ext cx="9394325" cy="595203"/>
            <a:chOff x="0" y="6371444"/>
            <a:chExt cx="9144000" cy="486556"/>
          </a:xfrm>
        </p:grpSpPr>
        <p:sp>
          <p:nvSpPr>
            <p:cNvPr id="155" name="Shape 155"/>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6" name="Shape 156"/>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157" name="Shape 1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
        <p:nvSpPr>
          <p:cNvPr id="15" name="Text Placeholder 14">
            <a:extLst>
              <a:ext uri="{FF2B5EF4-FFF2-40B4-BE49-F238E27FC236}">
                <a16:creationId xmlns:a16="http://schemas.microsoft.com/office/drawing/2014/main" id="{6F2B5861-4E2A-1543-B0E9-5A1F25EFDAEC}"/>
              </a:ext>
            </a:extLst>
          </p:cNvPr>
          <p:cNvSpPr>
            <a:spLocks noGrp="1"/>
          </p:cNvSpPr>
          <p:nvPr>
            <p:ph type="body" idx="1"/>
          </p:nvPr>
        </p:nvSpPr>
        <p:spPr>
          <a:xfrm>
            <a:off x="9685" y="1033844"/>
            <a:ext cx="9134316" cy="3049010"/>
          </a:xfrm>
          <a:prstGeom prst="rect">
            <a:avLst/>
          </a:prstGeom>
        </p:spPr>
        <p:txBody>
          <a:bodyPr wrap="square">
            <a:spAutoFit/>
          </a:bodyPr>
          <a:lstStyle/>
          <a:p>
            <a:pPr marL="68263" indent="0">
              <a:buNone/>
            </a:pPr>
            <a:r>
              <a:rPr lang="en-US" sz="2700" dirty="0">
                <a:latin typeface="Calibri Light" panose="020F0502020204030204" pitchFamily="34" charset="0"/>
                <a:cs typeface="Calibri Light" panose="020F0502020204030204" pitchFamily="34" charset="0"/>
              </a:rPr>
              <a:t>Chicago’s Legal Protection Fund is a city initiative that supports organizations to expand access to protect immigrants in Chicago. The Fund was created in December 2016 to protect more than 180,000 undocumented immigrants in Chicago following the Presidential election of Donald Trump</a:t>
            </a:r>
            <a:r>
              <a:rPr lang="en-US" sz="2500" dirty="0">
                <a:latin typeface="Calibri Light" panose="020F0502020204030204" pitchFamily="34" charset="0"/>
                <a:cs typeface="Calibri Light" panose="020F0502020204030204" pitchFamily="34" charset="0"/>
              </a:rPr>
              <a:t>.</a:t>
            </a:r>
          </a:p>
          <a:p>
            <a:pPr lvl="2" indent="0">
              <a:buNone/>
            </a:pPr>
            <a:endParaRPr lang="en-US" sz="2000" b="1" dirty="0">
              <a:latin typeface="Calibri Light" panose="020F0502020204030204" pitchFamily="34" charset="0"/>
              <a:cs typeface="Calibri Light" panose="020F0502020204030204" pitchFamily="34" charset="0"/>
            </a:endParaRPr>
          </a:p>
          <a:p>
            <a:pPr lvl="2" indent="0">
              <a:buNone/>
            </a:pPr>
            <a:endParaRPr lang="en-US" sz="1600" dirty="0"/>
          </a:p>
          <a:p>
            <a:pPr indent="0">
              <a:buNone/>
            </a:pPr>
            <a:endParaRPr lang="es-ES_tradnl" dirty="0"/>
          </a:p>
        </p:txBody>
      </p:sp>
      <p:pic>
        <p:nvPicPr>
          <p:cNvPr id="6" name="Picture 5">
            <a:extLst>
              <a:ext uri="{FF2B5EF4-FFF2-40B4-BE49-F238E27FC236}">
                <a16:creationId xmlns:a16="http://schemas.microsoft.com/office/drawing/2014/main" id="{1CF4D8F6-8D29-A842-8AC6-8779029F20AE}"/>
              </a:ext>
            </a:extLst>
          </p:cNvPr>
          <p:cNvPicPr>
            <a:picLocks noChangeAspect="1"/>
          </p:cNvPicPr>
          <p:nvPr/>
        </p:nvPicPr>
        <p:blipFill>
          <a:blip r:embed="rId3"/>
          <a:stretch>
            <a:fillRect/>
          </a:stretch>
        </p:blipFill>
        <p:spPr>
          <a:xfrm>
            <a:off x="2840181" y="5496894"/>
            <a:ext cx="1413164" cy="779187"/>
          </a:xfrm>
          <a:prstGeom prst="rect">
            <a:avLst/>
          </a:prstGeom>
        </p:spPr>
      </p:pic>
      <p:pic>
        <p:nvPicPr>
          <p:cNvPr id="7" name="Picture 6">
            <a:extLst>
              <a:ext uri="{FF2B5EF4-FFF2-40B4-BE49-F238E27FC236}">
                <a16:creationId xmlns:a16="http://schemas.microsoft.com/office/drawing/2014/main" id="{F8E96DBC-8F55-904C-B91C-9E6CAA7CB343}"/>
              </a:ext>
            </a:extLst>
          </p:cNvPr>
          <p:cNvPicPr>
            <a:picLocks noChangeAspect="1"/>
          </p:cNvPicPr>
          <p:nvPr/>
        </p:nvPicPr>
        <p:blipFill>
          <a:blip r:embed="rId4"/>
          <a:stretch>
            <a:fillRect/>
          </a:stretch>
        </p:blipFill>
        <p:spPr>
          <a:xfrm>
            <a:off x="57149" y="5461261"/>
            <a:ext cx="1373594" cy="771785"/>
          </a:xfrm>
          <a:prstGeom prst="rect">
            <a:avLst/>
          </a:prstGeom>
        </p:spPr>
      </p:pic>
      <p:pic>
        <p:nvPicPr>
          <p:cNvPr id="8" name="Picture 7">
            <a:extLst>
              <a:ext uri="{FF2B5EF4-FFF2-40B4-BE49-F238E27FC236}">
                <a16:creationId xmlns:a16="http://schemas.microsoft.com/office/drawing/2014/main" id="{DE4064FD-FF16-0041-9ADA-DE0A13902095}"/>
              </a:ext>
            </a:extLst>
          </p:cNvPr>
          <p:cNvPicPr>
            <a:picLocks noChangeAspect="1"/>
          </p:cNvPicPr>
          <p:nvPr/>
        </p:nvPicPr>
        <p:blipFill>
          <a:blip r:embed="rId5"/>
          <a:stretch>
            <a:fillRect/>
          </a:stretch>
        </p:blipFill>
        <p:spPr>
          <a:xfrm>
            <a:off x="1377941" y="5367588"/>
            <a:ext cx="1365222" cy="908493"/>
          </a:xfrm>
          <a:prstGeom prst="rect">
            <a:avLst/>
          </a:prstGeom>
        </p:spPr>
      </p:pic>
      <p:pic>
        <p:nvPicPr>
          <p:cNvPr id="9" name="Picture 8">
            <a:extLst>
              <a:ext uri="{FF2B5EF4-FFF2-40B4-BE49-F238E27FC236}">
                <a16:creationId xmlns:a16="http://schemas.microsoft.com/office/drawing/2014/main" id="{AEDC4BAC-F754-3845-84DF-15E7E1512240}"/>
              </a:ext>
            </a:extLst>
          </p:cNvPr>
          <p:cNvPicPr>
            <a:picLocks noChangeAspect="1"/>
          </p:cNvPicPr>
          <p:nvPr/>
        </p:nvPicPr>
        <p:blipFill>
          <a:blip r:embed="rId6"/>
          <a:stretch>
            <a:fillRect/>
          </a:stretch>
        </p:blipFill>
        <p:spPr>
          <a:xfrm>
            <a:off x="3941491" y="4327331"/>
            <a:ext cx="1040823" cy="1040823"/>
          </a:xfrm>
          <a:prstGeom prst="rect">
            <a:avLst/>
          </a:prstGeom>
        </p:spPr>
      </p:pic>
      <p:pic>
        <p:nvPicPr>
          <p:cNvPr id="10" name="Picture 9">
            <a:extLst>
              <a:ext uri="{FF2B5EF4-FFF2-40B4-BE49-F238E27FC236}">
                <a16:creationId xmlns:a16="http://schemas.microsoft.com/office/drawing/2014/main" id="{E584EE4A-61E6-8E43-BF38-74BB16B86000}"/>
              </a:ext>
            </a:extLst>
          </p:cNvPr>
          <p:cNvPicPr>
            <a:picLocks noChangeAspect="1"/>
          </p:cNvPicPr>
          <p:nvPr/>
        </p:nvPicPr>
        <p:blipFill>
          <a:blip r:embed="rId7"/>
          <a:stretch>
            <a:fillRect/>
          </a:stretch>
        </p:blipFill>
        <p:spPr>
          <a:xfrm>
            <a:off x="52806" y="4382030"/>
            <a:ext cx="1717675" cy="508632"/>
          </a:xfrm>
          <a:prstGeom prst="rect">
            <a:avLst/>
          </a:prstGeom>
        </p:spPr>
      </p:pic>
      <p:pic>
        <p:nvPicPr>
          <p:cNvPr id="11" name="Picture 10">
            <a:extLst>
              <a:ext uri="{FF2B5EF4-FFF2-40B4-BE49-F238E27FC236}">
                <a16:creationId xmlns:a16="http://schemas.microsoft.com/office/drawing/2014/main" id="{81576524-8BA4-394C-8F29-33C9FCD02CFF}"/>
              </a:ext>
            </a:extLst>
          </p:cNvPr>
          <p:cNvPicPr>
            <a:picLocks noChangeAspect="1"/>
          </p:cNvPicPr>
          <p:nvPr/>
        </p:nvPicPr>
        <p:blipFill>
          <a:blip r:embed="rId8"/>
          <a:stretch>
            <a:fillRect/>
          </a:stretch>
        </p:blipFill>
        <p:spPr>
          <a:xfrm>
            <a:off x="1904228" y="4364529"/>
            <a:ext cx="779697" cy="779697"/>
          </a:xfrm>
          <a:prstGeom prst="rect">
            <a:avLst/>
          </a:prstGeom>
        </p:spPr>
      </p:pic>
      <p:pic>
        <p:nvPicPr>
          <p:cNvPr id="12" name="Picture 11">
            <a:extLst>
              <a:ext uri="{FF2B5EF4-FFF2-40B4-BE49-F238E27FC236}">
                <a16:creationId xmlns:a16="http://schemas.microsoft.com/office/drawing/2014/main" id="{573E4385-A8C8-6E42-A97C-DECA423107A5}"/>
              </a:ext>
            </a:extLst>
          </p:cNvPr>
          <p:cNvPicPr>
            <a:picLocks noChangeAspect="1"/>
          </p:cNvPicPr>
          <p:nvPr/>
        </p:nvPicPr>
        <p:blipFill>
          <a:blip r:embed="rId9"/>
          <a:stretch>
            <a:fillRect/>
          </a:stretch>
        </p:blipFill>
        <p:spPr>
          <a:xfrm>
            <a:off x="2908034" y="4382030"/>
            <a:ext cx="768147" cy="768147"/>
          </a:xfrm>
          <a:prstGeom prst="rect">
            <a:avLst/>
          </a:prstGeom>
        </p:spPr>
      </p:pic>
      <p:pic>
        <p:nvPicPr>
          <p:cNvPr id="14" name="Picture 13">
            <a:extLst>
              <a:ext uri="{FF2B5EF4-FFF2-40B4-BE49-F238E27FC236}">
                <a16:creationId xmlns:a16="http://schemas.microsoft.com/office/drawing/2014/main" id="{EE3DBDD6-F1C9-E14B-9698-F998B526324E}"/>
              </a:ext>
            </a:extLst>
          </p:cNvPr>
          <p:cNvPicPr>
            <a:picLocks noChangeAspect="1"/>
          </p:cNvPicPr>
          <p:nvPr/>
        </p:nvPicPr>
        <p:blipFill>
          <a:blip r:embed="rId10"/>
          <a:stretch>
            <a:fillRect/>
          </a:stretch>
        </p:blipFill>
        <p:spPr>
          <a:xfrm>
            <a:off x="4411724" y="5525887"/>
            <a:ext cx="2513683" cy="707159"/>
          </a:xfrm>
          <a:prstGeom prst="rect">
            <a:avLst/>
          </a:prstGeom>
        </p:spPr>
      </p:pic>
      <p:pic>
        <p:nvPicPr>
          <p:cNvPr id="16" name="Picture 15">
            <a:extLst>
              <a:ext uri="{FF2B5EF4-FFF2-40B4-BE49-F238E27FC236}">
                <a16:creationId xmlns:a16="http://schemas.microsoft.com/office/drawing/2014/main" id="{438ACD68-BB0D-1147-B13B-C7CC2998C4D8}"/>
              </a:ext>
            </a:extLst>
          </p:cNvPr>
          <p:cNvPicPr>
            <a:picLocks noChangeAspect="1"/>
          </p:cNvPicPr>
          <p:nvPr/>
        </p:nvPicPr>
        <p:blipFill>
          <a:blip r:embed="rId11"/>
          <a:stretch>
            <a:fillRect/>
          </a:stretch>
        </p:blipFill>
        <p:spPr>
          <a:xfrm>
            <a:off x="7221467" y="5461261"/>
            <a:ext cx="1842077" cy="660945"/>
          </a:xfrm>
          <a:prstGeom prst="rect">
            <a:avLst/>
          </a:prstGeom>
        </p:spPr>
      </p:pic>
      <p:pic>
        <p:nvPicPr>
          <p:cNvPr id="17" name="Picture 16">
            <a:extLst>
              <a:ext uri="{FF2B5EF4-FFF2-40B4-BE49-F238E27FC236}">
                <a16:creationId xmlns:a16="http://schemas.microsoft.com/office/drawing/2014/main" id="{9B01F3E5-C669-9B47-BE97-E0CBD02CE47A}"/>
              </a:ext>
            </a:extLst>
          </p:cNvPr>
          <p:cNvPicPr>
            <a:picLocks noChangeAspect="1"/>
          </p:cNvPicPr>
          <p:nvPr/>
        </p:nvPicPr>
        <p:blipFill>
          <a:blip r:embed="rId12"/>
          <a:stretch>
            <a:fillRect/>
          </a:stretch>
        </p:blipFill>
        <p:spPr>
          <a:xfrm>
            <a:off x="6640470" y="4544717"/>
            <a:ext cx="2423074" cy="616683"/>
          </a:xfrm>
          <a:prstGeom prst="rect">
            <a:avLst/>
          </a:prstGeom>
        </p:spPr>
      </p:pic>
      <p:pic>
        <p:nvPicPr>
          <p:cNvPr id="18" name="Picture 17">
            <a:extLst>
              <a:ext uri="{FF2B5EF4-FFF2-40B4-BE49-F238E27FC236}">
                <a16:creationId xmlns:a16="http://schemas.microsoft.com/office/drawing/2014/main" id="{50B417DA-9C7D-D84E-8C2D-2A2DC845D570}"/>
              </a:ext>
            </a:extLst>
          </p:cNvPr>
          <p:cNvPicPr>
            <a:picLocks noChangeAspect="1"/>
          </p:cNvPicPr>
          <p:nvPr/>
        </p:nvPicPr>
        <p:blipFill>
          <a:blip r:embed="rId13"/>
          <a:stretch>
            <a:fillRect/>
          </a:stretch>
        </p:blipFill>
        <p:spPr>
          <a:xfrm>
            <a:off x="5250278" y="4344861"/>
            <a:ext cx="1209728" cy="9190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9144001" cy="975706"/>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1" name="Shape 151"/>
          <p:cNvSpPr txBox="1">
            <a:spLocks noGrp="1"/>
          </p:cNvSpPr>
          <p:nvPr>
            <p:ph type="title"/>
          </p:nvPr>
        </p:nvSpPr>
        <p:spPr>
          <a:xfrm>
            <a:off x="0" y="89702"/>
            <a:ext cx="8996318" cy="921637"/>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Light" panose="020F0302020204030204" pitchFamily="34" charset="0"/>
                <a:cs typeface="Calibri Light" panose="020F0302020204030204" pitchFamily="34" charset="0"/>
                <a:sym typeface="Calibri"/>
              </a:rPr>
              <a:t>Chicago’s Legal Protection Fund</a:t>
            </a:r>
          </a:p>
        </p:txBody>
      </p:sp>
      <p:grpSp>
        <p:nvGrpSpPr>
          <p:cNvPr id="154" name="Shape 154"/>
          <p:cNvGrpSpPr/>
          <p:nvPr/>
        </p:nvGrpSpPr>
        <p:grpSpPr>
          <a:xfrm>
            <a:off x="-54383" y="6371443"/>
            <a:ext cx="9394325" cy="595203"/>
            <a:chOff x="0" y="6371444"/>
            <a:chExt cx="9144000" cy="486556"/>
          </a:xfrm>
        </p:grpSpPr>
        <p:sp>
          <p:nvSpPr>
            <p:cNvPr id="155" name="Shape 155"/>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6" name="Shape 156"/>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157" name="Shape 1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
        <p:nvSpPr>
          <p:cNvPr id="15" name="Text Placeholder 14">
            <a:extLst>
              <a:ext uri="{FF2B5EF4-FFF2-40B4-BE49-F238E27FC236}">
                <a16:creationId xmlns:a16="http://schemas.microsoft.com/office/drawing/2014/main" id="{6F2B5861-4E2A-1543-B0E9-5A1F25EFDAEC}"/>
              </a:ext>
            </a:extLst>
          </p:cNvPr>
          <p:cNvSpPr>
            <a:spLocks noGrp="1"/>
          </p:cNvSpPr>
          <p:nvPr>
            <p:ph type="body" idx="1"/>
          </p:nvPr>
        </p:nvSpPr>
        <p:spPr>
          <a:xfrm>
            <a:off x="1" y="1065408"/>
            <a:ext cx="9144000" cy="5395806"/>
          </a:xfrm>
          <a:prstGeom prst="rect">
            <a:avLst/>
          </a:prstGeom>
        </p:spPr>
        <p:txBody>
          <a:bodyPr wrap="square">
            <a:spAutoFit/>
          </a:bodyPr>
          <a:lstStyle/>
          <a:p>
            <a:pPr marL="68263" indent="0">
              <a:buNone/>
            </a:pPr>
            <a:r>
              <a:rPr lang="en-US" sz="2000" b="1" dirty="0">
                <a:latin typeface="Calibri Light" panose="020F0502020204030204" pitchFamily="34" charset="0"/>
                <a:cs typeface="Calibri Light" panose="020F0502020204030204" pitchFamily="34" charset="0"/>
              </a:rPr>
              <a:t>In 2017:</a:t>
            </a:r>
          </a:p>
          <a:p>
            <a:pPr lvl="2"/>
            <a:r>
              <a:rPr lang="en-US" sz="2000" dirty="0">
                <a:latin typeface="Calibri Light" panose="020F0302020204030204" pitchFamily="34" charset="0"/>
                <a:cs typeface="Calibri Light" panose="020F0302020204030204" pitchFamily="34" charset="0"/>
              </a:rPr>
              <a:t>439 Community Navigators were trained</a:t>
            </a:r>
          </a:p>
          <a:p>
            <a:pPr lvl="2"/>
            <a:r>
              <a:rPr lang="en-US" sz="2000" dirty="0">
                <a:latin typeface="Calibri Light" panose="020F0302020204030204" pitchFamily="34" charset="0"/>
                <a:cs typeface="Calibri Light" panose="020F0302020204030204" pitchFamily="34" charset="0"/>
              </a:rPr>
              <a:t>750 “Know your Rights” Presentations were hosted </a:t>
            </a:r>
          </a:p>
          <a:p>
            <a:pPr lvl="2"/>
            <a:r>
              <a:rPr lang="en-US" sz="2000" dirty="0">
                <a:latin typeface="Calibri Light" panose="020F0302020204030204" pitchFamily="34" charset="0"/>
                <a:cs typeface="Calibri Light" panose="020F0302020204030204" pitchFamily="34" charset="0"/>
              </a:rPr>
              <a:t>24,947 people attended “Know your Rights” Presentations</a:t>
            </a:r>
          </a:p>
          <a:p>
            <a:pPr lvl="2"/>
            <a:r>
              <a:rPr lang="en-US" sz="2000" dirty="0">
                <a:latin typeface="Calibri Light" panose="020F0302020204030204" pitchFamily="34" charset="0"/>
                <a:cs typeface="Calibri Light" panose="020F0302020204030204" pitchFamily="34" charset="0"/>
              </a:rPr>
              <a:t>1992 intakes conducted by NIJC</a:t>
            </a:r>
          </a:p>
          <a:p>
            <a:pPr lvl="2"/>
            <a:r>
              <a:rPr lang="en-US" sz="2000" dirty="0">
                <a:latin typeface="Calibri Light" panose="020F0302020204030204" pitchFamily="34" charset="0"/>
                <a:cs typeface="Calibri Light" panose="020F0302020204030204" pitchFamily="34" charset="0"/>
              </a:rPr>
              <a:t>1003 cases taken by NIJC</a:t>
            </a:r>
          </a:p>
          <a:p>
            <a:pPr lvl="2" indent="0">
              <a:buNone/>
            </a:pPr>
            <a:endParaRPr lang="en-US" sz="2000" b="1" dirty="0">
              <a:latin typeface="Calibri Light" panose="020F0502020204030204" pitchFamily="34" charset="0"/>
              <a:cs typeface="Calibri Light" panose="020F0502020204030204" pitchFamily="34" charset="0"/>
            </a:endParaRPr>
          </a:p>
          <a:p>
            <a:pPr marL="68263" lvl="2" indent="0">
              <a:buNone/>
            </a:pPr>
            <a:r>
              <a:rPr lang="en-US" sz="2000" b="1" dirty="0">
                <a:latin typeface="Calibri Light" panose="020F0502020204030204" pitchFamily="34" charset="0"/>
                <a:cs typeface="Calibri Light" panose="020F0502020204030204" pitchFamily="34" charset="0"/>
              </a:rPr>
              <a:t>In 2018:</a:t>
            </a:r>
          </a:p>
          <a:p>
            <a:pPr lvl="2"/>
            <a:r>
              <a:rPr lang="en-US" sz="2000" dirty="0">
                <a:latin typeface="Calibri Light" panose="020F0302020204030204" pitchFamily="34" charset="0"/>
                <a:cs typeface="Calibri Light" panose="020F0302020204030204" pitchFamily="34" charset="0"/>
              </a:rPr>
              <a:t>118 Community Navigators were trained</a:t>
            </a:r>
          </a:p>
          <a:p>
            <a:pPr lvl="2"/>
            <a:r>
              <a:rPr lang="en-US" sz="2000" dirty="0">
                <a:latin typeface="Calibri Light" panose="020F0302020204030204" pitchFamily="34" charset="0"/>
                <a:cs typeface="Calibri Light" panose="020F0302020204030204" pitchFamily="34" charset="0"/>
              </a:rPr>
              <a:t>730 “Know your Rights” Presentations were hosted </a:t>
            </a:r>
          </a:p>
          <a:p>
            <a:pPr lvl="2"/>
            <a:r>
              <a:rPr lang="en-US" sz="2000" dirty="0">
                <a:solidFill>
                  <a:schemeClr val="tx1"/>
                </a:solidFill>
                <a:latin typeface="Calibri Light" panose="020F0302020204030204" pitchFamily="34" charset="0"/>
                <a:cs typeface="Calibri Light" panose="020F0302020204030204" pitchFamily="34" charset="0"/>
              </a:rPr>
              <a:t>29,538 people attended “Know your Rights” Presentations</a:t>
            </a:r>
          </a:p>
          <a:p>
            <a:pPr lvl="2"/>
            <a:r>
              <a:rPr lang="en-US" sz="2000" dirty="0">
                <a:solidFill>
                  <a:schemeClr val="tx1"/>
                </a:solidFill>
                <a:latin typeface="Calibri Light" panose="020F0302020204030204" pitchFamily="34" charset="0"/>
                <a:cs typeface="Calibri Light" panose="020F0302020204030204" pitchFamily="34" charset="0"/>
              </a:rPr>
              <a:t>1550 intakes conducted by NIJC</a:t>
            </a:r>
          </a:p>
          <a:p>
            <a:pPr lvl="2"/>
            <a:r>
              <a:rPr lang="en-US" sz="2000" dirty="0">
                <a:solidFill>
                  <a:schemeClr val="tx1"/>
                </a:solidFill>
                <a:latin typeface="Calibri Light" panose="020F0302020204030204" pitchFamily="34" charset="0"/>
                <a:cs typeface="Calibri Light" panose="020F0302020204030204" pitchFamily="34" charset="0"/>
              </a:rPr>
              <a:t>1755 cases taken by NIJC – 875 new cases in 2018</a:t>
            </a:r>
          </a:p>
          <a:p>
            <a:pPr lvl="2" indent="0">
              <a:buNone/>
            </a:pPr>
            <a:endParaRPr lang="en-US" sz="2000" b="1" dirty="0">
              <a:latin typeface="Calibri Light" panose="020F0502020204030204" pitchFamily="34" charset="0"/>
              <a:cs typeface="Calibri Light" panose="020F0502020204030204" pitchFamily="34" charset="0"/>
            </a:endParaRPr>
          </a:p>
          <a:p>
            <a:pPr lvl="2" indent="0">
              <a:buNone/>
            </a:pPr>
            <a:endParaRPr lang="en-US" sz="1600" dirty="0"/>
          </a:p>
          <a:p>
            <a:pPr indent="0">
              <a:buNone/>
            </a:pPr>
            <a:endParaRPr lang="es-ES_tradnl" dirty="0"/>
          </a:p>
        </p:txBody>
      </p:sp>
    </p:spTree>
    <p:extLst>
      <p:ext uri="{BB962C8B-B14F-4D97-AF65-F5344CB8AC3E}">
        <p14:creationId xmlns:p14="http://schemas.microsoft.com/office/powerpoint/2010/main" val="284327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0" y="975707"/>
            <a:ext cx="9144000" cy="5395738"/>
          </a:xfrm>
          <a:prstGeom prst="rect">
            <a:avLst/>
          </a:prstGeom>
          <a:noFill/>
          <a:ln>
            <a:noFill/>
          </a:ln>
        </p:spPr>
        <p:txBody>
          <a:bodyPr lIns="91425" tIns="45700" rIns="91425" bIns="45700" anchor="t" anchorCtr="0">
            <a:noAutofit/>
          </a:bodyPr>
          <a:lstStyle/>
          <a:p>
            <a:pPr>
              <a:spcBef>
                <a:spcPts val="1000"/>
              </a:spcBef>
              <a:buClr>
                <a:schemeClr val="dk1"/>
              </a:buClr>
              <a:buSzPct val="25000"/>
            </a:pPr>
            <a:r>
              <a:rPr lang="en-US" sz="3200" b="1" dirty="0">
                <a:solidFill>
                  <a:schemeClr val="dk1"/>
                </a:solidFill>
                <a:latin typeface="Calibri Light" panose="020F0302020204030204" pitchFamily="34" charset="0"/>
                <a:ea typeface="Calibri"/>
                <a:cs typeface="Calibri Light" panose="020F0302020204030204" pitchFamily="34" charset="0"/>
                <a:sym typeface="Calibri"/>
              </a:rPr>
              <a:t>REMAIN SILENT</a:t>
            </a:r>
          </a:p>
          <a:p>
            <a:pPr marL="342900" indent="-342900">
              <a:buSzPct val="116666"/>
              <a:buFont typeface="Arial" charset="0"/>
              <a:buChar char="•"/>
            </a:pPr>
            <a:r>
              <a:rPr lang="en-US" sz="2700" dirty="0">
                <a:solidFill>
                  <a:schemeClr val="dk1"/>
                </a:solidFill>
                <a:latin typeface="Calibri Light" panose="020F0302020204030204" pitchFamily="34" charset="0"/>
                <a:ea typeface="Calibri"/>
                <a:cs typeface="Calibri Light" panose="020F0302020204030204" pitchFamily="34" charset="0"/>
                <a:sym typeface="Calibri"/>
              </a:rPr>
              <a:t>To exercise this right, say loudly: “</a:t>
            </a:r>
            <a:r>
              <a:rPr lang="en-US" sz="2700" i="1" dirty="0">
                <a:solidFill>
                  <a:schemeClr val="dk1"/>
                </a:solidFill>
                <a:latin typeface="Calibri Light" panose="020F0302020204030204" pitchFamily="34" charset="0"/>
                <a:ea typeface="Calibri"/>
                <a:cs typeface="Calibri Light" panose="020F0302020204030204" pitchFamily="34" charset="0"/>
                <a:sym typeface="Calibri"/>
              </a:rPr>
              <a:t>I wish to remain silent”</a:t>
            </a:r>
            <a:endParaRPr lang="en-US" sz="2700" dirty="0">
              <a:solidFill>
                <a:schemeClr val="dk1"/>
              </a:solidFill>
              <a:latin typeface="Calibri Light" panose="020F0302020204030204" pitchFamily="34" charset="0"/>
              <a:ea typeface="Calibri"/>
              <a:cs typeface="Calibri Light" panose="020F0302020204030204" pitchFamily="34" charset="0"/>
              <a:sym typeface="Calibri"/>
            </a:endParaRPr>
          </a:p>
          <a:p>
            <a:pPr>
              <a:buSzPct val="116666"/>
            </a:pPr>
            <a:endParaRPr lang="en-US" sz="500" b="1" dirty="0">
              <a:solidFill>
                <a:schemeClr val="dk1"/>
              </a:solidFill>
              <a:latin typeface="Calibri Light" panose="020F0302020204030204" pitchFamily="34" charset="0"/>
              <a:ea typeface="Calibri"/>
              <a:cs typeface="Calibri Light" panose="020F0302020204030204" pitchFamily="34" charset="0"/>
              <a:sym typeface="Calibri"/>
            </a:endParaRPr>
          </a:p>
          <a:p>
            <a:pPr>
              <a:spcBef>
                <a:spcPts val="1000"/>
              </a:spcBef>
              <a:buClr>
                <a:schemeClr val="dk1"/>
              </a:buClr>
              <a:buSzPct val="25000"/>
            </a:pPr>
            <a:r>
              <a:rPr lang="en-US" sz="3200" b="1" dirty="0">
                <a:solidFill>
                  <a:schemeClr val="dk1"/>
                </a:solidFill>
                <a:latin typeface="Calibri Light" panose="020F0302020204030204" pitchFamily="34" charset="0"/>
                <a:ea typeface="Calibri"/>
                <a:cs typeface="Calibri Light" panose="020F0302020204030204" pitchFamily="34" charset="0"/>
                <a:sym typeface="Calibri"/>
              </a:rPr>
              <a:t>SPEAK WITH AND BE REPRESENTED BY AN ATTORNEY</a:t>
            </a:r>
          </a:p>
          <a:p>
            <a:pPr marL="342900" indent="-342900">
              <a:buFont typeface="Arial" charset="0"/>
              <a:buChar char="•"/>
            </a:pPr>
            <a:r>
              <a:rPr lang="en-US" sz="2700" dirty="0">
                <a:solidFill>
                  <a:schemeClr val="dk1"/>
                </a:solidFill>
                <a:latin typeface="Calibri Light" panose="020F0302020204030204" pitchFamily="34" charset="0"/>
                <a:ea typeface="Calibri"/>
                <a:cs typeface="Calibri Light" panose="020F0302020204030204" pitchFamily="34" charset="0"/>
                <a:sym typeface="Calibri"/>
              </a:rPr>
              <a:t>In Immigration, an attorney is at our own expense</a:t>
            </a:r>
          </a:p>
          <a:p>
            <a:endParaRPr lang="en-US" sz="500" b="1" dirty="0">
              <a:solidFill>
                <a:schemeClr val="dk1"/>
              </a:solidFill>
              <a:latin typeface="Calibri Light" panose="020F0302020204030204" pitchFamily="34" charset="0"/>
              <a:ea typeface="Calibri"/>
              <a:cs typeface="Calibri Light" panose="020F0302020204030204" pitchFamily="34" charset="0"/>
              <a:sym typeface="Calibri"/>
            </a:endParaRPr>
          </a:p>
          <a:p>
            <a:pPr lvl="0">
              <a:spcBef>
                <a:spcPts val="1000"/>
              </a:spcBef>
              <a:buClr>
                <a:schemeClr val="dk1"/>
              </a:buClr>
              <a:buSzPct val="25000"/>
            </a:pPr>
            <a:r>
              <a:rPr lang="en-US" sz="3200" b="1" dirty="0">
                <a:solidFill>
                  <a:schemeClr val="dk1"/>
                </a:solidFill>
                <a:latin typeface="Calibri Light" panose="020F0302020204030204" pitchFamily="34" charset="0"/>
                <a:ea typeface="Calibri"/>
                <a:cs typeface="Calibri Light" panose="020F0302020204030204" pitchFamily="34" charset="0"/>
                <a:sym typeface="Calibri"/>
              </a:rPr>
              <a:t>NOT SIGN ANYTHING</a:t>
            </a:r>
          </a:p>
          <a:p>
            <a:pPr lvl="0">
              <a:spcBef>
                <a:spcPts val="1000"/>
              </a:spcBef>
              <a:buClr>
                <a:schemeClr val="dk1"/>
              </a:buClr>
              <a:buSzPct val="25000"/>
            </a:pPr>
            <a:endParaRPr lang="en-US" sz="500" b="1" dirty="0">
              <a:solidFill>
                <a:schemeClr val="dk1"/>
              </a:solidFill>
              <a:latin typeface="Calibri Light" panose="020F0302020204030204" pitchFamily="34" charset="0"/>
              <a:ea typeface="Calibri"/>
              <a:cs typeface="Calibri Light" panose="020F0302020204030204" pitchFamily="34" charset="0"/>
              <a:sym typeface="Calibri"/>
            </a:endParaRPr>
          </a:p>
          <a:p>
            <a:pPr lvl="0">
              <a:buClr>
                <a:schemeClr val="dk1"/>
              </a:buClr>
              <a:buSzPct val="25000"/>
            </a:pPr>
            <a:r>
              <a:rPr lang="en-US" sz="3200" b="1" dirty="0">
                <a:solidFill>
                  <a:schemeClr val="dk1"/>
                </a:solidFill>
                <a:latin typeface="Calibri Light" panose="020F0302020204030204" pitchFamily="34" charset="0"/>
                <a:ea typeface="Calibri"/>
                <a:cs typeface="Calibri Light" panose="020F0302020204030204" pitchFamily="34" charset="0"/>
                <a:sym typeface="Calibri"/>
              </a:rPr>
              <a:t>NOT PERMIT AN ENTRY</a:t>
            </a:r>
          </a:p>
          <a:p>
            <a:pPr marL="342900" lvl="0" indent="-342900">
              <a:buClr>
                <a:schemeClr val="dk1"/>
              </a:buClr>
              <a:buSzPct val="100000"/>
              <a:buFont typeface="Arial"/>
              <a:buChar char="•"/>
            </a:pPr>
            <a:r>
              <a:rPr lang="en-US" sz="2700" dirty="0">
                <a:solidFill>
                  <a:schemeClr val="dk1"/>
                </a:solidFill>
                <a:latin typeface="Calibri Light" panose="020F0302020204030204" pitchFamily="34" charset="0"/>
                <a:ea typeface="Calibri"/>
                <a:cs typeface="Calibri Light" panose="020F0302020204030204" pitchFamily="34" charset="0"/>
                <a:sym typeface="Calibri"/>
              </a:rPr>
              <a:t>It is NOT necessary to open the door unless ICE or the Police have a </a:t>
            </a:r>
            <a:r>
              <a:rPr lang="en-US" sz="2700" b="1" u="sng" dirty="0">
                <a:solidFill>
                  <a:schemeClr val="dk1"/>
                </a:solidFill>
                <a:latin typeface="Calibri Light" panose="020F0302020204030204" pitchFamily="34" charset="0"/>
                <a:ea typeface="Calibri"/>
                <a:cs typeface="Calibri Light" panose="020F0302020204030204" pitchFamily="34" charset="0"/>
                <a:sym typeface="Calibri"/>
              </a:rPr>
              <a:t>signed Judicial Warrant </a:t>
            </a:r>
          </a:p>
          <a:p>
            <a:pPr lvl="0">
              <a:buClr>
                <a:schemeClr val="dk1"/>
              </a:buClr>
              <a:buSzPct val="100000"/>
            </a:pPr>
            <a:endParaRPr lang="en-US" sz="500" b="1" u="sng" dirty="0">
              <a:solidFill>
                <a:schemeClr val="dk1"/>
              </a:solidFill>
              <a:latin typeface="Calibri Light" panose="020F0302020204030204" pitchFamily="34" charset="0"/>
              <a:ea typeface="Calibri"/>
              <a:cs typeface="Calibri Light" panose="020F0302020204030204" pitchFamily="34" charset="0"/>
              <a:sym typeface="Calibri"/>
            </a:endParaRPr>
          </a:p>
          <a:p>
            <a:pPr lvl="0">
              <a:buClr>
                <a:schemeClr val="dk1"/>
              </a:buClr>
              <a:buSzPct val="100000"/>
            </a:pPr>
            <a:r>
              <a:rPr lang="en-US" sz="3200" b="1" dirty="0">
                <a:solidFill>
                  <a:schemeClr val="dk1"/>
                </a:solidFill>
                <a:latin typeface="Calibri Light" panose="020F0302020204030204" pitchFamily="34" charset="0"/>
                <a:ea typeface="Calibri"/>
                <a:cs typeface="Calibri Light" panose="020F0302020204030204" pitchFamily="34" charset="0"/>
                <a:sym typeface="Calibri"/>
              </a:rPr>
              <a:t>REQUEST A LOCAL TELEPHONE CALL</a:t>
            </a:r>
          </a:p>
          <a:p>
            <a:pPr marL="457200" lvl="0" indent="-457200">
              <a:buClr>
                <a:schemeClr val="dk1"/>
              </a:buClr>
              <a:buSzPct val="100000"/>
              <a:buFont typeface="Arial" panose="020B0604020202020204" pitchFamily="34" charset="0"/>
              <a:buChar char="•"/>
            </a:pPr>
            <a:r>
              <a:rPr lang="en-US" sz="2700" dirty="0">
                <a:solidFill>
                  <a:schemeClr val="dk1"/>
                </a:solidFill>
                <a:latin typeface="Calibri Light" panose="020F0302020204030204" pitchFamily="34" charset="0"/>
                <a:ea typeface="Calibri"/>
                <a:cs typeface="Calibri Light" panose="020F0302020204030204" pitchFamily="34" charset="0"/>
                <a:sym typeface="Calibri"/>
              </a:rPr>
              <a:t>Memorize phone numbers of family/friends with legal status</a:t>
            </a:r>
          </a:p>
          <a:p>
            <a:pPr marL="342900" lvl="0" indent="-342900">
              <a:buClr>
                <a:schemeClr val="dk1"/>
              </a:buClr>
              <a:buSzPct val="100000"/>
              <a:buFont typeface="Arial"/>
              <a:buChar char="•"/>
            </a:pPr>
            <a:endParaRPr lang="en-US" sz="1000" b="1" u="sng" dirty="0">
              <a:solidFill>
                <a:schemeClr val="dk1"/>
              </a:solidFill>
              <a:latin typeface="Calibri Light" panose="020F0302020204030204" pitchFamily="34" charset="0"/>
              <a:ea typeface="Calibri"/>
              <a:cs typeface="Calibri Light" panose="020F0302020204030204" pitchFamily="34" charset="0"/>
              <a:sym typeface="Calibri"/>
            </a:endParaRPr>
          </a:p>
          <a:p>
            <a:pPr lvl="0" algn="ctr">
              <a:buClr>
                <a:schemeClr val="dk1"/>
              </a:buClr>
              <a:buSzPct val="100000"/>
            </a:pPr>
            <a:endParaRPr lang="en-US" sz="28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164" name="Shape 164"/>
          <p:cNvSpPr/>
          <p:nvPr/>
        </p:nvSpPr>
        <p:spPr>
          <a:xfrm>
            <a:off x="0" y="0"/>
            <a:ext cx="9144001" cy="975706"/>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5" name="Shape 165"/>
          <p:cNvSpPr txBox="1"/>
          <p:nvPr/>
        </p:nvSpPr>
        <p:spPr>
          <a:xfrm>
            <a:off x="138656" y="35026"/>
            <a:ext cx="6400799" cy="99980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8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You Have the Right to:</a:t>
            </a:r>
          </a:p>
        </p:txBody>
      </p:sp>
      <p:grpSp>
        <p:nvGrpSpPr>
          <p:cNvPr id="166" name="Shape 166"/>
          <p:cNvGrpSpPr/>
          <p:nvPr/>
        </p:nvGrpSpPr>
        <p:grpSpPr>
          <a:xfrm>
            <a:off x="0" y="6371444"/>
            <a:ext cx="9144000" cy="486556"/>
            <a:chOff x="0" y="6371444"/>
            <a:chExt cx="9144000" cy="486556"/>
          </a:xfrm>
        </p:grpSpPr>
        <p:sp>
          <p:nvSpPr>
            <p:cNvPr id="167" name="Shape 167"/>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8" name="Shape 168"/>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169" name="Shape 169"/>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51174" y="1199212"/>
            <a:ext cx="9092825" cy="5020079"/>
          </a:xfrm>
          <a:prstGeom prst="rect">
            <a:avLst/>
          </a:prstGeom>
          <a:noFill/>
          <a:ln>
            <a:noFill/>
          </a:ln>
        </p:spPr>
        <p:txBody>
          <a:bodyPr lIns="91425" tIns="45700" rIns="91425" bIns="45700" anchor="t" anchorCtr="0">
            <a:noAutofit/>
          </a:bodyPr>
          <a:lstStyle/>
          <a:p>
            <a:pPr marL="457200" indent="-457200">
              <a:lnSpc>
                <a:spcPct val="100000"/>
              </a:lnSpc>
              <a:spcBef>
                <a:spcPts val="444"/>
              </a:spcBef>
              <a:buClr>
                <a:schemeClr val="tx1"/>
              </a:buClr>
            </a:pPr>
            <a:r>
              <a:rPr lang="en-US" sz="3200" u="none" strike="noStrike" cap="none" dirty="0">
                <a:solidFill>
                  <a:schemeClr val="tx1"/>
                </a:solidFill>
                <a:latin typeface="Calibri Light" panose="020F0302020204030204" pitchFamily="34" charset="0"/>
                <a:cs typeface="Calibri Light" panose="020F0302020204030204" pitchFamily="34" charset="0"/>
                <a:sym typeface="Calibri"/>
              </a:rPr>
              <a:t>Police should not ask you abou</a:t>
            </a:r>
            <a:r>
              <a:rPr lang="en-US" sz="3200" dirty="0">
                <a:solidFill>
                  <a:schemeClr val="tx1"/>
                </a:solidFill>
                <a:latin typeface="Calibri Light" panose="020F0302020204030204" pitchFamily="34" charset="0"/>
                <a:cs typeface="Calibri Light" panose="020F0302020204030204" pitchFamily="34" charset="0"/>
              </a:rPr>
              <a:t>t your immigration status</a:t>
            </a:r>
          </a:p>
          <a:p>
            <a:pPr marL="457200" indent="-457200">
              <a:lnSpc>
                <a:spcPct val="100000"/>
              </a:lnSpc>
              <a:spcBef>
                <a:spcPts val="444"/>
              </a:spcBef>
              <a:buClr>
                <a:schemeClr val="tx1"/>
              </a:buClr>
            </a:pPr>
            <a:r>
              <a:rPr lang="en-US" sz="3200" u="none" strike="noStrike" cap="none" dirty="0">
                <a:solidFill>
                  <a:schemeClr val="tx1"/>
                </a:solidFill>
                <a:latin typeface="Calibri Light" panose="020F0302020204030204" pitchFamily="34" charset="0"/>
                <a:cs typeface="Calibri Light" panose="020F0302020204030204" pitchFamily="34" charset="0"/>
                <a:sym typeface="Calibri"/>
              </a:rPr>
              <a:t>You are</a:t>
            </a:r>
            <a:r>
              <a:rPr lang="en-US" sz="3200" dirty="0">
                <a:solidFill>
                  <a:schemeClr val="tx1"/>
                </a:solidFill>
                <a:latin typeface="Calibri Light" panose="020F0302020204030204" pitchFamily="34" charset="0"/>
                <a:cs typeface="Calibri Light" panose="020F0302020204030204" pitchFamily="34" charset="0"/>
              </a:rPr>
              <a:t> not required to have a license or ID as a passenger in a vehicle</a:t>
            </a:r>
          </a:p>
          <a:p>
            <a:pPr marL="457200" indent="-457200">
              <a:lnSpc>
                <a:spcPct val="100000"/>
              </a:lnSpc>
              <a:spcBef>
                <a:spcPts val="444"/>
              </a:spcBef>
              <a:buClr>
                <a:schemeClr val="tx1"/>
              </a:buClr>
            </a:pPr>
            <a:r>
              <a:rPr lang="en-US" sz="3200" u="none" strike="noStrike" cap="none" dirty="0">
                <a:solidFill>
                  <a:schemeClr val="tx1"/>
                </a:solidFill>
                <a:latin typeface="Calibri Light" panose="020F0302020204030204" pitchFamily="34" charset="0"/>
                <a:cs typeface="Calibri Light" panose="020F0302020204030204" pitchFamily="34" charset="0"/>
                <a:sym typeface="Calibri"/>
              </a:rPr>
              <a:t>You do no</a:t>
            </a:r>
            <a:r>
              <a:rPr lang="en-US" sz="3200" dirty="0">
                <a:solidFill>
                  <a:schemeClr val="tx1"/>
                </a:solidFill>
                <a:latin typeface="Calibri Light" panose="020F0302020204030204" pitchFamily="34" charset="0"/>
                <a:cs typeface="Calibri Light" panose="020F0302020204030204" pitchFamily="34" charset="0"/>
              </a:rPr>
              <a:t>t have to answer questions about where you were born or how long you have been in the United States</a:t>
            </a:r>
          </a:p>
          <a:p>
            <a:pPr marL="457200" indent="-457200">
              <a:lnSpc>
                <a:spcPct val="100000"/>
              </a:lnSpc>
              <a:spcBef>
                <a:spcPts val="444"/>
              </a:spcBef>
              <a:buClr>
                <a:schemeClr val="tx1"/>
              </a:buClr>
            </a:pPr>
            <a:r>
              <a:rPr lang="en-US" sz="3200" u="none" strike="noStrike" cap="none" dirty="0">
                <a:solidFill>
                  <a:schemeClr val="tx1"/>
                </a:solidFill>
                <a:latin typeface="Calibri Light" panose="020F0302020204030204" pitchFamily="34" charset="0"/>
                <a:cs typeface="Calibri Light" panose="020F0302020204030204" pitchFamily="34" charset="0"/>
                <a:sym typeface="Calibri"/>
              </a:rPr>
              <a:t>Ask: “am I free to go?" and</a:t>
            </a:r>
            <a:r>
              <a:rPr lang="en-US" sz="3200" dirty="0">
                <a:solidFill>
                  <a:schemeClr val="tx1"/>
                </a:solidFill>
                <a:latin typeface="Calibri Light" panose="020F0302020204030204" pitchFamily="34" charset="0"/>
                <a:cs typeface="Calibri Light" panose="020F0302020204030204" pitchFamily="34" charset="0"/>
              </a:rPr>
              <a:t> walk away calmly </a:t>
            </a:r>
            <a:endParaRPr lang="en-US" sz="3200" u="none" strike="noStrike" cap="none" dirty="0">
              <a:solidFill>
                <a:schemeClr val="tx1"/>
              </a:solidFill>
              <a:latin typeface="Calibri Light" panose="020F0302020204030204" pitchFamily="34" charset="0"/>
              <a:cs typeface="Calibri Light" panose="020F0302020204030204" pitchFamily="34" charset="0"/>
              <a:sym typeface="Calibri"/>
            </a:endParaRPr>
          </a:p>
        </p:txBody>
      </p:sp>
      <p:grpSp>
        <p:nvGrpSpPr>
          <p:cNvPr id="176" name="Shape 176"/>
          <p:cNvGrpSpPr/>
          <p:nvPr/>
        </p:nvGrpSpPr>
        <p:grpSpPr>
          <a:xfrm>
            <a:off x="0" y="6371444"/>
            <a:ext cx="9144000" cy="486556"/>
            <a:chOff x="0" y="6371444"/>
            <a:chExt cx="9144000" cy="486556"/>
          </a:xfrm>
        </p:grpSpPr>
        <p:sp>
          <p:nvSpPr>
            <p:cNvPr id="177" name="Shape 177"/>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8" name="Shape 178"/>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179" name="Shape 179"/>
          <p:cNvSpPr/>
          <p:nvPr/>
        </p:nvSpPr>
        <p:spPr>
          <a:xfrm>
            <a:off x="0" y="-17191"/>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0" name="Shape 180"/>
          <p:cNvSpPr txBox="1"/>
          <p:nvPr/>
        </p:nvSpPr>
        <p:spPr>
          <a:xfrm>
            <a:off x="0" y="0"/>
            <a:ext cx="9024650" cy="913891"/>
          </a:xfrm>
          <a:prstGeom prst="rect">
            <a:avLst/>
          </a:prstGeom>
          <a:noFill/>
          <a:ln>
            <a:noFill/>
          </a:ln>
        </p:spPr>
        <p:txBody>
          <a:bodyPr lIns="90000" tIns="45000" rIns="90000" bIns="45000" anchor="t" anchorCtr="0">
            <a:noAutofit/>
          </a:bodyPr>
          <a:lstStyle/>
          <a:p>
            <a:pPr marL="0" marR="0" lvl="0" indent="0" algn="l" rtl="0">
              <a:lnSpc>
                <a:spcPct val="102000"/>
              </a:lnSpc>
              <a:spcBef>
                <a:spcPts val="0"/>
              </a:spcBef>
              <a:spcAft>
                <a:spcPts val="0"/>
              </a:spcAft>
              <a:buClr>
                <a:srgbClr val="FFC000"/>
              </a:buClr>
              <a:buSzPct val="25000"/>
              <a:buFont typeface="Arial Black"/>
              <a:buNone/>
            </a:pPr>
            <a:r>
              <a:rPr lang="en-US" sz="48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Know Your Rights with the Police</a:t>
            </a:r>
          </a:p>
        </p:txBody>
      </p:sp>
      <p:sp>
        <p:nvSpPr>
          <p:cNvPr id="181" name="Shape 18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Shape 258"/>
          <p:cNvSpPr txBox="1">
            <a:spLocks noGrp="1"/>
          </p:cNvSpPr>
          <p:nvPr>
            <p:ph type="body" idx="1"/>
          </p:nvPr>
        </p:nvSpPr>
        <p:spPr>
          <a:xfrm>
            <a:off x="93837" y="1161400"/>
            <a:ext cx="8956325" cy="52535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4000" b="1" i="0" strike="noStrike" cap="none" dirty="0">
                <a:solidFill>
                  <a:schemeClr val="dk1"/>
                </a:solidFill>
                <a:latin typeface="Calibri Light" panose="020F0302020204030204" pitchFamily="34" charset="0"/>
                <a:cs typeface="Calibri Light" panose="020F0302020204030204" pitchFamily="34" charset="0"/>
                <a:sym typeface="Calibri"/>
              </a:rPr>
              <a:t>Court</a:t>
            </a:r>
            <a:endParaRPr lang="en-US" sz="4000" b="1" dirty="0">
              <a:latin typeface="Calibri Light" panose="020F0302020204030204" pitchFamily="34" charset="0"/>
              <a:cs typeface="Calibri Light" panose="020F0302020204030204" pitchFamily="34" charset="0"/>
            </a:endParaRPr>
          </a:p>
          <a:p>
            <a:pPr marL="0" marR="0" lvl="0" indent="0" algn="l" rtl="0">
              <a:lnSpc>
                <a:spcPct val="100000"/>
              </a:lnSpc>
              <a:spcBef>
                <a:spcPts val="0"/>
              </a:spcBef>
              <a:spcAft>
                <a:spcPts val="0"/>
              </a:spcAft>
              <a:buClr>
                <a:schemeClr val="dk1"/>
              </a:buClr>
              <a:buSzPct val="25000"/>
              <a:buFont typeface="Times New Roman"/>
              <a:buNone/>
            </a:pPr>
            <a:r>
              <a:rPr lang="en-US" sz="3600" dirty="0">
                <a:latin typeface="Calibri Light" panose="020F0302020204030204" pitchFamily="34" charset="0"/>
                <a:cs typeface="Calibri Light" panose="020F0302020204030204" pitchFamily="34" charset="0"/>
              </a:rPr>
              <a:t>If you have </a:t>
            </a:r>
            <a:r>
              <a:rPr lang="en-US" sz="3600" b="0" i="0" u="none" strike="noStrike" cap="none" dirty="0">
                <a:solidFill>
                  <a:schemeClr val="dk1"/>
                </a:solidFill>
                <a:latin typeface="Calibri Light" panose="020F0302020204030204" pitchFamily="34" charset="0"/>
                <a:cs typeface="Calibri Light" panose="020F0302020204030204" pitchFamily="34" charset="0"/>
                <a:sym typeface="Calibri"/>
              </a:rPr>
              <a:t>court or probation and you do not go, </a:t>
            </a:r>
            <a:r>
              <a:rPr lang="en-US" sz="3600" dirty="0">
                <a:latin typeface="Calibri Light" panose="020F0302020204030204" pitchFamily="34" charset="0"/>
                <a:cs typeface="Calibri Light" panose="020F0302020204030204" pitchFamily="34" charset="0"/>
              </a:rPr>
              <a:t>you will have a w</a:t>
            </a:r>
            <a:r>
              <a:rPr lang="en-US" sz="3600" i="0" u="none" strike="noStrike" cap="none" dirty="0">
                <a:solidFill>
                  <a:schemeClr val="dk1"/>
                </a:solidFill>
                <a:latin typeface="Calibri Light" panose="020F0302020204030204" pitchFamily="34" charset="0"/>
                <a:cs typeface="Calibri Light" panose="020F0302020204030204" pitchFamily="34" charset="0"/>
                <a:sym typeface="Calibri"/>
              </a:rPr>
              <a:t>arrant for your ARREST</a:t>
            </a:r>
          </a:p>
          <a:p>
            <a:pPr marL="0" marR="0" lvl="0" indent="0" algn="l" rtl="0">
              <a:lnSpc>
                <a:spcPct val="100000"/>
              </a:lnSpc>
              <a:spcBef>
                <a:spcPts val="0"/>
              </a:spcBef>
              <a:spcAft>
                <a:spcPts val="0"/>
              </a:spcAft>
              <a:buClr>
                <a:schemeClr val="dk1"/>
              </a:buClr>
              <a:buSzPct val="25000"/>
              <a:buFont typeface="Times New Roman"/>
              <a:buNone/>
            </a:pPr>
            <a:endParaRPr lang="en-US" sz="3200" b="1" i="0" strike="noStrike" cap="none" dirty="0">
              <a:solidFill>
                <a:schemeClr val="dk1"/>
              </a:solidFill>
              <a:latin typeface="Calibri Light" panose="020F0302020204030204" pitchFamily="34" charset="0"/>
              <a:cs typeface="Calibri Light" panose="020F0302020204030204" pitchFamily="34" charset="0"/>
              <a:sym typeface="Calibri"/>
            </a:endParaRPr>
          </a:p>
          <a:p>
            <a:pPr marL="0" marR="0" lvl="0" indent="0" algn="l" rtl="0">
              <a:lnSpc>
                <a:spcPct val="100000"/>
              </a:lnSpc>
              <a:spcBef>
                <a:spcPts val="0"/>
              </a:spcBef>
              <a:spcAft>
                <a:spcPts val="0"/>
              </a:spcAft>
              <a:buClr>
                <a:schemeClr val="dk1"/>
              </a:buClr>
              <a:buSzPct val="25000"/>
              <a:buFont typeface="Times New Roman"/>
              <a:buNone/>
            </a:pPr>
            <a:r>
              <a:rPr lang="en-US" sz="4000" b="1" i="0" strike="noStrike" cap="none" dirty="0">
                <a:solidFill>
                  <a:schemeClr val="dk1"/>
                </a:solidFill>
                <a:latin typeface="Calibri Light" panose="020F0302020204030204" pitchFamily="34" charset="0"/>
                <a:cs typeface="Calibri Light" panose="020F0302020204030204" pitchFamily="34" charset="0"/>
                <a:sym typeface="Calibri"/>
              </a:rPr>
              <a:t>Bond</a:t>
            </a:r>
          </a:p>
          <a:p>
            <a:pPr marL="571500" indent="-571500">
              <a:lnSpc>
                <a:spcPct val="100000"/>
              </a:lnSpc>
              <a:spcBef>
                <a:spcPts val="0"/>
              </a:spcBef>
              <a:buSzPct val="75000"/>
            </a:pPr>
            <a:r>
              <a:rPr lang="en-US" sz="3600" b="0" i="0" u="none" strike="noStrike" cap="none" dirty="0">
                <a:solidFill>
                  <a:schemeClr val="dk1"/>
                </a:solidFill>
                <a:latin typeface="Calibri Light" panose="020F0302020204030204" pitchFamily="34" charset="0"/>
                <a:cs typeface="Calibri Light" panose="020F0302020204030204" pitchFamily="34" charset="0"/>
                <a:sym typeface="Calibri"/>
              </a:rPr>
              <a:t>Pay 10% of bond</a:t>
            </a:r>
            <a:endParaRPr lang="en-US" sz="3600" dirty="0">
              <a:latin typeface="Calibri Light" panose="020F0302020204030204" pitchFamily="34" charset="0"/>
              <a:cs typeface="Calibri Light" panose="020F0302020204030204" pitchFamily="34" charset="0"/>
            </a:endParaRPr>
          </a:p>
          <a:p>
            <a:pPr marL="571500" indent="-571500">
              <a:lnSpc>
                <a:spcPct val="100000"/>
              </a:lnSpc>
              <a:spcBef>
                <a:spcPts val="0"/>
              </a:spcBef>
              <a:buSzPct val="75000"/>
            </a:pPr>
            <a:r>
              <a:rPr lang="en-US" sz="3600" dirty="0">
                <a:latin typeface="Calibri Light" panose="020F0302020204030204" pitchFamily="34" charset="0"/>
                <a:cs typeface="Calibri Light" panose="020F0302020204030204" pitchFamily="34" charset="0"/>
              </a:rPr>
              <a:t>Bond will be reimbursed or credited</a:t>
            </a:r>
          </a:p>
          <a:p>
            <a:pPr marL="571500" indent="-571500">
              <a:lnSpc>
                <a:spcPct val="100000"/>
              </a:lnSpc>
              <a:spcBef>
                <a:spcPts val="0"/>
              </a:spcBef>
              <a:buSzPct val="75000"/>
            </a:pPr>
            <a:endParaRPr lang="en-US" sz="1600" b="1" i="0" u="none" strike="noStrike" cap="none" dirty="0">
              <a:solidFill>
                <a:schemeClr val="dk1"/>
              </a:solidFill>
              <a:latin typeface="Calibri Light" panose="020F0302020204030204" pitchFamily="34" charset="0"/>
              <a:cs typeface="Calibri Light" panose="020F0302020204030204" pitchFamily="34" charset="0"/>
              <a:sym typeface="Calibri"/>
            </a:endParaRPr>
          </a:p>
          <a:p>
            <a:pPr marL="0" indent="0" algn="ctr">
              <a:lnSpc>
                <a:spcPct val="100000"/>
              </a:lnSpc>
              <a:spcBef>
                <a:spcPts val="0"/>
              </a:spcBef>
              <a:buSzPct val="75000"/>
              <a:buNone/>
            </a:pPr>
            <a:r>
              <a:rPr lang="en-US" sz="2600" b="1" dirty="0">
                <a:latin typeface="Calibri Light" panose="020F0302020204030204" pitchFamily="34" charset="0"/>
                <a:cs typeface="Calibri Light" panose="020F0302020204030204" pitchFamily="34" charset="0"/>
              </a:rPr>
              <a:t>**ICE agents have been arresting individuals who appear at local courthouses.  Do not speak to anyone who is not your attorney**</a:t>
            </a:r>
            <a:endParaRPr sz="2600" b="1" i="0" u="none" strike="noStrike" cap="none" dirty="0">
              <a:solidFill>
                <a:schemeClr val="dk1"/>
              </a:solidFill>
              <a:latin typeface="Calibri Light" panose="020F0302020204030204" pitchFamily="34" charset="0"/>
              <a:cs typeface="Calibri Light" panose="020F0302020204030204" pitchFamily="34" charset="0"/>
              <a:sym typeface="Calibri"/>
            </a:endParaRPr>
          </a:p>
        </p:txBody>
      </p:sp>
      <p:sp>
        <p:nvSpPr>
          <p:cNvPr id="259" name="Shape 259"/>
          <p:cNvSpPr/>
          <p:nvPr/>
        </p:nvSpPr>
        <p:spPr>
          <a:xfrm>
            <a:off x="0" y="0"/>
            <a:ext cx="9144000" cy="88686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0" name="Shape 260"/>
          <p:cNvSpPr txBox="1"/>
          <p:nvPr/>
        </p:nvSpPr>
        <p:spPr>
          <a:xfrm>
            <a:off x="187675" y="0"/>
            <a:ext cx="7785475" cy="734850"/>
          </a:xfrm>
          <a:prstGeom prst="rect">
            <a:avLst/>
          </a:prstGeom>
          <a:noFill/>
          <a:ln>
            <a:noFill/>
          </a:ln>
        </p:spPr>
        <p:txBody>
          <a:bodyPr lIns="90000" tIns="45000" rIns="90000" bIns="45000" anchor="t" anchorCtr="0">
            <a:noAutofit/>
          </a:bodyPr>
          <a:lstStyle/>
          <a:p>
            <a:pPr marL="0" marR="0" lvl="0" indent="0" rtl="0">
              <a:lnSpc>
                <a:spcPct val="100000"/>
              </a:lnSpc>
              <a:spcBef>
                <a:spcPts val="0"/>
              </a:spcBef>
              <a:spcAft>
                <a:spcPts val="0"/>
              </a:spcAft>
              <a:buClr>
                <a:srgbClr val="FFC000"/>
              </a:buClr>
              <a:buSzPct val="25000"/>
              <a:buFont typeface="Arial Black"/>
              <a:buNone/>
            </a:pPr>
            <a:r>
              <a:rPr lang="en-US" sz="48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Court and Bond: Police</a:t>
            </a:r>
          </a:p>
        </p:txBody>
      </p:sp>
      <p:grpSp>
        <p:nvGrpSpPr>
          <p:cNvPr id="261" name="Shape 261"/>
          <p:cNvGrpSpPr/>
          <p:nvPr/>
        </p:nvGrpSpPr>
        <p:grpSpPr>
          <a:xfrm>
            <a:off x="0" y="6371444"/>
            <a:ext cx="9144000" cy="486556"/>
            <a:chOff x="0" y="6371444"/>
            <a:chExt cx="9144000" cy="486556"/>
          </a:xfrm>
        </p:grpSpPr>
        <p:sp>
          <p:nvSpPr>
            <p:cNvPr id="262" name="Shape 262"/>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3" name="Shape 263"/>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64" name="Shape 2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679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08069" y="1051966"/>
            <a:ext cx="8927862" cy="5275257"/>
          </a:xfrm>
          <a:prstGeom prst="rect">
            <a:avLst/>
          </a:prstGeom>
          <a:noFill/>
          <a:ln>
            <a:noFill/>
          </a:ln>
        </p:spPr>
        <p:txBody>
          <a:bodyPr lIns="90000" tIns="45000" rIns="90000" bIns="45000" anchor="t" anchorCtr="0">
            <a:noAutofit/>
          </a:bodyPr>
          <a:lstStyle/>
          <a:p>
            <a:pPr marL="0" marR="0" lvl="1" indent="0" algn="l" rtl="0">
              <a:spcBef>
                <a:spcPts val="0"/>
              </a:spcBef>
              <a:spcAft>
                <a:spcPts val="0"/>
              </a:spcAft>
              <a:buClr>
                <a:srgbClr val="000000"/>
              </a:buClr>
              <a:buSzPct val="25000"/>
              <a:buFont typeface="Times New Roman"/>
              <a:buNone/>
            </a:pPr>
            <a:r>
              <a:rPr lang="en-US" sz="3200" b="1" i="0" u="none" strike="noStrike" cap="none" dirty="0">
                <a:solidFill>
                  <a:schemeClr val="tx1"/>
                </a:solidFill>
                <a:latin typeface="Calibri Light" panose="020F0302020204030204" pitchFamily="34" charset="0"/>
                <a:ea typeface="Calibri"/>
                <a:cs typeface="Calibri Light" panose="020F0302020204030204" pitchFamily="34" charset="0"/>
                <a:sym typeface="Calibri"/>
              </a:rPr>
              <a:t>AT HOME:</a:t>
            </a:r>
          </a:p>
          <a:p>
            <a:pPr marL="285750" marR="0" lvl="0" indent="-285750" algn="l" rtl="0">
              <a:lnSpc>
                <a:spcPct val="82000"/>
              </a:lnSpc>
              <a:spcBef>
                <a:spcPts val="0"/>
              </a:spcBef>
              <a:spcAft>
                <a:spcPts val="0"/>
              </a:spcAft>
              <a:buClr>
                <a:srgbClr val="000000"/>
              </a:buClr>
              <a:buFont typeface="Arial" panose="020B0604020202020204" pitchFamily="34" charset="0"/>
              <a:buChar char="•"/>
            </a:pP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Do NOT open the door – teach children not to open the door!</a:t>
            </a:r>
          </a:p>
          <a:p>
            <a:pPr marL="285750" marR="0" lvl="0" indent="-285750" algn="l" rtl="0">
              <a:lnSpc>
                <a:spcPct val="82000"/>
              </a:lnSpc>
              <a:spcBef>
                <a:spcPts val="0"/>
              </a:spcBef>
              <a:spcAft>
                <a:spcPts val="0"/>
              </a:spcAft>
              <a:buClr>
                <a:srgbClr val="000000"/>
              </a:buClr>
              <a:buFont typeface="Arial" panose="020B0604020202020204" pitchFamily="34" charset="0"/>
              <a:buChar char="•"/>
            </a:pPr>
            <a:r>
              <a:rPr lang="en-US" sz="2400" dirty="0">
                <a:latin typeface="Calibri Light" panose="020F0302020204030204" pitchFamily="34" charset="0"/>
                <a:ea typeface="Calibri"/>
                <a:cs typeface="Calibri Light" panose="020F0302020204030204" pitchFamily="34" charset="0"/>
                <a:sym typeface="Calibri"/>
              </a:rPr>
              <a:t>You are NOT required to open the door </a:t>
            </a:r>
            <a:r>
              <a:rPr lang="en-US" sz="2400" i="1" dirty="0">
                <a:latin typeface="Calibri Light" panose="020F0302020204030204" pitchFamily="34" charset="0"/>
                <a:ea typeface="Calibri"/>
                <a:cs typeface="Calibri Light" panose="020F0302020204030204" pitchFamily="34" charset="0"/>
                <a:sym typeface="Calibri"/>
              </a:rPr>
              <a:t>unless ICE </a:t>
            </a:r>
            <a:r>
              <a:rPr lang="en-US" sz="2400" dirty="0">
                <a:latin typeface="Calibri Light" panose="020F0302020204030204" pitchFamily="34" charset="0"/>
                <a:ea typeface="Calibri"/>
                <a:cs typeface="Calibri Light" panose="020F0302020204030204" pitchFamily="34" charset="0"/>
                <a:sym typeface="Calibri"/>
              </a:rPr>
              <a:t>has a warrant </a:t>
            </a:r>
            <a:r>
              <a:rPr lang="en-US" sz="2400" b="1" dirty="0">
                <a:latin typeface="Calibri Light" panose="020F0302020204030204" pitchFamily="34" charset="0"/>
                <a:ea typeface="Calibri"/>
                <a:cs typeface="Calibri Light" panose="020F0302020204030204" pitchFamily="34" charset="0"/>
                <a:sym typeface="Calibri"/>
              </a:rPr>
              <a:t>signed by a judge</a:t>
            </a:r>
          </a:p>
          <a:p>
            <a:pPr marR="0" lvl="0" algn="l" rtl="0">
              <a:lnSpc>
                <a:spcPct val="82000"/>
              </a:lnSpc>
              <a:spcBef>
                <a:spcPts val="0"/>
              </a:spcBef>
              <a:spcAft>
                <a:spcPts val="0"/>
              </a:spcAft>
              <a:buClr>
                <a:srgbClr val="000000"/>
              </a:buClr>
            </a:pPr>
            <a:endParaRPr sz="5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1" indent="0" algn="l" rtl="0">
              <a:spcBef>
                <a:spcPts val="0"/>
              </a:spcBef>
              <a:spcAft>
                <a:spcPts val="0"/>
              </a:spcAft>
              <a:buClr>
                <a:srgbClr val="000000"/>
              </a:buClr>
              <a:buSzPct val="25000"/>
              <a:buFont typeface="Calibri"/>
              <a:buNone/>
            </a:pPr>
            <a:r>
              <a:rPr lang="en-US" sz="32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AT WORK:</a:t>
            </a:r>
          </a:p>
          <a:p>
            <a:pPr marL="285750" marR="0" lvl="0" indent="-285750" algn="l" rtl="0">
              <a:spcBef>
                <a:spcPts val="0"/>
              </a:spcBef>
              <a:spcAft>
                <a:spcPts val="0"/>
              </a:spcAft>
              <a:buClr>
                <a:schemeClr val="tx1"/>
              </a:buClr>
              <a:buSzPct val="100000"/>
              <a:buFont typeface="Arial" panose="020B0604020202020204" pitchFamily="34" charset="0"/>
              <a:buChar char="•"/>
            </a:pP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ICE must have a warrant signed by a judge </a:t>
            </a:r>
            <a:r>
              <a:rPr lang="en-US" sz="24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or </a:t>
            </a:r>
            <a:r>
              <a:rPr lang="en-US" sz="240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 permission from your employer to enter your work place</a:t>
            </a:r>
          </a:p>
          <a:p>
            <a:pPr marL="285750" marR="0" lvl="0" indent="-285750" algn="l" rtl="0">
              <a:spcBef>
                <a:spcPts val="0"/>
              </a:spcBef>
              <a:spcAft>
                <a:spcPts val="0"/>
              </a:spcAft>
              <a:buClr>
                <a:schemeClr val="tx1"/>
              </a:buClr>
              <a:buSzPct val="100000"/>
              <a:buFont typeface="Arial" panose="020B0604020202020204" pitchFamily="34" charset="0"/>
              <a:buChar char="•"/>
            </a:pPr>
            <a:r>
              <a:rPr lang="en-US" sz="2400" b="0" dirty="0">
                <a:latin typeface="Calibri Light" panose="020F0302020204030204" pitchFamily="34" charset="0"/>
                <a:ea typeface="Calibri"/>
                <a:cs typeface="Calibri Light" panose="020F0302020204030204" pitchFamily="34" charset="0"/>
                <a:sym typeface="Calibri"/>
              </a:rPr>
              <a:t>You </a:t>
            </a:r>
            <a:r>
              <a:rPr lang="en-US" sz="2400" b="1" dirty="0">
                <a:latin typeface="Calibri Light" panose="020F0302020204030204" pitchFamily="34" charset="0"/>
                <a:ea typeface="Calibri"/>
                <a:cs typeface="Calibri Light" panose="020F0302020204030204" pitchFamily="34" charset="0"/>
                <a:sym typeface="Calibri"/>
              </a:rPr>
              <a:t>do not</a:t>
            </a:r>
            <a:r>
              <a:rPr lang="en-US" sz="2400" dirty="0">
                <a:latin typeface="Calibri Light" panose="020F0302020204030204" pitchFamily="34" charset="0"/>
                <a:ea typeface="Calibri"/>
                <a:cs typeface="Calibri Light" panose="020F0302020204030204" pitchFamily="34" charset="0"/>
                <a:sym typeface="Calibri"/>
              </a:rPr>
              <a:t> have to answer any questions</a:t>
            </a:r>
          </a:p>
          <a:p>
            <a:pPr marL="285750" marR="0" lvl="0" indent="-285750" algn="l" rtl="0">
              <a:spcBef>
                <a:spcPts val="0"/>
              </a:spcBef>
              <a:spcAft>
                <a:spcPts val="0"/>
              </a:spcAft>
              <a:buClr>
                <a:schemeClr val="tx1"/>
              </a:buClr>
              <a:buSzPct val="100000"/>
              <a:buFont typeface="Arial" panose="020B0604020202020204" pitchFamily="34" charset="0"/>
              <a:buChar char="•"/>
            </a:pP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Do not carry </a:t>
            </a:r>
            <a:r>
              <a:rPr lang="en-US" sz="2400" dirty="0">
                <a:latin typeface="Calibri Light" panose="020F0302020204030204" pitchFamily="34" charset="0"/>
                <a:ea typeface="Calibri"/>
                <a:cs typeface="Calibri Light" panose="020F0302020204030204" pitchFamily="34" charset="0"/>
                <a:sym typeface="Calibri"/>
              </a:rPr>
              <a:t>false document with you</a:t>
            </a:r>
          </a:p>
          <a:p>
            <a:pPr marR="0" lvl="0" algn="l" rtl="0">
              <a:spcBef>
                <a:spcPts val="0"/>
              </a:spcBef>
              <a:spcAft>
                <a:spcPts val="0"/>
              </a:spcAft>
              <a:buClr>
                <a:schemeClr val="tx1"/>
              </a:buClr>
              <a:buSzPct val="100000"/>
            </a:pPr>
            <a:endParaRPr sz="5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Clr>
                <a:srgbClr val="000000"/>
              </a:buClr>
              <a:buSzPct val="25000"/>
              <a:buFont typeface="Calibri"/>
              <a:buNone/>
            </a:pPr>
            <a:r>
              <a:rPr lang="en-US" sz="32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IN PUBLIC PLACE:</a:t>
            </a:r>
          </a:p>
          <a:p>
            <a:pPr marL="457200" marR="0" lvl="0" indent="-457200" algn="l" rtl="0">
              <a:spcBef>
                <a:spcPts val="0"/>
              </a:spcBef>
              <a:spcAft>
                <a:spcPts val="0"/>
              </a:spcAft>
              <a:buClr>
                <a:srgbClr val="000000"/>
              </a:buClr>
              <a:buSzPct val="100000"/>
              <a:buFont typeface="Arial" panose="020B0604020202020204" pitchFamily="34" charset="0"/>
              <a:buChar char="•"/>
            </a:pPr>
            <a:r>
              <a:rPr lang="en-US" sz="2400" dirty="0">
                <a:latin typeface="Calibri Light" panose="020F0302020204030204" pitchFamily="34" charset="0"/>
                <a:ea typeface="Calibri"/>
                <a:cs typeface="Calibri Light" panose="020F0302020204030204" pitchFamily="34" charset="0"/>
                <a:sym typeface="Calibri"/>
              </a:rPr>
              <a:t>ICE does not need a warrant to search public places</a:t>
            </a:r>
          </a:p>
          <a:p>
            <a:pPr marL="457200" marR="0" lvl="0" indent="-457200" algn="l" rtl="0">
              <a:spcBef>
                <a:spcPts val="0"/>
              </a:spcBef>
              <a:spcAft>
                <a:spcPts val="0"/>
              </a:spcAft>
              <a:buClr>
                <a:srgbClr val="000000"/>
              </a:buClr>
              <a:buSzPct val="100000"/>
              <a:buFont typeface="Arial" panose="020B0604020202020204" pitchFamily="34" charset="0"/>
              <a:buChar char="•"/>
            </a:pPr>
            <a:r>
              <a:rPr lang="en-US" sz="240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If ICE </a:t>
            </a:r>
            <a:r>
              <a:rPr lang="en-US" sz="2400" dirty="0">
                <a:latin typeface="Calibri Light" panose="020F0302020204030204" pitchFamily="34" charset="0"/>
                <a:ea typeface="Calibri"/>
                <a:cs typeface="Calibri Light" panose="020F0302020204030204" pitchFamily="34" charset="0"/>
                <a:sym typeface="Calibri"/>
              </a:rPr>
              <a:t>stops you on the street, you are not required to show identification. Ask: “Am I free to go” and walk away calmly</a:t>
            </a:r>
            <a:endParaRPr lang="en-US" sz="2400" i="0" u="none" strike="noStrike" cap="none" dirty="0">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201" name="Shape 201"/>
          <p:cNvSpPr/>
          <p:nvPr/>
        </p:nvSpPr>
        <p:spPr>
          <a:xfrm>
            <a:off x="0" y="-17554"/>
            <a:ext cx="9144000" cy="1040392"/>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2" name="Shape 202"/>
          <p:cNvSpPr txBox="1"/>
          <p:nvPr/>
        </p:nvSpPr>
        <p:spPr>
          <a:xfrm>
            <a:off x="-402956" y="0"/>
            <a:ext cx="9546956" cy="1008273"/>
          </a:xfrm>
          <a:prstGeom prst="rect">
            <a:avLst/>
          </a:prstGeom>
          <a:noFill/>
          <a:ln>
            <a:noFill/>
          </a:ln>
        </p:spPr>
        <p:txBody>
          <a:bodyPr lIns="90000" tIns="45000" rIns="90000" bIns="45000" anchor="t" anchorCtr="0">
            <a:noAutofit/>
          </a:bodyPr>
          <a:lstStyle/>
          <a:p>
            <a:pPr marL="457200" marR="0" lvl="1" indent="0" rtl="0">
              <a:lnSpc>
                <a:spcPct val="82000"/>
              </a:lnSpc>
              <a:spcBef>
                <a:spcPts val="0"/>
              </a:spcBef>
              <a:spcAft>
                <a:spcPts val="0"/>
              </a:spcAft>
              <a:buClr>
                <a:srgbClr val="000000"/>
              </a:buClr>
              <a:buSzPct val="25000"/>
              <a:buFont typeface="Calibri"/>
              <a:buNone/>
            </a:pPr>
            <a:r>
              <a:rPr lang="en-US" sz="3600" b="1" dirty="0">
                <a:latin typeface="Calibri Light" panose="020F0302020204030204" pitchFamily="34" charset="0"/>
                <a:ea typeface="Calibri"/>
                <a:cs typeface="Calibri Light" panose="020F0302020204030204" pitchFamily="34" charset="0"/>
                <a:sym typeface="Calibri"/>
              </a:rPr>
              <a:t>Know your Rights i</a:t>
            </a:r>
            <a:r>
              <a:rPr lang="en-US" sz="3600" b="1"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f ICE Comes to Your Home or Workplace</a:t>
            </a:r>
          </a:p>
        </p:txBody>
      </p:sp>
      <p:grpSp>
        <p:nvGrpSpPr>
          <p:cNvPr id="203" name="Shape 203"/>
          <p:cNvGrpSpPr/>
          <p:nvPr/>
        </p:nvGrpSpPr>
        <p:grpSpPr>
          <a:xfrm>
            <a:off x="0" y="6371444"/>
            <a:ext cx="9144000" cy="486556"/>
            <a:chOff x="0" y="6371444"/>
            <a:chExt cx="9144000" cy="486556"/>
          </a:xfrm>
        </p:grpSpPr>
        <p:sp>
          <p:nvSpPr>
            <p:cNvPr id="204" name="Shape 204"/>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5" name="Shape 205"/>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06" name="Shape 20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p:nvPr/>
        </p:nvSpPr>
        <p:spPr>
          <a:xfrm>
            <a:off x="0" y="-1"/>
            <a:ext cx="4245429" cy="2269671"/>
          </a:xfrm>
          <a:prstGeom prst="rect">
            <a:avLst/>
          </a:prstGeom>
          <a:solidFill>
            <a:srgbClr val="9CC2E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12" name="Shape 212"/>
          <p:cNvSpPr txBox="1">
            <a:spLocks noGrp="1"/>
          </p:cNvSpPr>
          <p:nvPr>
            <p:ph type="title"/>
          </p:nvPr>
        </p:nvSpPr>
        <p:spPr>
          <a:xfrm>
            <a:off x="0" y="-559032"/>
            <a:ext cx="4101737" cy="2665417"/>
          </a:xfrm>
          <a:prstGeom prst="rect">
            <a:avLst/>
          </a:prstGeom>
          <a:noFill/>
          <a:ln>
            <a:noFill/>
          </a:ln>
        </p:spPr>
        <p:txBody>
          <a:bodyPr lIns="91425" tIns="45700" rIns="91425" bIns="45700" anchor="b" anchorCtr="0">
            <a:noAutofit/>
          </a:bodyPr>
          <a:lstStyle/>
          <a:p>
            <a:pPr marL="0" marR="0" lvl="0" indent="0" rtl="0">
              <a:lnSpc>
                <a:spcPct val="93000"/>
              </a:lnSpc>
              <a:spcBef>
                <a:spcPts val="0"/>
              </a:spcBef>
              <a:spcAft>
                <a:spcPts val="0"/>
              </a:spcAft>
              <a:buClr>
                <a:srgbClr val="000000"/>
              </a:buClr>
              <a:buSzPct val="25000"/>
              <a:buFont typeface="Calibri"/>
              <a:buNone/>
            </a:pPr>
            <a:r>
              <a:rPr lang="en-US" sz="4400" b="1" i="0" u="none" strike="noStrike" cap="none" dirty="0">
                <a:solidFill>
                  <a:schemeClr val="dk1"/>
                </a:solidFill>
                <a:latin typeface="Calibri Light" panose="020F0302020204030204" pitchFamily="34" charset="0"/>
                <a:cs typeface="Calibri Light" panose="020F0302020204030204" pitchFamily="34" charset="0"/>
                <a:sym typeface="Calibri"/>
              </a:rPr>
              <a:t>Sample </a:t>
            </a:r>
          </a:p>
          <a:p>
            <a:pPr marL="0" marR="0" lvl="0" indent="0" rtl="0">
              <a:lnSpc>
                <a:spcPct val="93000"/>
              </a:lnSpc>
              <a:spcBef>
                <a:spcPts val="0"/>
              </a:spcBef>
              <a:spcAft>
                <a:spcPts val="0"/>
              </a:spcAft>
              <a:buClr>
                <a:srgbClr val="000000"/>
              </a:buClr>
              <a:buSzPct val="25000"/>
              <a:buFont typeface="Calibri"/>
              <a:buNone/>
            </a:pPr>
            <a:r>
              <a:rPr lang="en-US" sz="4400" b="1" i="0" u="none" strike="noStrike" cap="none" dirty="0">
                <a:solidFill>
                  <a:schemeClr val="dk1"/>
                </a:solidFill>
                <a:latin typeface="Calibri Light" panose="020F0302020204030204" pitchFamily="34" charset="0"/>
                <a:cs typeface="Calibri Light" panose="020F0302020204030204" pitchFamily="34" charset="0"/>
                <a:sym typeface="Calibri"/>
              </a:rPr>
              <a:t>Administrative Warrant</a:t>
            </a:r>
            <a:r>
              <a:rPr lang="en-US" sz="4000" b="1" i="0" u="none" strike="noStrike" cap="none" dirty="0">
                <a:solidFill>
                  <a:schemeClr val="dk1"/>
                </a:solidFill>
                <a:latin typeface="Calibri Light" panose="020F0302020204030204" pitchFamily="34" charset="0"/>
                <a:cs typeface="Calibri Light" panose="020F0302020204030204" pitchFamily="34" charset="0"/>
                <a:sym typeface="Calibri"/>
              </a:rPr>
              <a:t> </a:t>
            </a:r>
          </a:p>
        </p:txBody>
      </p:sp>
      <p:grpSp>
        <p:nvGrpSpPr>
          <p:cNvPr id="213" name="Shape 213"/>
          <p:cNvGrpSpPr/>
          <p:nvPr/>
        </p:nvGrpSpPr>
        <p:grpSpPr>
          <a:xfrm>
            <a:off x="0" y="6371444"/>
            <a:ext cx="9144000" cy="486556"/>
            <a:chOff x="0" y="6371444"/>
            <a:chExt cx="9144000" cy="486556"/>
          </a:xfrm>
        </p:grpSpPr>
        <p:sp>
          <p:nvSpPr>
            <p:cNvPr id="214" name="Shape 214"/>
            <p:cNvSpPr/>
            <p:nvPr/>
          </p:nvSpPr>
          <p:spPr>
            <a:xfrm>
              <a:off x="0" y="6490010"/>
              <a:ext cx="9144000" cy="367990"/>
            </a:xfrm>
            <a:prstGeom prst="rect">
              <a:avLst/>
            </a:prstGeom>
            <a:solidFill>
              <a:srgbClr val="8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15" name="Shape 215"/>
            <p:cNvSpPr/>
            <p:nvPr/>
          </p:nvSpPr>
          <p:spPr>
            <a:xfrm>
              <a:off x="0" y="6371444"/>
              <a:ext cx="9144000" cy="89438"/>
            </a:xfrm>
            <a:prstGeom prst="rect">
              <a:avLst/>
            </a:prstGeom>
            <a:solidFill>
              <a:srgbClr val="2E75B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pic>
        <p:nvPicPr>
          <p:cNvPr id="216" name="Shape 216"/>
          <p:cNvPicPr preferRelativeResize="0"/>
          <p:nvPr/>
        </p:nvPicPr>
        <p:blipFill rotWithShape="1">
          <a:blip r:embed="rId3">
            <a:alphaModFix/>
          </a:blip>
          <a:srcRect t="5295" b="2361"/>
          <a:stretch/>
        </p:blipFill>
        <p:spPr>
          <a:xfrm>
            <a:off x="4101737" y="1"/>
            <a:ext cx="5042399" cy="6247198"/>
          </a:xfrm>
          <a:prstGeom prst="rect">
            <a:avLst/>
          </a:prstGeom>
          <a:noFill/>
          <a:ln>
            <a:noFill/>
          </a:ln>
        </p:spPr>
      </p:pic>
      <p:sp>
        <p:nvSpPr>
          <p:cNvPr id="217" name="Shape 217"/>
          <p:cNvSpPr/>
          <p:nvPr/>
        </p:nvSpPr>
        <p:spPr>
          <a:xfrm>
            <a:off x="170325" y="2699869"/>
            <a:ext cx="3339000" cy="2266500"/>
          </a:xfrm>
          <a:prstGeom prst="roundRect">
            <a:avLst>
              <a:gd name="adj" fmla="val 16667"/>
            </a:avLst>
          </a:prstGeom>
          <a:solidFill>
            <a:srgbClr val="5B0F00"/>
          </a:solidFill>
          <a:ln>
            <a:noFill/>
          </a:ln>
        </p:spPr>
        <p:txBody>
          <a:bodyPr lIns="91425" tIns="45700" rIns="91425" bIns="45700" anchor="t" anchorCtr="0">
            <a:noAutofit/>
          </a:bodyPr>
          <a:lstStyle/>
          <a:p>
            <a:pPr marL="0" marR="0" lvl="0" indent="0" algn="ctr" rtl="0">
              <a:lnSpc>
                <a:spcPct val="93000"/>
              </a:lnSpc>
              <a:spcBef>
                <a:spcPts val="0"/>
              </a:spcBef>
              <a:spcAft>
                <a:spcPts val="0"/>
              </a:spcAft>
              <a:buClr>
                <a:srgbClr val="000000"/>
              </a:buClr>
              <a:buSzPct val="25000"/>
              <a:buFont typeface="Times New Roman"/>
              <a:buNone/>
            </a:pPr>
            <a:r>
              <a:rPr lang="en-US" sz="3800" b="1" dirty="0">
                <a:solidFill>
                  <a:schemeClr val="lt1"/>
                </a:solidFill>
                <a:latin typeface="Calibri Light" panose="020F0302020204030204" pitchFamily="34" charset="0"/>
                <a:ea typeface="Calibri"/>
                <a:cs typeface="Calibri Light" panose="020F0302020204030204" pitchFamily="34" charset="0"/>
                <a:sym typeface="Calibri"/>
              </a:rPr>
              <a:t>ICE CANNOT COME INTO YOUR HOME</a:t>
            </a:r>
            <a:endParaRPr lang="en-US" sz="3800" b="1" i="0" u="none" strike="noStrike" cap="none" dirty="0">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218" name="Shape 218"/>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14464</TotalTime>
  <Words>3909</Words>
  <Application>Microsoft Macintosh PowerPoint</Application>
  <PresentationFormat>On-screen Show (4:3)</PresentationFormat>
  <Paragraphs>445</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Arial Black</vt:lpstr>
      <vt:lpstr>Book Antiqua</vt:lpstr>
      <vt:lpstr>Calibri</vt:lpstr>
      <vt:lpstr>Calibri Light</vt:lpstr>
      <vt:lpstr>Times New Roman</vt:lpstr>
      <vt:lpstr>Office Theme</vt:lpstr>
      <vt:lpstr>Know &amp;  Exercise Your Rights! </vt:lpstr>
      <vt:lpstr> What Will We Cover Today?</vt:lpstr>
      <vt:lpstr>Chicago’s Legal Protection Fund</vt:lpstr>
      <vt:lpstr>Chicago’s Legal Protection Fund</vt:lpstr>
      <vt:lpstr>PowerPoint Presentation</vt:lpstr>
      <vt:lpstr>PowerPoint Presentation</vt:lpstr>
      <vt:lpstr>PowerPoint Presentation</vt:lpstr>
      <vt:lpstr>PowerPoint Presentation</vt:lpstr>
      <vt:lpstr>Sample  Administrative Warrant </vt:lpstr>
      <vt:lpstr>SAMPLE JUDICIAL WARRANT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Vocabulary to Exercise your Rights:</vt:lpstr>
      <vt:lpstr>PowerPoint Presentation</vt:lpstr>
      <vt:lpstr>What Can Allies Do?</vt:lpstr>
      <vt:lpstr>PowerPoint Presentation</vt:lpstr>
      <vt:lpstr>PowerPoint Presentation</vt:lpstr>
      <vt:lpstr>Assistance</vt:lpstr>
      <vt:lpstr>QUESTIONS?  To have a presentation like this, contact Magaly Arteaga magaly@partnershipfornewamericans.org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&amp;  Exercise Your Rights!</dc:title>
  <dc:creator>Erendira Rendon</dc:creator>
  <cp:lastModifiedBy>Magaly Arteaga</cp:lastModifiedBy>
  <cp:revision>154</cp:revision>
  <dcterms:modified xsi:type="dcterms:W3CDTF">2019-06-28T19:30:26Z</dcterms:modified>
</cp:coreProperties>
</file>