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Roboto"/>
      <p:regular r:id="rId29"/>
      <p:bold r:id="rId30"/>
      <p:italic r:id="rId31"/>
      <p:boldItalic r:id="rId32"/>
    </p:embeddedFont>
    <p:embeddedFont>
      <p:font typeface="Nunito"/>
      <p:regular r:id="rId33"/>
      <p:bold r:id="rId34"/>
      <p:italic r:id="rId35"/>
      <p:boldItalic r:id="rId36"/>
    </p:embeddedFont>
    <p:embeddedFont>
      <p:font typeface="Lato Hairline"/>
      <p:regular r:id="rId37"/>
      <p:bold r:id="rId38"/>
      <p:italic r:id="rId39"/>
      <p:boldItalic r:id="rId40"/>
    </p:embeddedFont>
    <p:embeddedFont>
      <p:font typeface="Lato Light"/>
      <p:regular r:id="rId41"/>
      <p:bold r:id="rId42"/>
      <p:italic r:id="rId43"/>
      <p:boldItalic r:id="rId44"/>
    </p:embeddedFont>
    <p:embeddedFont>
      <p:font typeface="Maven Pro"/>
      <p:regular r:id="rId45"/>
      <p:bold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Hairline-boldItalic.fntdata"/><Relationship Id="rId20" Type="http://schemas.openxmlformats.org/officeDocument/2006/relationships/slide" Target="slides/slide14.xml"/><Relationship Id="rId42" Type="http://schemas.openxmlformats.org/officeDocument/2006/relationships/font" Target="fonts/LatoLight-bold.fntdata"/><Relationship Id="rId41" Type="http://schemas.openxmlformats.org/officeDocument/2006/relationships/font" Target="fonts/LatoLight-regular.fntdata"/><Relationship Id="rId22" Type="http://schemas.openxmlformats.org/officeDocument/2006/relationships/slide" Target="slides/slide16.xml"/><Relationship Id="rId44" Type="http://schemas.openxmlformats.org/officeDocument/2006/relationships/font" Target="fonts/LatoLight-boldItalic.fntdata"/><Relationship Id="rId21" Type="http://schemas.openxmlformats.org/officeDocument/2006/relationships/slide" Target="slides/slide15.xml"/><Relationship Id="rId43" Type="http://schemas.openxmlformats.org/officeDocument/2006/relationships/font" Target="fonts/LatoLight-italic.fntdata"/><Relationship Id="rId24" Type="http://schemas.openxmlformats.org/officeDocument/2006/relationships/slide" Target="slides/slide18.xml"/><Relationship Id="rId46" Type="http://schemas.openxmlformats.org/officeDocument/2006/relationships/font" Target="fonts/MavenPro-bold.fntdata"/><Relationship Id="rId23" Type="http://schemas.openxmlformats.org/officeDocument/2006/relationships/slide" Target="slides/slide17.xml"/><Relationship Id="rId45" Type="http://schemas.openxmlformats.org/officeDocument/2006/relationships/font" Target="fonts/MavenPr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5.xml"/><Relationship Id="rId33" Type="http://schemas.openxmlformats.org/officeDocument/2006/relationships/font" Target="fonts/Nunito-regular.fntdata"/><Relationship Id="rId10" Type="http://schemas.openxmlformats.org/officeDocument/2006/relationships/slide" Target="slides/slide4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7.xml"/><Relationship Id="rId35" Type="http://schemas.openxmlformats.org/officeDocument/2006/relationships/font" Target="fonts/Nunito-italic.fntdata"/><Relationship Id="rId12" Type="http://schemas.openxmlformats.org/officeDocument/2006/relationships/slide" Target="slides/slide6.xml"/><Relationship Id="rId34" Type="http://schemas.openxmlformats.org/officeDocument/2006/relationships/font" Target="fonts/Nunito-bold.fntdata"/><Relationship Id="rId15" Type="http://schemas.openxmlformats.org/officeDocument/2006/relationships/slide" Target="slides/slide9.xml"/><Relationship Id="rId37" Type="http://schemas.openxmlformats.org/officeDocument/2006/relationships/font" Target="fonts/LatoHairline-regular.fntdata"/><Relationship Id="rId14" Type="http://schemas.openxmlformats.org/officeDocument/2006/relationships/slide" Target="slides/slide8.xml"/><Relationship Id="rId36" Type="http://schemas.openxmlformats.org/officeDocument/2006/relationships/font" Target="fonts/Nunito-boldItalic.fntdata"/><Relationship Id="rId17" Type="http://schemas.openxmlformats.org/officeDocument/2006/relationships/slide" Target="slides/slide11.xml"/><Relationship Id="rId39" Type="http://schemas.openxmlformats.org/officeDocument/2006/relationships/font" Target="fonts/LatoHairline-italic.fntdata"/><Relationship Id="rId16" Type="http://schemas.openxmlformats.org/officeDocument/2006/relationships/slide" Target="slides/slide10.xml"/><Relationship Id="rId38" Type="http://schemas.openxmlformats.org/officeDocument/2006/relationships/font" Target="fonts/LatoHairline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1D1D1D"/>
                </a:solidFill>
                <a:latin typeface="Calibri"/>
                <a:ea typeface="Calibri"/>
                <a:cs typeface="Calibri"/>
                <a:sym typeface="Calibri"/>
              </a:rPr>
              <a:t>Who is here in the audience?</a:t>
            </a:r>
            <a:endParaRPr sz="1450">
              <a:solidFill>
                <a:srgbClr val="1D1D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1D1D1D"/>
                </a:solidFill>
                <a:latin typeface="Calibri"/>
                <a:ea typeface="Calibri"/>
                <a:cs typeface="Calibri"/>
                <a:sym typeface="Calibri"/>
              </a:rPr>
              <a:t>How many are school counselors, administrators, community agency representatives, higher education faculty,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Slides 1-4: Sasha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5: 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6: Sasha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7-11: Matt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Slides 12-15 Melissa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16-17: Sasha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18: 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19: Matt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20-21: Melissa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a75e238c2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5a75e238c2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School Counselors </a:t>
            </a:r>
            <a:r>
              <a:rPr lang="en" sz="1200">
                <a:solidFill>
                  <a:srgbClr val="404040"/>
                </a:solidFill>
              </a:rPr>
              <a:t>engage with and respond to students, families, colleagues, and the community in meaningful, respectful, and culturally responsive ways.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Beliefs - All students have the right to make the best decisions for themselves; there is no “default” postsecondary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option for any student.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Knowledge - Identify gaps in multiple post-secondary pathway outcomes for different populations, and actively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work to overcome implications of historical bias in post-secondary counseling.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Habits - Seek and participate in regular professional development opportunities and consultation to build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a more culturally responsive counseling practice.</a:t>
            </a:r>
            <a:endParaRPr sz="1200">
              <a:solidFill>
                <a:srgbClr val="40404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a75e238c2_2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a75e238c2_2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out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5a75e238c2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5a75e238c2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School Counselors </a:t>
            </a:r>
            <a:r>
              <a:rPr lang="en" sz="1200">
                <a:solidFill>
                  <a:srgbClr val="404040"/>
                </a:solidFill>
              </a:rPr>
              <a:t>help students identify one or more target post-secondary options &amp; take progressive steps to advance their learning and post-secondary planning.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040"/>
                </a:solidFill>
              </a:rPr>
              <a:t>..Beliefs and Mindsets</a:t>
            </a:r>
            <a:r>
              <a:rPr lang="en" sz="1200">
                <a:solidFill>
                  <a:srgbClr val="404040"/>
                </a:solidFill>
              </a:rPr>
              <a:t> – School counselors believe…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•	Students should build self-sufficiency to handle future decision making, with support from adults.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•	Every student should graduate from high school and be prepared for employment, college, or other post-secondary education.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•	There is a range of acceptable and appropriate post-secondary options for each student.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040"/>
                </a:solidFill>
              </a:rPr>
              <a:t>Knowledge and Skills</a:t>
            </a:r>
            <a:r>
              <a:rPr lang="en" sz="1200">
                <a:solidFill>
                  <a:srgbClr val="404040"/>
                </a:solidFill>
              </a:rPr>
              <a:t> – School counselors know how to…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•	Articulate a locally applicable framework that outlines what students should know about multiple post-secondary pathways each year.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•	Maintain current and relevant knowledge about multiple post-secondary pathway options, and awareness of credible sources of that information.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•	Access and utilize clearinghouse and other longitudinal workforce data to evaluate how students might fare across various post-secondary options.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040"/>
                </a:solidFill>
              </a:rPr>
              <a:t>Habits and Practices </a:t>
            </a:r>
            <a:r>
              <a:rPr lang="en" sz="1200">
                <a:solidFill>
                  <a:srgbClr val="404040"/>
                </a:solidFill>
              </a:rPr>
              <a:t>– School counselors regularly…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•	Present and discuss multiple post-secondary options with students, inclusive of college and non- college paths, with consideration of students’ return on investment for each option.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•	Explore and maintain active membership and participation in local, state, regional, and/or national professional organizations and development groups.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•	Evaluate longitudinal outcome data trends across various post-secondary options.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0404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5a75e238c2_2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5a75e238c2_2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Think-pair-share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else might you see this competency show up?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5a75e238c2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5a75e238c2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School Counselors </a:t>
            </a:r>
            <a:r>
              <a:rPr lang="en" sz="1200">
                <a:solidFill>
                  <a:srgbClr val="404040"/>
                </a:solidFill>
              </a:rPr>
              <a:t>demonstrate ethical and professional counselor behavior that is focused on student ownership and decision making.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040"/>
                </a:solidFill>
              </a:rPr>
              <a:t>Beliefs and Mindsets</a:t>
            </a:r>
            <a:r>
              <a:rPr lang="en" sz="1200">
                <a:solidFill>
                  <a:srgbClr val="404040"/>
                </a:solidFill>
              </a:rPr>
              <a:t> – School counselors believe…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•	Post-secondary planning is relevant and necessary for all students.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•	“Post-secondary” is a broad term that covers a range of acceptable options.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•	Student decision making is only one of several indicators of authentic student ownership.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040"/>
                </a:solidFill>
              </a:rPr>
              <a:t>Knowledge and Skills</a:t>
            </a:r>
            <a:r>
              <a:rPr lang="en" sz="1200">
                <a:solidFill>
                  <a:srgbClr val="404040"/>
                </a:solidFill>
              </a:rPr>
              <a:t> – School counselors know how to…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•	Connect student interests with a variety of post-secondary options, without inserting their own bias.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•	Keep key stakeholder groups for all students informed and involved in student progress.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04040"/>
                </a:solidFill>
              </a:rPr>
              <a:t>Habits and Practices</a:t>
            </a:r>
            <a:r>
              <a:rPr lang="en" sz="1200">
                <a:solidFill>
                  <a:srgbClr val="404040"/>
                </a:solidFill>
              </a:rPr>
              <a:t> – School counselors regularly…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•	Use post-secondary pathway application steps as opportunities to engage with students in meaningful and authentic ways (e.g. completing a FAFSA).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•	Monitor student progression along the post-secondary continuum, either through automation (E.g. Naviance) or through relationship-based tracking, and actively seek to keep students on track along the way.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•	Strive to inform student decision making with limited influence from their own biases.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0404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5a75e238c2_2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5a75e238c2_2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out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else might you see this competency show up?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5a75e238c2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5a75e238c2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School Counselors </a:t>
            </a:r>
            <a:r>
              <a:rPr lang="en" sz="1200">
                <a:solidFill>
                  <a:srgbClr val="404040"/>
                </a:solidFill>
              </a:rPr>
              <a:t>promote and influence an organizational culture that respects, supports, and delivers comprehensive post-secondary readiness for all students.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5a75e238c2_2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5a75e238c2_2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Think-pair-share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Sasha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5a75e238c2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5a75e238c2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about Develop a Formal Competency based assessment tool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are doing at DePaul (Sasha)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 (district leader)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5a75e238c2_2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5a75e238c2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a75e238c2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5a75e238c2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1D1D1D"/>
                </a:solidFill>
                <a:latin typeface="Calibri"/>
                <a:ea typeface="Calibri"/>
                <a:cs typeface="Calibri"/>
                <a:sym typeface="Calibri"/>
              </a:rPr>
              <a:t>Sasha 1-6 </a:t>
            </a:r>
            <a:endParaRPr sz="1450">
              <a:solidFill>
                <a:srgbClr val="1D1D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1D1D1D"/>
                </a:solidFill>
                <a:latin typeface="Calibri"/>
                <a:ea typeface="Calibri"/>
                <a:cs typeface="Calibri"/>
                <a:sym typeface="Calibri"/>
              </a:rPr>
              <a:t>GOAL OF THE COLLABORATION WAS:</a:t>
            </a:r>
            <a:endParaRPr sz="1450">
              <a:solidFill>
                <a:srgbClr val="1D1D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50">
                <a:solidFill>
                  <a:srgbClr val="1D1D1D"/>
                </a:solidFill>
                <a:latin typeface="Calibri"/>
                <a:ea typeface="Calibri"/>
                <a:cs typeface="Calibri"/>
                <a:sym typeface="Calibri"/>
              </a:rPr>
              <a:t>explore how universities and school districts might work more closely together to increase young adult success along multiple post- secondary pathways. Out of this came the school counselor competencies that we developed.</a:t>
            </a:r>
            <a:endParaRPr sz="1450">
              <a:solidFill>
                <a:srgbClr val="1D1D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1D1D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5a75e238c2_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5a75e238c2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a75e238c2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5a75e238c2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other thoughts? Ideas? Comments? Want to be part of process?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hope this is a first step into ensuring ALL students are well-informed and well-prepared to live happy and productive lives and be contributing members of our global society.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5a75e238c2_2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5a75e238c2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5d59c2afd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5d59c2afd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d59c2afd4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5d59c2afd4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a75e238c2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a75e238c2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stories: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Matt--district framework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Melissa: practicum and internship (feedback, need to frontload)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Sasha: new coursework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unito"/>
              <a:buChar char="●"/>
            </a:pP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Existing professional standards and competencies (ASCA Professional School Counselor Competencies, 2018) are not sufficient for helping us understand the role of the school counselor in helping students navigate the post-secondary journey.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a75e238c2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a75e238c2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unito"/>
              <a:buChar char="●"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d23ade9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d23ade9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Sasha here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a75e238c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5a75e238c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School counselors </a:t>
            </a:r>
            <a:r>
              <a:rPr lang="en" sz="1200">
                <a:solidFill>
                  <a:srgbClr val="404040"/>
                </a:solidFill>
              </a:rPr>
              <a:t>embed principles of human development (particularly adolescent and young adult development) into postsecondary counseling practice.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Beliefs - Counseling is collaborative, participatory, and student-directed.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Knowledge - Draw out, honor, and reflect student voice in post-secondary planning and decision making, and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facilitate student thinking about their own skills, interests, and values.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Habits - Encourage students to be reflective about their own strengths, skills, values, and goals, and help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04040"/>
                </a:solidFill>
              </a:rPr>
              <a:t>them identify careers and/or schools that might be a match and fit.</a:t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0404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a75e238c2_2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5a75e238c2_2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Think-Pair-Share</a:t>
            </a:r>
            <a:endParaRPr b="1" sz="1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</a:rPr>
              <a:t>**</a:t>
            </a:r>
            <a:r>
              <a:rPr b="1" lang="en" sz="1200">
                <a:solidFill>
                  <a:schemeClr val="dk2"/>
                </a:solidFill>
              </a:rPr>
              <a:t>School counselors </a:t>
            </a:r>
            <a:r>
              <a:rPr lang="en" sz="1200">
                <a:solidFill>
                  <a:srgbClr val="404040"/>
                </a:solidFill>
              </a:rPr>
              <a:t>embed principles of human development (particularly adolescent and young adult development) into postsecondary counseling practice.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278" name="Google Shape;278;p14"/>
          <p:cNvPicPr preferRelativeResize="0"/>
          <p:nvPr/>
        </p:nvPicPr>
        <p:blipFill rotWithShape="1">
          <a:blip r:embed="rId3">
            <a:alphaModFix/>
          </a:blip>
          <a:srcRect b="0" l="55211" r="0" t="0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4"/>
          <p:cNvSpPr txBox="1"/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281" name="Google Shape;281;p15"/>
          <p:cNvPicPr preferRelativeResize="0"/>
          <p:nvPr/>
        </p:nvPicPr>
        <p:blipFill rotWithShape="1">
          <a:blip r:embed="rId3">
            <a:alphaModFix/>
          </a:blip>
          <a:srcRect b="0" l="0" r="49954" t="0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5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5"/>
          <p:cNvSpPr txBox="1"/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84" name="Google Shape;284;p15"/>
          <p:cNvSpPr txBox="1"/>
          <p:nvPr>
            <p:ph idx="1" type="subTitle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286" name="Google Shape;2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6"/>
          <p:cNvSpPr txBox="1"/>
          <p:nvPr>
            <p:ph idx="1" type="body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i="1" sz="2400">
                <a:solidFill>
                  <a:srgbClr val="FFFFFF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 sz="2400">
                <a:solidFill>
                  <a:srgbClr val="FFFFFF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 sz="2400">
                <a:solidFill>
                  <a:srgbClr val="FFFFFF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i="1" sz="2400">
                <a:solidFill>
                  <a:srgbClr val="FFFFFF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i="1" sz="2400">
                <a:solidFill>
                  <a:srgbClr val="FFFFFF"/>
                </a:solidFill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i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8" name="Google Shape;288;p16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290" name="Google Shape;2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7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292" name="Google Shape;292;p17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93" name="Google Shape;293;p17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295" name="Google Shape;2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8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97" name="Google Shape;297;p18"/>
          <p:cNvSpPr txBox="1"/>
          <p:nvPr>
            <p:ph idx="1" type="body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8" name="Google Shape;298;p18"/>
          <p:cNvSpPr txBox="1"/>
          <p:nvPr>
            <p:ph idx="2" type="body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9" name="Google Shape;299;p18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301" name="Google Shape;3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9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03" name="Google Shape;303;p19"/>
          <p:cNvSpPr txBox="1"/>
          <p:nvPr>
            <p:ph idx="1" type="body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4" name="Google Shape;304;p19"/>
          <p:cNvSpPr txBox="1"/>
          <p:nvPr>
            <p:ph idx="2" type="body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5" name="Google Shape;305;p19"/>
          <p:cNvSpPr txBox="1"/>
          <p:nvPr>
            <p:ph idx="3" type="body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6" name="Google Shape;306;p19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308" name="Google Shape;3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0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10" name="Google Shape;310;p2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1.png" id="312" name="Google Shape;3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1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314" name="Google Shape;314;p21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4.png" id="316" name="Google Shape;3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2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int_transparent3.png" id="319" name="Google Shape;3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3"/>
          <p:cNvSpPr txBox="1"/>
          <p:nvPr>
            <p:ph idx="12" type="sldNum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999999"/>
                </a:solidFill>
              </a:defRPr>
            </a:lvl1pPr>
            <a:lvl2pPr lvl="1" rtl="0" algn="ctr">
              <a:buNone/>
              <a:defRPr>
                <a:solidFill>
                  <a:srgbClr val="999999"/>
                </a:solidFill>
              </a:defRPr>
            </a:lvl2pPr>
            <a:lvl3pPr lvl="2" rtl="0" algn="ctr">
              <a:buNone/>
              <a:defRPr>
                <a:solidFill>
                  <a:srgbClr val="999999"/>
                </a:solidFill>
              </a:defRPr>
            </a:lvl3pPr>
            <a:lvl4pPr lvl="3" rtl="0" algn="ctr">
              <a:buNone/>
              <a:defRPr>
                <a:solidFill>
                  <a:srgbClr val="999999"/>
                </a:solidFill>
              </a:defRPr>
            </a:lvl4pPr>
            <a:lvl5pPr lvl="4" rtl="0" algn="ctr">
              <a:buNone/>
              <a:defRPr>
                <a:solidFill>
                  <a:srgbClr val="999999"/>
                </a:solidFill>
              </a:defRPr>
            </a:lvl5pPr>
            <a:lvl6pPr lvl="5" rtl="0" algn="ctr">
              <a:buNone/>
              <a:defRPr>
                <a:solidFill>
                  <a:srgbClr val="999999"/>
                </a:solidFill>
              </a:defRPr>
            </a:lvl6pPr>
            <a:lvl7pPr lvl="6" rtl="0" algn="ctr">
              <a:buNone/>
              <a:defRPr>
                <a:solidFill>
                  <a:srgbClr val="999999"/>
                </a:solidFill>
              </a:defRPr>
            </a:lvl7pPr>
            <a:lvl8pPr lvl="7" rtl="0" algn="ctr">
              <a:buNone/>
              <a:defRPr>
                <a:solidFill>
                  <a:srgbClr val="999999"/>
                </a:solidFill>
              </a:defRPr>
            </a:lvl8pPr>
            <a:lvl9pPr lvl="8" rtl="0" algn="ctr">
              <a:buNone/>
              <a:defRPr>
                <a:solidFill>
                  <a:srgbClr val="999999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4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paint_transparent1.png" id="323" name="Google Shape;323;p24"/>
          <p:cNvPicPr preferRelativeResize="0"/>
          <p:nvPr/>
        </p:nvPicPr>
        <p:blipFill rotWithShape="1">
          <a:blip r:embed="rId3">
            <a:alphaModFix/>
          </a:blip>
          <a:srcRect b="0" l="27161" r="0" t="0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CCCCCC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/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/>
        </p:txBody>
      </p:sp>
      <p:sp>
        <p:nvSpPr>
          <p:cNvPr id="275" name="Google Shape;275;p13"/>
          <p:cNvSpPr txBox="1"/>
          <p:nvPr>
            <p:ph idx="1" type="body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276" name="Google Shape;276;p13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rt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anovakov@depaul.edu" TargetMode="External"/><Relationship Id="rId4" Type="http://schemas.openxmlformats.org/officeDocument/2006/relationships/hyperlink" Target="mailto:matthew.liberatore@d214.org" TargetMode="External"/><Relationship Id="rId5" Type="http://schemas.openxmlformats.org/officeDocument/2006/relationships/hyperlink" Target="mailto:melissa.ockerman@depaul.edu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bit.ly/2G9fIEW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"/>
          <p:cNvSpPr txBox="1"/>
          <p:nvPr>
            <p:ph type="ctrTitle"/>
          </p:nvPr>
        </p:nvSpPr>
        <p:spPr>
          <a:xfrm>
            <a:off x="824000" y="1613825"/>
            <a:ext cx="73572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 Counselor Competencies for Postsecondary Access Counseling</a:t>
            </a:r>
            <a:endParaRPr/>
          </a:p>
        </p:txBody>
      </p:sp>
      <p:sp>
        <p:nvSpPr>
          <p:cNvPr id="329" name="Google Shape;329;p25"/>
          <p:cNvSpPr txBox="1"/>
          <p:nvPr>
            <p:ph idx="1" type="subTitle"/>
          </p:nvPr>
        </p:nvSpPr>
        <p:spPr>
          <a:xfrm>
            <a:off x="824000" y="3596300"/>
            <a:ext cx="72423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Alexandra Novakovic, Dr. Matt Liberatore, &amp;  Dr. Melissa Ockerman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Culturally Responsive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4"/>
          <p:cNvSpPr txBox="1"/>
          <p:nvPr>
            <p:ph idx="1" type="body"/>
          </p:nvPr>
        </p:nvSpPr>
        <p:spPr>
          <a:xfrm>
            <a:off x="1374000" y="1305638"/>
            <a:ext cx="77700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Beliefs &amp; Mindsets</a:t>
            </a:r>
            <a:endParaRPr sz="2400"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800"/>
              <a:t>Parents and families are important stakeholders in post-secondary decision making</a:t>
            </a:r>
            <a:endParaRPr sz="2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402" name="Google Shape;402;p34"/>
          <p:cNvSpPr txBox="1"/>
          <p:nvPr>
            <p:ph idx="2" type="body"/>
          </p:nvPr>
        </p:nvSpPr>
        <p:spPr>
          <a:xfrm>
            <a:off x="1374000" y="2380913"/>
            <a:ext cx="76767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K</a:t>
            </a:r>
            <a:r>
              <a:rPr lang="en" sz="2400"/>
              <a:t>nowledge &amp; Skills</a:t>
            </a:r>
            <a:endParaRPr sz="2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Recognize barriers that students may face (e.g. personal, financial, legal) in pursuing various post-secondary options, and co-develop strategies to overcome these challenges.</a:t>
            </a:r>
            <a:endParaRPr sz="1800"/>
          </a:p>
        </p:txBody>
      </p:sp>
      <p:sp>
        <p:nvSpPr>
          <p:cNvPr id="403" name="Google Shape;403;p34"/>
          <p:cNvSpPr txBox="1"/>
          <p:nvPr>
            <p:ph idx="2" type="body"/>
          </p:nvPr>
        </p:nvSpPr>
        <p:spPr>
          <a:xfrm>
            <a:off x="1262088" y="3892725"/>
            <a:ext cx="75774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</a:t>
            </a:r>
            <a:r>
              <a:rPr lang="en" sz="2400"/>
              <a:t>Habits &amp; Practices</a:t>
            </a:r>
            <a:endParaRPr sz="2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Participate in regular reflection and self-assessments to monitor their own bias and influence.</a:t>
            </a:r>
            <a:endParaRPr sz="1800"/>
          </a:p>
        </p:txBody>
      </p:sp>
      <p:sp>
        <p:nvSpPr>
          <p:cNvPr id="404" name="Google Shape;404;p34"/>
          <p:cNvSpPr/>
          <p:nvPr/>
        </p:nvSpPr>
        <p:spPr>
          <a:xfrm>
            <a:off x="916414" y="1453575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4"/>
          <p:cNvSpPr/>
          <p:nvPr/>
        </p:nvSpPr>
        <p:spPr>
          <a:xfrm>
            <a:off x="846774" y="2571747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4"/>
          <p:cNvSpPr/>
          <p:nvPr/>
        </p:nvSpPr>
        <p:spPr>
          <a:xfrm>
            <a:off x="944602" y="3989791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Culturally Responsive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How might might we see this competency in practice?</a:t>
            </a:r>
            <a:endParaRPr b="0" sz="1800">
              <a:solidFill>
                <a:srgbClr val="40404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5"/>
          <p:cNvSpPr txBox="1"/>
          <p:nvPr>
            <p:ph idx="1" type="body"/>
          </p:nvPr>
        </p:nvSpPr>
        <p:spPr>
          <a:xfrm>
            <a:off x="1303800" y="1498550"/>
            <a:ext cx="7387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 school counselor conducts a “deep dive” data audit and identifies meaningful variations of post-secondary readiness or success indicators for specific student sub-groups.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5"/>
          <p:cNvSpPr txBox="1"/>
          <p:nvPr>
            <p:ph idx="2" type="body"/>
          </p:nvPr>
        </p:nvSpPr>
        <p:spPr>
          <a:xfrm>
            <a:off x="1303800" y="2639588"/>
            <a:ext cx="75774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 school counselor regularly meets with a mentor or their professional support system to reflect on their practice, and how their own biases may impact their work with students.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414" name="Google Shape;414;p35"/>
          <p:cNvSpPr txBox="1"/>
          <p:nvPr>
            <p:ph idx="2" type="body"/>
          </p:nvPr>
        </p:nvSpPr>
        <p:spPr>
          <a:xfrm>
            <a:off x="1303800" y="3780625"/>
            <a:ext cx="7387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 school counselor consults with their district’s equity director and co-designs a professional learning session for school faculty to learn about improving equitable access to post-secondary options.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415" name="Google Shape;415;p35"/>
          <p:cNvSpPr/>
          <p:nvPr/>
        </p:nvSpPr>
        <p:spPr>
          <a:xfrm>
            <a:off x="940576" y="1837055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5"/>
          <p:cNvSpPr/>
          <p:nvPr/>
        </p:nvSpPr>
        <p:spPr>
          <a:xfrm>
            <a:off x="940576" y="30334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5"/>
          <p:cNvSpPr/>
          <p:nvPr/>
        </p:nvSpPr>
        <p:spPr>
          <a:xfrm>
            <a:off x="940576" y="4098405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Actively Informed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6"/>
          <p:cNvSpPr txBox="1"/>
          <p:nvPr>
            <p:ph idx="1" type="body"/>
          </p:nvPr>
        </p:nvSpPr>
        <p:spPr>
          <a:xfrm>
            <a:off x="1303800" y="1414238"/>
            <a:ext cx="75666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Beliefs &amp; Mindsets</a:t>
            </a:r>
            <a:endParaRPr sz="2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Students should have multiple post-secondary options that fit with their strengths, skills, values and life goals</a:t>
            </a:r>
            <a:endParaRPr sz="1800"/>
          </a:p>
        </p:txBody>
      </p:sp>
      <p:sp>
        <p:nvSpPr>
          <p:cNvPr id="424" name="Google Shape;424;p36"/>
          <p:cNvSpPr txBox="1"/>
          <p:nvPr>
            <p:ph idx="2" type="body"/>
          </p:nvPr>
        </p:nvSpPr>
        <p:spPr>
          <a:xfrm>
            <a:off x="1240050" y="2585413"/>
            <a:ext cx="76941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Knowledge &amp; Skills</a:t>
            </a:r>
            <a:endParaRPr sz="2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Help students articulate, build, persist, and succeed with their individual post-secondary plan</a:t>
            </a:r>
            <a:endParaRPr sz="1800"/>
          </a:p>
        </p:txBody>
      </p:sp>
      <p:sp>
        <p:nvSpPr>
          <p:cNvPr id="425" name="Google Shape;425;p36"/>
          <p:cNvSpPr txBox="1"/>
          <p:nvPr>
            <p:ph idx="2" type="body"/>
          </p:nvPr>
        </p:nvSpPr>
        <p:spPr>
          <a:xfrm>
            <a:off x="1303800" y="3756600"/>
            <a:ext cx="75666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Habits &amp; Practices</a:t>
            </a:r>
            <a:endParaRPr sz="2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Develop and offer tools to help students navigate choices and understand and prepare for inevitable challenges and barriers</a:t>
            </a:r>
            <a:endParaRPr sz="1800"/>
          </a:p>
        </p:txBody>
      </p:sp>
      <p:sp>
        <p:nvSpPr>
          <p:cNvPr id="426" name="Google Shape;426;p36"/>
          <p:cNvSpPr/>
          <p:nvPr/>
        </p:nvSpPr>
        <p:spPr>
          <a:xfrm>
            <a:off x="707412" y="28018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6"/>
          <p:cNvSpPr/>
          <p:nvPr/>
        </p:nvSpPr>
        <p:spPr>
          <a:xfrm>
            <a:off x="826002" y="3881703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6"/>
          <p:cNvSpPr/>
          <p:nvPr/>
        </p:nvSpPr>
        <p:spPr>
          <a:xfrm>
            <a:off x="846739" y="1597875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Actively Informed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How might might we see this competency in practice?</a:t>
            </a:r>
            <a:endParaRPr b="0" sz="1800">
              <a:solidFill>
                <a:srgbClr val="40404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7"/>
          <p:cNvSpPr txBox="1"/>
          <p:nvPr>
            <p:ph idx="1" type="body"/>
          </p:nvPr>
        </p:nvSpPr>
        <p:spPr>
          <a:xfrm>
            <a:off x="1303800" y="1722025"/>
            <a:ext cx="74751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 school counselor attends a professional development training by college admissions representatives and develops student-facing materials to share during classroom visits.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37"/>
          <p:cNvSpPr txBox="1"/>
          <p:nvPr>
            <p:ph idx="2" type="body"/>
          </p:nvPr>
        </p:nvSpPr>
        <p:spPr>
          <a:xfrm>
            <a:off x="1303800" y="2852925"/>
            <a:ext cx="75480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 school counselor actively participates and contributes to a school, network, or district-level professional learning team session about career pathways.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436" name="Google Shape;436;p37"/>
          <p:cNvSpPr txBox="1"/>
          <p:nvPr>
            <p:ph idx="2" type="body"/>
          </p:nvPr>
        </p:nvSpPr>
        <p:spPr>
          <a:xfrm>
            <a:off x="1303800" y="3891725"/>
            <a:ext cx="74751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 school counselor convenes or participates in an advisory group of community and business leaders to build their own knowledge about workforce trends and career pathways.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437" name="Google Shape;437;p37"/>
          <p:cNvSpPr/>
          <p:nvPr/>
        </p:nvSpPr>
        <p:spPr>
          <a:xfrm>
            <a:off x="940576" y="1837055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7"/>
          <p:cNvSpPr/>
          <p:nvPr/>
        </p:nvSpPr>
        <p:spPr>
          <a:xfrm>
            <a:off x="940576" y="30334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7"/>
          <p:cNvSpPr/>
          <p:nvPr/>
        </p:nvSpPr>
        <p:spPr>
          <a:xfrm>
            <a:off x="940576" y="4098405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Ethically Driven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8"/>
          <p:cNvSpPr txBox="1"/>
          <p:nvPr>
            <p:ph idx="2" type="body"/>
          </p:nvPr>
        </p:nvSpPr>
        <p:spPr>
          <a:xfrm>
            <a:off x="1303800" y="3792375"/>
            <a:ext cx="7723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Habits &amp; Practices</a:t>
            </a:r>
            <a:endParaRPr sz="2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Identify and help students evaluate a comprehensive set of options reflecting the whole student.</a:t>
            </a:r>
            <a:endParaRPr sz="1800"/>
          </a:p>
        </p:txBody>
      </p:sp>
      <p:sp>
        <p:nvSpPr>
          <p:cNvPr id="446" name="Google Shape;446;p38"/>
          <p:cNvSpPr txBox="1"/>
          <p:nvPr>
            <p:ph idx="2" type="body"/>
          </p:nvPr>
        </p:nvSpPr>
        <p:spPr>
          <a:xfrm>
            <a:off x="1303800" y="2585400"/>
            <a:ext cx="74313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Knowledge &amp; Skills</a:t>
            </a:r>
            <a:endParaRPr sz="24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rgbClr val="404040"/>
                </a:solidFill>
              </a:rPr>
              <a:t>Learn about the skills, interests, and motivations for all students, allowing this data to drive post- secondary exploration.</a:t>
            </a:r>
            <a:endParaRPr sz="1800"/>
          </a:p>
        </p:txBody>
      </p:sp>
      <p:sp>
        <p:nvSpPr>
          <p:cNvPr id="447" name="Google Shape;447;p38"/>
          <p:cNvSpPr txBox="1"/>
          <p:nvPr>
            <p:ph idx="1" type="body"/>
          </p:nvPr>
        </p:nvSpPr>
        <p:spPr>
          <a:xfrm>
            <a:off x="1303800" y="1305638"/>
            <a:ext cx="76212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Beliefs &amp; Mindsets</a:t>
            </a:r>
            <a:endParaRPr sz="2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 counselor’s role is to empower student to make decisions and take action for themselves without inserting their own bias.</a:t>
            </a:r>
            <a:endParaRPr sz="1800"/>
          </a:p>
        </p:txBody>
      </p:sp>
      <p:sp>
        <p:nvSpPr>
          <p:cNvPr id="448" name="Google Shape;448;p38"/>
          <p:cNvSpPr/>
          <p:nvPr/>
        </p:nvSpPr>
        <p:spPr>
          <a:xfrm>
            <a:off x="846739" y="1420125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8"/>
          <p:cNvSpPr/>
          <p:nvPr/>
        </p:nvSpPr>
        <p:spPr>
          <a:xfrm>
            <a:off x="777087" y="2744297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8"/>
          <p:cNvSpPr/>
          <p:nvPr/>
        </p:nvSpPr>
        <p:spPr>
          <a:xfrm>
            <a:off x="826002" y="3932753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Ethically Driven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How might might we see this competency in practice?</a:t>
            </a:r>
            <a:endParaRPr b="0" sz="1800">
              <a:solidFill>
                <a:srgbClr val="40404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9"/>
          <p:cNvSpPr txBox="1"/>
          <p:nvPr>
            <p:ph idx="1" type="body"/>
          </p:nvPr>
        </p:nvSpPr>
        <p:spPr>
          <a:xfrm>
            <a:off x="1303800" y="1681950"/>
            <a:ext cx="75774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school counselor makes students aware of the differences between for-profit and 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nonprofit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post-secondary providers.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9"/>
          <p:cNvSpPr txBox="1"/>
          <p:nvPr>
            <p:ph idx="2" type="body"/>
          </p:nvPr>
        </p:nvSpPr>
        <p:spPr>
          <a:xfrm>
            <a:off x="1303800" y="2807338"/>
            <a:ext cx="75774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are able to describe why they are completing a FAFSA form, with a well-articulated understanding of deadlines.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458" name="Google Shape;458;p39"/>
          <p:cNvSpPr txBox="1"/>
          <p:nvPr>
            <p:ph idx="2" type="body"/>
          </p:nvPr>
        </p:nvSpPr>
        <p:spPr>
          <a:xfrm>
            <a:off x="1303800" y="3833425"/>
            <a:ext cx="74166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are able to articulate the details of their own post- secondary plans.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459" name="Google Shape;459;p39"/>
          <p:cNvSpPr/>
          <p:nvPr/>
        </p:nvSpPr>
        <p:spPr>
          <a:xfrm>
            <a:off x="940576" y="1837055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9"/>
          <p:cNvSpPr/>
          <p:nvPr/>
        </p:nvSpPr>
        <p:spPr>
          <a:xfrm>
            <a:off x="940576" y="30334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9"/>
          <p:cNvSpPr/>
          <p:nvPr/>
        </p:nvSpPr>
        <p:spPr>
          <a:xfrm>
            <a:off x="940576" y="3932755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Systemically </a:t>
            </a:r>
            <a:r>
              <a:rPr lang="en"/>
              <a:t>Engaged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0"/>
          <p:cNvSpPr txBox="1"/>
          <p:nvPr>
            <p:ph idx="1" type="body"/>
          </p:nvPr>
        </p:nvSpPr>
        <p:spPr>
          <a:xfrm>
            <a:off x="1511175" y="1257463"/>
            <a:ext cx="59328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Beliefs &amp; Mindsets</a:t>
            </a:r>
            <a:endParaRPr sz="2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School counselors are the primary post-secondary champions in their schools</a:t>
            </a:r>
            <a:r>
              <a:rPr b="1" lang="en" sz="1800"/>
              <a:t> </a:t>
            </a:r>
            <a:endParaRPr b="1" sz="1800"/>
          </a:p>
        </p:txBody>
      </p:sp>
      <p:sp>
        <p:nvSpPr>
          <p:cNvPr id="468" name="Google Shape;468;p40"/>
          <p:cNvSpPr txBox="1"/>
          <p:nvPr>
            <p:ph idx="2" type="body"/>
          </p:nvPr>
        </p:nvSpPr>
        <p:spPr>
          <a:xfrm>
            <a:off x="1581575" y="2413750"/>
            <a:ext cx="75156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Knowledge &amp; Skills</a:t>
            </a:r>
            <a:endParaRPr sz="2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Assess and understand the cultural biases that exist within a school building around multiple post-secondary pathways and manage their impact </a:t>
            </a:r>
            <a:endParaRPr sz="1800"/>
          </a:p>
        </p:txBody>
      </p:sp>
      <p:sp>
        <p:nvSpPr>
          <p:cNvPr id="469" name="Google Shape;469;p40"/>
          <p:cNvSpPr txBox="1"/>
          <p:nvPr>
            <p:ph idx="2" type="body"/>
          </p:nvPr>
        </p:nvSpPr>
        <p:spPr>
          <a:xfrm>
            <a:off x="1728425" y="3929375"/>
            <a:ext cx="7783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Habits &amp; Practices</a:t>
            </a:r>
            <a:endParaRPr sz="2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Measure &amp; report on institutional progress toward a comprehensive and responsive post-secondary culture</a:t>
            </a:r>
            <a:endParaRPr sz="1800"/>
          </a:p>
        </p:txBody>
      </p:sp>
      <p:sp>
        <p:nvSpPr>
          <p:cNvPr id="470" name="Google Shape;470;p40"/>
          <p:cNvSpPr/>
          <p:nvPr/>
        </p:nvSpPr>
        <p:spPr>
          <a:xfrm>
            <a:off x="1033814" y="1415175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0"/>
          <p:cNvSpPr/>
          <p:nvPr/>
        </p:nvSpPr>
        <p:spPr>
          <a:xfrm>
            <a:off x="964162" y="250262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40"/>
          <p:cNvSpPr/>
          <p:nvPr/>
        </p:nvSpPr>
        <p:spPr>
          <a:xfrm>
            <a:off x="1082752" y="39886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Systemically Engaged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How might might we see this competency in practice?</a:t>
            </a:r>
            <a:endParaRPr b="0" sz="1800">
              <a:solidFill>
                <a:srgbClr val="40404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1"/>
          <p:cNvSpPr txBox="1"/>
          <p:nvPr>
            <p:ph idx="1" type="body"/>
          </p:nvPr>
        </p:nvSpPr>
        <p:spPr>
          <a:xfrm>
            <a:off x="1303800" y="1722025"/>
            <a:ext cx="76230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school counselor participates in a district post-secondary committee or workshop, and actively informs the content of related trainings for other staff.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41"/>
          <p:cNvSpPr txBox="1"/>
          <p:nvPr>
            <p:ph idx="2" type="body"/>
          </p:nvPr>
        </p:nvSpPr>
        <p:spPr>
          <a:xfrm>
            <a:off x="1303800" y="2715650"/>
            <a:ext cx="74748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school counselor writes a “flashlight report” to highlight specific data about student post- secondary outcomes and shares it with administrators to advocate for new programs or priorities.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480" name="Google Shape;480;p41"/>
          <p:cNvSpPr txBox="1"/>
          <p:nvPr>
            <p:ph idx="2" type="body"/>
          </p:nvPr>
        </p:nvSpPr>
        <p:spPr>
          <a:xfrm>
            <a:off x="1303800" y="3932750"/>
            <a:ext cx="7336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school counselor volunteers at the Illinois School Assistance Commission (ISAC) conference and presents a poster session or breakout session about their graduate program capstone project on post-secondary readiness.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481" name="Google Shape;481;p41"/>
          <p:cNvSpPr/>
          <p:nvPr/>
        </p:nvSpPr>
        <p:spPr>
          <a:xfrm>
            <a:off x="940576" y="1837055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1"/>
          <p:cNvSpPr/>
          <p:nvPr/>
        </p:nvSpPr>
        <p:spPr>
          <a:xfrm>
            <a:off x="940576" y="30334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1"/>
          <p:cNvSpPr/>
          <p:nvPr/>
        </p:nvSpPr>
        <p:spPr>
          <a:xfrm>
            <a:off x="940576" y="4098405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2"/>
          <p:cNvSpPr txBox="1"/>
          <p:nvPr>
            <p:ph type="title"/>
          </p:nvPr>
        </p:nvSpPr>
        <p:spPr>
          <a:xfrm>
            <a:off x="1172125" y="63120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Recommendations and Next Steps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489" name="Google Shape;489;p42"/>
          <p:cNvGrpSpPr/>
          <p:nvPr/>
        </p:nvGrpSpPr>
        <p:grpSpPr>
          <a:xfrm>
            <a:off x="4281165" y="1536284"/>
            <a:ext cx="3921659" cy="3408543"/>
            <a:chOff x="4192863" y="1002150"/>
            <a:chExt cx="3679200" cy="3139200"/>
          </a:xfrm>
        </p:grpSpPr>
        <p:sp>
          <p:nvSpPr>
            <p:cNvPr id="490" name="Google Shape;490;p42"/>
            <p:cNvSpPr/>
            <p:nvPr/>
          </p:nvSpPr>
          <p:spPr>
            <a:xfrm>
              <a:off x="4192863" y="1002150"/>
              <a:ext cx="3679200" cy="31392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155B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2"/>
            <p:cNvSpPr txBox="1"/>
            <p:nvPr/>
          </p:nvSpPr>
          <p:spPr>
            <a:xfrm>
              <a:off x="5413227" y="1640337"/>
              <a:ext cx="2376600" cy="63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</a:t>
              </a:r>
              <a:r>
                <a:rPr b="1" lang="en" sz="18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ngaging additional stakeholders and</a:t>
              </a:r>
              <a:endParaRPr b="1" sz="1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Additional engagement meetings ongoing </a:t>
              </a:r>
              <a:endParaRPr sz="1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92" name="Google Shape;492;p42"/>
          <p:cNvGrpSpPr/>
          <p:nvPr/>
        </p:nvGrpSpPr>
        <p:grpSpPr>
          <a:xfrm>
            <a:off x="3240321" y="1536225"/>
            <a:ext cx="2118806" cy="1706470"/>
            <a:chOff x="3216519" y="1002149"/>
            <a:chExt cx="1987809" cy="1569601"/>
          </a:xfrm>
        </p:grpSpPr>
        <p:sp>
          <p:nvSpPr>
            <p:cNvPr id="493" name="Google Shape;493;p42"/>
            <p:cNvSpPr/>
            <p:nvPr/>
          </p:nvSpPr>
          <p:spPr>
            <a:xfrm flipH="1">
              <a:off x="3216519" y="100215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1D7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2"/>
            <p:cNvSpPr txBox="1"/>
            <p:nvPr/>
          </p:nvSpPr>
          <p:spPr>
            <a:xfrm>
              <a:off x="3387529" y="1002149"/>
              <a:ext cx="1816800" cy="70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Where district-embedded professional development coursework exists, consider developing a track for pre-service counselors.</a:t>
              </a:r>
              <a:endParaRPr b="1"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95" name="Google Shape;495;p42"/>
          <p:cNvGrpSpPr/>
          <p:nvPr/>
        </p:nvGrpSpPr>
        <p:grpSpPr>
          <a:xfrm>
            <a:off x="1172654" y="1536226"/>
            <a:ext cx="2072749" cy="1706469"/>
            <a:chOff x="1271925" y="1002150"/>
            <a:chExt cx="1944600" cy="1569600"/>
          </a:xfrm>
        </p:grpSpPr>
        <p:sp>
          <p:nvSpPr>
            <p:cNvPr id="496" name="Google Shape;496;p42"/>
            <p:cNvSpPr/>
            <p:nvPr/>
          </p:nvSpPr>
          <p:spPr>
            <a:xfrm rot="10800000">
              <a:off x="1271925" y="100215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249C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2"/>
            <p:cNvSpPr txBox="1"/>
            <p:nvPr/>
          </p:nvSpPr>
          <p:spPr>
            <a:xfrm>
              <a:off x="1496688" y="1244660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Develop a formal competency-based assessment tool </a:t>
              </a:r>
              <a:endParaRPr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98" name="Google Shape;498;p42"/>
          <p:cNvGrpSpPr/>
          <p:nvPr/>
        </p:nvGrpSpPr>
        <p:grpSpPr>
          <a:xfrm>
            <a:off x="1172654" y="3238812"/>
            <a:ext cx="2072749" cy="1706469"/>
            <a:chOff x="1271925" y="2571750"/>
            <a:chExt cx="1944600" cy="1569600"/>
          </a:xfrm>
        </p:grpSpPr>
        <p:sp>
          <p:nvSpPr>
            <p:cNvPr id="499" name="Google Shape;499;p42"/>
            <p:cNvSpPr/>
            <p:nvPr/>
          </p:nvSpPr>
          <p:spPr>
            <a:xfrm flipH="1">
              <a:off x="1271925" y="257175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1D7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2"/>
            <p:cNvSpPr txBox="1"/>
            <p:nvPr/>
          </p:nvSpPr>
          <p:spPr>
            <a:xfrm>
              <a:off x="1496688" y="2634500"/>
              <a:ext cx="1644000" cy="63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Leverage the internship requirements of counselor education programs to teach and assess post-secondary counseling skills and competencies.</a:t>
              </a:r>
              <a:endParaRPr b="1"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1" name="Google Shape;501;p42"/>
          <p:cNvGrpSpPr/>
          <p:nvPr/>
        </p:nvGrpSpPr>
        <p:grpSpPr>
          <a:xfrm>
            <a:off x="3240321" y="3238812"/>
            <a:ext cx="2072749" cy="1706469"/>
            <a:chOff x="3216519" y="2571750"/>
            <a:chExt cx="1944600" cy="1569600"/>
          </a:xfrm>
        </p:grpSpPr>
        <p:sp>
          <p:nvSpPr>
            <p:cNvPr id="502" name="Google Shape;502;p42"/>
            <p:cNvSpPr/>
            <p:nvPr/>
          </p:nvSpPr>
          <p:spPr>
            <a:xfrm rot="10800000">
              <a:off x="3216519" y="2571750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249C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2"/>
            <p:cNvSpPr txBox="1"/>
            <p:nvPr/>
          </p:nvSpPr>
          <p:spPr>
            <a:xfrm>
              <a:off x="3387600" y="2634438"/>
              <a:ext cx="1659900" cy="63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Explore and reward exemplary mastery of the school counselor skills and competencies that are necessary to support post-secondary student success.</a:t>
              </a:r>
              <a:endParaRPr b="1" sz="1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4" name="Google Shape;504;p42"/>
          <p:cNvGrpSpPr/>
          <p:nvPr/>
        </p:nvGrpSpPr>
        <p:grpSpPr>
          <a:xfrm>
            <a:off x="3066459" y="3063464"/>
            <a:ext cx="356140" cy="363243"/>
            <a:chOff x="3157188" y="909150"/>
            <a:chExt cx="470400" cy="470400"/>
          </a:xfrm>
        </p:grpSpPr>
        <p:sp>
          <p:nvSpPr>
            <p:cNvPr id="505" name="Google Shape;505;p42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1D7E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3"/>
          <p:cNvSpPr txBox="1"/>
          <p:nvPr>
            <p:ph type="title"/>
          </p:nvPr>
        </p:nvSpPr>
        <p:spPr>
          <a:xfrm>
            <a:off x="1189400" y="207210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Nunito"/>
                <a:ea typeface="Nunito"/>
                <a:cs typeface="Nunito"/>
                <a:sym typeface="Nunito"/>
              </a:rPr>
              <a:t>What else can we add?</a:t>
            </a:r>
            <a:endParaRPr sz="36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Who participated?</a:t>
            </a:r>
            <a:endParaRPr sz="3000"/>
          </a:p>
        </p:txBody>
      </p:sp>
      <p:sp>
        <p:nvSpPr>
          <p:cNvPr id="335" name="Google Shape;335;p26"/>
          <p:cNvSpPr txBox="1"/>
          <p:nvPr>
            <p:ph idx="1" type="body"/>
          </p:nvPr>
        </p:nvSpPr>
        <p:spPr>
          <a:xfrm>
            <a:off x="1303800" y="13787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Chicagoland Workforce Funder Alliance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High School District 214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Chicago Public Schools (CPS)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High School District 213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DePaul University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Governors State University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National Louis University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4"/>
          <p:cNvSpPr txBox="1"/>
          <p:nvPr>
            <p:ph type="title"/>
          </p:nvPr>
        </p:nvSpPr>
        <p:spPr>
          <a:xfrm>
            <a:off x="1056750" y="19770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How do you see yourself using these competencies in your position?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5"/>
          <p:cNvSpPr txBox="1"/>
          <p:nvPr>
            <p:ph type="title"/>
          </p:nvPr>
        </p:nvSpPr>
        <p:spPr>
          <a:xfrm>
            <a:off x="1239975" y="8851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Q &amp; A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Thank You!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Alexandra (Sasha) Novakovic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anovakov@depaul.edu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Matt </a:t>
            </a:r>
            <a:r>
              <a:rPr lang="en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Liberatore - @DrLiberatore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  <a:hlinkClick r:id="rId4"/>
              </a:rPr>
              <a:t>matthew.liberatore@d214.org</a:t>
            </a:r>
            <a:endParaRPr sz="3000">
              <a:solidFill>
                <a:srgbClr val="333333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33333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Melissa Ockerman</a:t>
            </a:r>
            <a:endParaRPr sz="3000">
              <a:solidFill>
                <a:srgbClr val="333333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  <a:hlinkClick r:id="rId5"/>
              </a:rPr>
              <a:t>melissa.ockerman@depaul.edu</a:t>
            </a:r>
            <a:r>
              <a:rPr lang="en" sz="3000">
                <a:solidFill>
                  <a:srgbClr val="333333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 </a:t>
            </a:r>
            <a:endParaRPr sz="3000">
              <a:solidFill>
                <a:srgbClr val="333333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6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SlidesCarnival icons are editable shapes. 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This means that you can: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Lato Light"/>
              <a:buChar char="●"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Resize them without losing quality.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Lato Light"/>
              <a:buChar char="●"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Change fill color and opacity.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Isn’t that nice? :)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Examples: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27" name="Google Shape;527;p46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46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46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46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46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46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46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6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46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46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46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6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46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6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6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6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46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46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46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6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46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46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46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46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46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46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46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46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46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46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46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46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6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6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6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46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46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46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46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46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46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46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46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46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46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46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6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46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46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46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46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46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6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46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46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6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46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46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46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46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46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46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46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46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46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46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46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46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46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46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46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46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46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46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46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6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6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6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46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46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46"/>
          <p:cNvSpPr/>
          <p:nvPr/>
        </p:nvSpPr>
        <p:spPr>
          <a:xfrm>
            <a:off x="6350992" y="1877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46"/>
          <p:cNvSpPr/>
          <p:nvPr/>
        </p:nvSpPr>
        <p:spPr>
          <a:xfrm>
            <a:off x="7244612" y="1877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6"/>
          <p:cNvSpPr/>
          <p:nvPr/>
        </p:nvSpPr>
        <p:spPr>
          <a:xfrm>
            <a:off x="6535708" y="2088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6"/>
          <p:cNvSpPr/>
          <p:nvPr/>
        </p:nvSpPr>
        <p:spPr>
          <a:xfrm>
            <a:off x="7689847" y="2385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Assumptions</a:t>
            </a:r>
            <a:endParaRPr/>
          </a:p>
        </p:txBody>
      </p:sp>
      <p:sp>
        <p:nvSpPr>
          <p:cNvPr id="341" name="Google Shape;341;p27"/>
          <p:cNvSpPr txBox="1"/>
          <p:nvPr>
            <p:ph idx="1" type="body"/>
          </p:nvPr>
        </p:nvSpPr>
        <p:spPr>
          <a:xfrm>
            <a:off x="1303800" y="14404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rgbClr val="1D1D1D"/>
                </a:solidFill>
              </a:rPr>
              <a:t>Quality counseling in schools is one of the greatest drivers of postsecondary success for young adults</a:t>
            </a:r>
            <a:endParaRPr sz="2400">
              <a:solidFill>
                <a:srgbClr val="1D1D1D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rgbClr val="1D1D1D"/>
                </a:solidFill>
              </a:rPr>
              <a:t>School counselors are most often the adults who are serving that role in schools </a:t>
            </a:r>
            <a:endParaRPr sz="2400">
              <a:solidFill>
                <a:srgbClr val="1D1D1D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rgbClr val="1D1D1D"/>
                </a:solidFill>
              </a:rPr>
              <a:t>Districts are seeking ways to increase the capacity of their counselors to deliver quality postsecondary access counseling. </a:t>
            </a:r>
            <a:endParaRPr sz="2400">
              <a:solidFill>
                <a:srgbClr val="1D1D1D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3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1D1D1D"/>
                </a:solidFill>
              </a:rPr>
              <a:t> 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</a:t>
            </a:r>
            <a:endParaRPr/>
          </a:p>
        </p:txBody>
      </p:sp>
      <p:sp>
        <p:nvSpPr>
          <p:cNvPr id="347" name="Google Shape;347;p28"/>
          <p:cNvSpPr txBox="1"/>
          <p:nvPr>
            <p:ph idx="1" type="body"/>
          </p:nvPr>
        </p:nvSpPr>
        <p:spPr>
          <a:xfrm>
            <a:off x="1303800" y="13009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A</a:t>
            </a:r>
            <a:r>
              <a:rPr lang="en" sz="2400">
                <a:solidFill>
                  <a:srgbClr val="1D1D1D"/>
                </a:solidFill>
              </a:rPr>
              <a:t>necdotal and empirical evidence that counselors were arriving on the job without adequate knowledge and skills in post-secondary planning. </a:t>
            </a:r>
            <a:endParaRPr sz="2400">
              <a:solidFill>
                <a:srgbClr val="1D1D1D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D"/>
              </a:buClr>
              <a:buSzPts val="2400"/>
              <a:buChar char="●"/>
            </a:pPr>
            <a:r>
              <a:rPr lang="en" sz="2400">
                <a:solidFill>
                  <a:srgbClr val="1D1D1D"/>
                </a:solidFill>
              </a:rPr>
              <a:t>Some districts provide training while others require/encourage counselors to seek professional development </a:t>
            </a:r>
            <a:endParaRPr sz="2400">
              <a:solidFill>
                <a:srgbClr val="1D1D1D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D1D"/>
              </a:buClr>
              <a:buSzPts val="2400"/>
              <a:buChar char="●"/>
            </a:pPr>
            <a:r>
              <a:rPr lang="en" sz="2400">
                <a:solidFill>
                  <a:srgbClr val="1D1D1D"/>
                </a:solidFill>
              </a:rPr>
              <a:t>Counselor training programs vary in how much postsecondary access counseling is provided</a:t>
            </a:r>
            <a:endParaRPr sz="2400">
              <a:solidFill>
                <a:srgbClr val="1D1D1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built our point of view?</a:t>
            </a:r>
            <a:endParaRPr/>
          </a:p>
        </p:txBody>
      </p:sp>
      <p:sp>
        <p:nvSpPr>
          <p:cNvPr id="353" name="Google Shape;353;p29"/>
          <p:cNvSpPr txBox="1"/>
          <p:nvPr>
            <p:ph idx="1" type="body"/>
          </p:nvPr>
        </p:nvSpPr>
        <p:spPr>
          <a:xfrm>
            <a:off x="1303800" y="1114275"/>
            <a:ext cx="77673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 consulting firm (InStride Advisors) conducted a series of </a:t>
            </a:r>
            <a:r>
              <a:rPr lang="en" sz="2400"/>
              <a:t>interviews with thought leaders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Review of documents, review of literature from industry organizations (e.g., ASCA, NACAC)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Post-Secondary Working Group Meetings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Developed consensus on language believed to describe skills, knowledge, habits, practices, mindsets and beliefs of counselors providing postsecondary access counseling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believe?</a:t>
            </a:r>
            <a:endParaRPr/>
          </a:p>
        </p:txBody>
      </p:sp>
      <p:sp>
        <p:nvSpPr>
          <p:cNvPr id="359" name="Google Shape;359;p30"/>
          <p:cNvSpPr txBox="1"/>
          <p:nvPr>
            <p:ph idx="1" type="body"/>
          </p:nvPr>
        </p:nvSpPr>
        <p:spPr>
          <a:xfrm>
            <a:off x="1251950" y="1168550"/>
            <a:ext cx="7629000" cy="34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D1D1D"/>
                </a:solidFill>
              </a:rPr>
              <a:t>To understand how the most effective school counselors prepare students for post-secondary success, </a:t>
            </a:r>
            <a:r>
              <a:rPr lang="en" sz="2400"/>
              <a:t>w</a:t>
            </a:r>
            <a:r>
              <a:rPr lang="en" sz="2400"/>
              <a:t>e need to understand what they:  </a:t>
            </a:r>
            <a:endParaRPr sz="2400"/>
          </a:p>
          <a:p>
            <a:pPr indent="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BELIEVE (Beliefs and Mindsets)</a:t>
            </a:r>
            <a:endParaRPr sz="2400"/>
          </a:p>
          <a:p>
            <a:pPr indent="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KNOW (Knowledge and skills)</a:t>
            </a:r>
            <a:r>
              <a:rPr lang="en" sz="2400"/>
              <a:t> </a:t>
            </a:r>
            <a:endParaRPr sz="2400"/>
          </a:p>
          <a:p>
            <a:pPr indent="4572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DO </a:t>
            </a:r>
            <a:r>
              <a:rPr lang="en" sz="2400"/>
              <a:t>(Habits and Practices)</a:t>
            </a:r>
            <a:endParaRPr sz="2400"/>
          </a:p>
        </p:txBody>
      </p:sp>
      <p:sp>
        <p:nvSpPr>
          <p:cNvPr id="360" name="Google Shape;360;p30"/>
          <p:cNvSpPr/>
          <p:nvPr/>
        </p:nvSpPr>
        <p:spPr>
          <a:xfrm>
            <a:off x="1835803" y="2463251"/>
            <a:ext cx="318357" cy="291026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0"/>
          <p:cNvSpPr/>
          <p:nvPr/>
        </p:nvSpPr>
        <p:spPr>
          <a:xfrm>
            <a:off x="1802838" y="2996751"/>
            <a:ext cx="384254" cy="291029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0"/>
          <p:cNvSpPr/>
          <p:nvPr/>
        </p:nvSpPr>
        <p:spPr>
          <a:xfrm rot="-478">
            <a:off x="1835779" y="3530279"/>
            <a:ext cx="318383" cy="287720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 to Competencies - </a:t>
            </a:r>
            <a:r>
              <a:rPr lang="en" u="sng">
                <a:solidFill>
                  <a:schemeClr val="hlink"/>
                </a:solidFill>
                <a:hlinkClick r:id="rId3"/>
              </a:rPr>
              <a:t>bit.ly/2G9fIEW</a:t>
            </a:r>
            <a:endParaRPr/>
          </a:p>
        </p:txBody>
      </p:sp>
      <p:sp>
        <p:nvSpPr>
          <p:cNvPr id="368" name="Google Shape;368;p31"/>
          <p:cNvSpPr txBox="1"/>
          <p:nvPr/>
        </p:nvSpPr>
        <p:spPr>
          <a:xfrm>
            <a:off x="1999350" y="1317875"/>
            <a:ext cx="5145300" cy="26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Developmentally Focused</a:t>
            </a:r>
            <a:endParaRPr b="1" sz="2800">
              <a:solidFill>
                <a:schemeClr val="dk2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Culturally Responsive</a:t>
            </a:r>
            <a:endParaRPr b="1" sz="2800">
              <a:solidFill>
                <a:schemeClr val="dk2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Actively Informed</a:t>
            </a:r>
            <a:endParaRPr b="1" sz="2800">
              <a:solidFill>
                <a:schemeClr val="dk2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Ethically Driven</a:t>
            </a:r>
            <a:endParaRPr b="1" sz="2800">
              <a:solidFill>
                <a:schemeClr val="dk2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rPr>
              <a:t>Systemically Engaged</a:t>
            </a:r>
            <a:endParaRPr b="1" sz="2800">
              <a:solidFill>
                <a:schemeClr val="dk2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9" name="Google Shape;369;p31"/>
          <p:cNvSpPr/>
          <p:nvPr/>
        </p:nvSpPr>
        <p:spPr>
          <a:xfrm>
            <a:off x="1552726" y="14758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1"/>
          <p:cNvSpPr/>
          <p:nvPr/>
        </p:nvSpPr>
        <p:spPr>
          <a:xfrm>
            <a:off x="1552726" y="2144055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1"/>
          <p:cNvSpPr/>
          <p:nvPr/>
        </p:nvSpPr>
        <p:spPr>
          <a:xfrm>
            <a:off x="1552726" y="281228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1"/>
          <p:cNvSpPr/>
          <p:nvPr/>
        </p:nvSpPr>
        <p:spPr>
          <a:xfrm>
            <a:off x="1552726" y="3362605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1"/>
          <p:cNvSpPr/>
          <p:nvPr/>
        </p:nvSpPr>
        <p:spPr>
          <a:xfrm>
            <a:off x="1552726" y="398338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Developmentally Focused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2"/>
          <p:cNvSpPr txBox="1"/>
          <p:nvPr>
            <p:ph idx="1" type="body"/>
          </p:nvPr>
        </p:nvSpPr>
        <p:spPr>
          <a:xfrm>
            <a:off x="1303800" y="123252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Beliefs &amp; Mindsets</a:t>
            </a:r>
            <a:endParaRPr sz="24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Counseling is based on human elements of trust &amp; empathy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Access to any post-secondary pathways</a:t>
            </a:r>
            <a:endParaRPr sz="1800"/>
          </a:p>
        </p:txBody>
      </p:sp>
      <p:sp>
        <p:nvSpPr>
          <p:cNvPr id="380" name="Google Shape;380;p32"/>
          <p:cNvSpPr txBox="1"/>
          <p:nvPr>
            <p:ph idx="2" type="body"/>
          </p:nvPr>
        </p:nvSpPr>
        <p:spPr>
          <a:xfrm>
            <a:off x="1363050" y="2340125"/>
            <a:ext cx="62007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Knowledge &amp; Skills</a:t>
            </a:r>
            <a:endParaRPr sz="2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 and disaggregate longitudinal student outcome data across college, career, and workforce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1100"/>
          </a:p>
        </p:txBody>
      </p:sp>
      <p:sp>
        <p:nvSpPr>
          <p:cNvPr id="381" name="Google Shape;381;p32"/>
          <p:cNvSpPr txBox="1"/>
          <p:nvPr>
            <p:ph idx="2" type="body"/>
          </p:nvPr>
        </p:nvSpPr>
        <p:spPr>
          <a:xfrm>
            <a:off x="1363050" y="3447725"/>
            <a:ext cx="71070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Habits &amp; Practices</a:t>
            </a:r>
            <a:endParaRPr sz="2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Post-secondary planning incorporates the whole student-social-emotional, academic, family community context and workplace and career </a:t>
            </a:r>
            <a:r>
              <a:rPr lang="en" sz="1800"/>
              <a:t>awareness</a:t>
            </a:r>
            <a:endParaRPr sz="1800"/>
          </a:p>
        </p:txBody>
      </p:sp>
      <p:sp>
        <p:nvSpPr>
          <p:cNvPr id="382" name="Google Shape;382;p32"/>
          <p:cNvSpPr/>
          <p:nvPr/>
        </p:nvSpPr>
        <p:spPr>
          <a:xfrm>
            <a:off x="846739" y="138640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2"/>
          <p:cNvSpPr/>
          <p:nvPr/>
        </p:nvSpPr>
        <p:spPr>
          <a:xfrm>
            <a:off x="777087" y="2508897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2"/>
          <p:cNvSpPr/>
          <p:nvPr/>
        </p:nvSpPr>
        <p:spPr>
          <a:xfrm>
            <a:off x="826002" y="3680853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Developmentally Focused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How might might we see this competency in practice?</a:t>
            </a:r>
            <a:endParaRPr b="0" sz="18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3"/>
          <p:cNvSpPr txBox="1"/>
          <p:nvPr>
            <p:ph idx="1" type="body"/>
          </p:nvPr>
        </p:nvSpPr>
        <p:spPr>
          <a:xfrm>
            <a:off x="1303800" y="1722025"/>
            <a:ext cx="75774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 school counselor administers career and strength assessments to gain knowledge of student interest.</a:t>
            </a:r>
            <a:endParaRPr b="1" sz="1800"/>
          </a:p>
        </p:txBody>
      </p:sp>
      <p:sp>
        <p:nvSpPr>
          <p:cNvPr id="391" name="Google Shape;391;p33"/>
          <p:cNvSpPr txBox="1"/>
          <p:nvPr>
            <p:ph idx="2" type="body"/>
          </p:nvPr>
        </p:nvSpPr>
        <p:spPr>
          <a:xfrm>
            <a:off x="1303800" y="2715650"/>
            <a:ext cx="77088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 school counselor utilizes a tool like Naviance to assign and monitor the completion of developmentally appropriate tasks to students based on grade level and planning stage.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392" name="Google Shape;392;p33"/>
          <p:cNvSpPr txBox="1"/>
          <p:nvPr>
            <p:ph idx="2" type="body"/>
          </p:nvPr>
        </p:nvSpPr>
        <p:spPr>
          <a:xfrm>
            <a:off x="1303800" y="3932750"/>
            <a:ext cx="75774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 school counselor accesses a resource such as the Occupational Outlook Handbook  to increase students’ understanding of career pathways.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393" name="Google Shape;393;p33"/>
          <p:cNvSpPr/>
          <p:nvPr/>
        </p:nvSpPr>
        <p:spPr>
          <a:xfrm>
            <a:off x="940576" y="1837055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3"/>
          <p:cNvSpPr/>
          <p:nvPr/>
        </p:nvSpPr>
        <p:spPr>
          <a:xfrm>
            <a:off x="940576" y="30334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3"/>
          <p:cNvSpPr/>
          <p:nvPr/>
        </p:nvSpPr>
        <p:spPr>
          <a:xfrm>
            <a:off x="940576" y="4098405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