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56" r:id="rId3"/>
    <p:sldId id="258" r:id="rId4"/>
    <p:sldId id="264" r:id="rId5"/>
    <p:sldId id="274" r:id="rId6"/>
    <p:sldId id="273" r:id="rId7"/>
    <p:sldId id="272" r:id="rId8"/>
    <p:sldId id="271" r:id="rId9"/>
    <p:sldId id="275" r:id="rId10"/>
    <p:sldId id="276" r:id="rId11"/>
    <p:sldId id="277" r:id="rId12"/>
    <p:sldId id="282" r:id="rId13"/>
    <p:sldId id="278" r:id="rId14"/>
    <p:sldId id="290" r:id="rId15"/>
    <p:sldId id="285" r:id="rId16"/>
    <p:sldId id="284" r:id="rId17"/>
    <p:sldId id="286" r:id="rId18"/>
    <p:sldId id="292" r:id="rId19"/>
    <p:sldId id="287" r:id="rId20"/>
    <p:sldId id="289" r:id="rId21"/>
    <p:sldId id="283" r:id="rId22"/>
    <p:sldId id="293" r:id="rId23"/>
    <p:sldId id="265" r:id="rId24"/>
    <p:sldId id="294" r:id="rId25"/>
    <p:sldId id="266" r:id="rId26"/>
    <p:sldId id="330" r:id="rId27"/>
    <p:sldId id="313" r:id="rId28"/>
    <p:sldId id="314" r:id="rId29"/>
    <p:sldId id="316" r:id="rId30"/>
    <p:sldId id="317" r:id="rId31"/>
    <p:sldId id="322" r:id="rId32"/>
    <p:sldId id="328" r:id="rId33"/>
    <p:sldId id="324" r:id="rId34"/>
    <p:sldId id="327" r:id="rId35"/>
    <p:sldId id="319" r:id="rId36"/>
    <p:sldId id="329" r:id="rId37"/>
    <p:sldId id="326" r:id="rId38"/>
    <p:sldId id="325" r:id="rId39"/>
    <p:sldId id="331" r:id="rId40"/>
    <p:sldId id="259" r:id="rId41"/>
    <p:sldId id="260" r:id="rId42"/>
    <p:sldId id="261" r:id="rId43"/>
    <p:sldId id="262" r:id="rId44"/>
    <p:sldId id="263" r:id="rId45"/>
    <p:sldId id="333" r:id="rId46"/>
    <p:sldId id="334" r:id="rId47"/>
    <p:sldId id="335" r:id="rId48"/>
    <p:sldId id="267" r:id="rId49"/>
    <p:sldId id="336" r:id="rId50"/>
    <p:sldId id="270"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5" autoAdjust="0"/>
    <p:restoredTop sz="93198" autoAdjust="0"/>
  </p:normalViewPr>
  <p:slideViewPr>
    <p:cSldViewPr>
      <p:cViewPr varScale="1">
        <p:scale>
          <a:sx n="64" d="100"/>
          <a:sy n="64" d="100"/>
        </p:scale>
        <p:origin x="143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notesMaster" Target="notesMasters/notes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B2A47F8-BE51-4CD5-8657-5BAD4FD95B72}" type="datetimeFigureOut">
              <a:rPr lang="en-US" smtClean="0"/>
              <a:t>7/18/19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5A9DE57-6537-4164-BF30-DF4DA375C68F}" type="slidenum">
              <a:rPr lang="en-US" smtClean="0"/>
              <a:t>‹#›</a:t>
            </a:fld>
            <a:endParaRPr lang="en-US"/>
          </a:p>
        </p:txBody>
      </p:sp>
    </p:spTree>
    <p:extLst>
      <p:ext uri="{BB962C8B-B14F-4D97-AF65-F5344CB8AC3E}">
        <p14:creationId xmlns:p14="http://schemas.microsoft.com/office/powerpoint/2010/main" val="279116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a:xfrm>
            <a:off x="702310" y="4480004"/>
            <a:ext cx="5618480" cy="3820610"/>
          </a:xfrm>
        </p:spPr>
        <p:txBody>
          <a:bodyPr/>
          <a:lstStyle/>
          <a:p>
            <a:pPr defTabSz="915772">
              <a:defRPr/>
            </a:pPr>
            <a:r>
              <a:rPr lang="en-US" dirty="0"/>
              <a:t>The tool connects higher education data to employment data and allows for greater transparency in understanding the workforce outcomes of graduates in Illinois. </a:t>
            </a:r>
          </a:p>
          <a:p>
            <a:endParaRPr lang="en-US" dirty="0"/>
          </a:p>
        </p:txBody>
      </p:sp>
      <p:sp>
        <p:nvSpPr>
          <p:cNvPr id="4" name="Slide Number Placeholder 3"/>
          <p:cNvSpPr>
            <a:spLocks noGrp="1"/>
          </p:cNvSpPr>
          <p:nvPr>
            <p:ph type="sldNum" sz="quarter" idx="10"/>
          </p:nvPr>
        </p:nvSpPr>
        <p:spPr/>
        <p:txBody>
          <a:bodyPr/>
          <a:lstStyle/>
          <a:p>
            <a:fld id="{B5DAFE53-E613-4BAC-B568-994F6C6E406F}" type="slidenum">
              <a:rPr lang="en-US" smtClean="0"/>
              <a:t>26</a:t>
            </a:fld>
            <a:endParaRPr lang="en-US" dirty="0"/>
          </a:p>
        </p:txBody>
      </p:sp>
    </p:spTree>
    <p:extLst>
      <p:ext uri="{BB962C8B-B14F-4D97-AF65-F5344CB8AC3E}">
        <p14:creationId xmlns:p14="http://schemas.microsoft.com/office/powerpoint/2010/main" val="358077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a:xfrm>
            <a:off x="702310" y="4480004"/>
            <a:ext cx="5618480" cy="3820610"/>
          </a:xfrm>
        </p:spPr>
        <p:txBody>
          <a:bodyPr/>
          <a:lstStyle/>
          <a:p>
            <a:endParaRPr lang="en-US" dirty="0"/>
          </a:p>
        </p:txBody>
      </p:sp>
      <p:sp>
        <p:nvSpPr>
          <p:cNvPr id="4" name="Slide Number Placeholder 3"/>
          <p:cNvSpPr>
            <a:spLocks noGrp="1"/>
          </p:cNvSpPr>
          <p:nvPr>
            <p:ph type="sldNum" sz="quarter" idx="10"/>
          </p:nvPr>
        </p:nvSpPr>
        <p:spPr/>
        <p:txBody>
          <a:bodyPr/>
          <a:lstStyle/>
          <a:p>
            <a:fld id="{B5DAFE53-E613-4BAC-B568-994F6C6E406F}" type="slidenum">
              <a:rPr lang="en-US" smtClean="0"/>
              <a:t>27</a:t>
            </a:fld>
            <a:endParaRPr lang="en-US" dirty="0"/>
          </a:p>
        </p:txBody>
      </p:sp>
    </p:spTree>
    <p:extLst>
      <p:ext uri="{BB962C8B-B14F-4D97-AF65-F5344CB8AC3E}">
        <p14:creationId xmlns:p14="http://schemas.microsoft.com/office/powerpoint/2010/main" val="358077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a:xfrm>
            <a:off x="702310" y="4480004"/>
            <a:ext cx="5618480" cy="3820610"/>
          </a:xfrm>
        </p:spPr>
        <p:txBody>
          <a:bodyPr/>
          <a:lstStyle/>
          <a:p>
            <a:pPr defTabSz="915772">
              <a:defRPr/>
            </a:pPr>
            <a:r>
              <a:rPr lang="en-US" dirty="0"/>
              <a:t>The career outcomes measures were created by matching students’ data received from the Illinois Board of Higher Education (IBHE) and the Illinois Community College Board (ICCB) to wage records from IDES and augmented by additional characteristics harvested from White House Scorecard, College Navigator, and IPEDS Data Center. </a:t>
            </a:r>
          </a:p>
          <a:p>
            <a:endParaRPr lang="en-US" dirty="0"/>
          </a:p>
        </p:txBody>
      </p:sp>
      <p:sp>
        <p:nvSpPr>
          <p:cNvPr id="4" name="Slide Number Placeholder 3"/>
          <p:cNvSpPr>
            <a:spLocks noGrp="1"/>
          </p:cNvSpPr>
          <p:nvPr>
            <p:ph type="sldNum" sz="quarter" idx="10"/>
          </p:nvPr>
        </p:nvSpPr>
        <p:spPr/>
        <p:txBody>
          <a:bodyPr/>
          <a:lstStyle/>
          <a:p>
            <a:fld id="{B5DAFE53-E613-4BAC-B568-994F6C6E406F}" type="slidenum">
              <a:rPr lang="en-US" smtClean="0"/>
              <a:t>28</a:t>
            </a:fld>
            <a:endParaRPr lang="en-US" dirty="0"/>
          </a:p>
        </p:txBody>
      </p:sp>
    </p:spTree>
    <p:extLst>
      <p:ext uri="{BB962C8B-B14F-4D97-AF65-F5344CB8AC3E}">
        <p14:creationId xmlns:p14="http://schemas.microsoft.com/office/powerpoint/2010/main" val="358077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a:xfrm>
            <a:off x="702310" y="4480004"/>
            <a:ext cx="5618480" cy="3820610"/>
          </a:xfrm>
        </p:spPr>
        <p:txBody>
          <a:bodyPr/>
          <a:lstStyle/>
          <a:p>
            <a:endParaRPr lang="en-US" dirty="0"/>
          </a:p>
        </p:txBody>
      </p:sp>
      <p:sp>
        <p:nvSpPr>
          <p:cNvPr id="4" name="Slide Number Placeholder 3"/>
          <p:cNvSpPr>
            <a:spLocks noGrp="1"/>
          </p:cNvSpPr>
          <p:nvPr>
            <p:ph type="sldNum" sz="quarter" idx="10"/>
          </p:nvPr>
        </p:nvSpPr>
        <p:spPr/>
        <p:txBody>
          <a:bodyPr/>
          <a:lstStyle/>
          <a:p>
            <a:fld id="{B5DAFE53-E613-4BAC-B568-994F6C6E406F}" type="slidenum">
              <a:rPr lang="en-US" smtClean="0"/>
              <a:t>29</a:t>
            </a:fld>
            <a:endParaRPr lang="en-US" dirty="0"/>
          </a:p>
        </p:txBody>
      </p:sp>
    </p:spTree>
    <p:extLst>
      <p:ext uri="{BB962C8B-B14F-4D97-AF65-F5344CB8AC3E}">
        <p14:creationId xmlns:p14="http://schemas.microsoft.com/office/powerpoint/2010/main" val="358077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AFE53-E613-4BAC-B568-994F6C6E406F}" type="slidenum">
              <a:rPr lang="en-US" smtClean="0"/>
              <a:t>30</a:t>
            </a:fld>
            <a:endParaRPr lang="en-US"/>
          </a:p>
        </p:txBody>
      </p:sp>
    </p:spTree>
    <p:extLst>
      <p:ext uri="{BB962C8B-B14F-4D97-AF65-F5344CB8AC3E}">
        <p14:creationId xmlns:p14="http://schemas.microsoft.com/office/powerpoint/2010/main" val="402340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a:xfrm>
            <a:off x="687042" y="4425639"/>
            <a:ext cx="5847494" cy="4416391"/>
          </a:xfrm>
        </p:spPr>
        <p:txBody>
          <a:bodyPr/>
          <a:lstStyle/>
          <a:p>
            <a:pPr marL="171707" indent="-17170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5DAFE53-E613-4BAC-B568-994F6C6E406F}" type="slidenum">
              <a:rPr lang="en-US" smtClean="0"/>
              <a:t>35</a:t>
            </a:fld>
            <a:endParaRPr lang="en-US"/>
          </a:p>
        </p:txBody>
      </p:sp>
    </p:spTree>
    <p:extLst>
      <p:ext uri="{BB962C8B-B14F-4D97-AF65-F5344CB8AC3E}">
        <p14:creationId xmlns:p14="http://schemas.microsoft.com/office/powerpoint/2010/main" val="166315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a:xfrm>
            <a:off x="687042" y="4425639"/>
            <a:ext cx="5847494" cy="4416391"/>
          </a:xfrm>
        </p:spPr>
        <p:txBody>
          <a:bodyPr/>
          <a:lstStyle/>
          <a:p>
            <a:pPr marL="171707" indent="-17170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5DAFE53-E613-4BAC-B568-994F6C6E406F}" type="slidenum">
              <a:rPr lang="en-US" smtClean="0"/>
              <a:t>36</a:t>
            </a:fld>
            <a:endParaRPr lang="en-US"/>
          </a:p>
        </p:txBody>
      </p:sp>
    </p:spTree>
    <p:extLst>
      <p:ext uri="{BB962C8B-B14F-4D97-AF65-F5344CB8AC3E}">
        <p14:creationId xmlns:p14="http://schemas.microsoft.com/office/powerpoint/2010/main" val="30362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a:xfrm>
            <a:off x="687042" y="4425639"/>
            <a:ext cx="5847494" cy="4416391"/>
          </a:xfrm>
        </p:spPr>
        <p:txBody>
          <a:bodyPr/>
          <a:lstStyle/>
          <a:p>
            <a:pPr marL="171707" indent="-17170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5DAFE53-E613-4BAC-B568-994F6C6E406F}" type="slidenum">
              <a:rPr lang="en-US" smtClean="0"/>
              <a:t>37</a:t>
            </a:fld>
            <a:endParaRPr lang="en-US"/>
          </a:p>
        </p:txBody>
      </p:sp>
    </p:spTree>
    <p:extLst>
      <p:ext uri="{BB962C8B-B14F-4D97-AF65-F5344CB8AC3E}">
        <p14:creationId xmlns:p14="http://schemas.microsoft.com/office/powerpoint/2010/main" val="331937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a:t>July 18, 2019</a:t>
            </a:r>
          </a:p>
          <a:p>
            <a:pPr algn="ctr"/>
            <a:r>
              <a:rPr lang="en-US" sz="2400" b="1" dirty="0"/>
              <a:t>Tinley Park, Illinois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208968"/>
            <a:ext cx="2934864" cy="1467432"/>
          </a:xfrm>
          <a:prstGeom prst="rect">
            <a:avLst/>
          </a:prstGeom>
        </p:spPr>
      </p:pic>
    </p:spTree>
    <p:extLst>
      <p:ext uri="{BB962C8B-B14F-4D97-AF65-F5344CB8AC3E}">
        <p14:creationId xmlns:p14="http://schemas.microsoft.com/office/powerpoint/2010/main" val="256600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307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085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000750" cy="1600200"/>
          </a:xfrm>
          <a:prstGeom prst="rect">
            <a:avLst/>
          </a:prstGeom>
        </p:spPr>
      </p:pic>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a:t>July 11, 2013</a:t>
            </a:r>
          </a:p>
          <a:p>
            <a:pPr algn="ctr"/>
            <a:r>
              <a:rPr lang="en-US" sz="2400" b="1" dirty="0"/>
              <a:t>Tinley Park, Illinois</a:t>
            </a:r>
          </a:p>
        </p:txBody>
      </p:sp>
    </p:spTree>
    <p:extLst>
      <p:ext uri="{BB962C8B-B14F-4D97-AF65-F5344CB8AC3E}">
        <p14:creationId xmlns:p14="http://schemas.microsoft.com/office/powerpoint/2010/main" val="397800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959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343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976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732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868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203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890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2303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171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3785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076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718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28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910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93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63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08833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a:p>
        </p:txBody>
      </p:sp>
      <p:pic>
        <p:nvPicPr>
          <p:cNvPr id="5" name="Picture 4"/>
          <p:cNvPicPr/>
          <p:nvPr userDrawn="1"/>
        </p:nvPicPr>
        <p:blipFill rotWithShape="1">
          <a:blip r:embed="rId13"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162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dirty="0"/>
          </a:p>
        </p:txBody>
      </p:sp>
    </p:spTree>
    <p:extLst>
      <p:ext uri="{BB962C8B-B14F-4D97-AF65-F5344CB8AC3E}">
        <p14:creationId xmlns:p14="http://schemas.microsoft.com/office/powerpoint/2010/main" val="4280220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ilcollege2career.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d360.isbe.net/" TargetMode="Externa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d360.isbe.net/" TargetMode="Externa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d360.isbe.net/" TargetMode="Externa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hyperlink" Target="https://ed360.isbe.net/"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d360.isbe.net/" TargetMode="Externa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3987"/>
            <a:ext cx="7772400" cy="1470025"/>
          </a:xfrm>
        </p:spPr>
        <p:txBody>
          <a:bodyPr/>
          <a:lstStyle/>
          <a:p>
            <a:r>
              <a:rPr lang="en-US" dirty="0"/>
              <a:t>Career Outcomes</a:t>
            </a:r>
            <a:br>
              <a:rPr lang="en-US" dirty="0"/>
            </a:br>
            <a:r>
              <a:rPr lang="en-US" dirty="0"/>
              <a:t>Illinois High School Seniors</a:t>
            </a:r>
          </a:p>
        </p:txBody>
      </p:sp>
      <p:sp>
        <p:nvSpPr>
          <p:cNvPr id="3" name="Subtitle 2"/>
          <p:cNvSpPr>
            <a:spLocks noGrp="1"/>
          </p:cNvSpPr>
          <p:nvPr>
            <p:ph type="subTitle" idx="1"/>
          </p:nvPr>
        </p:nvSpPr>
        <p:spPr>
          <a:xfrm>
            <a:off x="1371600" y="4419600"/>
            <a:ext cx="6629400" cy="1905000"/>
          </a:xfrm>
        </p:spPr>
        <p:txBody>
          <a:bodyPr>
            <a:normAutofit fontScale="77500" lnSpcReduction="20000"/>
          </a:bodyPr>
          <a:lstStyle/>
          <a:p>
            <a:pPr algn="l"/>
            <a:r>
              <a:rPr lang="en-US" dirty="0"/>
              <a:t>Ewa Gallagher, IL Dept of Employment Security</a:t>
            </a:r>
          </a:p>
          <a:p>
            <a:pPr algn="l"/>
            <a:r>
              <a:rPr lang="en-US" dirty="0"/>
              <a:t>Erin Mitchell, IL Student Assistance Commission</a:t>
            </a:r>
          </a:p>
          <a:p>
            <a:pPr algn="l"/>
            <a:r>
              <a:rPr lang="en-US" dirty="0"/>
              <a:t>Patrick Payne, IL State Board of Education</a:t>
            </a:r>
          </a:p>
          <a:p>
            <a:pPr algn="l"/>
            <a:r>
              <a:rPr lang="en-US" dirty="0"/>
              <a:t>George Putnam, IL Dept of Employment Security</a:t>
            </a:r>
          </a:p>
          <a:p>
            <a:endParaRPr lang="en-US" dirty="0"/>
          </a:p>
        </p:txBody>
      </p:sp>
    </p:spTree>
    <p:extLst>
      <p:ext uri="{BB962C8B-B14F-4D97-AF65-F5344CB8AC3E}">
        <p14:creationId xmlns:p14="http://schemas.microsoft.com/office/powerpoint/2010/main" val="67928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471612"/>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91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471612"/>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F1585486-E05A-490F-8E60-FC0F728073A6}"/>
              </a:ext>
            </a:extLst>
          </p:cNvPr>
          <p:cNvSpPr txBox="1"/>
          <p:nvPr/>
        </p:nvSpPr>
        <p:spPr>
          <a:xfrm>
            <a:off x="3053126" y="5217392"/>
            <a:ext cx="2681478" cy="369332"/>
          </a:xfrm>
          <a:prstGeom prst="rect">
            <a:avLst/>
          </a:prstGeom>
          <a:noFill/>
          <a:ln w="38100">
            <a:solidFill>
              <a:schemeClr val="tx1"/>
            </a:solidFill>
          </a:ln>
        </p:spPr>
        <p:txBody>
          <a:bodyPr wrap="square" rtlCol="0">
            <a:spAutoFit/>
          </a:bodyPr>
          <a:lstStyle/>
          <a:p>
            <a:pPr algn="ctr"/>
            <a:r>
              <a:rPr lang="en-US" b="1" dirty="0"/>
              <a:t>Post-Secondary Records</a:t>
            </a:r>
          </a:p>
        </p:txBody>
      </p:sp>
      <p:sp>
        <p:nvSpPr>
          <p:cNvPr id="13" name="TextBox 12">
            <a:extLst>
              <a:ext uri="{FF2B5EF4-FFF2-40B4-BE49-F238E27FC236}">
                <a16:creationId xmlns:a16="http://schemas.microsoft.com/office/drawing/2014/main" xmlns="" id="{D028C7DB-2806-4D0E-BC76-690A1D840937}"/>
              </a:ext>
            </a:extLst>
          </p:cNvPr>
          <p:cNvSpPr txBox="1"/>
          <p:nvPr/>
        </p:nvSpPr>
        <p:spPr>
          <a:xfrm>
            <a:off x="5860727" y="2954747"/>
            <a:ext cx="2928703" cy="369332"/>
          </a:xfrm>
          <a:prstGeom prst="rect">
            <a:avLst/>
          </a:prstGeom>
          <a:noFill/>
          <a:ln w="38100">
            <a:solidFill>
              <a:schemeClr val="tx1"/>
            </a:solidFill>
          </a:ln>
        </p:spPr>
        <p:txBody>
          <a:bodyPr wrap="square" rtlCol="0">
            <a:spAutoFit/>
          </a:bodyPr>
          <a:lstStyle/>
          <a:p>
            <a:pPr algn="ctr"/>
            <a:r>
              <a:rPr lang="en-US" b="1" dirty="0"/>
              <a:t>Student Employment Data</a:t>
            </a:r>
          </a:p>
        </p:txBody>
      </p:sp>
      <p:sp>
        <p:nvSpPr>
          <p:cNvPr id="14" name="TextBox 13">
            <a:extLst>
              <a:ext uri="{FF2B5EF4-FFF2-40B4-BE49-F238E27FC236}">
                <a16:creationId xmlns:a16="http://schemas.microsoft.com/office/drawing/2014/main" xmlns="" id="{F0EF0778-ED76-4016-880F-9CDEA42D089E}"/>
              </a:ext>
            </a:extLst>
          </p:cNvPr>
          <p:cNvSpPr txBox="1"/>
          <p:nvPr/>
        </p:nvSpPr>
        <p:spPr>
          <a:xfrm>
            <a:off x="5860727" y="5217392"/>
            <a:ext cx="2928703" cy="369332"/>
          </a:xfrm>
          <a:prstGeom prst="rect">
            <a:avLst/>
          </a:prstGeom>
          <a:noFill/>
          <a:ln w="38100">
            <a:solidFill>
              <a:schemeClr val="tx1"/>
            </a:solidFill>
          </a:ln>
        </p:spPr>
        <p:txBody>
          <a:bodyPr wrap="square" rtlCol="0">
            <a:spAutoFit/>
          </a:bodyPr>
          <a:lstStyle/>
          <a:p>
            <a:pPr algn="ctr"/>
            <a:r>
              <a:rPr lang="en-US" b="1" dirty="0"/>
              <a:t>Student FAFSA Data</a:t>
            </a:r>
          </a:p>
        </p:txBody>
      </p:sp>
      <p:sp>
        <p:nvSpPr>
          <p:cNvPr id="4" name="Rectangle 3">
            <a:extLst>
              <a:ext uri="{FF2B5EF4-FFF2-40B4-BE49-F238E27FC236}">
                <a16:creationId xmlns:a16="http://schemas.microsoft.com/office/drawing/2014/main" xmlns="" id="{C4CB5AAB-6D14-46D0-B011-8A5A85BB4216}"/>
              </a:ext>
            </a:extLst>
          </p:cNvPr>
          <p:cNvSpPr/>
          <p:nvPr/>
        </p:nvSpPr>
        <p:spPr>
          <a:xfrm>
            <a:off x="2998194" y="1220301"/>
            <a:ext cx="6069607" cy="4523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xmlns="" id="{090BA5BB-21BD-4A17-A190-54CC6FDBBF9C}"/>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Tree>
    <p:extLst>
      <p:ext uri="{BB962C8B-B14F-4D97-AF65-F5344CB8AC3E}">
        <p14:creationId xmlns:p14="http://schemas.microsoft.com/office/powerpoint/2010/main" val="274188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471612"/>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F783590-D655-4A0D-AD88-CA0FA0829729}"/>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
        <p:nvSpPr>
          <p:cNvPr id="12" name="TextBox 11">
            <a:extLst>
              <a:ext uri="{FF2B5EF4-FFF2-40B4-BE49-F238E27FC236}">
                <a16:creationId xmlns:a16="http://schemas.microsoft.com/office/drawing/2014/main" xmlns="" id="{F1585486-E05A-490F-8E60-FC0F728073A6}"/>
              </a:ext>
            </a:extLst>
          </p:cNvPr>
          <p:cNvSpPr txBox="1"/>
          <p:nvPr/>
        </p:nvSpPr>
        <p:spPr>
          <a:xfrm>
            <a:off x="3053126" y="5217392"/>
            <a:ext cx="2681478" cy="369332"/>
          </a:xfrm>
          <a:prstGeom prst="rect">
            <a:avLst/>
          </a:prstGeom>
          <a:noFill/>
          <a:ln w="38100">
            <a:solidFill>
              <a:schemeClr val="tx1"/>
            </a:solidFill>
          </a:ln>
        </p:spPr>
        <p:txBody>
          <a:bodyPr wrap="square" rtlCol="0">
            <a:spAutoFit/>
          </a:bodyPr>
          <a:lstStyle/>
          <a:p>
            <a:pPr algn="ctr"/>
            <a:r>
              <a:rPr lang="en-US" b="1" dirty="0"/>
              <a:t>Post-Secondary Records</a:t>
            </a:r>
          </a:p>
        </p:txBody>
      </p:sp>
      <p:sp>
        <p:nvSpPr>
          <p:cNvPr id="13" name="TextBox 12">
            <a:extLst>
              <a:ext uri="{FF2B5EF4-FFF2-40B4-BE49-F238E27FC236}">
                <a16:creationId xmlns:a16="http://schemas.microsoft.com/office/drawing/2014/main" xmlns="" id="{D028C7DB-2806-4D0E-BC76-690A1D840937}"/>
              </a:ext>
            </a:extLst>
          </p:cNvPr>
          <p:cNvSpPr txBox="1"/>
          <p:nvPr/>
        </p:nvSpPr>
        <p:spPr>
          <a:xfrm>
            <a:off x="5860727" y="2954747"/>
            <a:ext cx="2928703" cy="369332"/>
          </a:xfrm>
          <a:prstGeom prst="rect">
            <a:avLst/>
          </a:prstGeom>
          <a:noFill/>
          <a:ln w="38100">
            <a:solidFill>
              <a:schemeClr val="tx1"/>
            </a:solidFill>
          </a:ln>
        </p:spPr>
        <p:txBody>
          <a:bodyPr wrap="square" rtlCol="0">
            <a:spAutoFit/>
          </a:bodyPr>
          <a:lstStyle/>
          <a:p>
            <a:pPr algn="ctr"/>
            <a:r>
              <a:rPr lang="en-US" b="1" dirty="0"/>
              <a:t>Student Employment Data</a:t>
            </a:r>
          </a:p>
        </p:txBody>
      </p:sp>
      <p:sp>
        <p:nvSpPr>
          <p:cNvPr id="14" name="TextBox 13">
            <a:extLst>
              <a:ext uri="{FF2B5EF4-FFF2-40B4-BE49-F238E27FC236}">
                <a16:creationId xmlns:a16="http://schemas.microsoft.com/office/drawing/2014/main" xmlns="" id="{F0EF0778-ED76-4016-880F-9CDEA42D089E}"/>
              </a:ext>
            </a:extLst>
          </p:cNvPr>
          <p:cNvSpPr txBox="1"/>
          <p:nvPr/>
        </p:nvSpPr>
        <p:spPr>
          <a:xfrm>
            <a:off x="5860727" y="5217392"/>
            <a:ext cx="2928703" cy="369332"/>
          </a:xfrm>
          <a:prstGeom prst="rect">
            <a:avLst/>
          </a:prstGeom>
          <a:noFill/>
          <a:ln w="38100">
            <a:solidFill>
              <a:schemeClr val="tx1"/>
            </a:solidFill>
          </a:ln>
        </p:spPr>
        <p:txBody>
          <a:bodyPr wrap="square" rtlCol="0">
            <a:spAutoFit/>
          </a:bodyPr>
          <a:lstStyle/>
          <a:p>
            <a:pPr algn="ctr"/>
            <a:r>
              <a:rPr lang="en-US" b="1" dirty="0"/>
              <a:t>Student FAFSA Data</a:t>
            </a:r>
          </a:p>
        </p:txBody>
      </p:sp>
      <p:sp>
        <p:nvSpPr>
          <p:cNvPr id="4" name="Rectangle 3">
            <a:extLst>
              <a:ext uri="{FF2B5EF4-FFF2-40B4-BE49-F238E27FC236}">
                <a16:creationId xmlns:a16="http://schemas.microsoft.com/office/drawing/2014/main" xmlns="" id="{C4CB5AAB-6D14-46D0-B011-8A5A85BB4216}"/>
              </a:ext>
            </a:extLst>
          </p:cNvPr>
          <p:cNvSpPr/>
          <p:nvPr/>
        </p:nvSpPr>
        <p:spPr>
          <a:xfrm>
            <a:off x="2998194" y="1220301"/>
            <a:ext cx="6069607" cy="4523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xmlns="" id="{B47B9E98-50F6-4AA1-A0EB-3EDB94E0D728}"/>
              </a:ext>
            </a:extLst>
          </p:cNvPr>
          <p:cNvSpPr txBox="1"/>
          <p:nvPr/>
        </p:nvSpPr>
        <p:spPr>
          <a:xfrm>
            <a:off x="3304440" y="1323975"/>
            <a:ext cx="5428357" cy="4462760"/>
          </a:xfrm>
          <a:prstGeom prst="rect">
            <a:avLst/>
          </a:prstGeom>
          <a:noFill/>
        </p:spPr>
        <p:txBody>
          <a:bodyPr wrap="square" rtlCol="0">
            <a:spAutoFit/>
          </a:bodyPr>
          <a:lstStyle/>
          <a:p>
            <a:pPr>
              <a:spcBef>
                <a:spcPts val="450"/>
              </a:spcBef>
            </a:pPr>
            <a:r>
              <a:rPr lang="en-US" b="1" u="sng" dirty="0"/>
              <a:t>Student Level Data</a:t>
            </a:r>
          </a:p>
          <a:p>
            <a:pPr marL="214313" indent="-214313">
              <a:spcBef>
                <a:spcPts val="450"/>
              </a:spcBef>
              <a:buFont typeface="Arial" panose="020B0604020202020204" pitchFamily="34" charset="0"/>
              <a:buChar char="•"/>
            </a:pPr>
            <a:r>
              <a:rPr lang="en-US" dirty="0"/>
              <a:t>Individualized Education Plan (IEP)</a:t>
            </a:r>
          </a:p>
          <a:p>
            <a:pPr marL="214313" indent="-214313">
              <a:spcBef>
                <a:spcPts val="450"/>
              </a:spcBef>
              <a:buFont typeface="Arial" panose="020B0604020202020204" pitchFamily="34" charset="0"/>
              <a:buChar char="•"/>
            </a:pPr>
            <a:r>
              <a:rPr lang="en-US" dirty="0"/>
              <a:t>Graduation Status</a:t>
            </a:r>
          </a:p>
          <a:p>
            <a:pPr marL="214313" indent="-214313">
              <a:spcBef>
                <a:spcPts val="450"/>
              </a:spcBef>
              <a:buFont typeface="Arial" panose="020B0604020202020204" pitchFamily="34" charset="0"/>
              <a:buChar char="•"/>
            </a:pPr>
            <a:r>
              <a:rPr lang="en-US" dirty="0"/>
              <a:t>Native Language</a:t>
            </a:r>
          </a:p>
          <a:p>
            <a:pPr marL="214313" indent="-214313">
              <a:spcBef>
                <a:spcPts val="450"/>
              </a:spcBef>
              <a:buFont typeface="Arial" panose="020B0604020202020204" pitchFamily="34" charset="0"/>
              <a:buChar char="•"/>
            </a:pPr>
            <a:r>
              <a:rPr lang="en-US" dirty="0"/>
              <a:t>Career and Technical Advancement (CTE) Courses</a:t>
            </a:r>
          </a:p>
          <a:p>
            <a:pPr marL="214313" indent="-214313">
              <a:spcBef>
                <a:spcPts val="450"/>
              </a:spcBef>
              <a:buFont typeface="Arial" panose="020B0604020202020204" pitchFamily="34" charset="0"/>
              <a:buChar char="•"/>
            </a:pPr>
            <a:r>
              <a:rPr lang="en-US" dirty="0"/>
              <a:t>Advanced Placement (AP) Courses</a:t>
            </a:r>
          </a:p>
          <a:p>
            <a:pPr marL="214313" indent="-214313">
              <a:spcBef>
                <a:spcPts val="450"/>
              </a:spcBef>
              <a:buFont typeface="Arial" panose="020B0604020202020204" pitchFamily="34" charset="0"/>
              <a:buChar char="•"/>
            </a:pPr>
            <a:r>
              <a:rPr lang="en-US" dirty="0"/>
              <a:t>Foreign Language Courses</a:t>
            </a:r>
          </a:p>
          <a:p>
            <a:pPr marL="214313" indent="-214313">
              <a:spcBef>
                <a:spcPts val="450"/>
              </a:spcBef>
              <a:buFont typeface="Arial" panose="020B0604020202020204" pitchFamily="34" charset="0"/>
              <a:buChar char="•"/>
            </a:pPr>
            <a:r>
              <a:rPr lang="en-US" dirty="0"/>
              <a:t>ACT Score</a:t>
            </a:r>
          </a:p>
          <a:p>
            <a:pPr marL="214313" indent="-214313">
              <a:spcBef>
                <a:spcPts val="450"/>
              </a:spcBef>
              <a:buFont typeface="Arial" panose="020B0604020202020204" pitchFamily="34" charset="0"/>
              <a:buChar char="•"/>
            </a:pPr>
            <a:r>
              <a:rPr lang="en-US" dirty="0"/>
              <a:t>Homeless</a:t>
            </a:r>
          </a:p>
          <a:p>
            <a:pPr marL="214313" indent="-214313">
              <a:spcBef>
                <a:spcPts val="450"/>
              </a:spcBef>
              <a:buFont typeface="Arial" panose="020B0604020202020204" pitchFamily="34" charset="0"/>
              <a:buChar char="•"/>
            </a:pPr>
            <a:r>
              <a:rPr lang="en-US" dirty="0"/>
              <a:t>Low-Income</a:t>
            </a:r>
          </a:p>
          <a:p>
            <a:pPr marL="214313" indent="-214313">
              <a:spcBef>
                <a:spcPts val="450"/>
              </a:spcBef>
              <a:buFont typeface="Arial" panose="020B0604020202020204" pitchFamily="34" charset="0"/>
              <a:buChar char="•"/>
            </a:pPr>
            <a:r>
              <a:rPr lang="en-US" dirty="0"/>
              <a:t>Gender</a:t>
            </a:r>
          </a:p>
          <a:p>
            <a:pPr marL="214313" indent="-214313">
              <a:spcBef>
                <a:spcPts val="450"/>
              </a:spcBef>
              <a:buFont typeface="Arial" panose="020B0604020202020204" pitchFamily="34" charset="0"/>
              <a:buChar char="•"/>
            </a:pPr>
            <a:r>
              <a:rPr lang="en-US" dirty="0"/>
              <a:t>Race</a:t>
            </a:r>
          </a:p>
          <a:p>
            <a:pPr marL="214313" indent="-214313">
              <a:spcBef>
                <a:spcPts val="450"/>
              </a:spcBef>
              <a:buFont typeface="Arial" panose="020B0604020202020204" pitchFamily="34" charset="0"/>
              <a:buChar char="•"/>
            </a:pPr>
            <a:r>
              <a:rPr lang="en-US" dirty="0"/>
              <a:t>Student High School </a:t>
            </a:r>
          </a:p>
        </p:txBody>
      </p:sp>
    </p:spTree>
    <p:extLst>
      <p:ext uri="{BB962C8B-B14F-4D97-AF65-F5344CB8AC3E}">
        <p14:creationId xmlns:p14="http://schemas.microsoft.com/office/powerpoint/2010/main" val="142840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471612"/>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F783590-D655-4A0D-AD88-CA0FA0829729}"/>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
        <p:nvSpPr>
          <p:cNvPr id="12" name="TextBox 11">
            <a:extLst>
              <a:ext uri="{FF2B5EF4-FFF2-40B4-BE49-F238E27FC236}">
                <a16:creationId xmlns:a16="http://schemas.microsoft.com/office/drawing/2014/main" xmlns="" id="{F1585486-E05A-490F-8E60-FC0F728073A6}"/>
              </a:ext>
            </a:extLst>
          </p:cNvPr>
          <p:cNvSpPr txBox="1"/>
          <p:nvPr/>
        </p:nvSpPr>
        <p:spPr>
          <a:xfrm>
            <a:off x="3053126" y="5217392"/>
            <a:ext cx="2681478" cy="369332"/>
          </a:xfrm>
          <a:prstGeom prst="rect">
            <a:avLst/>
          </a:prstGeom>
          <a:noFill/>
          <a:ln w="38100">
            <a:solidFill>
              <a:schemeClr val="tx1"/>
            </a:solidFill>
          </a:ln>
        </p:spPr>
        <p:txBody>
          <a:bodyPr wrap="square" rtlCol="0">
            <a:spAutoFit/>
          </a:bodyPr>
          <a:lstStyle/>
          <a:p>
            <a:pPr algn="ctr"/>
            <a:r>
              <a:rPr lang="en-US" b="1" dirty="0"/>
              <a:t>Post-Secondary Records</a:t>
            </a:r>
          </a:p>
        </p:txBody>
      </p:sp>
      <p:sp>
        <p:nvSpPr>
          <p:cNvPr id="13" name="TextBox 12">
            <a:extLst>
              <a:ext uri="{FF2B5EF4-FFF2-40B4-BE49-F238E27FC236}">
                <a16:creationId xmlns:a16="http://schemas.microsoft.com/office/drawing/2014/main" xmlns="" id="{D028C7DB-2806-4D0E-BC76-690A1D840937}"/>
              </a:ext>
            </a:extLst>
          </p:cNvPr>
          <p:cNvSpPr txBox="1"/>
          <p:nvPr/>
        </p:nvSpPr>
        <p:spPr>
          <a:xfrm>
            <a:off x="5860727" y="2954747"/>
            <a:ext cx="2928703" cy="369332"/>
          </a:xfrm>
          <a:prstGeom prst="rect">
            <a:avLst/>
          </a:prstGeom>
          <a:noFill/>
          <a:ln w="38100">
            <a:solidFill>
              <a:schemeClr val="tx1"/>
            </a:solidFill>
          </a:ln>
        </p:spPr>
        <p:txBody>
          <a:bodyPr wrap="square" rtlCol="0">
            <a:spAutoFit/>
          </a:bodyPr>
          <a:lstStyle/>
          <a:p>
            <a:pPr algn="ctr"/>
            <a:r>
              <a:rPr lang="en-US" b="1" dirty="0"/>
              <a:t>Student Employment Data</a:t>
            </a:r>
          </a:p>
        </p:txBody>
      </p:sp>
      <p:sp>
        <p:nvSpPr>
          <p:cNvPr id="14" name="TextBox 13">
            <a:extLst>
              <a:ext uri="{FF2B5EF4-FFF2-40B4-BE49-F238E27FC236}">
                <a16:creationId xmlns:a16="http://schemas.microsoft.com/office/drawing/2014/main" xmlns="" id="{F0EF0778-ED76-4016-880F-9CDEA42D089E}"/>
              </a:ext>
            </a:extLst>
          </p:cNvPr>
          <p:cNvSpPr txBox="1"/>
          <p:nvPr/>
        </p:nvSpPr>
        <p:spPr>
          <a:xfrm>
            <a:off x="5860727" y="5217392"/>
            <a:ext cx="2928703" cy="369332"/>
          </a:xfrm>
          <a:prstGeom prst="rect">
            <a:avLst/>
          </a:prstGeom>
          <a:noFill/>
          <a:ln w="38100">
            <a:solidFill>
              <a:schemeClr val="tx1"/>
            </a:solidFill>
          </a:ln>
        </p:spPr>
        <p:txBody>
          <a:bodyPr wrap="square" rtlCol="0">
            <a:spAutoFit/>
          </a:bodyPr>
          <a:lstStyle/>
          <a:p>
            <a:pPr algn="ctr"/>
            <a:r>
              <a:rPr lang="en-US" b="1" dirty="0"/>
              <a:t>Student FAFSA Data</a:t>
            </a:r>
          </a:p>
        </p:txBody>
      </p:sp>
      <p:sp>
        <p:nvSpPr>
          <p:cNvPr id="4" name="Rectangle 3">
            <a:extLst>
              <a:ext uri="{FF2B5EF4-FFF2-40B4-BE49-F238E27FC236}">
                <a16:creationId xmlns:a16="http://schemas.microsoft.com/office/drawing/2014/main" xmlns="" id="{C4CB5AAB-6D14-46D0-B011-8A5A85BB4216}"/>
              </a:ext>
            </a:extLst>
          </p:cNvPr>
          <p:cNvSpPr/>
          <p:nvPr/>
        </p:nvSpPr>
        <p:spPr>
          <a:xfrm>
            <a:off x="2998194" y="1220301"/>
            <a:ext cx="6069607" cy="4523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xmlns="" id="{B47B9E98-50F6-4AA1-A0EB-3EDB94E0D728}"/>
              </a:ext>
            </a:extLst>
          </p:cNvPr>
          <p:cNvSpPr txBox="1"/>
          <p:nvPr/>
        </p:nvSpPr>
        <p:spPr>
          <a:xfrm>
            <a:off x="3206431" y="1294360"/>
            <a:ext cx="5428357" cy="3439403"/>
          </a:xfrm>
          <a:prstGeom prst="rect">
            <a:avLst/>
          </a:prstGeom>
          <a:noFill/>
        </p:spPr>
        <p:txBody>
          <a:bodyPr wrap="square" rtlCol="0">
            <a:spAutoFit/>
          </a:bodyPr>
          <a:lstStyle/>
          <a:p>
            <a:pPr>
              <a:spcBef>
                <a:spcPts val="450"/>
              </a:spcBef>
            </a:pPr>
            <a:r>
              <a:rPr lang="en-US" b="1" u="sng" dirty="0"/>
              <a:t>High School Level Data</a:t>
            </a:r>
          </a:p>
          <a:p>
            <a:pPr marL="214313" indent="-214313">
              <a:spcBef>
                <a:spcPts val="450"/>
              </a:spcBef>
              <a:buFont typeface="Arial" panose="020B0604020202020204" pitchFamily="34" charset="0"/>
              <a:buChar char="•"/>
            </a:pPr>
            <a:r>
              <a:rPr lang="en-US" dirty="0"/>
              <a:t>School Size</a:t>
            </a:r>
          </a:p>
          <a:p>
            <a:pPr marL="214313" indent="-214313">
              <a:spcBef>
                <a:spcPts val="450"/>
              </a:spcBef>
              <a:buFont typeface="Arial" panose="020B0604020202020204" pitchFamily="34" charset="0"/>
              <a:buChar char="•"/>
            </a:pPr>
            <a:r>
              <a:rPr lang="en-US" dirty="0"/>
              <a:t>4, 5, &amp; 6-Year Graduation Rate</a:t>
            </a:r>
          </a:p>
          <a:p>
            <a:pPr marL="214313" indent="-214313">
              <a:spcBef>
                <a:spcPts val="450"/>
              </a:spcBef>
              <a:buFont typeface="Arial" panose="020B0604020202020204" pitchFamily="34" charset="0"/>
              <a:buChar char="•"/>
            </a:pPr>
            <a:r>
              <a:rPr lang="en-US" dirty="0"/>
              <a:t>Dropout Rate</a:t>
            </a:r>
          </a:p>
          <a:p>
            <a:pPr marL="214313" indent="-214313">
              <a:spcBef>
                <a:spcPts val="450"/>
              </a:spcBef>
              <a:buFont typeface="Arial" panose="020B0604020202020204" pitchFamily="34" charset="0"/>
              <a:buChar char="•"/>
            </a:pPr>
            <a:r>
              <a:rPr lang="en-US" dirty="0"/>
              <a:t>Mobility Rate</a:t>
            </a:r>
          </a:p>
          <a:p>
            <a:pPr marL="214313" indent="-214313">
              <a:spcBef>
                <a:spcPts val="450"/>
              </a:spcBef>
              <a:buFont typeface="Arial" panose="020B0604020202020204" pitchFamily="34" charset="0"/>
              <a:buChar char="•"/>
            </a:pPr>
            <a:r>
              <a:rPr lang="en-US" dirty="0"/>
              <a:t>% Homeless</a:t>
            </a:r>
          </a:p>
          <a:p>
            <a:pPr marL="214313" indent="-214313">
              <a:spcBef>
                <a:spcPts val="450"/>
              </a:spcBef>
              <a:buFont typeface="Arial" panose="020B0604020202020204" pitchFamily="34" charset="0"/>
              <a:buChar char="•"/>
            </a:pPr>
            <a:r>
              <a:rPr lang="en-US" dirty="0"/>
              <a:t>% English Learners</a:t>
            </a:r>
          </a:p>
          <a:p>
            <a:pPr marL="214313" indent="-214313">
              <a:spcBef>
                <a:spcPts val="450"/>
              </a:spcBef>
              <a:buFont typeface="Arial" panose="020B0604020202020204" pitchFamily="34" charset="0"/>
              <a:buChar char="•"/>
            </a:pPr>
            <a:r>
              <a:rPr lang="en-US" dirty="0"/>
              <a:t>% Minorities</a:t>
            </a:r>
          </a:p>
          <a:p>
            <a:pPr marL="214313" indent="-214313">
              <a:spcBef>
                <a:spcPts val="450"/>
              </a:spcBef>
              <a:buFont typeface="Arial" panose="020B0604020202020204" pitchFamily="34" charset="0"/>
              <a:buChar char="•"/>
            </a:pPr>
            <a:r>
              <a:rPr lang="en-US" dirty="0"/>
              <a:t>% Low-Income</a:t>
            </a:r>
          </a:p>
          <a:p>
            <a:pPr marL="214313" indent="-214313">
              <a:spcBef>
                <a:spcPts val="450"/>
              </a:spcBef>
              <a:buFont typeface="Arial" panose="020B0604020202020204" pitchFamily="34" charset="0"/>
              <a:buChar char="•"/>
            </a:pPr>
            <a:r>
              <a:rPr lang="en-US" dirty="0"/>
              <a:t>% Individualized Education Plan</a:t>
            </a:r>
          </a:p>
        </p:txBody>
      </p:sp>
    </p:spTree>
    <p:extLst>
      <p:ext uri="{BB962C8B-B14F-4D97-AF65-F5344CB8AC3E}">
        <p14:creationId xmlns:p14="http://schemas.microsoft.com/office/powerpoint/2010/main" val="375611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471612"/>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8B6AB5C1-E53B-474B-924F-1E35D6E7F819}"/>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
        <p:nvSpPr>
          <p:cNvPr id="12" name="TextBox 11">
            <a:extLst>
              <a:ext uri="{FF2B5EF4-FFF2-40B4-BE49-F238E27FC236}">
                <a16:creationId xmlns:a16="http://schemas.microsoft.com/office/drawing/2014/main" xmlns="" id="{514C4BFA-44D9-440F-AC1E-2FD17ACDEFC8}"/>
              </a:ext>
            </a:extLst>
          </p:cNvPr>
          <p:cNvSpPr txBox="1"/>
          <p:nvPr/>
        </p:nvSpPr>
        <p:spPr>
          <a:xfrm>
            <a:off x="3053126" y="4964286"/>
            <a:ext cx="2681478" cy="646331"/>
          </a:xfrm>
          <a:prstGeom prst="rect">
            <a:avLst/>
          </a:prstGeom>
          <a:noFill/>
          <a:ln w="38100">
            <a:solidFill>
              <a:schemeClr val="tx1"/>
            </a:solidFill>
          </a:ln>
        </p:spPr>
        <p:txBody>
          <a:bodyPr wrap="square" rtlCol="0">
            <a:spAutoFit/>
          </a:bodyPr>
          <a:lstStyle/>
          <a:p>
            <a:pPr algn="ctr"/>
            <a:r>
              <a:rPr lang="en-US" b="1" dirty="0"/>
              <a:t>Post-Secondary Records</a:t>
            </a:r>
          </a:p>
          <a:p>
            <a:pPr algn="ctr"/>
            <a:r>
              <a:rPr lang="en-US" b="1" dirty="0"/>
              <a:t>Enrollment/Completion</a:t>
            </a:r>
          </a:p>
        </p:txBody>
      </p:sp>
    </p:spTree>
    <p:extLst>
      <p:ext uri="{BB962C8B-B14F-4D97-AF65-F5344CB8AC3E}">
        <p14:creationId xmlns:p14="http://schemas.microsoft.com/office/powerpoint/2010/main" val="1367721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471612"/>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F783590-D655-4A0D-AD88-CA0FA0829729}"/>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
        <p:nvSpPr>
          <p:cNvPr id="12" name="TextBox 11">
            <a:extLst>
              <a:ext uri="{FF2B5EF4-FFF2-40B4-BE49-F238E27FC236}">
                <a16:creationId xmlns:a16="http://schemas.microsoft.com/office/drawing/2014/main" xmlns="" id="{F1585486-E05A-490F-8E60-FC0F728073A6}"/>
              </a:ext>
            </a:extLst>
          </p:cNvPr>
          <p:cNvSpPr txBox="1"/>
          <p:nvPr/>
        </p:nvSpPr>
        <p:spPr>
          <a:xfrm>
            <a:off x="3052275" y="4940394"/>
            <a:ext cx="2681478" cy="646331"/>
          </a:xfrm>
          <a:prstGeom prst="rect">
            <a:avLst/>
          </a:prstGeom>
          <a:noFill/>
          <a:ln w="38100">
            <a:solidFill>
              <a:schemeClr val="tx1"/>
            </a:solidFill>
          </a:ln>
        </p:spPr>
        <p:txBody>
          <a:bodyPr wrap="square" rtlCol="0">
            <a:spAutoFit/>
          </a:bodyPr>
          <a:lstStyle/>
          <a:p>
            <a:pPr algn="ctr"/>
            <a:r>
              <a:rPr lang="en-US" b="1" dirty="0"/>
              <a:t>Post-Secondary Records</a:t>
            </a:r>
          </a:p>
          <a:p>
            <a:pPr algn="ctr"/>
            <a:r>
              <a:rPr lang="en-US" b="1" dirty="0"/>
              <a:t>Enrollment/Completion</a:t>
            </a:r>
          </a:p>
        </p:txBody>
      </p:sp>
      <p:sp>
        <p:nvSpPr>
          <p:cNvPr id="13" name="TextBox 12">
            <a:extLst>
              <a:ext uri="{FF2B5EF4-FFF2-40B4-BE49-F238E27FC236}">
                <a16:creationId xmlns:a16="http://schemas.microsoft.com/office/drawing/2014/main" xmlns="" id="{D028C7DB-2806-4D0E-BC76-690A1D840937}"/>
              </a:ext>
            </a:extLst>
          </p:cNvPr>
          <p:cNvSpPr txBox="1"/>
          <p:nvPr/>
        </p:nvSpPr>
        <p:spPr>
          <a:xfrm>
            <a:off x="5860727" y="2954747"/>
            <a:ext cx="2928703" cy="369332"/>
          </a:xfrm>
          <a:prstGeom prst="rect">
            <a:avLst/>
          </a:prstGeom>
          <a:noFill/>
          <a:ln w="38100">
            <a:solidFill>
              <a:schemeClr val="tx1"/>
            </a:solidFill>
          </a:ln>
        </p:spPr>
        <p:txBody>
          <a:bodyPr wrap="square" rtlCol="0">
            <a:spAutoFit/>
          </a:bodyPr>
          <a:lstStyle/>
          <a:p>
            <a:pPr algn="ctr"/>
            <a:r>
              <a:rPr lang="en-US" b="1" dirty="0"/>
              <a:t>Student Employment Data</a:t>
            </a:r>
          </a:p>
        </p:txBody>
      </p:sp>
      <p:sp>
        <p:nvSpPr>
          <p:cNvPr id="14" name="TextBox 13">
            <a:extLst>
              <a:ext uri="{FF2B5EF4-FFF2-40B4-BE49-F238E27FC236}">
                <a16:creationId xmlns:a16="http://schemas.microsoft.com/office/drawing/2014/main" xmlns="" id="{F0EF0778-ED76-4016-880F-9CDEA42D089E}"/>
              </a:ext>
            </a:extLst>
          </p:cNvPr>
          <p:cNvSpPr txBox="1"/>
          <p:nvPr/>
        </p:nvSpPr>
        <p:spPr>
          <a:xfrm>
            <a:off x="5860727" y="5217392"/>
            <a:ext cx="2928703" cy="369332"/>
          </a:xfrm>
          <a:prstGeom prst="rect">
            <a:avLst/>
          </a:prstGeom>
          <a:noFill/>
          <a:ln w="38100">
            <a:solidFill>
              <a:schemeClr val="tx1"/>
            </a:solidFill>
          </a:ln>
        </p:spPr>
        <p:txBody>
          <a:bodyPr wrap="square" rtlCol="0">
            <a:spAutoFit/>
          </a:bodyPr>
          <a:lstStyle/>
          <a:p>
            <a:pPr algn="ctr"/>
            <a:r>
              <a:rPr lang="en-US" b="1" dirty="0"/>
              <a:t>Student FAFSA Data</a:t>
            </a:r>
          </a:p>
        </p:txBody>
      </p:sp>
      <p:sp>
        <p:nvSpPr>
          <p:cNvPr id="3" name="Rectangle 2">
            <a:extLst>
              <a:ext uri="{FF2B5EF4-FFF2-40B4-BE49-F238E27FC236}">
                <a16:creationId xmlns:a16="http://schemas.microsoft.com/office/drawing/2014/main" xmlns="" id="{531BDD89-279F-41AE-B659-AF2263E367E1}"/>
              </a:ext>
            </a:extLst>
          </p:cNvPr>
          <p:cNvSpPr/>
          <p:nvPr/>
        </p:nvSpPr>
        <p:spPr>
          <a:xfrm>
            <a:off x="285750" y="1143000"/>
            <a:ext cx="2681478"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xmlns="" id="{4981E67B-D9F7-4E97-BE2D-D06D75B3A809}"/>
              </a:ext>
            </a:extLst>
          </p:cNvPr>
          <p:cNvSpPr/>
          <p:nvPr/>
        </p:nvSpPr>
        <p:spPr>
          <a:xfrm>
            <a:off x="5820501" y="1104689"/>
            <a:ext cx="3037749"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xmlns="" id="{95D3E345-6D77-4877-8D5C-9CDE10C6A51C}"/>
              </a:ext>
            </a:extLst>
          </p:cNvPr>
          <p:cNvSpPr txBox="1"/>
          <p:nvPr/>
        </p:nvSpPr>
        <p:spPr>
          <a:xfrm>
            <a:off x="5856105" y="1174949"/>
            <a:ext cx="3183121" cy="4642296"/>
          </a:xfrm>
          <a:prstGeom prst="rect">
            <a:avLst/>
          </a:prstGeom>
          <a:noFill/>
        </p:spPr>
        <p:txBody>
          <a:bodyPr wrap="square" rtlCol="0">
            <a:spAutoFit/>
          </a:bodyPr>
          <a:lstStyle/>
          <a:p>
            <a:pPr>
              <a:spcBef>
                <a:spcPts val="450"/>
              </a:spcBef>
            </a:pPr>
            <a:r>
              <a:rPr lang="en-US" b="1" u="sng" dirty="0"/>
              <a:t>Post-Secondary Data</a:t>
            </a:r>
          </a:p>
          <a:p>
            <a:pPr marL="214313" indent="-214313">
              <a:spcBef>
                <a:spcPts val="450"/>
              </a:spcBef>
              <a:buFont typeface="Arial" panose="020B0604020202020204" pitchFamily="34" charset="0"/>
              <a:buChar char="•"/>
            </a:pPr>
            <a:r>
              <a:rPr lang="en-US" dirty="0"/>
              <a:t>College Enrollment</a:t>
            </a:r>
          </a:p>
          <a:p>
            <a:pPr marL="214313" indent="-214313">
              <a:spcBef>
                <a:spcPts val="450"/>
              </a:spcBef>
              <a:buFont typeface="Arial" panose="020B0604020202020204" pitchFamily="34" charset="0"/>
              <a:buChar char="•"/>
            </a:pPr>
            <a:r>
              <a:rPr lang="en-US" dirty="0"/>
              <a:t>School Type:</a:t>
            </a:r>
          </a:p>
          <a:p>
            <a:pPr marL="557213" lvl="1" indent="-214313">
              <a:spcBef>
                <a:spcPts val="450"/>
              </a:spcBef>
              <a:buFont typeface="Arial" panose="020B0604020202020204" pitchFamily="34" charset="0"/>
              <a:buChar char="•"/>
            </a:pPr>
            <a:r>
              <a:rPr lang="en-US" sz="1650" dirty="0"/>
              <a:t>4-yr/2-yr/Less than 2-yr</a:t>
            </a:r>
          </a:p>
          <a:p>
            <a:pPr marL="214313" indent="-214313">
              <a:spcBef>
                <a:spcPts val="450"/>
              </a:spcBef>
              <a:buFont typeface="Arial" panose="020B0604020202020204" pitchFamily="34" charset="0"/>
              <a:buChar char="•"/>
            </a:pPr>
            <a:r>
              <a:rPr lang="en-US" dirty="0"/>
              <a:t>School Type:</a:t>
            </a:r>
          </a:p>
          <a:p>
            <a:pPr marL="557213" lvl="1" indent="-214313">
              <a:spcBef>
                <a:spcPts val="450"/>
              </a:spcBef>
              <a:buFont typeface="Arial" panose="020B0604020202020204" pitchFamily="34" charset="0"/>
              <a:buChar char="•"/>
            </a:pPr>
            <a:r>
              <a:rPr lang="en-US" sz="1650" dirty="0"/>
              <a:t>Public/Private</a:t>
            </a:r>
          </a:p>
          <a:p>
            <a:pPr marL="214313" indent="-214313">
              <a:spcBef>
                <a:spcPts val="450"/>
              </a:spcBef>
              <a:buFont typeface="Arial" panose="020B0604020202020204" pitchFamily="34" charset="0"/>
              <a:buChar char="•"/>
            </a:pPr>
            <a:r>
              <a:rPr lang="en-US" dirty="0"/>
              <a:t>Major</a:t>
            </a:r>
          </a:p>
          <a:p>
            <a:pPr marL="214313" indent="-214313">
              <a:spcBef>
                <a:spcPts val="450"/>
              </a:spcBef>
              <a:buFont typeface="Arial" panose="020B0604020202020204" pitchFamily="34" charset="0"/>
              <a:buChar char="•"/>
            </a:pPr>
            <a:r>
              <a:rPr lang="en-US" dirty="0"/>
              <a:t>Degree(s)</a:t>
            </a:r>
          </a:p>
          <a:p>
            <a:pPr marL="214313" indent="-214313">
              <a:spcBef>
                <a:spcPts val="450"/>
              </a:spcBef>
              <a:buFont typeface="Arial" panose="020B0604020202020204" pitchFamily="34" charset="0"/>
              <a:buChar char="•"/>
            </a:pPr>
            <a:r>
              <a:rPr lang="en-US" dirty="0"/>
              <a:t>Student/Term level data</a:t>
            </a:r>
            <a:endParaRPr lang="en-US" sz="1650" dirty="0"/>
          </a:p>
          <a:p>
            <a:pPr marL="557213" lvl="1" indent="-214313">
              <a:spcBef>
                <a:spcPts val="450"/>
              </a:spcBef>
              <a:buFont typeface="Arial" panose="020B0604020202020204" pitchFamily="34" charset="0"/>
              <a:buChar char="•"/>
            </a:pPr>
            <a:r>
              <a:rPr lang="en-US" sz="1650" dirty="0"/>
              <a:t>Length of time in school</a:t>
            </a:r>
          </a:p>
          <a:p>
            <a:pPr marL="557213" lvl="1" indent="-214313">
              <a:spcBef>
                <a:spcPts val="450"/>
              </a:spcBef>
              <a:buFont typeface="Arial" panose="020B0604020202020204" pitchFamily="34" charset="0"/>
              <a:buChar char="•"/>
            </a:pPr>
            <a:r>
              <a:rPr lang="en-US" sz="1650" dirty="0"/>
              <a:t>All schools attended</a:t>
            </a:r>
          </a:p>
          <a:p>
            <a:pPr marL="557213" lvl="1" indent="-214313">
              <a:spcBef>
                <a:spcPts val="450"/>
              </a:spcBef>
              <a:buFont typeface="Arial" panose="020B0604020202020204" pitchFamily="34" charset="0"/>
              <a:buChar char="•"/>
            </a:pPr>
            <a:r>
              <a:rPr lang="en-US" sz="1650" dirty="0"/>
              <a:t>Gaps in schooling</a:t>
            </a:r>
          </a:p>
          <a:p>
            <a:pPr marL="557213" lvl="1" indent="-214313">
              <a:spcBef>
                <a:spcPts val="450"/>
              </a:spcBef>
              <a:buFont typeface="Arial" panose="020B0604020202020204" pitchFamily="34" charset="0"/>
              <a:buChar char="•"/>
            </a:pPr>
            <a:r>
              <a:rPr lang="en-US" sz="1650" dirty="0"/>
              <a:t>Transfers between schools</a:t>
            </a:r>
          </a:p>
          <a:p>
            <a:pPr marL="557213" lvl="1" indent="-214313">
              <a:spcBef>
                <a:spcPts val="450"/>
              </a:spcBef>
              <a:buFont typeface="Arial" panose="020B0604020202020204" pitchFamily="34" charset="0"/>
              <a:buChar char="•"/>
            </a:pPr>
            <a:r>
              <a:rPr lang="en-US" sz="1650" dirty="0"/>
              <a:t>Learning pathways</a:t>
            </a:r>
          </a:p>
        </p:txBody>
      </p:sp>
    </p:spTree>
    <p:extLst>
      <p:ext uri="{BB962C8B-B14F-4D97-AF65-F5344CB8AC3E}">
        <p14:creationId xmlns:p14="http://schemas.microsoft.com/office/powerpoint/2010/main" val="3387869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257883"/>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8B6AB5C1-E53B-474B-924F-1E35D6E7F819}"/>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
        <p:nvSpPr>
          <p:cNvPr id="12" name="TextBox 11">
            <a:extLst>
              <a:ext uri="{FF2B5EF4-FFF2-40B4-BE49-F238E27FC236}">
                <a16:creationId xmlns:a16="http://schemas.microsoft.com/office/drawing/2014/main" xmlns="" id="{514C4BFA-44D9-440F-AC1E-2FD17ACDEFC8}"/>
              </a:ext>
            </a:extLst>
          </p:cNvPr>
          <p:cNvSpPr txBox="1"/>
          <p:nvPr/>
        </p:nvSpPr>
        <p:spPr>
          <a:xfrm>
            <a:off x="3047579" y="4964286"/>
            <a:ext cx="2681478" cy="646331"/>
          </a:xfrm>
          <a:prstGeom prst="rect">
            <a:avLst/>
          </a:prstGeom>
          <a:noFill/>
          <a:ln w="38100">
            <a:solidFill>
              <a:schemeClr val="tx1"/>
            </a:solidFill>
          </a:ln>
        </p:spPr>
        <p:txBody>
          <a:bodyPr wrap="square" rtlCol="0">
            <a:spAutoFit/>
          </a:bodyPr>
          <a:lstStyle/>
          <a:p>
            <a:pPr algn="ctr"/>
            <a:r>
              <a:rPr lang="en-US" b="1" dirty="0"/>
              <a:t>Post-Secondary Records</a:t>
            </a:r>
          </a:p>
          <a:p>
            <a:pPr algn="ctr"/>
            <a:r>
              <a:rPr lang="en-US" b="1" dirty="0"/>
              <a:t>Enrollment/Completion</a:t>
            </a:r>
          </a:p>
        </p:txBody>
      </p:sp>
      <p:sp>
        <p:nvSpPr>
          <p:cNvPr id="13" name="TextBox 12">
            <a:extLst>
              <a:ext uri="{FF2B5EF4-FFF2-40B4-BE49-F238E27FC236}">
                <a16:creationId xmlns:a16="http://schemas.microsoft.com/office/drawing/2014/main" xmlns="" id="{526D6B9D-DC3A-461F-B6E6-31923E784826}"/>
              </a:ext>
            </a:extLst>
          </p:cNvPr>
          <p:cNvSpPr txBox="1"/>
          <p:nvPr/>
        </p:nvSpPr>
        <p:spPr>
          <a:xfrm>
            <a:off x="5843333" y="2710858"/>
            <a:ext cx="2928703" cy="646331"/>
          </a:xfrm>
          <a:prstGeom prst="rect">
            <a:avLst/>
          </a:prstGeom>
          <a:noFill/>
          <a:ln w="38100">
            <a:solidFill>
              <a:schemeClr val="tx1"/>
            </a:solidFill>
          </a:ln>
        </p:spPr>
        <p:txBody>
          <a:bodyPr wrap="square" rtlCol="0">
            <a:spAutoFit/>
          </a:bodyPr>
          <a:lstStyle/>
          <a:p>
            <a:pPr algn="ctr"/>
            <a:r>
              <a:rPr lang="en-US" b="1" dirty="0"/>
              <a:t>Workers’ Employment and Earnings</a:t>
            </a:r>
          </a:p>
        </p:txBody>
      </p:sp>
    </p:spTree>
    <p:extLst>
      <p:ext uri="{BB962C8B-B14F-4D97-AF65-F5344CB8AC3E}">
        <p14:creationId xmlns:p14="http://schemas.microsoft.com/office/powerpoint/2010/main" val="319244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226401"/>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F783590-D655-4A0D-AD88-CA0FA0829729}"/>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
        <p:nvSpPr>
          <p:cNvPr id="12" name="TextBox 11">
            <a:extLst>
              <a:ext uri="{FF2B5EF4-FFF2-40B4-BE49-F238E27FC236}">
                <a16:creationId xmlns:a16="http://schemas.microsoft.com/office/drawing/2014/main" xmlns="" id="{F1585486-E05A-490F-8E60-FC0F728073A6}"/>
              </a:ext>
            </a:extLst>
          </p:cNvPr>
          <p:cNvSpPr txBox="1"/>
          <p:nvPr/>
        </p:nvSpPr>
        <p:spPr>
          <a:xfrm>
            <a:off x="3053126" y="5217392"/>
            <a:ext cx="2681478" cy="369332"/>
          </a:xfrm>
          <a:prstGeom prst="rect">
            <a:avLst/>
          </a:prstGeom>
          <a:noFill/>
          <a:ln w="38100">
            <a:solidFill>
              <a:schemeClr val="tx1"/>
            </a:solidFill>
          </a:ln>
        </p:spPr>
        <p:txBody>
          <a:bodyPr wrap="square" rtlCol="0">
            <a:spAutoFit/>
          </a:bodyPr>
          <a:lstStyle/>
          <a:p>
            <a:pPr algn="ctr"/>
            <a:r>
              <a:rPr lang="en-US" b="1" dirty="0"/>
              <a:t>Post-Secondary Records</a:t>
            </a:r>
          </a:p>
        </p:txBody>
      </p:sp>
      <p:sp>
        <p:nvSpPr>
          <p:cNvPr id="14" name="TextBox 13">
            <a:extLst>
              <a:ext uri="{FF2B5EF4-FFF2-40B4-BE49-F238E27FC236}">
                <a16:creationId xmlns:a16="http://schemas.microsoft.com/office/drawing/2014/main" xmlns="" id="{F0EF0778-ED76-4016-880F-9CDEA42D089E}"/>
              </a:ext>
            </a:extLst>
          </p:cNvPr>
          <p:cNvSpPr txBox="1"/>
          <p:nvPr/>
        </p:nvSpPr>
        <p:spPr>
          <a:xfrm>
            <a:off x="5860727" y="5217392"/>
            <a:ext cx="2928703" cy="369332"/>
          </a:xfrm>
          <a:prstGeom prst="rect">
            <a:avLst/>
          </a:prstGeom>
          <a:noFill/>
          <a:ln w="38100">
            <a:solidFill>
              <a:schemeClr val="tx1"/>
            </a:solidFill>
          </a:ln>
        </p:spPr>
        <p:txBody>
          <a:bodyPr wrap="square" rtlCol="0">
            <a:spAutoFit/>
          </a:bodyPr>
          <a:lstStyle/>
          <a:p>
            <a:pPr algn="ctr"/>
            <a:r>
              <a:rPr lang="en-US" b="1" dirty="0"/>
              <a:t>Student FAFSA Data</a:t>
            </a:r>
          </a:p>
        </p:txBody>
      </p:sp>
      <p:sp>
        <p:nvSpPr>
          <p:cNvPr id="15" name="Rectangle 14">
            <a:extLst>
              <a:ext uri="{FF2B5EF4-FFF2-40B4-BE49-F238E27FC236}">
                <a16:creationId xmlns:a16="http://schemas.microsoft.com/office/drawing/2014/main" xmlns="" id="{45EA9150-C839-4540-B208-92396861974D}"/>
              </a:ext>
            </a:extLst>
          </p:cNvPr>
          <p:cNvSpPr/>
          <p:nvPr/>
        </p:nvSpPr>
        <p:spPr>
          <a:xfrm>
            <a:off x="285750" y="1143000"/>
            <a:ext cx="5561451"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xmlns="" id="{033D1E64-992D-4434-8870-41455F483C6B}"/>
              </a:ext>
            </a:extLst>
          </p:cNvPr>
          <p:cNvSpPr/>
          <p:nvPr/>
        </p:nvSpPr>
        <p:spPr>
          <a:xfrm>
            <a:off x="5827540" y="3432793"/>
            <a:ext cx="3030710" cy="2282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xmlns="" id="{B9DF0FFC-407D-4EAD-A6C3-8A300D9E5C5E}"/>
              </a:ext>
            </a:extLst>
          </p:cNvPr>
          <p:cNvSpPr txBox="1"/>
          <p:nvPr/>
        </p:nvSpPr>
        <p:spPr>
          <a:xfrm>
            <a:off x="1591057" y="1740557"/>
            <a:ext cx="3917510" cy="4149854"/>
          </a:xfrm>
          <a:prstGeom prst="rect">
            <a:avLst/>
          </a:prstGeom>
          <a:noFill/>
        </p:spPr>
        <p:txBody>
          <a:bodyPr wrap="square" rtlCol="0">
            <a:spAutoFit/>
          </a:bodyPr>
          <a:lstStyle/>
          <a:p>
            <a:pPr>
              <a:spcBef>
                <a:spcPts val="450"/>
              </a:spcBef>
            </a:pPr>
            <a:r>
              <a:rPr lang="en-US" b="1" u="sng" dirty="0"/>
              <a:t>Career Outcomes</a:t>
            </a:r>
          </a:p>
          <a:p>
            <a:pPr marL="214313" indent="-214313">
              <a:spcBef>
                <a:spcPts val="450"/>
              </a:spcBef>
              <a:buFont typeface="Arial" panose="020B0604020202020204" pitchFamily="34" charset="0"/>
              <a:buChar char="•"/>
            </a:pPr>
            <a:r>
              <a:rPr lang="en-US" dirty="0"/>
              <a:t>Person/Quarter level data</a:t>
            </a:r>
          </a:p>
          <a:p>
            <a:pPr marL="214313" indent="-214313">
              <a:spcBef>
                <a:spcPts val="450"/>
              </a:spcBef>
              <a:buFont typeface="Arial" panose="020B0604020202020204" pitchFamily="34" charset="0"/>
              <a:buChar char="•"/>
            </a:pPr>
            <a:r>
              <a:rPr lang="en-US" dirty="0"/>
              <a:t>Workforce Connectivity</a:t>
            </a:r>
          </a:p>
          <a:p>
            <a:pPr marL="557213" lvl="1" indent="-214313">
              <a:spcBef>
                <a:spcPts val="450"/>
              </a:spcBef>
              <a:buFont typeface="Arial" panose="020B0604020202020204" pitchFamily="34" charset="0"/>
              <a:buChar char="•"/>
            </a:pPr>
            <a:r>
              <a:rPr lang="en-US" sz="1650" dirty="0"/>
              <a:t>Length of time in job</a:t>
            </a:r>
          </a:p>
          <a:p>
            <a:pPr marL="557213" lvl="1" indent="-214313">
              <a:spcBef>
                <a:spcPts val="450"/>
              </a:spcBef>
              <a:buFont typeface="Arial" panose="020B0604020202020204" pitchFamily="34" charset="0"/>
              <a:buChar char="•"/>
            </a:pPr>
            <a:r>
              <a:rPr lang="en-US" sz="1650" dirty="0"/>
              <a:t>Gaps in employment</a:t>
            </a:r>
          </a:p>
          <a:p>
            <a:pPr marL="557213" lvl="1" indent="-214313">
              <a:spcBef>
                <a:spcPts val="450"/>
              </a:spcBef>
              <a:buFont typeface="Arial" panose="020B0604020202020204" pitchFamily="34" charset="0"/>
              <a:buChar char="•"/>
            </a:pPr>
            <a:r>
              <a:rPr lang="en-US" sz="1650" dirty="0"/>
              <a:t>Multiple job holding</a:t>
            </a:r>
          </a:p>
          <a:p>
            <a:pPr marL="214313" indent="-214313">
              <a:spcBef>
                <a:spcPts val="450"/>
              </a:spcBef>
              <a:buFont typeface="Arial" panose="020B0604020202020204" pitchFamily="34" charset="0"/>
              <a:buChar char="•"/>
            </a:pPr>
            <a:r>
              <a:rPr lang="en-US" dirty="0"/>
              <a:t>Career Job Earnings</a:t>
            </a:r>
          </a:p>
          <a:p>
            <a:pPr marL="557213" lvl="1" indent="-214313">
              <a:spcBef>
                <a:spcPts val="450"/>
              </a:spcBef>
              <a:buFont typeface="Arial" panose="020B0604020202020204" pitchFamily="34" charset="0"/>
              <a:buChar char="•"/>
            </a:pPr>
            <a:r>
              <a:rPr lang="en-US" sz="1650" dirty="0"/>
              <a:t>Highest paying job</a:t>
            </a:r>
          </a:p>
          <a:p>
            <a:pPr marL="557213" lvl="1" indent="-214313">
              <a:spcBef>
                <a:spcPts val="450"/>
              </a:spcBef>
              <a:buFont typeface="Arial" panose="020B0604020202020204" pitchFamily="34" charset="0"/>
              <a:buChar char="•"/>
            </a:pPr>
            <a:r>
              <a:rPr lang="en-US" sz="1650" dirty="0"/>
              <a:t>Secondary paying job</a:t>
            </a:r>
          </a:p>
          <a:p>
            <a:pPr marL="214313" indent="-214313">
              <a:spcBef>
                <a:spcPts val="450"/>
              </a:spcBef>
              <a:buFont typeface="Arial" panose="020B0604020202020204" pitchFamily="34" charset="0"/>
              <a:buChar char="•"/>
            </a:pPr>
            <a:r>
              <a:rPr lang="en-US" dirty="0"/>
              <a:t>Career Job Profiles</a:t>
            </a:r>
          </a:p>
          <a:p>
            <a:pPr marL="557213" lvl="1" indent="-214313">
              <a:spcBef>
                <a:spcPts val="450"/>
              </a:spcBef>
              <a:buFont typeface="Arial" panose="020B0604020202020204" pitchFamily="34" charset="0"/>
              <a:buChar char="•"/>
            </a:pPr>
            <a:r>
              <a:rPr lang="en-US" sz="1650" dirty="0"/>
              <a:t>Job changes across detailed industries</a:t>
            </a:r>
          </a:p>
          <a:p>
            <a:endParaRPr lang="en-US" sz="1650" dirty="0">
              <a:solidFill>
                <a:schemeClr val="bg1"/>
              </a:solidFill>
            </a:endParaRPr>
          </a:p>
        </p:txBody>
      </p:sp>
      <p:sp>
        <p:nvSpPr>
          <p:cNvPr id="13" name="TextBox 12">
            <a:extLst>
              <a:ext uri="{FF2B5EF4-FFF2-40B4-BE49-F238E27FC236}">
                <a16:creationId xmlns:a16="http://schemas.microsoft.com/office/drawing/2014/main" xmlns="" id="{D028C7DB-2806-4D0E-BC76-690A1D840937}"/>
              </a:ext>
            </a:extLst>
          </p:cNvPr>
          <p:cNvSpPr txBox="1"/>
          <p:nvPr/>
        </p:nvSpPr>
        <p:spPr>
          <a:xfrm>
            <a:off x="5840213" y="2677186"/>
            <a:ext cx="2928703" cy="646331"/>
          </a:xfrm>
          <a:prstGeom prst="rect">
            <a:avLst/>
          </a:prstGeom>
          <a:noFill/>
          <a:ln w="38100">
            <a:solidFill>
              <a:schemeClr val="tx1"/>
            </a:solidFill>
          </a:ln>
        </p:spPr>
        <p:txBody>
          <a:bodyPr wrap="square" rtlCol="0">
            <a:spAutoFit/>
          </a:bodyPr>
          <a:lstStyle/>
          <a:p>
            <a:pPr algn="ctr"/>
            <a:r>
              <a:rPr lang="en-US" b="1" dirty="0"/>
              <a:t>Workers’ Employment and Earnings</a:t>
            </a:r>
          </a:p>
        </p:txBody>
      </p:sp>
    </p:spTree>
    <p:extLst>
      <p:ext uri="{BB962C8B-B14F-4D97-AF65-F5344CB8AC3E}">
        <p14:creationId xmlns:p14="http://schemas.microsoft.com/office/powerpoint/2010/main" val="99410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22156" y="1220301"/>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8B6AB5C1-E53B-474B-924F-1E35D6E7F819}"/>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
        <p:nvSpPr>
          <p:cNvPr id="12" name="TextBox 11">
            <a:extLst>
              <a:ext uri="{FF2B5EF4-FFF2-40B4-BE49-F238E27FC236}">
                <a16:creationId xmlns:a16="http://schemas.microsoft.com/office/drawing/2014/main" xmlns="" id="{514C4BFA-44D9-440F-AC1E-2FD17ACDEFC8}"/>
              </a:ext>
            </a:extLst>
          </p:cNvPr>
          <p:cNvSpPr txBox="1"/>
          <p:nvPr/>
        </p:nvSpPr>
        <p:spPr>
          <a:xfrm>
            <a:off x="3059523" y="4953733"/>
            <a:ext cx="2681478" cy="646331"/>
          </a:xfrm>
          <a:prstGeom prst="rect">
            <a:avLst/>
          </a:prstGeom>
          <a:noFill/>
          <a:ln w="38100">
            <a:solidFill>
              <a:schemeClr val="tx1"/>
            </a:solidFill>
          </a:ln>
        </p:spPr>
        <p:txBody>
          <a:bodyPr wrap="square" rtlCol="0">
            <a:spAutoFit/>
          </a:bodyPr>
          <a:lstStyle/>
          <a:p>
            <a:pPr algn="ctr"/>
            <a:r>
              <a:rPr lang="en-US" b="1" dirty="0"/>
              <a:t>Post-Secondary Records</a:t>
            </a:r>
          </a:p>
          <a:p>
            <a:pPr algn="ctr"/>
            <a:r>
              <a:rPr lang="en-US" b="1" dirty="0"/>
              <a:t>Enrollment/Completion</a:t>
            </a:r>
          </a:p>
        </p:txBody>
      </p:sp>
      <p:sp>
        <p:nvSpPr>
          <p:cNvPr id="13" name="TextBox 12">
            <a:extLst>
              <a:ext uri="{FF2B5EF4-FFF2-40B4-BE49-F238E27FC236}">
                <a16:creationId xmlns:a16="http://schemas.microsoft.com/office/drawing/2014/main" xmlns="" id="{526D6B9D-DC3A-461F-B6E6-31923E784826}"/>
              </a:ext>
            </a:extLst>
          </p:cNvPr>
          <p:cNvSpPr txBox="1"/>
          <p:nvPr/>
        </p:nvSpPr>
        <p:spPr>
          <a:xfrm>
            <a:off x="5843333" y="2695614"/>
            <a:ext cx="2928703" cy="646331"/>
          </a:xfrm>
          <a:prstGeom prst="rect">
            <a:avLst/>
          </a:prstGeom>
          <a:noFill/>
          <a:ln w="38100">
            <a:solidFill>
              <a:schemeClr val="tx1"/>
            </a:solidFill>
          </a:ln>
        </p:spPr>
        <p:txBody>
          <a:bodyPr wrap="square" rtlCol="0">
            <a:spAutoFit/>
          </a:bodyPr>
          <a:lstStyle/>
          <a:p>
            <a:pPr algn="ctr"/>
            <a:r>
              <a:rPr lang="en-US" b="1" dirty="0"/>
              <a:t>Workers’ Employment and Earnings</a:t>
            </a:r>
          </a:p>
        </p:txBody>
      </p:sp>
      <p:sp>
        <p:nvSpPr>
          <p:cNvPr id="14" name="TextBox 13">
            <a:extLst>
              <a:ext uri="{FF2B5EF4-FFF2-40B4-BE49-F238E27FC236}">
                <a16:creationId xmlns:a16="http://schemas.microsoft.com/office/drawing/2014/main" xmlns="" id="{10AAE2FC-E08E-45C4-91B7-42CD6750F47B}"/>
              </a:ext>
            </a:extLst>
          </p:cNvPr>
          <p:cNvSpPr txBox="1"/>
          <p:nvPr/>
        </p:nvSpPr>
        <p:spPr>
          <a:xfrm>
            <a:off x="5860727" y="5217392"/>
            <a:ext cx="2928703" cy="369332"/>
          </a:xfrm>
          <a:prstGeom prst="rect">
            <a:avLst/>
          </a:prstGeom>
          <a:noFill/>
          <a:ln w="38100">
            <a:solidFill>
              <a:schemeClr val="tx1"/>
            </a:solidFill>
          </a:ln>
        </p:spPr>
        <p:txBody>
          <a:bodyPr wrap="square" rtlCol="0">
            <a:spAutoFit/>
          </a:bodyPr>
          <a:lstStyle/>
          <a:p>
            <a:pPr algn="ctr"/>
            <a:r>
              <a:rPr lang="en-US" b="1" dirty="0"/>
              <a:t>Student FAFSA Data</a:t>
            </a:r>
          </a:p>
        </p:txBody>
      </p:sp>
    </p:spTree>
    <p:extLst>
      <p:ext uri="{BB962C8B-B14F-4D97-AF65-F5344CB8AC3E}">
        <p14:creationId xmlns:p14="http://schemas.microsoft.com/office/powerpoint/2010/main" val="2193654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471612"/>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F783590-D655-4A0D-AD88-CA0FA0829729}"/>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
        <p:nvSpPr>
          <p:cNvPr id="12" name="TextBox 11">
            <a:extLst>
              <a:ext uri="{FF2B5EF4-FFF2-40B4-BE49-F238E27FC236}">
                <a16:creationId xmlns:a16="http://schemas.microsoft.com/office/drawing/2014/main" xmlns="" id="{F1585486-E05A-490F-8E60-FC0F728073A6}"/>
              </a:ext>
            </a:extLst>
          </p:cNvPr>
          <p:cNvSpPr txBox="1"/>
          <p:nvPr/>
        </p:nvSpPr>
        <p:spPr>
          <a:xfrm>
            <a:off x="3053126" y="5217392"/>
            <a:ext cx="2681478" cy="369332"/>
          </a:xfrm>
          <a:prstGeom prst="rect">
            <a:avLst/>
          </a:prstGeom>
          <a:noFill/>
          <a:ln w="38100">
            <a:solidFill>
              <a:schemeClr val="tx1"/>
            </a:solidFill>
          </a:ln>
        </p:spPr>
        <p:txBody>
          <a:bodyPr wrap="square" rtlCol="0">
            <a:spAutoFit/>
          </a:bodyPr>
          <a:lstStyle/>
          <a:p>
            <a:pPr algn="ctr"/>
            <a:r>
              <a:rPr lang="en-US" b="1" dirty="0"/>
              <a:t>Post-Secondary Records</a:t>
            </a:r>
          </a:p>
        </p:txBody>
      </p:sp>
      <p:sp>
        <p:nvSpPr>
          <p:cNvPr id="13" name="TextBox 12">
            <a:extLst>
              <a:ext uri="{FF2B5EF4-FFF2-40B4-BE49-F238E27FC236}">
                <a16:creationId xmlns:a16="http://schemas.microsoft.com/office/drawing/2014/main" xmlns="" id="{D028C7DB-2806-4D0E-BC76-690A1D840937}"/>
              </a:ext>
            </a:extLst>
          </p:cNvPr>
          <p:cNvSpPr txBox="1"/>
          <p:nvPr/>
        </p:nvSpPr>
        <p:spPr>
          <a:xfrm>
            <a:off x="5860727" y="2954747"/>
            <a:ext cx="2928703" cy="369332"/>
          </a:xfrm>
          <a:prstGeom prst="rect">
            <a:avLst/>
          </a:prstGeom>
          <a:noFill/>
          <a:ln w="38100">
            <a:solidFill>
              <a:schemeClr val="tx1"/>
            </a:solidFill>
          </a:ln>
        </p:spPr>
        <p:txBody>
          <a:bodyPr wrap="square" rtlCol="0">
            <a:spAutoFit/>
          </a:bodyPr>
          <a:lstStyle/>
          <a:p>
            <a:pPr algn="ctr"/>
            <a:r>
              <a:rPr lang="en-US" b="1" dirty="0"/>
              <a:t>Student Employment Data</a:t>
            </a:r>
          </a:p>
        </p:txBody>
      </p:sp>
      <p:sp>
        <p:nvSpPr>
          <p:cNvPr id="14" name="TextBox 13">
            <a:extLst>
              <a:ext uri="{FF2B5EF4-FFF2-40B4-BE49-F238E27FC236}">
                <a16:creationId xmlns:a16="http://schemas.microsoft.com/office/drawing/2014/main" xmlns="" id="{F0EF0778-ED76-4016-880F-9CDEA42D089E}"/>
              </a:ext>
            </a:extLst>
          </p:cNvPr>
          <p:cNvSpPr txBox="1"/>
          <p:nvPr/>
        </p:nvSpPr>
        <p:spPr>
          <a:xfrm>
            <a:off x="5860727" y="5217392"/>
            <a:ext cx="2928703" cy="369332"/>
          </a:xfrm>
          <a:prstGeom prst="rect">
            <a:avLst/>
          </a:prstGeom>
          <a:noFill/>
          <a:ln w="38100">
            <a:solidFill>
              <a:schemeClr val="tx1"/>
            </a:solidFill>
          </a:ln>
        </p:spPr>
        <p:txBody>
          <a:bodyPr wrap="square" rtlCol="0">
            <a:spAutoFit/>
          </a:bodyPr>
          <a:lstStyle/>
          <a:p>
            <a:pPr algn="ctr"/>
            <a:r>
              <a:rPr lang="en-US" b="1" dirty="0"/>
              <a:t>Student FAFSA Data</a:t>
            </a:r>
          </a:p>
        </p:txBody>
      </p:sp>
      <p:sp>
        <p:nvSpPr>
          <p:cNvPr id="15" name="Rectangle 14">
            <a:extLst>
              <a:ext uri="{FF2B5EF4-FFF2-40B4-BE49-F238E27FC236}">
                <a16:creationId xmlns:a16="http://schemas.microsoft.com/office/drawing/2014/main" xmlns="" id="{45EA9150-C839-4540-B208-92396861974D}"/>
              </a:ext>
            </a:extLst>
          </p:cNvPr>
          <p:cNvSpPr/>
          <p:nvPr/>
        </p:nvSpPr>
        <p:spPr>
          <a:xfrm>
            <a:off x="285750" y="1143000"/>
            <a:ext cx="5561451"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xmlns="" id="{033D1E64-992D-4434-8870-41455F483C6B}"/>
              </a:ext>
            </a:extLst>
          </p:cNvPr>
          <p:cNvSpPr/>
          <p:nvPr/>
        </p:nvSpPr>
        <p:spPr>
          <a:xfrm>
            <a:off x="5758720" y="1184893"/>
            <a:ext cx="3099530" cy="2282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a:extLst>
              <a:ext uri="{FF2B5EF4-FFF2-40B4-BE49-F238E27FC236}">
                <a16:creationId xmlns:a16="http://schemas.microsoft.com/office/drawing/2014/main" xmlns="" id="{974B7043-3F96-4BFE-A386-C01C85735C98}"/>
              </a:ext>
            </a:extLst>
          </p:cNvPr>
          <p:cNvSpPr txBox="1"/>
          <p:nvPr/>
        </p:nvSpPr>
        <p:spPr>
          <a:xfrm>
            <a:off x="857251" y="1736456"/>
            <a:ext cx="4533218" cy="3924151"/>
          </a:xfrm>
          <a:prstGeom prst="rect">
            <a:avLst/>
          </a:prstGeom>
          <a:noFill/>
        </p:spPr>
        <p:txBody>
          <a:bodyPr wrap="square" rtlCol="0">
            <a:spAutoFit/>
          </a:bodyPr>
          <a:lstStyle/>
          <a:p>
            <a:pPr>
              <a:spcBef>
                <a:spcPts val="450"/>
              </a:spcBef>
            </a:pPr>
            <a:r>
              <a:rPr lang="en-US" b="1" u="sng" dirty="0"/>
              <a:t>Student FAFSA Data</a:t>
            </a:r>
          </a:p>
          <a:p>
            <a:pPr marL="214313" indent="-214313">
              <a:spcBef>
                <a:spcPts val="450"/>
              </a:spcBef>
              <a:buFont typeface="Arial" panose="020B0604020202020204" pitchFamily="34" charset="0"/>
              <a:buChar char="•"/>
            </a:pPr>
            <a:r>
              <a:rPr lang="en-US" dirty="0"/>
              <a:t>Parent Education Level</a:t>
            </a:r>
          </a:p>
          <a:p>
            <a:pPr marL="557213" lvl="1" indent="-214313">
              <a:spcBef>
                <a:spcPts val="450"/>
              </a:spcBef>
              <a:buFont typeface="Arial" panose="020B0604020202020204" pitchFamily="34" charset="0"/>
              <a:buChar char="•"/>
            </a:pPr>
            <a:r>
              <a:rPr lang="en-US" sz="1650" dirty="0"/>
              <a:t>First Generation College Student</a:t>
            </a:r>
            <a:endParaRPr lang="en-US" dirty="0"/>
          </a:p>
          <a:p>
            <a:pPr marL="214313" indent="-214313">
              <a:spcBef>
                <a:spcPts val="450"/>
              </a:spcBef>
              <a:buFont typeface="Arial" panose="020B0604020202020204" pitchFamily="34" charset="0"/>
              <a:buChar char="•"/>
            </a:pPr>
            <a:r>
              <a:rPr lang="en-US" dirty="0"/>
              <a:t>Student status:</a:t>
            </a:r>
          </a:p>
          <a:p>
            <a:pPr marL="557213" lvl="1" indent="-214313">
              <a:spcBef>
                <a:spcPts val="450"/>
              </a:spcBef>
              <a:buFont typeface="Arial" panose="020B0604020202020204" pitchFamily="34" charset="0"/>
              <a:buChar char="•"/>
            </a:pPr>
            <a:r>
              <a:rPr lang="en-US" sz="1650" dirty="0"/>
              <a:t>Dependent/Independent</a:t>
            </a:r>
          </a:p>
          <a:p>
            <a:pPr marL="214313" indent="-214313">
              <a:spcBef>
                <a:spcPts val="450"/>
              </a:spcBef>
              <a:buFont typeface="Arial" panose="020B0604020202020204" pitchFamily="34" charset="0"/>
              <a:buChar char="•"/>
            </a:pPr>
            <a:r>
              <a:rPr lang="en-US" dirty="0"/>
              <a:t>Student Income Information (if independent)</a:t>
            </a:r>
          </a:p>
          <a:p>
            <a:pPr marL="214313" indent="-214313">
              <a:spcBef>
                <a:spcPts val="450"/>
              </a:spcBef>
              <a:buFont typeface="Arial" panose="020B0604020202020204" pitchFamily="34" charset="0"/>
              <a:buChar char="•"/>
            </a:pPr>
            <a:r>
              <a:rPr lang="en-US" dirty="0"/>
              <a:t>Parent Income Information (if dependent)</a:t>
            </a:r>
          </a:p>
          <a:p>
            <a:pPr marL="214313" indent="-214313">
              <a:spcBef>
                <a:spcPts val="450"/>
              </a:spcBef>
              <a:buFont typeface="Arial" panose="020B0604020202020204" pitchFamily="34" charset="0"/>
              <a:buChar char="•"/>
            </a:pPr>
            <a:r>
              <a:rPr lang="en-US" dirty="0"/>
              <a:t>Marital Status</a:t>
            </a:r>
          </a:p>
          <a:p>
            <a:pPr marL="214313" indent="-214313">
              <a:spcBef>
                <a:spcPts val="450"/>
              </a:spcBef>
              <a:buFont typeface="Arial" panose="020B0604020202020204" pitchFamily="34" charset="0"/>
              <a:buChar char="•"/>
            </a:pPr>
            <a:r>
              <a:rPr lang="en-US" dirty="0"/>
              <a:t>Military Service</a:t>
            </a:r>
          </a:p>
          <a:p>
            <a:pPr marL="214313" indent="-214313">
              <a:spcBef>
                <a:spcPts val="450"/>
              </a:spcBef>
              <a:buFont typeface="Arial" panose="020B0604020202020204" pitchFamily="34" charset="0"/>
              <a:buChar char="•"/>
            </a:pPr>
            <a:r>
              <a:rPr lang="en-US" dirty="0"/>
              <a:t>Any questions asked on the FAFSA form</a:t>
            </a:r>
          </a:p>
          <a:p>
            <a:endParaRPr lang="en-US" sz="1650" dirty="0">
              <a:solidFill>
                <a:schemeClr val="bg1"/>
              </a:solidFill>
            </a:endParaRPr>
          </a:p>
        </p:txBody>
      </p:sp>
    </p:spTree>
    <p:extLst>
      <p:ext uri="{BB962C8B-B14F-4D97-AF65-F5344CB8AC3E}">
        <p14:creationId xmlns:p14="http://schemas.microsoft.com/office/powerpoint/2010/main" val="363137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Outcome Projects</a:t>
            </a:r>
          </a:p>
        </p:txBody>
      </p:sp>
      <p:sp>
        <p:nvSpPr>
          <p:cNvPr id="3" name="Content Placeholder 2"/>
          <p:cNvSpPr>
            <a:spLocks noGrp="1"/>
          </p:cNvSpPr>
          <p:nvPr>
            <p:ph idx="1"/>
          </p:nvPr>
        </p:nvSpPr>
        <p:spPr>
          <a:xfrm>
            <a:off x="478536" y="1295400"/>
            <a:ext cx="8229600" cy="4724400"/>
          </a:xfrm>
        </p:spPr>
        <p:txBody>
          <a:bodyPr>
            <a:normAutofit fontScale="70000" lnSpcReduction="20000"/>
          </a:bodyPr>
          <a:lstStyle/>
          <a:p>
            <a:r>
              <a:rPr lang="en-US" dirty="0"/>
              <a:t>71,000 training completers</a:t>
            </a:r>
          </a:p>
          <a:p>
            <a:pPr lvl="1"/>
            <a:r>
              <a:rPr lang="en-US" dirty="0"/>
              <a:t>33,000 Youth and 38,000 Non-Youth training completers 2012-2014</a:t>
            </a:r>
          </a:p>
          <a:p>
            <a:pPr lvl="1"/>
            <a:r>
              <a:rPr lang="en-US" dirty="0"/>
              <a:t>Associated Builders and Contractors IL, </a:t>
            </a:r>
            <a:r>
              <a:rPr lang="en-US" dirty="0" err="1"/>
              <a:t>CompTia</a:t>
            </a:r>
            <a:r>
              <a:rPr lang="en-US" dirty="0"/>
              <a:t>, DeVry University, IL Community College Board, IL Dept of Commerce and Economic Opportunity, Jane Addams Resource Center and Manufacturing Skills Standards Council</a:t>
            </a:r>
          </a:p>
          <a:p>
            <a:pPr lvl="1"/>
            <a:r>
              <a:rPr lang="en-US" dirty="0"/>
              <a:t>Data linkages: completers to career outcomes</a:t>
            </a:r>
          </a:p>
          <a:p>
            <a:pPr lvl="1"/>
            <a:r>
              <a:rPr lang="en-US" b="1" dirty="0"/>
              <a:t>Primary deliverable: data tables with findings</a:t>
            </a:r>
            <a:r>
              <a:rPr lang="en-US" dirty="0"/>
              <a:t/>
            </a:r>
            <a:br>
              <a:rPr lang="en-US" dirty="0"/>
            </a:br>
            <a:endParaRPr lang="en-US" dirty="0"/>
          </a:p>
          <a:p>
            <a:r>
              <a:rPr lang="en-US" dirty="0"/>
              <a:t>360,000 post-secondary graduates</a:t>
            </a:r>
          </a:p>
          <a:p>
            <a:pPr lvl="1"/>
            <a:r>
              <a:rPr lang="en-US" dirty="0"/>
              <a:t>IBHE 65 institutions (private and public) 2013-2015; ICCB 48 institutions 2010-2015</a:t>
            </a:r>
          </a:p>
          <a:p>
            <a:pPr lvl="1"/>
            <a:r>
              <a:rPr lang="en-US" dirty="0"/>
              <a:t>Data linkages: graduates by program of study to career outcomes</a:t>
            </a:r>
          </a:p>
          <a:p>
            <a:pPr lvl="1"/>
            <a:r>
              <a:rPr lang="en-US" b="1" dirty="0"/>
              <a:t>Primary deliverables: student/parent mobile app (released Sep 2018) and institutional researcher portal (released Mar 2019)</a:t>
            </a:r>
            <a:r>
              <a:rPr lang="en-US" dirty="0"/>
              <a:t/>
            </a:r>
            <a:br>
              <a:rPr lang="en-US" dirty="0"/>
            </a:br>
            <a:endParaRPr lang="en-US" dirty="0"/>
          </a:p>
          <a:p>
            <a:endParaRPr lang="en-US" dirty="0"/>
          </a:p>
        </p:txBody>
      </p:sp>
    </p:spTree>
    <p:extLst>
      <p:ext uri="{BB962C8B-B14F-4D97-AF65-F5344CB8AC3E}">
        <p14:creationId xmlns:p14="http://schemas.microsoft.com/office/powerpoint/2010/main" val="214376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22156" y="1233486"/>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8B6AB5C1-E53B-474B-924F-1E35D6E7F819}"/>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
        <p:nvSpPr>
          <p:cNvPr id="12" name="TextBox 11">
            <a:extLst>
              <a:ext uri="{FF2B5EF4-FFF2-40B4-BE49-F238E27FC236}">
                <a16:creationId xmlns:a16="http://schemas.microsoft.com/office/drawing/2014/main" xmlns="" id="{514C4BFA-44D9-440F-AC1E-2FD17ACDEFC8}"/>
              </a:ext>
            </a:extLst>
          </p:cNvPr>
          <p:cNvSpPr txBox="1"/>
          <p:nvPr/>
        </p:nvSpPr>
        <p:spPr>
          <a:xfrm>
            <a:off x="3045073" y="4964286"/>
            <a:ext cx="2681478" cy="646331"/>
          </a:xfrm>
          <a:prstGeom prst="rect">
            <a:avLst/>
          </a:prstGeom>
          <a:noFill/>
          <a:ln w="38100">
            <a:solidFill>
              <a:schemeClr val="tx1"/>
            </a:solidFill>
          </a:ln>
        </p:spPr>
        <p:txBody>
          <a:bodyPr wrap="square" rtlCol="0">
            <a:spAutoFit/>
          </a:bodyPr>
          <a:lstStyle/>
          <a:p>
            <a:pPr algn="ctr"/>
            <a:r>
              <a:rPr lang="en-US" b="1" dirty="0"/>
              <a:t>Post-Secondary Records</a:t>
            </a:r>
          </a:p>
          <a:p>
            <a:pPr algn="ctr"/>
            <a:r>
              <a:rPr lang="en-US" b="1" dirty="0"/>
              <a:t>Enrollment/Completion</a:t>
            </a:r>
          </a:p>
        </p:txBody>
      </p:sp>
      <p:sp>
        <p:nvSpPr>
          <p:cNvPr id="13" name="TextBox 12">
            <a:extLst>
              <a:ext uri="{FF2B5EF4-FFF2-40B4-BE49-F238E27FC236}">
                <a16:creationId xmlns:a16="http://schemas.microsoft.com/office/drawing/2014/main" xmlns="" id="{526D6B9D-DC3A-461F-B6E6-31923E784826}"/>
              </a:ext>
            </a:extLst>
          </p:cNvPr>
          <p:cNvSpPr txBox="1"/>
          <p:nvPr/>
        </p:nvSpPr>
        <p:spPr>
          <a:xfrm>
            <a:off x="5860727" y="2690386"/>
            <a:ext cx="2928703" cy="646331"/>
          </a:xfrm>
          <a:prstGeom prst="rect">
            <a:avLst/>
          </a:prstGeom>
          <a:noFill/>
          <a:ln w="38100">
            <a:solidFill>
              <a:schemeClr val="tx1"/>
            </a:solidFill>
          </a:ln>
        </p:spPr>
        <p:txBody>
          <a:bodyPr wrap="square" rtlCol="0">
            <a:spAutoFit/>
          </a:bodyPr>
          <a:lstStyle/>
          <a:p>
            <a:pPr algn="ctr"/>
            <a:r>
              <a:rPr lang="en-US" b="1" dirty="0"/>
              <a:t>Workers’ Employment and Earnings</a:t>
            </a:r>
          </a:p>
        </p:txBody>
      </p:sp>
      <p:sp>
        <p:nvSpPr>
          <p:cNvPr id="14" name="TextBox 13">
            <a:extLst>
              <a:ext uri="{FF2B5EF4-FFF2-40B4-BE49-F238E27FC236}">
                <a16:creationId xmlns:a16="http://schemas.microsoft.com/office/drawing/2014/main" xmlns="" id="{10AAE2FC-E08E-45C4-91B7-42CD6750F47B}"/>
              </a:ext>
            </a:extLst>
          </p:cNvPr>
          <p:cNvSpPr txBox="1"/>
          <p:nvPr/>
        </p:nvSpPr>
        <p:spPr>
          <a:xfrm>
            <a:off x="5860727" y="5217392"/>
            <a:ext cx="2928703" cy="369332"/>
          </a:xfrm>
          <a:prstGeom prst="rect">
            <a:avLst/>
          </a:prstGeom>
          <a:noFill/>
          <a:ln w="38100">
            <a:solidFill>
              <a:schemeClr val="tx1"/>
            </a:solidFill>
          </a:ln>
        </p:spPr>
        <p:txBody>
          <a:bodyPr wrap="square" rtlCol="0">
            <a:spAutoFit/>
          </a:bodyPr>
          <a:lstStyle/>
          <a:p>
            <a:pPr algn="ctr"/>
            <a:r>
              <a:rPr lang="en-US" b="1" dirty="0"/>
              <a:t>Student FAFSA Data</a:t>
            </a:r>
          </a:p>
        </p:txBody>
      </p:sp>
    </p:spTree>
    <p:extLst>
      <p:ext uri="{BB962C8B-B14F-4D97-AF65-F5344CB8AC3E}">
        <p14:creationId xmlns:p14="http://schemas.microsoft.com/office/powerpoint/2010/main" val="329008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as-va-study-homepage-banner">
            <a:extLst>
              <a:ext uri="{FF2B5EF4-FFF2-40B4-BE49-F238E27FC236}">
                <a16:creationId xmlns:a16="http://schemas.microsoft.com/office/drawing/2014/main" xmlns="" id="{E88FAA6F-E6BC-4974-A17E-C08EBB503F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6712" y="2768191"/>
            <a:ext cx="2469393" cy="13170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xmlns="" id="{C14FF57A-C35F-42B3-9E48-032CD6671E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65007" y="2267086"/>
            <a:ext cx="4638435" cy="231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964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52755B8-52FC-4A91-AA6C-4390B70BEF2B}"/>
              </a:ext>
            </a:extLst>
          </p:cNvPr>
          <p:cNvPicPr>
            <a:picLocks noChangeAspect="1"/>
          </p:cNvPicPr>
          <p:nvPr/>
        </p:nvPicPr>
        <p:blipFill rotWithShape="1">
          <a:blip r:embed="rId2"/>
          <a:srcRect l="2355" t="31665" r="4854" b="6047"/>
          <a:stretch/>
        </p:blipFill>
        <p:spPr>
          <a:xfrm>
            <a:off x="15596" y="1708520"/>
            <a:ext cx="9112808" cy="3440961"/>
          </a:xfrm>
          <a:prstGeom prst="rect">
            <a:avLst/>
          </a:prstGeom>
        </p:spPr>
      </p:pic>
    </p:spTree>
    <p:extLst>
      <p:ext uri="{BB962C8B-B14F-4D97-AF65-F5344CB8AC3E}">
        <p14:creationId xmlns:p14="http://schemas.microsoft.com/office/powerpoint/2010/main" val="2887414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7066070-1DD8-4E38-8F41-FDEB1A634427}"/>
              </a:ext>
            </a:extLst>
          </p:cNvPr>
          <p:cNvPicPr>
            <a:picLocks noChangeAspect="1"/>
          </p:cNvPicPr>
          <p:nvPr/>
        </p:nvPicPr>
        <p:blipFill rotWithShape="1">
          <a:blip r:embed="rId2"/>
          <a:srcRect l="2443" t="32103" r="4942" b="6047"/>
          <a:stretch/>
        </p:blipFill>
        <p:spPr>
          <a:xfrm>
            <a:off x="13195" y="1716494"/>
            <a:ext cx="9117611" cy="3425012"/>
          </a:xfrm>
          <a:prstGeom prst="rect">
            <a:avLst/>
          </a:prstGeom>
        </p:spPr>
      </p:pic>
    </p:spTree>
    <p:extLst>
      <p:ext uri="{BB962C8B-B14F-4D97-AF65-F5344CB8AC3E}">
        <p14:creationId xmlns:p14="http://schemas.microsoft.com/office/powerpoint/2010/main" val="629312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690BE0D-0ABF-4DEB-B91A-8AACD3E892FC}"/>
              </a:ext>
            </a:extLst>
          </p:cNvPr>
          <p:cNvPicPr>
            <a:picLocks noChangeAspect="1"/>
          </p:cNvPicPr>
          <p:nvPr/>
        </p:nvPicPr>
        <p:blipFill rotWithShape="1">
          <a:blip r:embed="rId2"/>
          <a:srcRect l="2617" t="33080" r="4941" b="5271"/>
          <a:stretch/>
        </p:blipFill>
        <p:spPr>
          <a:xfrm>
            <a:off x="0" y="1713927"/>
            <a:ext cx="9144000" cy="3430147"/>
          </a:xfrm>
          <a:prstGeom prst="rect">
            <a:avLst/>
          </a:prstGeom>
        </p:spPr>
      </p:pic>
    </p:spTree>
    <p:extLst>
      <p:ext uri="{BB962C8B-B14F-4D97-AF65-F5344CB8AC3E}">
        <p14:creationId xmlns:p14="http://schemas.microsoft.com/office/powerpoint/2010/main" val="28895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9E1D2-7540-4D54-A1FF-DB8AAE4BB01D}"/>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xmlns="" id="{C1C156B3-533A-4817-A743-A4FD40BAC229}"/>
              </a:ext>
            </a:extLst>
          </p:cNvPr>
          <p:cNvSpPr>
            <a:spLocks noGrp="1"/>
          </p:cNvSpPr>
          <p:nvPr>
            <p:ph idx="1"/>
          </p:nvPr>
        </p:nvSpPr>
        <p:spPr/>
        <p:txBody>
          <a:bodyPr>
            <a:normAutofit fontScale="85000" lnSpcReduction="10000"/>
          </a:bodyPr>
          <a:lstStyle/>
          <a:p>
            <a:r>
              <a:rPr lang="en-US" dirty="0"/>
              <a:t>Erin Mitchell</a:t>
            </a:r>
          </a:p>
          <a:p>
            <a:pPr lvl="1"/>
            <a:r>
              <a:rPr lang="en-US" dirty="0"/>
              <a:t>Data Scientist, IL Student Assistance Commission</a:t>
            </a:r>
          </a:p>
          <a:p>
            <a:pPr lvl="1"/>
            <a:r>
              <a:rPr lang="en-US" dirty="0"/>
              <a:t>Topic: data infrastructure, ISBE researcher portal</a:t>
            </a:r>
          </a:p>
          <a:p>
            <a:r>
              <a:rPr lang="en-US" dirty="0">
                <a:solidFill>
                  <a:srgbClr val="FF0000"/>
                </a:solidFill>
              </a:rPr>
              <a:t>Ewa Gallagher</a:t>
            </a:r>
          </a:p>
          <a:p>
            <a:pPr lvl="1"/>
            <a:r>
              <a:rPr lang="en-US" dirty="0">
                <a:solidFill>
                  <a:srgbClr val="FF0000"/>
                </a:solidFill>
              </a:rPr>
              <a:t>Workforce Outcomes Manager, IL Dept of Employment Security</a:t>
            </a:r>
          </a:p>
          <a:p>
            <a:pPr lvl="1"/>
            <a:r>
              <a:rPr lang="en-US" dirty="0">
                <a:solidFill>
                  <a:srgbClr val="FF0000"/>
                </a:solidFill>
              </a:rPr>
              <a:t>Topic: HighSchool2Career student/parent tool</a:t>
            </a:r>
          </a:p>
          <a:p>
            <a:r>
              <a:rPr lang="en-US" dirty="0"/>
              <a:t>Patrick Payne</a:t>
            </a:r>
          </a:p>
          <a:p>
            <a:pPr lvl="1"/>
            <a:r>
              <a:rPr lang="en-US" dirty="0"/>
              <a:t>Director of Data Strategies and Analytics, IL State Board of Education</a:t>
            </a:r>
          </a:p>
          <a:p>
            <a:pPr lvl="1"/>
            <a:r>
              <a:rPr lang="en-US" dirty="0"/>
              <a:t>Topic: information pipeline to local school administrators</a:t>
            </a:r>
          </a:p>
          <a:p>
            <a:pPr lvl="1"/>
            <a:endParaRPr lang="en-US" dirty="0"/>
          </a:p>
        </p:txBody>
      </p:sp>
    </p:spTree>
    <p:extLst>
      <p:ext uri="{BB962C8B-B14F-4D97-AF65-F5344CB8AC3E}">
        <p14:creationId xmlns:p14="http://schemas.microsoft.com/office/powerpoint/2010/main" val="3358885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600" b="1" dirty="0">
                <a:latin typeface="+mj-lt"/>
              </a:rPr>
              <a:t>What is HighSchool2Career?</a:t>
            </a:r>
          </a:p>
        </p:txBody>
      </p:sp>
      <p:sp>
        <p:nvSpPr>
          <p:cNvPr id="3" name="Content Placeholder 2"/>
          <p:cNvSpPr>
            <a:spLocks noGrp="1"/>
          </p:cNvSpPr>
          <p:nvPr>
            <p:ph idx="1"/>
          </p:nvPr>
        </p:nvSpPr>
        <p:spPr>
          <a:xfrm>
            <a:off x="192742" y="3657600"/>
            <a:ext cx="8480612" cy="2590800"/>
          </a:xfrm>
        </p:spPr>
        <p:txBody>
          <a:bodyPr>
            <a:normAutofit/>
          </a:bodyPr>
          <a:lstStyle/>
          <a:p>
            <a:endParaRPr lang="en-US" sz="2400" dirty="0"/>
          </a:p>
          <a:p>
            <a:endParaRPr lang="en-US" sz="2400" dirty="0"/>
          </a:p>
        </p:txBody>
      </p:sp>
      <p:sp>
        <p:nvSpPr>
          <p:cNvPr id="4" name="Rectangle 3"/>
          <p:cNvSpPr/>
          <p:nvPr/>
        </p:nvSpPr>
        <p:spPr>
          <a:xfrm>
            <a:off x="176700" y="1421649"/>
            <a:ext cx="8458200" cy="4385816"/>
          </a:xfrm>
          <a:prstGeom prst="rect">
            <a:avLst/>
          </a:prstGeom>
        </p:spPr>
        <p:txBody>
          <a:bodyPr wrap="square">
            <a:spAutoFit/>
          </a:bodyPr>
          <a:lstStyle/>
          <a:p>
            <a:pPr marL="285750" indent="-285750">
              <a:spcAft>
                <a:spcPts val="600"/>
              </a:spcAft>
              <a:buFont typeface="Arial" panose="020B0604020202020204" pitchFamily="34" charset="0"/>
              <a:buChar char="•"/>
            </a:pPr>
            <a:r>
              <a:rPr lang="en-US" sz="2400" dirty="0"/>
              <a:t>HighSchool2Career is a </a:t>
            </a:r>
            <a:r>
              <a:rPr lang="en-US" sz="2400" b="1" dirty="0"/>
              <a:t>smartphone-enabled website</a:t>
            </a:r>
            <a:r>
              <a:rPr lang="en-US" sz="2400" dirty="0"/>
              <a:t> for </a:t>
            </a:r>
            <a:r>
              <a:rPr lang="en-US" sz="2400" b="1" dirty="0"/>
              <a:t>students and parents</a:t>
            </a:r>
            <a:r>
              <a:rPr lang="en-US" sz="2400" dirty="0"/>
              <a:t> to make more informed decisions about their </a:t>
            </a:r>
            <a:r>
              <a:rPr lang="en-US" sz="2400" b="1" dirty="0"/>
              <a:t>post high school career or education choices </a:t>
            </a:r>
            <a:r>
              <a:rPr lang="en-US" sz="2400" dirty="0"/>
              <a:t>in Illinois. </a:t>
            </a:r>
          </a:p>
          <a:p>
            <a:pPr marL="285750" indent="-285750">
              <a:spcAft>
                <a:spcPts val="600"/>
              </a:spcAft>
              <a:buFont typeface="Arial" panose="020B0604020202020204" pitchFamily="34" charset="0"/>
              <a:buChar char="•"/>
            </a:pPr>
            <a:r>
              <a:rPr lang="en-US" sz="2400" dirty="0"/>
              <a:t>For those who want to directly enter the labor force from high school, the tool provides </a:t>
            </a:r>
            <a:r>
              <a:rPr lang="en-US" sz="2400" b="1" dirty="0"/>
              <a:t>career outcomes by industry</a:t>
            </a:r>
          </a:p>
          <a:p>
            <a:pPr marL="285750" indent="-285750">
              <a:spcAft>
                <a:spcPts val="600"/>
              </a:spcAft>
              <a:buFont typeface="Arial" panose="020B0604020202020204" pitchFamily="34" charset="0"/>
              <a:buChar char="•"/>
            </a:pPr>
            <a:r>
              <a:rPr lang="en-US" sz="2400" dirty="0"/>
              <a:t>For those who want to pursue post-secondary education, the tool provides </a:t>
            </a:r>
            <a:r>
              <a:rPr lang="en-US" sz="2400" b="1" dirty="0"/>
              <a:t>career outcomes by higher education institution and program of study</a:t>
            </a:r>
          </a:p>
          <a:p>
            <a:pPr marL="285750" indent="-285750">
              <a:spcAft>
                <a:spcPts val="600"/>
              </a:spcAft>
              <a:buFont typeface="Arial" panose="020B0604020202020204" pitchFamily="34" charset="0"/>
              <a:buChar char="•"/>
            </a:pPr>
            <a:r>
              <a:rPr lang="en-US" sz="2400" dirty="0"/>
              <a:t>The tool connects high school data to higher education and employment allowing greater transparency in understanding </a:t>
            </a:r>
            <a:r>
              <a:rPr lang="en-US" sz="2400" b="1" dirty="0"/>
              <a:t>workforce outcomes for IL High School graduates</a:t>
            </a:r>
          </a:p>
        </p:txBody>
      </p:sp>
    </p:spTree>
    <p:extLst>
      <p:ext uri="{BB962C8B-B14F-4D97-AF65-F5344CB8AC3E}">
        <p14:creationId xmlns:p14="http://schemas.microsoft.com/office/powerpoint/2010/main" val="2764868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lvl="1" algn="ctr" rtl="0">
              <a:spcBef>
                <a:spcPct val="0"/>
              </a:spcBef>
            </a:pPr>
            <a:r>
              <a:rPr lang="en-US" sz="3600" b="1" dirty="0">
                <a:latin typeface="+mj-lt"/>
              </a:rPr>
              <a:t>What does the tool do?</a:t>
            </a:r>
          </a:p>
        </p:txBody>
      </p:sp>
      <p:sp>
        <p:nvSpPr>
          <p:cNvPr id="3" name="Content Placeholder 2"/>
          <p:cNvSpPr>
            <a:spLocks noGrp="1"/>
          </p:cNvSpPr>
          <p:nvPr>
            <p:ph idx="1"/>
          </p:nvPr>
        </p:nvSpPr>
        <p:spPr>
          <a:xfrm>
            <a:off x="192742" y="3657600"/>
            <a:ext cx="8480612" cy="2590800"/>
          </a:xfrm>
        </p:spPr>
        <p:txBody>
          <a:bodyPr>
            <a:normAutofit/>
          </a:bodyPr>
          <a:lstStyle/>
          <a:p>
            <a:endParaRPr lang="en-US" sz="2400" dirty="0"/>
          </a:p>
          <a:p>
            <a:endParaRPr lang="en-US" sz="2400" dirty="0"/>
          </a:p>
        </p:txBody>
      </p:sp>
      <p:sp>
        <p:nvSpPr>
          <p:cNvPr id="4" name="Rectangle 3"/>
          <p:cNvSpPr/>
          <p:nvPr/>
        </p:nvSpPr>
        <p:spPr>
          <a:xfrm>
            <a:off x="228600" y="1219200"/>
            <a:ext cx="8458200" cy="5678478"/>
          </a:xfrm>
          <a:prstGeom prst="rect">
            <a:avLst/>
          </a:prstGeom>
        </p:spPr>
        <p:txBody>
          <a:bodyPr wrap="square">
            <a:spAutoFit/>
          </a:bodyPr>
          <a:lstStyle/>
          <a:p>
            <a:pPr marL="342900" lvl="0" indent="-342900">
              <a:spcBef>
                <a:spcPts val="600"/>
              </a:spcBef>
              <a:buFont typeface="Arial" panose="020B0604020202020204" pitchFamily="34" charset="0"/>
              <a:buChar char="•"/>
            </a:pPr>
            <a:r>
              <a:rPr lang="en-US" dirty="0"/>
              <a:t>Includes Illinois High School seniors 2007-2016 representing all public </a:t>
            </a:r>
            <a:r>
              <a:rPr lang="en-US" b="1" dirty="0"/>
              <a:t>high schools </a:t>
            </a:r>
            <a:endParaRPr lang="en-US" dirty="0"/>
          </a:p>
          <a:p>
            <a:pPr marL="342900" lvl="0" indent="-342900">
              <a:spcBef>
                <a:spcPts val="600"/>
              </a:spcBef>
              <a:buFont typeface="Arial" panose="020B0604020202020204" pitchFamily="34" charset="0"/>
              <a:buChar char="•"/>
            </a:pPr>
            <a:r>
              <a:rPr lang="en-US" dirty="0"/>
              <a:t>Focuses on </a:t>
            </a:r>
            <a:r>
              <a:rPr lang="en-US" b="1" dirty="0"/>
              <a:t>4 groups of students</a:t>
            </a:r>
            <a:r>
              <a:rPr lang="en-US" dirty="0"/>
              <a:t>:</a:t>
            </a:r>
          </a:p>
          <a:p>
            <a:pPr lvl="1">
              <a:spcBef>
                <a:spcPts val="600"/>
              </a:spcBef>
            </a:pPr>
            <a:r>
              <a:rPr lang="en-US" dirty="0"/>
              <a:t>1) individuals that did not enroll in the post secondary education</a:t>
            </a:r>
          </a:p>
          <a:p>
            <a:pPr lvl="1">
              <a:spcBef>
                <a:spcPts val="600"/>
              </a:spcBef>
            </a:pPr>
            <a:r>
              <a:rPr lang="en-US" dirty="0"/>
              <a:t>2) individuals that enrolled in the post secondary education but did not complete</a:t>
            </a:r>
          </a:p>
          <a:p>
            <a:pPr lvl="1">
              <a:spcBef>
                <a:spcPts val="600"/>
              </a:spcBef>
            </a:pPr>
            <a:r>
              <a:rPr lang="en-US" dirty="0"/>
              <a:t>3) individuals that enrolled and completed degree in 2-year colleges</a:t>
            </a:r>
          </a:p>
          <a:p>
            <a:pPr lvl="1">
              <a:spcBef>
                <a:spcPts val="600"/>
              </a:spcBef>
            </a:pPr>
            <a:r>
              <a:rPr lang="en-US" dirty="0"/>
              <a:t>4) individuals that enrolled and completed degree in 4-year colleges</a:t>
            </a:r>
          </a:p>
          <a:p>
            <a:pPr marL="342900" lvl="0" indent="-342900">
              <a:spcBef>
                <a:spcPts val="600"/>
              </a:spcBef>
              <a:buFont typeface="Arial" panose="020B0604020202020204" pitchFamily="34" charset="0"/>
              <a:buChar char="•"/>
            </a:pPr>
            <a:r>
              <a:rPr lang="en-US" dirty="0"/>
              <a:t>Has </a:t>
            </a:r>
            <a:r>
              <a:rPr lang="en-US" b="1" dirty="0"/>
              <a:t>30+ different metrics</a:t>
            </a:r>
            <a:endParaRPr lang="en-US" dirty="0"/>
          </a:p>
          <a:p>
            <a:pPr marL="342900" lvl="0" indent="-342900">
              <a:spcBef>
                <a:spcPts val="600"/>
              </a:spcBef>
              <a:buFont typeface="Arial" panose="020B0604020202020204" pitchFamily="34" charset="0"/>
              <a:buChar char="•"/>
            </a:pPr>
            <a:r>
              <a:rPr lang="en-US" dirty="0"/>
              <a:t>Highlights </a:t>
            </a:r>
            <a:r>
              <a:rPr lang="en-US" b="1" dirty="0"/>
              <a:t>real career pathways </a:t>
            </a:r>
            <a:r>
              <a:rPr lang="en-US" dirty="0"/>
              <a:t>for graduates of Illinois high schools</a:t>
            </a:r>
          </a:p>
          <a:p>
            <a:pPr marL="342900" lvl="0" indent="-342900">
              <a:spcBef>
                <a:spcPts val="600"/>
              </a:spcBef>
              <a:buFont typeface="Arial" panose="020B0604020202020204" pitchFamily="34" charset="0"/>
              <a:buChar char="•"/>
            </a:pPr>
            <a:r>
              <a:rPr lang="en-US" dirty="0"/>
              <a:t>Includes additional selection criteria:</a:t>
            </a:r>
          </a:p>
          <a:p>
            <a:pPr marL="800100" lvl="1" indent="-342900">
              <a:spcBef>
                <a:spcPts val="600"/>
              </a:spcBef>
              <a:buFont typeface="Arial" panose="020B0604020202020204" pitchFamily="34" charset="0"/>
              <a:buChar char="•"/>
            </a:pPr>
            <a:r>
              <a:rPr lang="en-US" dirty="0"/>
              <a:t>Individualized Education Plan (IEP)</a:t>
            </a:r>
          </a:p>
          <a:p>
            <a:pPr marL="800100" lvl="1" indent="-342900">
              <a:spcBef>
                <a:spcPts val="600"/>
              </a:spcBef>
              <a:buFont typeface="Arial" panose="020B0604020202020204" pitchFamily="34" charset="0"/>
              <a:buChar char="•"/>
            </a:pPr>
            <a:r>
              <a:rPr lang="en-US" dirty="0"/>
              <a:t>Career and Technical Advancement (CTE) Courses</a:t>
            </a:r>
          </a:p>
          <a:p>
            <a:pPr marL="800100" lvl="1" indent="-342900">
              <a:spcBef>
                <a:spcPts val="600"/>
              </a:spcBef>
              <a:buFont typeface="Arial" panose="020B0604020202020204" pitchFamily="34" charset="0"/>
              <a:buChar char="•"/>
            </a:pPr>
            <a:r>
              <a:rPr lang="en-US" dirty="0"/>
              <a:t>Advanced Placement (AP) Courses</a:t>
            </a:r>
          </a:p>
          <a:p>
            <a:pPr marL="800100" lvl="1" indent="-342900">
              <a:spcBef>
                <a:spcPts val="600"/>
              </a:spcBef>
              <a:buFont typeface="Arial" panose="020B0604020202020204" pitchFamily="34" charset="0"/>
              <a:buChar char="•"/>
            </a:pPr>
            <a:r>
              <a:rPr lang="en-US" dirty="0"/>
              <a:t>Foreign Language Courses</a:t>
            </a:r>
          </a:p>
          <a:p>
            <a:pPr marL="800100" lvl="1" indent="-342900">
              <a:spcBef>
                <a:spcPts val="600"/>
              </a:spcBef>
              <a:buFont typeface="Arial" panose="020B0604020202020204" pitchFamily="34" charset="0"/>
              <a:buChar char="•"/>
            </a:pPr>
            <a:r>
              <a:rPr lang="en-US" dirty="0"/>
              <a:t>Low-Income or homelessness</a:t>
            </a:r>
          </a:p>
          <a:p>
            <a:pPr marL="800100" lvl="1" indent="-342900">
              <a:spcBef>
                <a:spcPts val="600"/>
              </a:spcBef>
              <a:buFont typeface="Arial" panose="020B0604020202020204" pitchFamily="34" charset="0"/>
              <a:buChar char="•"/>
            </a:pPr>
            <a:endParaRPr lang="en-US" dirty="0"/>
          </a:p>
          <a:p>
            <a:pPr marL="800100" lvl="1" indent="-342900">
              <a:spcBef>
                <a:spcPts val="600"/>
              </a:spcBef>
              <a:buFont typeface="Arial" panose="020B0604020202020204" pitchFamily="34" charset="0"/>
              <a:buChar char="•"/>
            </a:pPr>
            <a:endParaRPr lang="en-US" dirty="0"/>
          </a:p>
        </p:txBody>
      </p:sp>
    </p:spTree>
    <p:extLst>
      <p:ext uri="{BB962C8B-B14F-4D97-AF65-F5344CB8AC3E}">
        <p14:creationId xmlns:p14="http://schemas.microsoft.com/office/powerpoint/2010/main" val="3701900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lvl="1" algn="ctr" rtl="0">
              <a:spcBef>
                <a:spcPct val="0"/>
              </a:spcBef>
            </a:pPr>
            <a:r>
              <a:rPr lang="en-US" sz="3600" b="1" dirty="0">
                <a:latin typeface="+mj-lt"/>
              </a:rPr>
              <a:t>Partnerships</a:t>
            </a:r>
          </a:p>
        </p:txBody>
      </p:sp>
      <p:sp>
        <p:nvSpPr>
          <p:cNvPr id="3" name="Content Placeholder 2"/>
          <p:cNvSpPr>
            <a:spLocks noGrp="1"/>
          </p:cNvSpPr>
          <p:nvPr>
            <p:ph idx="1"/>
          </p:nvPr>
        </p:nvSpPr>
        <p:spPr>
          <a:xfrm>
            <a:off x="192742" y="3657600"/>
            <a:ext cx="8480612" cy="2590800"/>
          </a:xfrm>
        </p:spPr>
        <p:txBody>
          <a:bodyPr>
            <a:normAutofit/>
          </a:bodyPr>
          <a:lstStyle/>
          <a:p>
            <a:endParaRPr lang="en-US" sz="2400" dirty="0"/>
          </a:p>
          <a:p>
            <a:endParaRPr lang="en-US" sz="2400" dirty="0"/>
          </a:p>
        </p:txBody>
      </p:sp>
      <p:sp>
        <p:nvSpPr>
          <p:cNvPr id="4" name="Rectangle 3"/>
          <p:cNvSpPr/>
          <p:nvPr/>
        </p:nvSpPr>
        <p:spPr>
          <a:xfrm>
            <a:off x="228600" y="1143000"/>
            <a:ext cx="8458200" cy="1846659"/>
          </a:xfrm>
          <a:prstGeom prst="rect">
            <a:avLst/>
          </a:prstGeom>
        </p:spPr>
        <p:txBody>
          <a:bodyPr wrap="square">
            <a:spAutoFit/>
          </a:bodyPr>
          <a:lstStyle/>
          <a:p>
            <a:endParaRPr lang="en-US" dirty="0"/>
          </a:p>
          <a:p>
            <a:pPr marL="285750" indent="-285750">
              <a:buFont typeface="Arial" panose="020B0604020202020204" pitchFamily="34" charset="0"/>
              <a:buChar char="•"/>
            </a:pPr>
            <a:r>
              <a:rPr lang="en-US" sz="2400" dirty="0"/>
              <a:t>Illinois State Board of Education (ISBE)</a:t>
            </a:r>
          </a:p>
          <a:p>
            <a:pPr marL="285750" indent="-285750">
              <a:buFont typeface="Arial" panose="020B0604020202020204" pitchFamily="34" charset="0"/>
              <a:buChar char="•"/>
            </a:pPr>
            <a:r>
              <a:rPr lang="en-US" sz="2400" dirty="0"/>
              <a:t>Illinois Department of Employment Security (IDES)</a:t>
            </a:r>
          </a:p>
          <a:p>
            <a:pPr marL="285750" indent="-285750">
              <a:buFont typeface="Arial" panose="020B0604020202020204" pitchFamily="34" charset="0"/>
              <a:buChar char="•"/>
            </a:pPr>
            <a:r>
              <a:rPr lang="en-US" sz="2400" dirty="0"/>
              <a:t>Illinois Student Assistance Commission (ISAC)</a:t>
            </a:r>
          </a:p>
          <a:p>
            <a:pPr marL="285750" indent="-285750">
              <a:buFont typeface="Arial" panose="020B0604020202020204" pitchFamily="34" charset="0"/>
              <a:buChar char="•"/>
            </a:pPr>
            <a:r>
              <a:rPr lang="en-US" sz="2400" dirty="0"/>
              <a:t>Illinois State University (ISU)</a:t>
            </a:r>
          </a:p>
        </p:txBody>
      </p:sp>
    </p:spTree>
    <p:extLst>
      <p:ext uri="{BB962C8B-B14F-4D97-AF65-F5344CB8AC3E}">
        <p14:creationId xmlns:p14="http://schemas.microsoft.com/office/powerpoint/2010/main" val="1574923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lvl="1" algn="ctr" rtl="0">
              <a:spcBef>
                <a:spcPct val="0"/>
              </a:spcBef>
            </a:pPr>
            <a:r>
              <a:rPr lang="en-US" sz="3200" b="1" dirty="0">
                <a:latin typeface="+mj-lt"/>
              </a:rPr>
              <a:t>Agreements, Governance, Disclosure Proofing</a:t>
            </a:r>
          </a:p>
        </p:txBody>
      </p:sp>
      <p:sp>
        <p:nvSpPr>
          <p:cNvPr id="3" name="Content Placeholder 2"/>
          <p:cNvSpPr>
            <a:spLocks noGrp="1"/>
          </p:cNvSpPr>
          <p:nvPr>
            <p:ph idx="1"/>
          </p:nvPr>
        </p:nvSpPr>
        <p:spPr>
          <a:xfrm>
            <a:off x="192742" y="3657600"/>
            <a:ext cx="8480612" cy="2590800"/>
          </a:xfrm>
        </p:spPr>
        <p:txBody>
          <a:bodyPr>
            <a:normAutofit/>
          </a:bodyPr>
          <a:lstStyle/>
          <a:p>
            <a:endParaRPr lang="en-US" sz="2400" dirty="0"/>
          </a:p>
          <a:p>
            <a:endParaRPr lang="en-US" sz="2400" dirty="0"/>
          </a:p>
        </p:txBody>
      </p:sp>
      <p:sp>
        <p:nvSpPr>
          <p:cNvPr id="4" name="Rectangle 3"/>
          <p:cNvSpPr/>
          <p:nvPr/>
        </p:nvSpPr>
        <p:spPr>
          <a:xfrm>
            <a:off x="493058" y="1143000"/>
            <a:ext cx="8458200" cy="4247317"/>
          </a:xfrm>
          <a:prstGeom prst="rect">
            <a:avLst/>
          </a:prstGeom>
        </p:spPr>
        <p:txBody>
          <a:bodyPr wrap="square">
            <a:spAutoFit/>
          </a:bodyPr>
          <a:lstStyle/>
          <a:p>
            <a:pPr marL="285750" indent="-285750">
              <a:spcAft>
                <a:spcPts val="600"/>
              </a:spcAft>
              <a:buFont typeface="Arial" panose="020B0604020202020204" pitchFamily="34" charset="0"/>
              <a:buChar char="•"/>
            </a:pPr>
            <a:r>
              <a:rPr lang="en-US" sz="2000" b="1" dirty="0"/>
              <a:t>Agreements</a:t>
            </a:r>
            <a:r>
              <a:rPr lang="en-US" sz="2000" dirty="0"/>
              <a:t> – MOU with ISBE, IDES, ISAC, ISU</a:t>
            </a:r>
          </a:p>
          <a:p>
            <a:pPr marL="285750" indent="-285750">
              <a:spcAft>
                <a:spcPts val="600"/>
              </a:spcAft>
              <a:buFont typeface="Arial" panose="020B0604020202020204" pitchFamily="34" charset="0"/>
              <a:buChar char="•"/>
            </a:pPr>
            <a:r>
              <a:rPr lang="en-US" sz="2000" b="1" dirty="0"/>
              <a:t>Data governance </a:t>
            </a:r>
            <a:r>
              <a:rPr lang="en-US" sz="2000" dirty="0"/>
              <a:t>– match of students’ data to employment and earnings is done at ISU and augmented by additional characteristics harvested from FASFA by ISAC, who designed the data environment and smart-phone enabled website</a:t>
            </a:r>
          </a:p>
          <a:p>
            <a:pPr marL="285750" indent="-285750">
              <a:spcAft>
                <a:spcPts val="600"/>
              </a:spcAft>
              <a:buFont typeface="Arial" panose="020B0604020202020204" pitchFamily="34" charset="0"/>
              <a:buChar char="•"/>
            </a:pPr>
            <a:r>
              <a:rPr lang="en-US" sz="2000" b="1" dirty="0"/>
              <a:t>Disclosure proofing </a:t>
            </a:r>
          </a:p>
          <a:p>
            <a:pPr marL="800100" lvl="1" indent="-342900">
              <a:spcAft>
                <a:spcPts val="600"/>
              </a:spcAft>
              <a:buFont typeface="Courier New" panose="02070309020205020404" pitchFamily="49" charset="0"/>
              <a:buChar char="o"/>
            </a:pPr>
            <a:r>
              <a:rPr lang="en-US" sz="2000" dirty="0"/>
              <a:t>data is de-identified </a:t>
            </a:r>
          </a:p>
          <a:p>
            <a:pPr marL="800100" lvl="1" indent="-342900">
              <a:spcAft>
                <a:spcPts val="600"/>
              </a:spcAft>
              <a:buFont typeface="Courier New" panose="02070309020205020404" pitchFamily="49" charset="0"/>
              <a:buChar char="o"/>
            </a:pPr>
            <a:r>
              <a:rPr lang="en-US" sz="2000" dirty="0"/>
              <a:t>the disaggregation of outcomes down to the high school level</a:t>
            </a:r>
          </a:p>
          <a:p>
            <a:pPr marL="800100" lvl="1" indent="-342900">
              <a:spcAft>
                <a:spcPts val="600"/>
              </a:spcAft>
              <a:buFont typeface="Courier New" panose="02070309020205020404" pitchFamily="49" charset="0"/>
              <a:buChar char="o"/>
            </a:pPr>
            <a:r>
              <a:rPr lang="en-US" sz="2000" dirty="0"/>
              <a:t>data is suppressed if there are less than 10 individual students behind the information</a:t>
            </a:r>
          </a:p>
          <a:p>
            <a:pPr marL="800100" lvl="1" indent="-342900">
              <a:spcAft>
                <a:spcPts val="600"/>
              </a:spcAft>
              <a:buFont typeface="Courier New" panose="02070309020205020404" pitchFamily="49" charset="0"/>
              <a:buChar char="o"/>
            </a:pPr>
            <a:r>
              <a:rPr lang="en-US" sz="2000" dirty="0"/>
              <a:t>non-career outcome metrics are harvested from publicly-available sources</a:t>
            </a:r>
            <a:endParaRPr lang="en-US" sz="2000" dirty="0">
              <a:highlight>
                <a:srgbClr val="FFFF00"/>
              </a:highlight>
            </a:endParaRPr>
          </a:p>
        </p:txBody>
      </p:sp>
    </p:spTree>
    <p:extLst>
      <p:ext uri="{BB962C8B-B14F-4D97-AF65-F5344CB8AC3E}">
        <p14:creationId xmlns:p14="http://schemas.microsoft.com/office/powerpoint/2010/main" val="395407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471612"/>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20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370B4AE9-16FB-4245-9709-18C23377F173}"/>
              </a:ext>
            </a:extLst>
          </p:cNvPr>
          <p:cNvSpPr>
            <a:spLocks noGrp="1"/>
          </p:cNvSpPr>
          <p:nvPr>
            <p:ph type="title"/>
          </p:nvPr>
        </p:nvSpPr>
        <p:spPr>
          <a:xfrm>
            <a:off x="771525" y="1967266"/>
            <a:ext cx="1971675" cy="2547257"/>
          </a:xfrm>
          <a:noFill/>
        </p:spPr>
        <p:txBody>
          <a:bodyPr vert="horz" lIns="91440" tIns="45720" rIns="91440" bIns="45720" rtlCol="0" anchor="ctr">
            <a:normAutofit fontScale="90000"/>
          </a:bodyPr>
          <a:lstStyle/>
          <a:p>
            <a:pPr>
              <a:lnSpc>
                <a:spcPct val="90000"/>
              </a:lnSpc>
            </a:pPr>
            <a:r>
              <a:rPr lang="en-US" sz="2900" kern="1200" dirty="0">
                <a:solidFill>
                  <a:srgbClr val="FFFFFF"/>
                </a:solidFill>
                <a:latin typeface="+mj-lt"/>
                <a:ea typeface="+mj-ea"/>
                <a:cs typeface="+mj-cs"/>
              </a:rPr>
              <a:t>IL High School 2 Career</a:t>
            </a:r>
            <a:br>
              <a:rPr lang="en-US" sz="2900" kern="1200" dirty="0">
                <a:solidFill>
                  <a:srgbClr val="FFFFFF"/>
                </a:solidFill>
                <a:latin typeface="+mj-lt"/>
                <a:ea typeface="+mj-ea"/>
                <a:cs typeface="+mj-cs"/>
              </a:rPr>
            </a:br>
            <a:r>
              <a:rPr lang="en-US" sz="2900" kern="1200" dirty="0">
                <a:solidFill>
                  <a:srgbClr val="FFFFFF"/>
                </a:solidFill>
                <a:latin typeface="+mj-lt"/>
                <a:ea typeface="+mj-ea"/>
                <a:cs typeface="+mj-cs"/>
              </a:rPr>
              <a:t/>
            </a:r>
            <a:br>
              <a:rPr lang="en-US" sz="2900" kern="1200" dirty="0">
                <a:solidFill>
                  <a:srgbClr val="FFFFFF"/>
                </a:solidFill>
                <a:latin typeface="+mj-lt"/>
                <a:ea typeface="+mj-ea"/>
                <a:cs typeface="+mj-cs"/>
              </a:rPr>
            </a:br>
            <a:r>
              <a:rPr lang="en-US" sz="2900" kern="1200" dirty="0">
                <a:solidFill>
                  <a:srgbClr val="FFFFFF"/>
                </a:solidFill>
                <a:latin typeface="+mj-lt"/>
                <a:ea typeface="+mj-ea"/>
                <a:cs typeface="+mj-cs"/>
              </a:rPr>
              <a:t>Student / Parent Mobile App</a:t>
            </a:r>
          </a:p>
        </p:txBody>
      </p:sp>
      <p:pic>
        <p:nvPicPr>
          <p:cNvPr id="3" name="Picture 2">
            <a:extLst>
              <a:ext uri="{FF2B5EF4-FFF2-40B4-BE49-F238E27FC236}">
                <a16:creationId xmlns:a16="http://schemas.microsoft.com/office/drawing/2014/main" xmlns="" id="{925AA6BD-AA24-472A-AFAD-6187FA4BE37F}"/>
              </a:ext>
            </a:extLst>
          </p:cNvPr>
          <p:cNvPicPr>
            <a:picLocks noChangeAspect="1"/>
          </p:cNvPicPr>
          <p:nvPr/>
        </p:nvPicPr>
        <p:blipFill>
          <a:blip r:embed="rId3"/>
          <a:stretch>
            <a:fillRect/>
          </a:stretch>
        </p:blipFill>
        <p:spPr>
          <a:xfrm>
            <a:off x="3348928" y="65035"/>
            <a:ext cx="5694518" cy="3914980"/>
          </a:xfrm>
          <a:prstGeom prst="rect">
            <a:avLst/>
          </a:prstGeom>
        </p:spPr>
      </p:pic>
      <p:pic>
        <p:nvPicPr>
          <p:cNvPr id="2" name="Picture 1">
            <a:extLst>
              <a:ext uri="{FF2B5EF4-FFF2-40B4-BE49-F238E27FC236}">
                <a16:creationId xmlns:a16="http://schemas.microsoft.com/office/drawing/2014/main" xmlns="" id="{784D563A-06AE-42CF-8CDD-950996FF999B}"/>
              </a:ext>
            </a:extLst>
          </p:cNvPr>
          <p:cNvPicPr>
            <a:picLocks noChangeAspect="1"/>
          </p:cNvPicPr>
          <p:nvPr/>
        </p:nvPicPr>
        <p:blipFill>
          <a:blip r:embed="rId4"/>
          <a:stretch>
            <a:fillRect/>
          </a:stretch>
        </p:blipFill>
        <p:spPr>
          <a:xfrm>
            <a:off x="3348927" y="4031938"/>
            <a:ext cx="2834886" cy="2371550"/>
          </a:xfrm>
          <a:prstGeom prst="rect">
            <a:avLst/>
          </a:prstGeom>
        </p:spPr>
      </p:pic>
      <p:pic>
        <p:nvPicPr>
          <p:cNvPr id="7" name="Picture 6">
            <a:extLst>
              <a:ext uri="{FF2B5EF4-FFF2-40B4-BE49-F238E27FC236}">
                <a16:creationId xmlns:a16="http://schemas.microsoft.com/office/drawing/2014/main" xmlns="" id="{A75132C2-A5A9-4F9D-938D-62D42DDEC116}"/>
              </a:ext>
            </a:extLst>
          </p:cNvPr>
          <p:cNvPicPr>
            <a:picLocks noChangeAspect="1"/>
          </p:cNvPicPr>
          <p:nvPr/>
        </p:nvPicPr>
        <p:blipFill>
          <a:blip r:embed="rId5"/>
          <a:stretch>
            <a:fillRect/>
          </a:stretch>
        </p:blipFill>
        <p:spPr>
          <a:xfrm>
            <a:off x="6300008" y="4031938"/>
            <a:ext cx="2743438" cy="2371550"/>
          </a:xfrm>
          <a:prstGeom prst="rect">
            <a:avLst/>
          </a:prstGeom>
        </p:spPr>
      </p:pic>
    </p:spTree>
    <p:extLst>
      <p:ext uri="{BB962C8B-B14F-4D97-AF65-F5344CB8AC3E}">
        <p14:creationId xmlns:p14="http://schemas.microsoft.com/office/powerpoint/2010/main" val="1237963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370B4AE9-16FB-4245-9709-18C23377F173}"/>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nSpc>
                <a:spcPct val="90000"/>
              </a:lnSpc>
            </a:pPr>
            <a:r>
              <a:rPr lang="en-US" sz="2400" kern="1200" dirty="0">
                <a:solidFill>
                  <a:srgbClr val="FFFFFF"/>
                </a:solidFill>
                <a:latin typeface="+mj-lt"/>
                <a:ea typeface="+mj-ea"/>
                <a:cs typeface="+mj-cs"/>
              </a:rPr>
              <a:t>HS student decides not to go to college – top money –making industries</a:t>
            </a:r>
          </a:p>
        </p:txBody>
      </p:sp>
      <p:pic>
        <p:nvPicPr>
          <p:cNvPr id="2" name="Picture 1" descr="A screenshot of a cell phone&#10;&#10;Description generated with very high confidence">
            <a:extLst>
              <a:ext uri="{FF2B5EF4-FFF2-40B4-BE49-F238E27FC236}">
                <a16:creationId xmlns:a16="http://schemas.microsoft.com/office/drawing/2014/main" xmlns="" id="{354674D9-06F0-4E58-878D-07A6A1A47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349" y="643466"/>
            <a:ext cx="4844800" cy="5568739"/>
          </a:xfrm>
          <a:prstGeom prst="rect">
            <a:avLst/>
          </a:prstGeom>
        </p:spPr>
      </p:pic>
    </p:spTree>
    <p:extLst>
      <p:ext uri="{BB962C8B-B14F-4D97-AF65-F5344CB8AC3E}">
        <p14:creationId xmlns:p14="http://schemas.microsoft.com/office/powerpoint/2010/main" val="1255584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7CE67AC-C341-4E41-AD7D-446B8D7A5B0D}"/>
              </a:ext>
            </a:extLst>
          </p:cNvPr>
          <p:cNvSpPr>
            <a:spLocks noGrp="1"/>
          </p:cNvSpPr>
          <p:nvPr>
            <p:ph type="title"/>
          </p:nvPr>
        </p:nvSpPr>
        <p:spPr>
          <a:xfrm>
            <a:off x="771525" y="1967266"/>
            <a:ext cx="1971675" cy="2547257"/>
          </a:xfrm>
          <a:noFill/>
        </p:spPr>
        <p:txBody>
          <a:bodyPr anchor="ctr">
            <a:normAutofit/>
          </a:bodyPr>
          <a:lstStyle/>
          <a:p>
            <a:pPr>
              <a:lnSpc>
                <a:spcPct val="90000"/>
              </a:lnSpc>
            </a:pPr>
            <a:r>
              <a:rPr lang="en-US" sz="2600" dirty="0">
                <a:solidFill>
                  <a:srgbClr val="FFFFFF"/>
                </a:solidFill>
                <a:effectLst>
                  <a:outerShdw blurRad="38100" dist="38100" dir="2700000" algn="tl">
                    <a:srgbClr val="000000">
                      <a:alpha val="43137"/>
                    </a:srgbClr>
                  </a:outerShdw>
                </a:effectLst>
              </a:rPr>
              <a:t/>
            </a:r>
            <a:br>
              <a:rPr lang="en-US" sz="2600" dirty="0">
                <a:solidFill>
                  <a:srgbClr val="FFFFFF"/>
                </a:solidFill>
                <a:effectLst>
                  <a:outerShdw blurRad="38100" dist="38100" dir="2700000" algn="tl">
                    <a:srgbClr val="000000">
                      <a:alpha val="43137"/>
                    </a:srgbClr>
                  </a:outerShdw>
                </a:effectLst>
              </a:rPr>
            </a:br>
            <a:r>
              <a:rPr lang="en-US" sz="2600" dirty="0">
                <a:solidFill>
                  <a:srgbClr val="FFFFFF"/>
                </a:solidFill>
                <a:effectLst>
                  <a:outerShdw blurRad="38100" dist="38100" dir="2700000" algn="tl">
                    <a:srgbClr val="000000">
                      <a:alpha val="43137"/>
                    </a:srgbClr>
                  </a:outerShdw>
                </a:effectLst>
              </a:rPr>
              <a:t>HS student wants to go to college - Business as area of study</a:t>
            </a:r>
            <a:endParaRPr lang="en-US" sz="2600" dirty="0">
              <a:solidFill>
                <a:srgbClr val="FFFFFF"/>
              </a:solidFill>
            </a:endParaRPr>
          </a:p>
        </p:txBody>
      </p:sp>
      <p:pic>
        <p:nvPicPr>
          <p:cNvPr id="4" name="Picture 3" descr="A screenshot of a cell phone&#10;&#10;Description generated with very high confidence">
            <a:extLst>
              <a:ext uri="{FF2B5EF4-FFF2-40B4-BE49-F238E27FC236}">
                <a16:creationId xmlns:a16="http://schemas.microsoft.com/office/drawing/2014/main" xmlns="" id="{5B481173-3289-487A-99FA-44381EF41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2987" y="846350"/>
            <a:ext cx="5085525" cy="5162971"/>
          </a:xfrm>
          <a:prstGeom prst="rect">
            <a:avLst/>
          </a:prstGeom>
        </p:spPr>
      </p:pic>
    </p:spTree>
    <p:extLst>
      <p:ext uri="{BB962C8B-B14F-4D97-AF65-F5344CB8AC3E}">
        <p14:creationId xmlns:p14="http://schemas.microsoft.com/office/powerpoint/2010/main" val="790945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7CE67AC-C341-4E41-AD7D-446B8D7A5B0D}"/>
              </a:ext>
            </a:extLst>
          </p:cNvPr>
          <p:cNvSpPr>
            <a:spLocks noGrp="1"/>
          </p:cNvSpPr>
          <p:nvPr>
            <p:ph type="title"/>
          </p:nvPr>
        </p:nvSpPr>
        <p:spPr>
          <a:xfrm>
            <a:off x="771525" y="1967266"/>
            <a:ext cx="1971675" cy="2547257"/>
          </a:xfrm>
          <a:noFill/>
        </p:spPr>
        <p:txBody>
          <a:bodyPr anchor="ctr">
            <a:normAutofit/>
          </a:bodyPr>
          <a:lstStyle/>
          <a:p>
            <a:pPr>
              <a:lnSpc>
                <a:spcPct val="90000"/>
              </a:lnSpc>
            </a:pPr>
            <a:r>
              <a:rPr lang="en-US" sz="2600" dirty="0">
                <a:solidFill>
                  <a:srgbClr val="FFFFFF"/>
                </a:solidFill>
                <a:effectLst>
                  <a:outerShdw blurRad="38100" dist="38100" dir="2700000" algn="tl">
                    <a:srgbClr val="000000">
                      <a:alpha val="43137"/>
                    </a:srgbClr>
                  </a:outerShdw>
                </a:effectLst>
              </a:rPr>
              <a:t/>
            </a:r>
            <a:br>
              <a:rPr lang="en-US" sz="2600" dirty="0">
                <a:solidFill>
                  <a:srgbClr val="FFFFFF"/>
                </a:solidFill>
                <a:effectLst>
                  <a:outerShdw blurRad="38100" dist="38100" dir="2700000" algn="tl">
                    <a:srgbClr val="000000">
                      <a:alpha val="43137"/>
                    </a:srgbClr>
                  </a:outerShdw>
                </a:effectLst>
              </a:rPr>
            </a:br>
            <a:r>
              <a:rPr lang="en-US" sz="2600" dirty="0">
                <a:solidFill>
                  <a:srgbClr val="FFFFFF"/>
                </a:solidFill>
                <a:effectLst>
                  <a:outerShdw blurRad="38100" dist="38100" dir="2700000" algn="tl">
                    <a:srgbClr val="000000">
                      <a:alpha val="43137"/>
                    </a:srgbClr>
                  </a:outerShdw>
                </a:effectLst>
              </a:rPr>
              <a:t>HS student wants to go to college - Business as area of study</a:t>
            </a:r>
            <a:endParaRPr lang="en-US" sz="2600" dirty="0">
              <a:solidFill>
                <a:srgbClr val="FFFFFF"/>
              </a:solidFill>
            </a:endParaRPr>
          </a:p>
        </p:txBody>
      </p:sp>
      <p:pic>
        <p:nvPicPr>
          <p:cNvPr id="8" name="Picture 7" descr="A screenshot of a cell phone&#10;&#10;Description generated with very high confidence">
            <a:extLst>
              <a:ext uri="{FF2B5EF4-FFF2-40B4-BE49-F238E27FC236}">
                <a16:creationId xmlns:a16="http://schemas.microsoft.com/office/drawing/2014/main" xmlns="" id="{F30D6F57-D1AD-4D49-94F7-6FB22B3A84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349" y="643466"/>
            <a:ext cx="4844800" cy="5568739"/>
          </a:xfrm>
          <a:prstGeom prst="rect">
            <a:avLst/>
          </a:prstGeom>
        </p:spPr>
      </p:pic>
    </p:spTree>
    <p:extLst>
      <p:ext uri="{BB962C8B-B14F-4D97-AF65-F5344CB8AC3E}">
        <p14:creationId xmlns:p14="http://schemas.microsoft.com/office/powerpoint/2010/main" val="375748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0D2A8175-9BBE-41ED-9E7D-31056395BC75}"/>
              </a:ext>
            </a:extLst>
          </p:cNvPr>
          <p:cNvSpPr>
            <a:spLocks noGrp="1"/>
          </p:cNvSpPr>
          <p:nvPr>
            <p:ph type="title"/>
          </p:nvPr>
        </p:nvSpPr>
        <p:spPr>
          <a:xfrm>
            <a:off x="771525" y="1967266"/>
            <a:ext cx="1971675" cy="2547257"/>
          </a:xfrm>
          <a:noFill/>
        </p:spPr>
        <p:txBody>
          <a:bodyPr vert="horz" lIns="91440" tIns="45720" rIns="91440" bIns="45720" rtlCol="0" anchor="ctr">
            <a:noAutofit/>
          </a:bodyPr>
          <a:lstStyle/>
          <a:p>
            <a:pPr>
              <a:lnSpc>
                <a:spcPct val="90000"/>
              </a:lnSpc>
            </a:pPr>
            <a:r>
              <a:rPr lang="en-US" sz="2400" dirty="0">
                <a:solidFill>
                  <a:srgbClr val="FFFFFF"/>
                </a:solidFill>
                <a:effectLst>
                  <a:outerShdw blurRad="38100" dist="38100" dir="2700000" algn="tl">
                    <a:srgbClr val="000000">
                      <a:alpha val="43137"/>
                    </a:srgbClr>
                  </a:outerShdw>
                </a:effectLst>
              </a:rPr>
              <a:t/>
            </a:r>
            <a:br>
              <a:rPr lang="en-US" sz="2400" dirty="0">
                <a:solidFill>
                  <a:srgbClr val="FFFFFF"/>
                </a:solidFill>
                <a:effectLst>
                  <a:outerShdw blurRad="38100" dist="38100" dir="2700000" algn="tl">
                    <a:srgbClr val="000000">
                      <a:alpha val="43137"/>
                    </a:srgbClr>
                  </a:outerShdw>
                </a:effectLst>
              </a:rPr>
            </a:br>
            <a:r>
              <a:rPr lang="en-US" sz="2400" dirty="0">
                <a:solidFill>
                  <a:srgbClr val="FFFFFF"/>
                </a:solidFill>
                <a:effectLst>
                  <a:outerShdw blurRad="38100" dist="38100" dir="2700000" algn="tl">
                    <a:srgbClr val="000000">
                      <a:alpha val="43137"/>
                    </a:srgbClr>
                  </a:outerShdw>
                </a:effectLst>
              </a:rPr>
              <a:t>HS student wants to go to college - Business as area of study – linked to ILC2C</a:t>
            </a:r>
            <a:endParaRPr lang="en-US" sz="2400" kern="1200" dirty="0">
              <a:solidFill>
                <a:srgbClr val="FFFFFF"/>
              </a:solidFill>
              <a:latin typeface="+mj-lt"/>
              <a:ea typeface="+mj-ea"/>
              <a:cs typeface="+mj-cs"/>
            </a:endParaRPr>
          </a:p>
        </p:txBody>
      </p:sp>
      <p:pic>
        <p:nvPicPr>
          <p:cNvPr id="3" name="Picture 2" descr="A screenshot of a cell phone&#10;&#10;Description generated with very high confidence">
            <a:extLst>
              <a:ext uri="{FF2B5EF4-FFF2-40B4-BE49-F238E27FC236}">
                <a16:creationId xmlns:a16="http://schemas.microsoft.com/office/drawing/2014/main" xmlns="" id="{91F40F56-1F11-49CB-87F5-FA488045B3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348" y="643466"/>
            <a:ext cx="4844802" cy="5568739"/>
          </a:xfrm>
          <a:prstGeom prst="rect">
            <a:avLst/>
          </a:prstGeom>
        </p:spPr>
      </p:pic>
    </p:spTree>
    <p:extLst>
      <p:ext uri="{BB962C8B-B14F-4D97-AF65-F5344CB8AC3E}">
        <p14:creationId xmlns:p14="http://schemas.microsoft.com/office/powerpoint/2010/main" val="2091680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1"/>
            <a:ext cx="7620000" cy="1066800"/>
          </a:xfrm>
        </p:spPr>
        <p:txBody>
          <a:bodyPr>
            <a:noAutofit/>
          </a:bodyPr>
          <a:lstStyle/>
          <a:p>
            <a:pPr lvl="1" algn="ctr" rtl="0">
              <a:spcBef>
                <a:spcPct val="0"/>
              </a:spcBef>
            </a:pPr>
            <a:r>
              <a:rPr lang="en-US" sz="3600" b="1" dirty="0">
                <a:latin typeface="+mj-lt"/>
              </a:rPr>
              <a:t>How we got </a:t>
            </a:r>
            <a:r>
              <a:rPr lang="en-US" sz="3600" b="1" dirty="0">
                <a:solidFill>
                  <a:schemeClr val="tx1"/>
                </a:solidFill>
                <a:latin typeface="+mj-lt"/>
              </a:rPr>
              <a:t>here</a:t>
            </a:r>
          </a:p>
        </p:txBody>
      </p:sp>
      <p:sp>
        <p:nvSpPr>
          <p:cNvPr id="3" name="Content Placeholder 2"/>
          <p:cNvSpPr>
            <a:spLocks noGrp="1"/>
          </p:cNvSpPr>
          <p:nvPr>
            <p:ph idx="1"/>
          </p:nvPr>
        </p:nvSpPr>
        <p:spPr>
          <a:xfrm>
            <a:off x="192742" y="3657600"/>
            <a:ext cx="8480612" cy="2590800"/>
          </a:xfrm>
        </p:spPr>
        <p:txBody>
          <a:bodyPr>
            <a:normAutofit/>
          </a:bodyPr>
          <a:lstStyle/>
          <a:p>
            <a:endParaRPr lang="en-US" sz="2400" dirty="0"/>
          </a:p>
          <a:p>
            <a:endParaRPr lang="en-US" sz="2400" dirty="0"/>
          </a:p>
        </p:txBody>
      </p:sp>
      <p:sp>
        <p:nvSpPr>
          <p:cNvPr id="4" name="Rectangle 3"/>
          <p:cNvSpPr/>
          <p:nvPr/>
        </p:nvSpPr>
        <p:spPr>
          <a:xfrm>
            <a:off x="423120" y="1333889"/>
            <a:ext cx="8250235" cy="4031873"/>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ISAC tested HS2Career twice:</a:t>
            </a:r>
          </a:p>
          <a:p>
            <a:pPr>
              <a:spcAft>
                <a:spcPts val="600"/>
              </a:spcAft>
            </a:pPr>
            <a:r>
              <a:rPr lang="en-US" dirty="0"/>
              <a:t>	-	Buffalo Grove High School on 4/3/2019</a:t>
            </a:r>
          </a:p>
          <a:p>
            <a:pPr>
              <a:spcAft>
                <a:spcPts val="600"/>
              </a:spcAft>
            </a:pPr>
            <a:r>
              <a:rPr lang="en-US" dirty="0"/>
              <a:t>	-	Downers Grove High School on 4/30/2019</a:t>
            </a:r>
          </a:p>
          <a:p>
            <a:pPr marL="285750" indent="-285750">
              <a:spcAft>
                <a:spcPts val="600"/>
              </a:spcAft>
              <a:buFont typeface="Arial" panose="020B0604020202020204" pitchFamily="34" charset="0"/>
              <a:buChar char="•"/>
            </a:pPr>
            <a:r>
              <a:rPr lang="en-US" dirty="0"/>
              <a:t>In addition, our designs and functionality took into account user testing we have done on a different website (ILC2C) on at least four different occasions</a:t>
            </a:r>
          </a:p>
          <a:p>
            <a:pPr>
              <a:spcAft>
                <a:spcPts val="600"/>
              </a:spcAft>
            </a:pPr>
            <a:r>
              <a:rPr lang="en-US" dirty="0"/>
              <a:t>	-	West Leyden High School in Spring 2018 </a:t>
            </a:r>
          </a:p>
          <a:p>
            <a:pPr>
              <a:spcAft>
                <a:spcPts val="600"/>
              </a:spcAft>
            </a:pPr>
            <a:r>
              <a:rPr lang="en-US" dirty="0"/>
              <a:t>	-	Buffalo Grove High School on 11/8/2018 and on 4/2/2019</a:t>
            </a:r>
          </a:p>
          <a:p>
            <a:pPr>
              <a:spcAft>
                <a:spcPts val="600"/>
              </a:spcAft>
            </a:pPr>
            <a:r>
              <a:rPr lang="en-US" dirty="0"/>
              <a:t>	-	Downers Grove High School on 4/30/2019</a:t>
            </a:r>
          </a:p>
          <a:p>
            <a:pPr marL="285750" indent="-285750">
              <a:spcAft>
                <a:spcPts val="600"/>
              </a:spcAft>
              <a:buFont typeface="Arial" panose="020B0604020202020204" pitchFamily="34" charset="0"/>
              <a:buChar char="•"/>
            </a:pPr>
            <a:r>
              <a:rPr lang="en-US" dirty="0"/>
              <a:t>ILC2C also has a “Feedback” button that allows any user to provide feedback – these comments were taken into account by the project team and changes were discussed and implemented based on those comments</a:t>
            </a:r>
          </a:p>
          <a:p>
            <a:pPr marL="285750" indent="-285750">
              <a:spcAft>
                <a:spcPts val="600"/>
              </a:spcAft>
              <a:buFont typeface="Arial" panose="020B0604020202020204" pitchFamily="34" charset="0"/>
              <a:buChar char="•"/>
            </a:pPr>
            <a:r>
              <a:rPr lang="en-US" dirty="0"/>
              <a:t>At each of these usability tests, ISAC met with between 10 and 20 students</a:t>
            </a:r>
          </a:p>
        </p:txBody>
      </p:sp>
    </p:spTree>
    <p:extLst>
      <p:ext uri="{BB962C8B-B14F-4D97-AF65-F5344CB8AC3E}">
        <p14:creationId xmlns:p14="http://schemas.microsoft.com/office/powerpoint/2010/main" val="3902393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1"/>
            <a:ext cx="7620000" cy="1066800"/>
          </a:xfrm>
        </p:spPr>
        <p:txBody>
          <a:bodyPr>
            <a:noAutofit/>
          </a:bodyPr>
          <a:lstStyle/>
          <a:p>
            <a:pPr lvl="1" algn="ctr" rtl="0">
              <a:spcBef>
                <a:spcPct val="0"/>
              </a:spcBef>
            </a:pPr>
            <a:r>
              <a:rPr lang="en-US" sz="3600" b="1" dirty="0"/>
              <a:t>How we got </a:t>
            </a:r>
            <a:r>
              <a:rPr lang="en-US" sz="3600" b="1" dirty="0">
                <a:solidFill>
                  <a:schemeClr val="tx1"/>
                </a:solidFill>
              </a:rPr>
              <a:t>here (continued)</a:t>
            </a:r>
            <a:endParaRPr lang="en-US" sz="3600" b="1" dirty="0">
              <a:solidFill>
                <a:schemeClr val="tx1"/>
              </a:solidFill>
              <a:latin typeface="+mj-lt"/>
            </a:endParaRPr>
          </a:p>
        </p:txBody>
      </p:sp>
      <p:sp>
        <p:nvSpPr>
          <p:cNvPr id="3" name="Content Placeholder 2"/>
          <p:cNvSpPr>
            <a:spLocks noGrp="1"/>
          </p:cNvSpPr>
          <p:nvPr>
            <p:ph idx="1"/>
          </p:nvPr>
        </p:nvSpPr>
        <p:spPr>
          <a:xfrm>
            <a:off x="192742" y="3657600"/>
            <a:ext cx="8480612" cy="2590800"/>
          </a:xfrm>
        </p:spPr>
        <p:txBody>
          <a:bodyPr>
            <a:normAutofit/>
          </a:bodyPr>
          <a:lstStyle/>
          <a:p>
            <a:endParaRPr lang="en-US" sz="2400" dirty="0"/>
          </a:p>
          <a:p>
            <a:endParaRPr lang="en-US" sz="2400" dirty="0"/>
          </a:p>
        </p:txBody>
      </p:sp>
      <p:sp>
        <p:nvSpPr>
          <p:cNvPr id="4" name="Rectangle 3"/>
          <p:cNvSpPr/>
          <p:nvPr/>
        </p:nvSpPr>
        <p:spPr>
          <a:xfrm>
            <a:off x="423120" y="1333889"/>
            <a:ext cx="8250235" cy="3877985"/>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Students wanted to know: Why would they use it? What is this telling me?</a:t>
            </a:r>
          </a:p>
          <a:p>
            <a:pPr marL="285750" indent="-285750">
              <a:spcAft>
                <a:spcPts val="600"/>
              </a:spcAft>
              <a:buFont typeface="Arial" panose="020B0604020202020204" pitchFamily="34" charset="0"/>
              <a:buChar char="•"/>
            </a:pPr>
            <a:r>
              <a:rPr lang="en-US" dirty="0"/>
              <a:t>Students mentioned wanting to be able to compare different careers</a:t>
            </a:r>
          </a:p>
          <a:p>
            <a:pPr marL="285750" indent="-285750">
              <a:spcAft>
                <a:spcPts val="600"/>
              </a:spcAft>
              <a:buFont typeface="Arial" panose="020B0604020202020204" pitchFamily="34" charset="0"/>
              <a:buChar char="•"/>
            </a:pPr>
            <a:r>
              <a:rPr lang="en-US" dirty="0"/>
              <a:t>Students mentioned seeing the wages/earnings of different jobs was helpful</a:t>
            </a:r>
          </a:p>
          <a:p>
            <a:pPr marL="285750" indent="-285750">
              <a:spcAft>
                <a:spcPts val="600"/>
              </a:spcAft>
              <a:buFont typeface="Arial" panose="020B0604020202020204" pitchFamily="34" charset="0"/>
              <a:buChar char="•"/>
            </a:pPr>
            <a:r>
              <a:rPr lang="en-US" dirty="0"/>
              <a:t>Students mentioned wanting to be able to compare different majors</a:t>
            </a:r>
          </a:p>
          <a:p>
            <a:pPr marL="285750" indent="-285750">
              <a:spcAft>
                <a:spcPts val="600"/>
              </a:spcAft>
              <a:buFont typeface="Arial" panose="020B0604020202020204" pitchFamily="34" charset="0"/>
              <a:buChar char="•"/>
            </a:pPr>
            <a:r>
              <a:rPr lang="en-US" dirty="0"/>
              <a:t>Once students had a major in mind, they wanted to know what is a “good school for that major”</a:t>
            </a:r>
          </a:p>
          <a:p>
            <a:pPr marL="285750" indent="-285750">
              <a:spcAft>
                <a:spcPts val="600"/>
              </a:spcAft>
              <a:buFont typeface="Arial" panose="020B0604020202020204" pitchFamily="34" charset="0"/>
              <a:buChar char="•"/>
            </a:pPr>
            <a:r>
              <a:rPr lang="en-US" dirty="0"/>
              <a:t>To determine a “good school” - Important characteristics included campus size and location and whether or not they “felt like it was a good school for them” which was often determined through campus visits</a:t>
            </a:r>
          </a:p>
          <a:p>
            <a:pPr marL="285750" indent="-285750">
              <a:spcAft>
                <a:spcPts val="600"/>
              </a:spcAft>
              <a:buFont typeface="Arial" panose="020B0604020202020204" pitchFamily="34" charset="0"/>
              <a:buChar char="•"/>
            </a:pPr>
            <a:r>
              <a:rPr lang="en-US" dirty="0"/>
              <a:t>Different students had different situations: some knew what they wanted to study, some knew what they wanted to do for work, some knew they wanted to go to college but didn’t know what to study or what career they would have</a:t>
            </a:r>
          </a:p>
        </p:txBody>
      </p:sp>
    </p:spTree>
    <p:extLst>
      <p:ext uri="{BB962C8B-B14F-4D97-AF65-F5344CB8AC3E}">
        <p14:creationId xmlns:p14="http://schemas.microsoft.com/office/powerpoint/2010/main" val="1946157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1"/>
            <a:ext cx="7620000" cy="1066800"/>
          </a:xfrm>
        </p:spPr>
        <p:txBody>
          <a:bodyPr>
            <a:noAutofit/>
          </a:bodyPr>
          <a:lstStyle/>
          <a:p>
            <a:pPr lvl="1" algn="ctr" rtl="0">
              <a:spcBef>
                <a:spcPct val="0"/>
              </a:spcBef>
            </a:pPr>
            <a:r>
              <a:rPr lang="en-US" sz="3600" b="1" dirty="0">
                <a:latin typeface="+mj-lt"/>
              </a:rPr>
              <a:t>Next steps</a:t>
            </a:r>
          </a:p>
        </p:txBody>
      </p:sp>
      <p:sp>
        <p:nvSpPr>
          <p:cNvPr id="3" name="Content Placeholder 2"/>
          <p:cNvSpPr>
            <a:spLocks noGrp="1"/>
          </p:cNvSpPr>
          <p:nvPr>
            <p:ph idx="1"/>
          </p:nvPr>
        </p:nvSpPr>
        <p:spPr>
          <a:xfrm>
            <a:off x="192742" y="3657600"/>
            <a:ext cx="8480612" cy="2590800"/>
          </a:xfrm>
        </p:spPr>
        <p:txBody>
          <a:bodyPr>
            <a:normAutofit/>
          </a:bodyPr>
          <a:lstStyle/>
          <a:p>
            <a:endParaRPr lang="en-US" sz="2400" dirty="0"/>
          </a:p>
          <a:p>
            <a:r>
              <a:rPr lang="en-US" sz="2400" dirty="0"/>
              <a:t>Also visit </a:t>
            </a:r>
            <a:r>
              <a:rPr lang="en-US" sz="2400" dirty="0">
                <a:hlinkClick r:id="rId3"/>
              </a:rPr>
              <a:t>www.ILCollege2Career.com</a:t>
            </a:r>
            <a:r>
              <a:rPr lang="en-US" sz="2400" dirty="0"/>
              <a:t> for career outcomes of IL college graduates by higher education institution and program of study </a:t>
            </a:r>
          </a:p>
        </p:txBody>
      </p:sp>
      <p:sp>
        <p:nvSpPr>
          <p:cNvPr id="4" name="Rectangle 3"/>
          <p:cNvSpPr/>
          <p:nvPr/>
        </p:nvSpPr>
        <p:spPr>
          <a:xfrm>
            <a:off x="423120" y="1333889"/>
            <a:ext cx="8250235" cy="1785104"/>
          </a:xfrm>
          <a:prstGeom prst="rect">
            <a:avLst/>
          </a:prstGeom>
        </p:spPr>
        <p:txBody>
          <a:bodyPr wrap="square">
            <a:spAutoFit/>
          </a:bodyPr>
          <a:lstStyle/>
          <a:p>
            <a:pPr marL="285750" indent="-285750">
              <a:spcAft>
                <a:spcPts val="600"/>
              </a:spcAft>
              <a:buFont typeface="Arial" panose="020B0604020202020204" pitchFamily="34" charset="0"/>
              <a:buChar char="•"/>
            </a:pPr>
            <a:r>
              <a:rPr lang="en-US" b="1" dirty="0"/>
              <a:t>HighSchool2Career smartphone-enabled student/parent tool</a:t>
            </a:r>
          </a:p>
          <a:p>
            <a:pPr marL="742950" lvl="1" indent="-285750">
              <a:spcAft>
                <a:spcPts val="600"/>
              </a:spcAft>
              <a:buFont typeface="Arial" panose="020B0604020202020204" pitchFamily="34" charset="0"/>
              <a:buChar char="•"/>
            </a:pPr>
            <a:r>
              <a:rPr lang="en-US" dirty="0"/>
              <a:t>Continue testing screen design and data flow</a:t>
            </a:r>
          </a:p>
          <a:p>
            <a:pPr marL="742950" lvl="1" indent="-285750">
              <a:spcAft>
                <a:spcPts val="600"/>
              </a:spcAft>
              <a:buFont typeface="Arial" panose="020B0604020202020204" pitchFamily="34" charset="0"/>
              <a:buChar char="•"/>
            </a:pPr>
            <a:r>
              <a:rPr lang="en-US" dirty="0"/>
              <a:t>Include user feedback link</a:t>
            </a:r>
          </a:p>
          <a:p>
            <a:pPr marL="742950" lvl="1" indent="-285750">
              <a:spcAft>
                <a:spcPts val="600"/>
              </a:spcAft>
              <a:buFont typeface="Arial" panose="020B0604020202020204" pitchFamily="34" charset="0"/>
              <a:buChar char="•"/>
            </a:pPr>
            <a:r>
              <a:rPr lang="en-US" dirty="0"/>
              <a:t>Test and finalize data linkages</a:t>
            </a:r>
          </a:p>
          <a:p>
            <a:pPr marL="742950" lvl="1" indent="-285750">
              <a:spcAft>
                <a:spcPts val="600"/>
              </a:spcAft>
              <a:buFont typeface="Arial" panose="020B0604020202020204" pitchFamily="34" charset="0"/>
              <a:buChar char="•"/>
            </a:pPr>
            <a:r>
              <a:rPr lang="en-US" dirty="0"/>
              <a:t>Release to the public Fall 2019 (tentative)</a:t>
            </a:r>
          </a:p>
        </p:txBody>
      </p:sp>
    </p:spTree>
    <p:extLst>
      <p:ext uri="{BB962C8B-B14F-4D97-AF65-F5344CB8AC3E}">
        <p14:creationId xmlns:p14="http://schemas.microsoft.com/office/powerpoint/2010/main" val="1831820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9E1D2-7540-4D54-A1FF-DB8AAE4BB01D}"/>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xmlns="" id="{C1C156B3-533A-4817-A743-A4FD40BAC229}"/>
              </a:ext>
            </a:extLst>
          </p:cNvPr>
          <p:cNvSpPr>
            <a:spLocks noGrp="1"/>
          </p:cNvSpPr>
          <p:nvPr>
            <p:ph idx="1"/>
          </p:nvPr>
        </p:nvSpPr>
        <p:spPr/>
        <p:txBody>
          <a:bodyPr>
            <a:normAutofit fontScale="85000" lnSpcReduction="10000"/>
          </a:bodyPr>
          <a:lstStyle/>
          <a:p>
            <a:r>
              <a:rPr lang="en-US" dirty="0"/>
              <a:t>Erin Mitchell</a:t>
            </a:r>
          </a:p>
          <a:p>
            <a:pPr lvl="1"/>
            <a:r>
              <a:rPr lang="en-US" dirty="0"/>
              <a:t>Data Scientist, IL Student Assistance Commission</a:t>
            </a:r>
          </a:p>
          <a:p>
            <a:pPr lvl="1"/>
            <a:r>
              <a:rPr lang="en-US" dirty="0"/>
              <a:t>Topic: data infrastructure, ISBE researcher portal</a:t>
            </a:r>
          </a:p>
          <a:p>
            <a:r>
              <a:rPr lang="en-US" dirty="0"/>
              <a:t>Ewa Gallagher</a:t>
            </a:r>
          </a:p>
          <a:p>
            <a:pPr lvl="1"/>
            <a:r>
              <a:rPr lang="en-US" dirty="0"/>
              <a:t>Workforce Outcomes Manager, IL Dept of Employment Security</a:t>
            </a:r>
          </a:p>
          <a:p>
            <a:pPr lvl="1"/>
            <a:r>
              <a:rPr lang="en-US" dirty="0"/>
              <a:t>Topic: HighSchool2Career student/parent tool</a:t>
            </a:r>
          </a:p>
          <a:p>
            <a:r>
              <a:rPr lang="en-US" dirty="0">
                <a:solidFill>
                  <a:srgbClr val="FF0000"/>
                </a:solidFill>
              </a:rPr>
              <a:t>Patrick Payne</a:t>
            </a:r>
          </a:p>
          <a:p>
            <a:pPr lvl="1"/>
            <a:r>
              <a:rPr lang="en-US" dirty="0">
                <a:solidFill>
                  <a:srgbClr val="FF0000"/>
                </a:solidFill>
              </a:rPr>
              <a:t>Director of Data Strategies and Analytics, IL State Board of Education</a:t>
            </a:r>
          </a:p>
          <a:p>
            <a:pPr lvl="1"/>
            <a:r>
              <a:rPr lang="en-US" dirty="0">
                <a:solidFill>
                  <a:srgbClr val="FF0000"/>
                </a:solidFill>
              </a:rPr>
              <a:t>Topic: information pipeline to local school administrators</a:t>
            </a:r>
          </a:p>
          <a:p>
            <a:pPr lvl="1"/>
            <a:endParaRPr lang="en-US" dirty="0"/>
          </a:p>
        </p:txBody>
      </p:sp>
    </p:spTree>
    <p:extLst>
      <p:ext uri="{BB962C8B-B14F-4D97-AF65-F5344CB8AC3E}">
        <p14:creationId xmlns:p14="http://schemas.microsoft.com/office/powerpoint/2010/main" val="3296801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About Ed360</a:t>
            </a:r>
          </a:p>
        </p:txBody>
      </p:sp>
      <p:sp>
        <p:nvSpPr>
          <p:cNvPr id="6" name="TextBox 5"/>
          <p:cNvSpPr txBox="1"/>
          <p:nvPr/>
        </p:nvSpPr>
        <p:spPr>
          <a:xfrm>
            <a:off x="2875899" y="6477000"/>
            <a:ext cx="3806680" cy="248209"/>
          </a:xfrm>
          <a:prstGeom prst="rect">
            <a:avLst/>
          </a:prstGeom>
          <a:noFill/>
        </p:spPr>
        <p:txBody>
          <a:bodyPr wrap="square" rtlCol="0">
            <a:spAutoFit/>
          </a:bodyPr>
          <a:lstStyle/>
          <a:p>
            <a:pPr algn="ctr"/>
            <a:r>
              <a:rPr lang="en-US" sz="1013" b="1" dirty="0"/>
              <a:t>Whole Child   •   Whole School   •   Whole Community</a:t>
            </a:r>
            <a:endParaRPr lang="en-US" sz="1013" dirty="0"/>
          </a:p>
        </p:txBody>
      </p:sp>
      <p:sp>
        <p:nvSpPr>
          <p:cNvPr id="8" name="Content Placeholder 4">
            <a:extLst>
              <a:ext uri="{FF2B5EF4-FFF2-40B4-BE49-F238E27FC236}">
                <a16:creationId xmlns:a16="http://schemas.microsoft.com/office/drawing/2014/main" xmlns="" id="{41433C1A-6801-4B22-B2CE-890E59D63594}"/>
              </a:ext>
            </a:extLst>
          </p:cNvPr>
          <p:cNvSpPr>
            <a:spLocks noGrp="1"/>
          </p:cNvSpPr>
          <p:nvPr>
            <p:ph sz="quarter" idx="1"/>
          </p:nvPr>
        </p:nvSpPr>
        <p:spPr>
          <a:xfrm>
            <a:off x="792470" y="2274903"/>
            <a:ext cx="4962402" cy="2770949"/>
          </a:xfrm>
        </p:spPr>
        <p:txBody>
          <a:bodyPr vert="horz" anchor="t">
            <a:noAutofit/>
          </a:bodyPr>
          <a:lstStyle/>
          <a:p>
            <a:pPr marL="0" indent="0" fontAlgn="base">
              <a:buNone/>
            </a:pPr>
            <a:r>
              <a:rPr lang="en-US" sz="2000" dirty="0"/>
              <a:t>Ed360 is a </a:t>
            </a:r>
            <a:r>
              <a:rPr lang="en-US" sz="2000" b="1" i="1" dirty="0">
                <a:solidFill>
                  <a:srgbClr val="00B050"/>
                </a:solidFill>
              </a:rPr>
              <a:t>free</a:t>
            </a:r>
            <a:r>
              <a:rPr lang="en-US" sz="2000" dirty="0"/>
              <a:t>, secure web application built to support student instruction using the ISBE data warehouse.​</a:t>
            </a:r>
            <a:endParaRPr lang="en-US" sz="2000" dirty="0">
              <a:cs typeface="Calibri"/>
            </a:endParaRPr>
          </a:p>
          <a:p>
            <a:pPr marL="0" indent="0" fontAlgn="base">
              <a:buNone/>
            </a:pPr>
            <a:endParaRPr lang="en-US" sz="2000" dirty="0"/>
          </a:p>
          <a:p>
            <a:pPr fontAlgn="base"/>
            <a:r>
              <a:rPr lang="en-US" sz="2000" dirty="0"/>
              <a:t>Custom, in-house developed dashboard ​</a:t>
            </a:r>
            <a:endParaRPr lang="en-US" sz="2000" dirty="0">
              <a:cs typeface="Calibri"/>
            </a:endParaRPr>
          </a:p>
          <a:p>
            <a:pPr fontAlgn="base"/>
            <a:endParaRPr lang="en-US" sz="2000" dirty="0"/>
          </a:p>
          <a:p>
            <a:pPr fontAlgn="base"/>
            <a:r>
              <a:rPr lang="en-US" sz="2000" dirty="0"/>
              <a:t>Single sign on via </a:t>
            </a:r>
            <a:r>
              <a:rPr lang="en-US" sz="2000" b="1" dirty="0"/>
              <a:t>G Suite for Education</a:t>
            </a:r>
            <a:r>
              <a:rPr lang="en-US" sz="2000" dirty="0"/>
              <a:t>​</a:t>
            </a:r>
            <a:r>
              <a:rPr lang="en-US" sz="2000" dirty="0">
                <a:cs typeface="Calibri"/>
              </a:rPr>
              <a:t> and </a:t>
            </a:r>
            <a:r>
              <a:rPr lang="en-US" sz="2000" b="1" dirty="0">
                <a:cs typeface="Calibri"/>
              </a:rPr>
              <a:t>Office 365</a:t>
            </a:r>
          </a:p>
          <a:p>
            <a:pPr fontAlgn="base"/>
            <a:endParaRPr lang="en-US" sz="2000" dirty="0">
              <a:cs typeface="Calibri"/>
            </a:endParaRPr>
          </a:p>
          <a:p>
            <a:endParaRPr lang="en-US" sz="2000" dirty="0">
              <a:cs typeface="Calibri"/>
            </a:endParaRPr>
          </a:p>
        </p:txBody>
      </p:sp>
      <p:pic>
        <p:nvPicPr>
          <p:cNvPr id="9" name="Picture 8" descr="A close up of a sign&#10;&#10;Description generated with very high confidence">
            <a:hlinkClick r:id="rId2"/>
            <a:extLst>
              <a:ext uri="{FF2B5EF4-FFF2-40B4-BE49-F238E27FC236}">
                <a16:creationId xmlns:a16="http://schemas.microsoft.com/office/drawing/2014/main" xmlns="" id="{EB9D88BF-C516-484B-A660-FF70037EB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069" y="2723436"/>
            <a:ext cx="1891461" cy="1727612"/>
          </a:xfrm>
          <a:prstGeom prst="rect">
            <a:avLst/>
          </a:prstGeom>
        </p:spPr>
      </p:pic>
    </p:spTree>
    <p:extLst>
      <p:ext uri="{BB962C8B-B14F-4D97-AF65-F5344CB8AC3E}">
        <p14:creationId xmlns:p14="http://schemas.microsoft.com/office/powerpoint/2010/main" val="350953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471612"/>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F783590-D655-4A0D-AD88-CA0FA0829729}"/>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Tree>
    <p:extLst>
      <p:ext uri="{BB962C8B-B14F-4D97-AF65-F5344CB8AC3E}">
        <p14:creationId xmlns:p14="http://schemas.microsoft.com/office/powerpoint/2010/main" val="1754688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About Ed360</a:t>
            </a:r>
          </a:p>
        </p:txBody>
      </p:sp>
      <p:sp>
        <p:nvSpPr>
          <p:cNvPr id="6" name="TextBox 5"/>
          <p:cNvSpPr txBox="1"/>
          <p:nvPr/>
        </p:nvSpPr>
        <p:spPr>
          <a:xfrm>
            <a:off x="2875899" y="6477000"/>
            <a:ext cx="3806680" cy="248209"/>
          </a:xfrm>
          <a:prstGeom prst="rect">
            <a:avLst/>
          </a:prstGeom>
          <a:noFill/>
        </p:spPr>
        <p:txBody>
          <a:bodyPr wrap="square" rtlCol="0">
            <a:spAutoFit/>
          </a:bodyPr>
          <a:lstStyle/>
          <a:p>
            <a:pPr algn="ctr"/>
            <a:r>
              <a:rPr lang="en-US" sz="1013" b="1" dirty="0"/>
              <a:t>Whole Child   •   Whole School   •   Whole Community</a:t>
            </a:r>
            <a:endParaRPr lang="en-US" sz="1013" dirty="0"/>
          </a:p>
        </p:txBody>
      </p:sp>
      <p:sp>
        <p:nvSpPr>
          <p:cNvPr id="8" name="Content Placeholder 4">
            <a:extLst>
              <a:ext uri="{FF2B5EF4-FFF2-40B4-BE49-F238E27FC236}">
                <a16:creationId xmlns:a16="http://schemas.microsoft.com/office/drawing/2014/main" xmlns="" id="{41433C1A-6801-4B22-B2CE-890E59D63594}"/>
              </a:ext>
            </a:extLst>
          </p:cNvPr>
          <p:cNvSpPr>
            <a:spLocks noGrp="1"/>
          </p:cNvSpPr>
          <p:nvPr>
            <p:ph sz="quarter" idx="1"/>
          </p:nvPr>
        </p:nvSpPr>
        <p:spPr>
          <a:xfrm>
            <a:off x="694816" y="2086992"/>
            <a:ext cx="5546186" cy="3522215"/>
          </a:xfrm>
        </p:spPr>
        <p:txBody>
          <a:bodyPr vert="horz" anchor="t">
            <a:noAutofit/>
          </a:bodyPr>
          <a:lstStyle/>
          <a:p>
            <a:pPr fontAlgn="base"/>
            <a:r>
              <a:rPr lang="en-US" sz="2000" dirty="0"/>
              <a:t>Data includes</a:t>
            </a:r>
            <a:endParaRPr lang="en-US" sz="2000" i="1" dirty="0">
              <a:cs typeface="Calibri"/>
            </a:endParaRPr>
          </a:p>
          <a:p>
            <a:pPr lvl="1">
              <a:buFont typeface="Arial" panose="020B0604020202020204" pitchFamily="34" charset="0"/>
              <a:buChar char="•"/>
            </a:pPr>
            <a:r>
              <a:rPr lang="en-US" sz="2000" dirty="0"/>
              <a:t>District and school level metrics</a:t>
            </a:r>
            <a:endParaRPr lang="en-US" sz="2000" i="1" dirty="0">
              <a:cs typeface="Calibri"/>
            </a:endParaRPr>
          </a:p>
          <a:p>
            <a:pPr lvl="1">
              <a:buFont typeface="Arial" panose="020B0604020202020204" pitchFamily="34" charset="0"/>
              <a:buChar char="•"/>
            </a:pPr>
            <a:r>
              <a:rPr lang="en-US" sz="2000" dirty="0"/>
              <a:t>Class rosters, enrollment history, course history</a:t>
            </a:r>
            <a:endParaRPr lang="en-US" sz="2000" i="1" dirty="0">
              <a:cs typeface="Calibri"/>
            </a:endParaRPr>
          </a:p>
          <a:p>
            <a:pPr lvl="1">
              <a:buFont typeface="Arial" panose="020B0604020202020204" pitchFamily="34" charset="0"/>
              <a:buChar char="•"/>
            </a:pPr>
            <a:r>
              <a:rPr lang="en-US" sz="2000" dirty="0"/>
              <a:t>Student and educator demographics</a:t>
            </a:r>
            <a:endParaRPr lang="en-US" sz="2000" i="1" dirty="0">
              <a:cs typeface="Calibri"/>
            </a:endParaRPr>
          </a:p>
          <a:p>
            <a:pPr lvl="1">
              <a:buFont typeface="Arial" panose="020B0604020202020204" pitchFamily="34" charset="0"/>
              <a:buChar char="•"/>
            </a:pPr>
            <a:r>
              <a:rPr lang="en-US" sz="2000" dirty="0"/>
              <a:t>Educator retention and educator licensure information</a:t>
            </a:r>
            <a:endParaRPr lang="en-US" sz="2000" i="1" dirty="0">
              <a:cs typeface="Calibri"/>
            </a:endParaRPr>
          </a:p>
          <a:p>
            <a:pPr lvl="1">
              <a:buFont typeface="Arial" panose="020B0604020202020204" pitchFamily="34" charset="0"/>
              <a:buChar char="•"/>
            </a:pPr>
            <a:r>
              <a:rPr lang="en-US" sz="2000" dirty="0"/>
              <a:t>PARCC/IAR, SAT, ISA, KIDS, ACCESS, DLM-AA​</a:t>
            </a:r>
            <a:endParaRPr lang="en-US" sz="2000" dirty="0">
              <a:cs typeface="Calibri"/>
            </a:endParaRPr>
          </a:p>
          <a:p>
            <a:pPr marL="365760" lvl="1" indent="0">
              <a:buNone/>
            </a:pPr>
            <a:endParaRPr lang="en-US" sz="2000" dirty="0">
              <a:cs typeface="Calibri"/>
            </a:endParaRPr>
          </a:p>
          <a:p>
            <a:pPr fontAlgn="base"/>
            <a:r>
              <a:rPr lang="en-US" sz="2000" dirty="0"/>
              <a:t>Opt-in Services &gt; </a:t>
            </a:r>
            <a:r>
              <a:rPr lang="en-US" sz="2000" dirty="0" err="1"/>
              <a:t>Plickers</a:t>
            </a:r>
            <a:r>
              <a:rPr lang="en-US" sz="2000" dirty="0"/>
              <a:t>, NWEA MAP and Ed Leaders Network​</a:t>
            </a:r>
            <a:endParaRPr lang="en-US" sz="2000" dirty="0">
              <a:cs typeface="Calibri"/>
            </a:endParaRPr>
          </a:p>
          <a:p>
            <a:endParaRPr lang="en-US" sz="2000" dirty="0">
              <a:cs typeface="Calibri"/>
            </a:endParaRPr>
          </a:p>
        </p:txBody>
      </p:sp>
      <p:pic>
        <p:nvPicPr>
          <p:cNvPr id="9" name="Picture 8" descr="A close up of a sign&#10;&#10;Description generated with very high confidence">
            <a:hlinkClick r:id="rId2"/>
            <a:extLst>
              <a:ext uri="{FF2B5EF4-FFF2-40B4-BE49-F238E27FC236}">
                <a16:creationId xmlns:a16="http://schemas.microsoft.com/office/drawing/2014/main" xmlns="" id="{EB9D88BF-C516-484B-A660-FF70037EB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069" y="2723436"/>
            <a:ext cx="1891461" cy="1727612"/>
          </a:xfrm>
          <a:prstGeom prst="rect">
            <a:avLst/>
          </a:prstGeom>
        </p:spPr>
      </p:pic>
    </p:spTree>
    <p:extLst>
      <p:ext uri="{BB962C8B-B14F-4D97-AF65-F5344CB8AC3E}">
        <p14:creationId xmlns:p14="http://schemas.microsoft.com/office/powerpoint/2010/main" val="2036336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Important Facts</a:t>
            </a:r>
          </a:p>
        </p:txBody>
      </p:sp>
      <p:sp>
        <p:nvSpPr>
          <p:cNvPr id="6" name="TextBox 5"/>
          <p:cNvSpPr txBox="1"/>
          <p:nvPr/>
        </p:nvSpPr>
        <p:spPr>
          <a:xfrm>
            <a:off x="2875899" y="6477000"/>
            <a:ext cx="3806680" cy="248209"/>
          </a:xfrm>
          <a:prstGeom prst="rect">
            <a:avLst/>
          </a:prstGeom>
          <a:noFill/>
        </p:spPr>
        <p:txBody>
          <a:bodyPr wrap="square" rtlCol="0">
            <a:spAutoFit/>
          </a:bodyPr>
          <a:lstStyle/>
          <a:p>
            <a:pPr algn="ctr"/>
            <a:r>
              <a:rPr lang="en-US" sz="1013" b="1" dirty="0"/>
              <a:t>Whole Child   •   Whole School   •   Whole Community</a:t>
            </a:r>
            <a:endParaRPr lang="en-US" sz="1013" dirty="0"/>
          </a:p>
        </p:txBody>
      </p:sp>
      <p:sp>
        <p:nvSpPr>
          <p:cNvPr id="8" name="Content Placeholder 4">
            <a:extLst>
              <a:ext uri="{FF2B5EF4-FFF2-40B4-BE49-F238E27FC236}">
                <a16:creationId xmlns:a16="http://schemas.microsoft.com/office/drawing/2014/main" xmlns="" id="{41433C1A-6801-4B22-B2CE-890E59D63594}"/>
              </a:ext>
            </a:extLst>
          </p:cNvPr>
          <p:cNvSpPr>
            <a:spLocks noGrp="1"/>
          </p:cNvSpPr>
          <p:nvPr>
            <p:ph sz="quarter" idx="1"/>
          </p:nvPr>
        </p:nvSpPr>
        <p:spPr>
          <a:xfrm>
            <a:off x="526140" y="2780237"/>
            <a:ext cx="5546186" cy="1792550"/>
          </a:xfrm>
        </p:spPr>
        <p:txBody>
          <a:bodyPr vert="horz" anchor="t">
            <a:noAutofit/>
          </a:bodyPr>
          <a:lstStyle/>
          <a:p>
            <a:pPr fontAlgn="base"/>
            <a:r>
              <a:rPr lang="en-US" sz="2000" dirty="0"/>
              <a:t>Requires District Administrator​ to opt in</a:t>
            </a:r>
            <a:endParaRPr lang="en-US" sz="2000" dirty="0">
              <a:cs typeface="Calibri"/>
            </a:endParaRPr>
          </a:p>
          <a:p>
            <a:pPr fontAlgn="base"/>
            <a:r>
              <a:rPr lang="en-US" sz="2000" dirty="0"/>
              <a:t>Not a new data collection</a:t>
            </a:r>
          </a:p>
          <a:p>
            <a:pPr fontAlgn="base"/>
            <a:r>
              <a:rPr lang="en-US" sz="2000" dirty="0"/>
              <a:t>Data is refreshed daily​</a:t>
            </a:r>
            <a:endParaRPr lang="en-US" sz="2000" dirty="0">
              <a:cs typeface="Calibri"/>
            </a:endParaRPr>
          </a:p>
          <a:p>
            <a:pPr fontAlgn="base"/>
            <a:r>
              <a:rPr lang="en-US" sz="2000" dirty="0"/>
              <a:t>Role-based security following FERPA guidelines</a:t>
            </a:r>
            <a:endParaRPr lang="en-US" sz="2000" dirty="0">
              <a:cs typeface="Calibri"/>
            </a:endParaRPr>
          </a:p>
          <a:p>
            <a:endParaRPr lang="en-US" sz="2000" dirty="0">
              <a:cs typeface="Calibri"/>
            </a:endParaRPr>
          </a:p>
        </p:txBody>
      </p:sp>
      <p:pic>
        <p:nvPicPr>
          <p:cNvPr id="9" name="Picture 8" descr="A close up of a sign&#10;&#10;Description generated with very high confidence">
            <a:hlinkClick r:id="rId2"/>
            <a:extLst>
              <a:ext uri="{FF2B5EF4-FFF2-40B4-BE49-F238E27FC236}">
                <a16:creationId xmlns:a16="http://schemas.microsoft.com/office/drawing/2014/main" xmlns="" id="{EB9D88BF-C516-484B-A660-FF70037EB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069" y="2723436"/>
            <a:ext cx="1891461" cy="1727612"/>
          </a:xfrm>
          <a:prstGeom prst="rect">
            <a:avLst/>
          </a:prstGeom>
        </p:spPr>
      </p:pic>
    </p:spTree>
    <p:extLst>
      <p:ext uri="{BB962C8B-B14F-4D97-AF65-F5344CB8AC3E}">
        <p14:creationId xmlns:p14="http://schemas.microsoft.com/office/powerpoint/2010/main" val="2695144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Ed360 vs Illinois Report Card</a:t>
            </a:r>
          </a:p>
        </p:txBody>
      </p:sp>
      <p:sp>
        <p:nvSpPr>
          <p:cNvPr id="6" name="TextBox 5"/>
          <p:cNvSpPr txBox="1"/>
          <p:nvPr/>
        </p:nvSpPr>
        <p:spPr>
          <a:xfrm>
            <a:off x="2875899" y="6477000"/>
            <a:ext cx="3806680" cy="248209"/>
          </a:xfrm>
          <a:prstGeom prst="rect">
            <a:avLst/>
          </a:prstGeom>
          <a:noFill/>
        </p:spPr>
        <p:txBody>
          <a:bodyPr wrap="square" rtlCol="0">
            <a:spAutoFit/>
          </a:bodyPr>
          <a:lstStyle/>
          <a:p>
            <a:pPr algn="ctr"/>
            <a:r>
              <a:rPr lang="en-US" sz="1013" b="1" dirty="0"/>
              <a:t>Whole Child   •   Whole School   •   Whole Community</a:t>
            </a:r>
            <a:endParaRPr lang="en-US" sz="1013" dirty="0"/>
          </a:p>
        </p:txBody>
      </p:sp>
      <p:sp>
        <p:nvSpPr>
          <p:cNvPr id="10" name="Content Placeholder 4">
            <a:extLst>
              <a:ext uri="{FF2B5EF4-FFF2-40B4-BE49-F238E27FC236}">
                <a16:creationId xmlns:a16="http://schemas.microsoft.com/office/drawing/2014/main" xmlns="" id="{658D8DFF-9500-4690-B1CE-E34FEF608857}"/>
              </a:ext>
            </a:extLst>
          </p:cNvPr>
          <p:cNvSpPr>
            <a:spLocks noGrp="1"/>
          </p:cNvSpPr>
          <p:nvPr>
            <p:ph sz="quarter" idx="1"/>
          </p:nvPr>
        </p:nvSpPr>
        <p:spPr>
          <a:xfrm>
            <a:off x="668633" y="3824084"/>
            <a:ext cx="3227566" cy="1514018"/>
          </a:xfrm>
        </p:spPr>
        <p:txBody>
          <a:bodyPr vert="horz" anchor="t">
            <a:noAutofit/>
          </a:bodyPr>
          <a:lstStyle/>
          <a:p>
            <a:pPr marL="662940" lvl="1" indent="-342900">
              <a:spcBef>
                <a:spcPts val="500"/>
              </a:spcBef>
            </a:pPr>
            <a:r>
              <a:rPr lang="en-US" sz="2000" dirty="0">
                <a:cs typeface="Calibri"/>
              </a:rPr>
              <a:t>Instructional support</a:t>
            </a:r>
          </a:p>
          <a:p>
            <a:pPr marL="662940" lvl="1" indent="-342900">
              <a:spcBef>
                <a:spcPts val="500"/>
              </a:spcBef>
            </a:pPr>
            <a:r>
              <a:rPr lang="en-US" sz="2000" dirty="0"/>
              <a:t>Operational</a:t>
            </a:r>
            <a:endParaRPr lang="en-US" sz="2000" dirty="0">
              <a:cs typeface="Calibri"/>
            </a:endParaRPr>
          </a:p>
          <a:p>
            <a:pPr marL="662940" lvl="1" indent="-342900">
              <a:spcBef>
                <a:spcPts val="500"/>
              </a:spcBef>
            </a:pPr>
            <a:r>
              <a:rPr lang="en-US" sz="2000" dirty="0"/>
              <a:t>Secure district access</a:t>
            </a:r>
          </a:p>
          <a:p>
            <a:pPr marL="662940" lvl="1" indent="-342900">
              <a:spcBef>
                <a:spcPts val="500"/>
              </a:spcBef>
            </a:pPr>
            <a:r>
              <a:rPr lang="en-US" sz="2000" dirty="0">
                <a:cs typeface="Calibri"/>
              </a:rPr>
              <a:t>Detailed data</a:t>
            </a:r>
          </a:p>
        </p:txBody>
      </p:sp>
      <p:pic>
        <p:nvPicPr>
          <p:cNvPr id="11" name="Picture 10" descr="A screenshot of a girl&#10;&#10;Description generated with very high confidence">
            <a:extLst>
              <a:ext uri="{FF2B5EF4-FFF2-40B4-BE49-F238E27FC236}">
                <a16:creationId xmlns:a16="http://schemas.microsoft.com/office/drawing/2014/main" xmlns="" id="{321E0FC8-10C7-48F9-81D6-6788E26E757C}"/>
              </a:ext>
            </a:extLst>
          </p:cNvPr>
          <p:cNvPicPr>
            <a:picLocks noChangeAspect="1"/>
          </p:cNvPicPr>
          <p:nvPr/>
        </p:nvPicPr>
        <p:blipFill rotWithShape="1">
          <a:blip r:embed="rId2"/>
          <a:srcRect l="386" r="-386" b="51613"/>
          <a:stretch/>
        </p:blipFill>
        <p:spPr>
          <a:xfrm>
            <a:off x="4353068" y="2120820"/>
            <a:ext cx="4002076" cy="1392556"/>
          </a:xfrm>
          <a:prstGeom prst="rect">
            <a:avLst/>
          </a:prstGeom>
          <a:ln>
            <a:noFill/>
          </a:ln>
          <a:effectLst>
            <a:outerShdw blurRad="292100" dist="139700" dir="2700000" algn="tl" rotWithShape="0">
              <a:srgbClr val="333333">
                <a:alpha val="65000"/>
              </a:srgbClr>
            </a:outerShdw>
          </a:effectLst>
        </p:spPr>
      </p:pic>
      <p:sp>
        <p:nvSpPr>
          <p:cNvPr id="12" name="Content Placeholder 4">
            <a:extLst>
              <a:ext uri="{FF2B5EF4-FFF2-40B4-BE49-F238E27FC236}">
                <a16:creationId xmlns:a16="http://schemas.microsoft.com/office/drawing/2014/main" xmlns="" id="{7F758678-4619-41E0-9FCE-305223A39FFE}"/>
              </a:ext>
            </a:extLst>
          </p:cNvPr>
          <p:cNvSpPr txBox="1">
            <a:spLocks/>
          </p:cNvSpPr>
          <p:nvPr/>
        </p:nvSpPr>
        <p:spPr>
          <a:xfrm>
            <a:off x="4572000" y="3824084"/>
            <a:ext cx="3401335" cy="1514018"/>
          </a:xfrm>
          <a:prstGeom prst="rect">
            <a:avLst/>
          </a:prstGeom>
        </p:spPr>
        <p:txBody>
          <a:bodyPr vert="horz" anchor="t">
            <a:noAutofit/>
          </a:bodyPr>
          <a:lstStyle>
            <a:lvl1pPr marL="320040" indent="-320040" algn="l" rtl="0" eaLnBrk="1" latinLnBrk="0" hangingPunct="1">
              <a:spcBef>
                <a:spcPts val="700"/>
              </a:spcBef>
              <a:buClr>
                <a:srgbClr val="003E5A"/>
              </a:buClr>
              <a:buSzPct val="60000"/>
              <a:buFont typeface="Wingdings" panose="05000000000000000000" pitchFamily="2" charset="2"/>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003E5A"/>
              </a:buClr>
              <a:buSzPct val="70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003E5A"/>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003E5A"/>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003E5A"/>
              </a:buClr>
              <a:buSzPct val="65000"/>
              <a:buFont typeface="Wingdings" panose="05000000000000000000" pitchFamily="2" charset="2"/>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62940" lvl="1" indent="-342900">
              <a:spcBef>
                <a:spcPts val="500"/>
              </a:spcBef>
            </a:pPr>
            <a:r>
              <a:rPr lang="en-US" sz="2000" dirty="0">
                <a:cs typeface="Calibri"/>
              </a:rPr>
              <a:t>Inform communities</a:t>
            </a:r>
          </a:p>
          <a:p>
            <a:pPr marL="662940" lvl="1" indent="-342900">
              <a:spcBef>
                <a:spcPts val="500"/>
              </a:spcBef>
            </a:pPr>
            <a:r>
              <a:rPr lang="en-US" sz="2000" dirty="0"/>
              <a:t>Accountability</a:t>
            </a:r>
            <a:endParaRPr lang="en-US" sz="2000" dirty="0">
              <a:cs typeface="Calibri"/>
            </a:endParaRPr>
          </a:p>
          <a:p>
            <a:pPr marL="662940" lvl="1" indent="-342900">
              <a:spcBef>
                <a:spcPts val="500"/>
              </a:spcBef>
            </a:pPr>
            <a:r>
              <a:rPr lang="en-US" sz="2000" dirty="0"/>
              <a:t>Public access</a:t>
            </a:r>
            <a:endParaRPr lang="en-US" sz="2000" dirty="0">
              <a:cs typeface="Calibri"/>
            </a:endParaRPr>
          </a:p>
          <a:p>
            <a:pPr marL="662940" lvl="1" indent="-342900">
              <a:spcBef>
                <a:spcPts val="500"/>
              </a:spcBef>
            </a:pPr>
            <a:r>
              <a:rPr lang="en-US" sz="2000" dirty="0">
                <a:cs typeface="Calibri"/>
              </a:rPr>
              <a:t>Aggregate data</a:t>
            </a:r>
          </a:p>
        </p:txBody>
      </p:sp>
      <p:pic>
        <p:nvPicPr>
          <p:cNvPr id="13" name="Picture 12">
            <a:hlinkClick r:id="rId3"/>
            <a:extLst>
              <a:ext uri="{FF2B5EF4-FFF2-40B4-BE49-F238E27FC236}">
                <a16:creationId xmlns:a16="http://schemas.microsoft.com/office/drawing/2014/main" xmlns="" id="{4518025F-879B-42D9-BE34-C1FDF25ED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614" y="2120820"/>
            <a:ext cx="1487604" cy="1358739"/>
          </a:xfrm>
          <a:prstGeom prst="rect">
            <a:avLst/>
          </a:prstGeom>
        </p:spPr>
      </p:pic>
    </p:spTree>
    <p:extLst>
      <p:ext uri="{BB962C8B-B14F-4D97-AF65-F5344CB8AC3E}">
        <p14:creationId xmlns:p14="http://schemas.microsoft.com/office/powerpoint/2010/main" val="1150888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District/School Admin Metrics</a:t>
            </a:r>
          </a:p>
        </p:txBody>
      </p:sp>
      <p:sp>
        <p:nvSpPr>
          <p:cNvPr id="6" name="TextBox 5"/>
          <p:cNvSpPr txBox="1"/>
          <p:nvPr/>
        </p:nvSpPr>
        <p:spPr>
          <a:xfrm>
            <a:off x="2875899" y="6477000"/>
            <a:ext cx="3806680" cy="248209"/>
          </a:xfrm>
          <a:prstGeom prst="rect">
            <a:avLst/>
          </a:prstGeom>
          <a:noFill/>
        </p:spPr>
        <p:txBody>
          <a:bodyPr wrap="square" rtlCol="0">
            <a:spAutoFit/>
          </a:bodyPr>
          <a:lstStyle/>
          <a:p>
            <a:pPr algn="ctr"/>
            <a:r>
              <a:rPr lang="en-US" sz="1013" b="1" dirty="0"/>
              <a:t>Whole Child   •   Whole School   •   Whole Community</a:t>
            </a:r>
            <a:endParaRPr lang="en-US" sz="1013" dirty="0"/>
          </a:p>
        </p:txBody>
      </p:sp>
      <p:sp>
        <p:nvSpPr>
          <p:cNvPr id="3" name="Content Placeholder 2">
            <a:extLst>
              <a:ext uri="{FF2B5EF4-FFF2-40B4-BE49-F238E27FC236}">
                <a16:creationId xmlns:a16="http://schemas.microsoft.com/office/drawing/2014/main" xmlns="" id="{DCDCA549-196D-4005-BF1D-9B2E49A541AF}"/>
              </a:ext>
            </a:extLst>
          </p:cNvPr>
          <p:cNvSpPr>
            <a:spLocks noGrp="1"/>
          </p:cNvSpPr>
          <p:nvPr>
            <p:ph sz="quarter" idx="1"/>
          </p:nvPr>
        </p:nvSpPr>
        <p:spPr>
          <a:xfrm>
            <a:off x="612648" y="1600200"/>
            <a:ext cx="8153400" cy="3992732"/>
          </a:xfrm>
        </p:spPr>
        <p:txBody>
          <a:bodyPr>
            <a:normAutofit/>
          </a:bodyPr>
          <a:lstStyle/>
          <a:p>
            <a:pPr lvl="1" fontAlgn="base"/>
            <a:r>
              <a:rPr lang="en-US" sz="2200" dirty="0">
                <a:cs typeface="Calibri"/>
              </a:rPr>
              <a:t>School Compare feature</a:t>
            </a:r>
          </a:p>
          <a:p>
            <a:pPr lvl="1" fontAlgn="base"/>
            <a:r>
              <a:rPr lang="en-US" sz="2200" dirty="0">
                <a:cs typeface="Calibri"/>
              </a:rPr>
              <a:t>State Assessment Performance charts</a:t>
            </a:r>
          </a:p>
          <a:p>
            <a:pPr lvl="1" fontAlgn="base"/>
            <a:r>
              <a:rPr lang="en-US" sz="2200" dirty="0">
                <a:cs typeface="Calibri"/>
              </a:rPr>
              <a:t>5 Essentials Survey Results</a:t>
            </a:r>
          </a:p>
          <a:p>
            <a:pPr lvl="1" fontAlgn="base"/>
            <a:r>
              <a:rPr lang="en-US" sz="2200" dirty="0">
                <a:cs typeface="Calibri"/>
              </a:rPr>
              <a:t>CTE Concentrators and Participants</a:t>
            </a:r>
          </a:p>
          <a:p>
            <a:pPr lvl="1" fontAlgn="base"/>
            <a:r>
              <a:rPr lang="en-US" sz="2200" dirty="0">
                <a:cs typeface="Calibri"/>
              </a:rPr>
              <a:t>Average Class Size</a:t>
            </a:r>
          </a:p>
          <a:p>
            <a:pPr lvl="1" fontAlgn="base"/>
            <a:r>
              <a:rPr lang="en-US" sz="2200" dirty="0">
                <a:cs typeface="Calibri"/>
              </a:rPr>
              <a:t>Student Mobility</a:t>
            </a:r>
          </a:p>
          <a:p>
            <a:pPr lvl="1" fontAlgn="base"/>
            <a:r>
              <a:rPr lang="en-US" sz="2200" dirty="0">
                <a:cs typeface="Calibri"/>
              </a:rPr>
              <a:t>Student Attendance</a:t>
            </a:r>
          </a:p>
          <a:p>
            <a:pPr fontAlgn="base"/>
            <a:endParaRPr lang="en-US" sz="2200" dirty="0">
              <a:cs typeface="Calibri"/>
            </a:endParaRPr>
          </a:p>
          <a:p>
            <a:endParaRPr lang="en-US" sz="2200" dirty="0">
              <a:cs typeface="Calibri"/>
            </a:endParaRPr>
          </a:p>
          <a:p>
            <a:endParaRPr lang="en-US" dirty="0"/>
          </a:p>
        </p:txBody>
      </p:sp>
    </p:spTree>
    <p:extLst>
      <p:ext uri="{BB962C8B-B14F-4D97-AF65-F5344CB8AC3E}">
        <p14:creationId xmlns:p14="http://schemas.microsoft.com/office/powerpoint/2010/main" val="2021618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Educator Metrics</a:t>
            </a:r>
          </a:p>
        </p:txBody>
      </p:sp>
      <p:sp>
        <p:nvSpPr>
          <p:cNvPr id="6" name="TextBox 5"/>
          <p:cNvSpPr txBox="1"/>
          <p:nvPr/>
        </p:nvSpPr>
        <p:spPr>
          <a:xfrm>
            <a:off x="2875899" y="6477000"/>
            <a:ext cx="3806680" cy="248209"/>
          </a:xfrm>
          <a:prstGeom prst="rect">
            <a:avLst/>
          </a:prstGeom>
          <a:noFill/>
        </p:spPr>
        <p:txBody>
          <a:bodyPr wrap="square" rtlCol="0">
            <a:spAutoFit/>
          </a:bodyPr>
          <a:lstStyle/>
          <a:p>
            <a:pPr algn="ctr"/>
            <a:r>
              <a:rPr lang="en-US" sz="1013" b="1" dirty="0"/>
              <a:t>Whole Child   •   Whole School   •   Whole Community</a:t>
            </a:r>
            <a:endParaRPr lang="en-US" sz="1013" dirty="0"/>
          </a:p>
        </p:txBody>
      </p:sp>
      <p:sp>
        <p:nvSpPr>
          <p:cNvPr id="3" name="Content Placeholder 2">
            <a:extLst>
              <a:ext uri="{FF2B5EF4-FFF2-40B4-BE49-F238E27FC236}">
                <a16:creationId xmlns:a16="http://schemas.microsoft.com/office/drawing/2014/main" xmlns="" id="{DCDCA549-196D-4005-BF1D-9B2E49A541AF}"/>
              </a:ext>
            </a:extLst>
          </p:cNvPr>
          <p:cNvSpPr>
            <a:spLocks noGrp="1"/>
          </p:cNvSpPr>
          <p:nvPr>
            <p:ph sz="quarter" idx="1"/>
          </p:nvPr>
        </p:nvSpPr>
        <p:spPr>
          <a:xfrm>
            <a:off x="612648" y="1600200"/>
            <a:ext cx="8153400" cy="3992732"/>
          </a:xfrm>
        </p:spPr>
        <p:txBody>
          <a:bodyPr>
            <a:normAutofit/>
          </a:bodyPr>
          <a:lstStyle/>
          <a:p>
            <a:pPr lvl="1" fontAlgn="base"/>
            <a:r>
              <a:rPr lang="en-US" sz="2200" dirty="0"/>
              <a:t>District FTE by employment category</a:t>
            </a:r>
            <a:endParaRPr lang="en-US" sz="2200" dirty="0">
              <a:cs typeface="Calibri"/>
            </a:endParaRPr>
          </a:p>
          <a:p>
            <a:pPr lvl="1" fontAlgn="base"/>
            <a:r>
              <a:rPr lang="en-US" sz="2200" dirty="0"/>
              <a:t>Educator Equity: Effective and Inexperienced Teachers</a:t>
            </a:r>
          </a:p>
          <a:p>
            <a:pPr lvl="1" fontAlgn="base"/>
            <a:r>
              <a:rPr lang="en-US" sz="2200" dirty="0"/>
              <a:t>License and Endorsements, including expiration indicators</a:t>
            </a:r>
            <a:endParaRPr lang="en-US" sz="2200" dirty="0">
              <a:cs typeface="Calibri"/>
            </a:endParaRPr>
          </a:p>
          <a:p>
            <a:pPr lvl="1" fontAlgn="base"/>
            <a:r>
              <a:rPr lang="en-US" sz="2200" dirty="0"/>
              <a:t>Percent of first year teachers by school</a:t>
            </a:r>
            <a:endParaRPr lang="en-US" sz="2200" dirty="0">
              <a:cs typeface="Calibri"/>
            </a:endParaRPr>
          </a:p>
          <a:p>
            <a:pPr lvl="1" fontAlgn="base"/>
            <a:r>
              <a:rPr lang="en-US" sz="2200" dirty="0"/>
              <a:t>Average years of teaching experience by school</a:t>
            </a:r>
            <a:endParaRPr lang="en-US" sz="2200" dirty="0">
              <a:cs typeface="Calibri"/>
            </a:endParaRPr>
          </a:p>
          <a:p>
            <a:pPr lvl="1"/>
            <a:r>
              <a:rPr lang="en-US" sz="2200" dirty="0">
                <a:cs typeface="Calibri"/>
              </a:rPr>
              <a:t>Post secondary degree(s)</a:t>
            </a:r>
          </a:p>
          <a:p>
            <a:pPr lvl="1" fontAlgn="base"/>
            <a:r>
              <a:rPr lang="en-US" sz="2200" dirty="0"/>
              <a:t>Years of teaching experience</a:t>
            </a:r>
            <a:endParaRPr lang="en-US" sz="2200" dirty="0">
              <a:cs typeface="Calibri"/>
            </a:endParaRPr>
          </a:p>
          <a:p>
            <a:pPr lvl="1" fontAlgn="base"/>
            <a:r>
              <a:rPr lang="en-US" sz="2200" dirty="0"/>
              <a:t>Professional development credits</a:t>
            </a:r>
          </a:p>
          <a:p>
            <a:pPr lvl="1" fontAlgn="base"/>
            <a:r>
              <a:rPr lang="en-US" sz="2200" dirty="0"/>
              <a:t>Educator retention</a:t>
            </a:r>
            <a:endParaRPr lang="en-US" sz="2200" dirty="0">
              <a:cs typeface="Calibri"/>
            </a:endParaRPr>
          </a:p>
          <a:p>
            <a:pPr marL="365760" lvl="1" indent="0" fontAlgn="base">
              <a:buNone/>
            </a:pPr>
            <a:endParaRPr lang="en-US" sz="2200" dirty="0">
              <a:cs typeface="Calibri"/>
            </a:endParaRPr>
          </a:p>
          <a:p>
            <a:pPr fontAlgn="base"/>
            <a:endParaRPr lang="en-US" sz="2200" dirty="0">
              <a:cs typeface="Calibri"/>
            </a:endParaRPr>
          </a:p>
          <a:p>
            <a:endParaRPr lang="en-US" sz="2200" dirty="0">
              <a:cs typeface="Calibri"/>
            </a:endParaRPr>
          </a:p>
          <a:p>
            <a:endParaRPr lang="en-US" dirty="0"/>
          </a:p>
        </p:txBody>
      </p:sp>
    </p:spTree>
    <p:extLst>
      <p:ext uri="{BB962C8B-B14F-4D97-AF65-F5344CB8AC3E}">
        <p14:creationId xmlns:p14="http://schemas.microsoft.com/office/powerpoint/2010/main" val="2084759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Student Metrics</a:t>
            </a:r>
          </a:p>
        </p:txBody>
      </p:sp>
      <p:sp>
        <p:nvSpPr>
          <p:cNvPr id="6" name="TextBox 5"/>
          <p:cNvSpPr txBox="1"/>
          <p:nvPr/>
        </p:nvSpPr>
        <p:spPr>
          <a:xfrm>
            <a:off x="2875899" y="6477000"/>
            <a:ext cx="3806680" cy="248209"/>
          </a:xfrm>
          <a:prstGeom prst="rect">
            <a:avLst/>
          </a:prstGeom>
          <a:noFill/>
        </p:spPr>
        <p:txBody>
          <a:bodyPr wrap="square" rtlCol="0">
            <a:spAutoFit/>
          </a:bodyPr>
          <a:lstStyle/>
          <a:p>
            <a:pPr algn="ctr"/>
            <a:r>
              <a:rPr lang="en-US" sz="1013" b="1" dirty="0"/>
              <a:t>Whole Child   •   Whole School   •   Whole Community</a:t>
            </a:r>
            <a:endParaRPr lang="en-US" sz="1013" dirty="0"/>
          </a:p>
        </p:txBody>
      </p:sp>
      <p:sp>
        <p:nvSpPr>
          <p:cNvPr id="3" name="Content Placeholder 2">
            <a:extLst>
              <a:ext uri="{FF2B5EF4-FFF2-40B4-BE49-F238E27FC236}">
                <a16:creationId xmlns:a16="http://schemas.microsoft.com/office/drawing/2014/main" xmlns="" id="{DCDCA549-196D-4005-BF1D-9B2E49A541AF}"/>
              </a:ext>
            </a:extLst>
          </p:cNvPr>
          <p:cNvSpPr>
            <a:spLocks noGrp="1"/>
          </p:cNvSpPr>
          <p:nvPr>
            <p:ph sz="quarter" idx="1"/>
          </p:nvPr>
        </p:nvSpPr>
        <p:spPr>
          <a:xfrm>
            <a:off x="612648" y="1600200"/>
            <a:ext cx="8153400" cy="3992732"/>
          </a:xfrm>
        </p:spPr>
        <p:txBody>
          <a:bodyPr>
            <a:normAutofit fontScale="85000" lnSpcReduction="20000"/>
          </a:bodyPr>
          <a:lstStyle/>
          <a:p>
            <a:pPr lvl="1" fontAlgn="base"/>
            <a:r>
              <a:rPr lang="en-US" sz="2200" dirty="0"/>
              <a:t>Demographics (enrolled grade, gender, race/ethnicity, homeless, native language, EL, CTE participation, on track progress, passing Algebra I)</a:t>
            </a:r>
          </a:p>
          <a:p>
            <a:pPr lvl="1" fontAlgn="base"/>
            <a:r>
              <a:rPr lang="en-US" sz="2200" dirty="0"/>
              <a:t>IEP (primary/secondary disability, related services, education environment, percent special education)</a:t>
            </a:r>
          </a:p>
          <a:p>
            <a:pPr lvl="1" fontAlgn="base"/>
            <a:r>
              <a:rPr lang="en-US" sz="2200" dirty="0"/>
              <a:t>Attendance</a:t>
            </a:r>
          </a:p>
          <a:p>
            <a:pPr lvl="1" fontAlgn="base"/>
            <a:r>
              <a:rPr lang="en-US" sz="2200" dirty="0"/>
              <a:t>Current year course list</a:t>
            </a:r>
          </a:p>
          <a:p>
            <a:pPr lvl="1" fontAlgn="base"/>
            <a:r>
              <a:rPr lang="en-US" sz="2200" dirty="0"/>
              <a:t>Assessment history (state and local assessments, as applicable)</a:t>
            </a:r>
          </a:p>
          <a:p>
            <a:pPr lvl="2" fontAlgn="base"/>
            <a:r>
              <a:rPr lang="en-US" sz="2031" dirty="0"/>
              <a:t>State: KIDS, PARCC/IAR {w/SGP}, ISA, SAT, ACCESS, DLM-AA​</a:t>
            </a:r>
          </a:p>
          <a:p>
            <a:pPr lvl="2" fontAlgn="base"/>
            <a:r>
              <a:rPr lang="en-US" sz="2031" dirty="0">
                <a:cs typeface="Calibri"/>
              </a:rPr>
              <a:t>Local: NWEA MAP</a:t>
            </a:r>
          </a:p>
          <a:p>
            <a:pPr lvl="2" fontAlgn="base"/>
            <a:r>
              <a:rPr lang="en-US" sz="2031" dirty="0">
                <a:cs typeface="Calibri"/>
              </a:rPr>
              <a:t>Local: Renaissance STAR </a:t>
            </a:r>
            <a:r>
              <a:rPr lang="en-US" sz="2031" dirty="0">
                <a:solidFill>
                  <a:schemeClr val="accent5">
                    <a:lumMod val="75000"/>
                  </a:schemeClr>
                </a:solidFill>
                <a:cs typeface="Calibri"/>
                <a:sym typeface="Wingdings" panose="05000000000000000000" pitchFamily="2" charset="2"/>
              </a:rPr>
              <a:t></a:t>
            </a:r>
            <a:r>
              <a:rPr lang="en-US" sz="2031" i="1" dirty="0">
                <a:solidFill>
                  <a:schemeClr val="accent5">
                    <a:lumMod val="75000"/>
                  </a:schemeClr>
                </a:solidFill>
                <a:cs typeface="Calibri"/>
                <a:sym typeface="Wingdings" panose="05000000000000000000" pitchFamily="2" charset="2"/>
              </a:rPr>
              <a:t> </a:t>
            </a:r>
            <a:r>
              <a:rPr lang="en-US" sz="2031" i="1" dirty="0">
                <a:solidFill>
                  <a:schemeClr val="accent5">
                    <a:lumMod val="75000"/>
                  </a:schemeClr>
                </a:solidFill>
                <a:cs typeface="Calibri"/>
              </a:rPr>
              <a:t>under development</a:t>
            </a:r>
            <a:endParaRPr lang="en-US" sz="2031" dirty="0"/>
          </a:p>
          <a:p>
            <a:pPr lvl="1" fontAlgn="base"/>
            <a:r>
              <a:rPr lang="en-US" sz="2200" dirty="0"/>
              <a:t>Enrollment history</a:t>
            </a:r>
            <a:endParaRPr lang="en-US" sz="2200" dirty="0">
              <a:cs typeface="Calibri"/>
            </a:endParaRPr>
          </a:p>
          <a:p>
            <a:pPr lvl="1" fontAlgn="base"/>
            <a:r>
              <a:rPr lang="en-US" sz="2200" dirty="0"/>
              <a:t>Course history (subject, course, final letter grade, credit earned)</a:t>
            </a:r>
          </a:p>
          <a:p>
            <a:pPr lvl="1" fontAlgn="base"/>
            <a:r>
              <a:rPr lang="en-US" sz="2200" dirty="0">
                <a:cs typeface="Calibri"/>
              </a:rPr>
              <a:t>Remediation by subject area</a:t>
            </a:r>
          </a:p>
          <a:p>
            <a:pPr lvl="1" fontAlgn="base"/>
            <a:r>
              <a:rPr lang="en-US" sz="2200" dirty="0">
                <a:cs typeface="Calibri"/>
              </a:rPr>
              <a:t>Postsecondary enrollment</a:t>
            </a:r>
          </a:p>
          <a:p>
            <a:pPr fontAlgn="base"/>
            <a:endParaRPr lang="en-US" sz="2200" dirty="0">
              <a:cs typeface="Calibri"/>
            </a:endParaRPr>
          </a:p>
          <a:p>
            <a:pPr fontAlgn="base"/>
            <a:endParaRPr lang="en-US" sz="2200" dirty="0">
              <a:cs typeface="Calibri"/>
            </a:endParaRPr>
          </a:p>
          <a:p>
            <a:endParaRPr lang="en-US" sz="2200" dirty="0">
              <a:cs typeface="Calibri"/>
            </a:endParaRPr>
          </a:p>
        </p:txBody>
      </p:sp>
    </p:spTree>
    <p:extLst>
      <p:ext uri="{BB962C8B-B14F-4D97-AF65-F5344CB8AC3E}">
        <p14:creationId xmlns:p14="http://schemas.microsoft.com/office/powerpoint/2010/main" val="961273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Obtaining Data for Ed360</a:t>
            </a:r>
          </a:p>
        </p:txBody>
      </p:sp>
      <p:sp>
        <p:nvSpPr>
          <p:cNvPr id="6" name="TextBox 5"/>
          <p:cNvSpPr txBox="1"/>
          <p:nvPr/>
        </p:nvSpPr>
        <p:spPr>
          <a:xfrm>
            <a:off x="1998617" y="6292334"/>
            <a:ext cx="6767431" cy="369332"/>
          </a:xfrm>
          <a:prstGeom prst="rect">
            <a:avLst/>
          </a:prstGeom>
          <a:noFill/>
        </p:spPr>
        <p:txBody>
          <a:bodyPr wrap="square" rtlCol="0">
            <a:spAutoFit/>
          </a:bodyPr>
          <a:lstStyle/>
          <a:p>
            <a:pPr algn="ctr"/>
            <a:r>
              <a:rPr lang="en-US" b="1" dirty="0"/>
              <a:t>Whole Child   •   Whole School   •   Whole Community</a:t>
            </a:r>
            <a:endParaRPr lang="en-US" dirty="0"/>
          </a:p>
        </p:txBody>
      </p:sp>
      <p:sp>
        <p:nvSpPr>
          <p:cNvPr id="2" name="Slide Number Placeholder 1"/>
          <p:cNvSpPr>
            <a:spLocks noGrp="1"/>
          </p:cNvSpPr>
          <p:nvPr>
            <p:ph type="sldNum" sz="quarter" idx="12"/>
          </p:nvPr>
        </p:nvSpPr>
        <p:spPr/>
        <p:txBody>
          <a:bodyPr>
            <a:normAutofit/>
          </a:bodyPr>
          <a:lstStyle/>
          <a:p>
            <a:fld id="{51673D77-75BC-424E-BFFA-F0B1EFAD03D4}" type="slidenum">
              <a:rPr lang="en-US" smtClean="0"/>
              <a:t>46</a:t>
            </a:fld>
            <a:endParaRPr lang="en-US"/>
          </a:p>
        </p:txBody>
      </p:sp>
      <p:sp>
        <p:nvSpPr>
          <p:cNvPr id="7" name="TextBox 3">
            <a:extLst>
              <a:ext uri="{FF2B5EF4-FFF2-40B4-BE49-F238E27FC236}">
                <a16:creationId xmlns:a16="http://schemas.microsoft.com/office/drawing/2014/main" xmlns="" id="{84A43736-F03B-4EC6-8C4B-4B0B22EB1EFE}"/>
              </a:ext>
            </a:extLst>
          </p:cNvPr>
          <p:cNvSpPr txBox="1"/>
          <p:nvPr/>
        </p:nvSpPr>
        <p:spPr>
          <a:xfrm>
            <a:off x="2309664" y="2704986"/>
            <a:ext cx="1087287"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Calibri" panose="020F0502020204030204" pitchFamily="34" charset="0"/>
              </a:rPr>
              <a:t>District Data</a:t>
            </a:r>
          </a:p>
        </p:txBody>
      </p:sp>
      <p:sp>
        <p:nvSpPr>
          <p:cNvPr id="8" name="TextBox 4">
            <a:extLst>
              <a:ext uri="{FF2B5EF4-FFF2-40B4-BE49-F238E27FC236}">
                <a16:creationId xmlns:a16="http://schemas.microsoft.com/office/drawing/2014/main" xmlns="" id="{5C013ABA-DDA3-4CC7-9032-872E3817C06B}"/>
              </a:ext>
            </a:extLst>
          </p:cNvPr>
          <p:cNvSpPr txBox="1"/>
          <p:nvPr/>
        </p:nvSpPr>
        <p:spPr>
          <a:xfrm>
            <a:off x="3060107" y="4519548"/>
            <a:ext cx="707166"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i="1">
                <a:latin typeface="Calibri" panose="020F0502020204030204" pitchFamily="34" charset="0"/>
              </a:rPr>
              <a:t>Updated </a:t>
            </a:r>
          </a:p>
          <a:p>
            <a:r>
              <a:rPr lang="en-US" sz="1100" b="1" i="1">
                <a:latin typeface="Calibri" panose="020F0502020204030204" pitchFamily="34" charset="0"/>
              </a:rPr>
              <a:t>nightly</a:t>
            </a:r>
          </a:p>
        </p:txBody>
      </p:sp>
      <p:pic>
        <p:nvPicPr>
          <p:cNvPr id="9" name="Picture 8">
            <a:extLst>
              <a:ext uri="{FF2B5EF4-FFF2-40B4-BE49-F238E27FC236}">
                <a16:creationId xmlns:a16="http://schemas.microsoft.com/office/drawing/2014/main" xmlns="" id="{9DC65011-433E-4C07-B13D-B95A90136A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4165" y="1744296"/>
            <a:ext cx="1262886" cy="757904"/>
          </a:xfrm>
          <a:prstGeom prst="rect">
            <a:avLst/>
          </a:prstGeom>
        </p:spPr>
      </p:pic>
      <p:sp>
        <p:nvSpPr>
          <p:cNvPr id="10" name="TextBox 6">
            <a:extLst>
              <a:ext uri="{FF2B5EF4-FFF2-40B4-BE49-F238E27FC236}">
                <a16:creationId xmlns:a16="http://schemas.microsoft.com/office/drawing/2014/main" xmlns="" id="{C4FB657F-06CE-45A6-BD0F-F94F082D1EB4}"/>
              </a:ext>
            </a:extLst>
          </p:cNvPr>
          <p:cNvSpPr txBox="1"/>
          <p:nvPr/>
        </p:nvSpPr>
        <p:spPr>
          <a:xfrm>
            <a:off x="601743" y="3136581"/>
            <a:ext cx="187048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Calibri" panose="020F0502020204030204" pitchFamily="34" charset="0"/>
              </a:rPr>
              <a:t>State Support Systems</a:t>
            </a:r>
          </a:p>
        </p:txBody>
      </p:sp>
      <p:sp>
        <p:nvSpPr>
          <p:cNvPr id="11" name="Rectangle 10">
            <a:extLst>
              <a:ext uri="{FF2B5EF4-FFF2-40B4-BE49-F238E27FC236}">
                <a16:creationId xmlns:a16="http://schemas.microsoft.com/office/drawing/2014/main" xmlns="" id="{67282AA0-1270-4326-9444-904CFF572191}"/>
              </a:ext>
            </a:extLst>
          </p:cNvPr>
          <p:cNvSpPr/>
          <p:nvPr/>
        </p:nvSpPr>
        <p:spPr>
          <a:xfrm>
            <a:off x="247386" y="3458735"/>
            <a:ext cx="2698795" cy="2001656"/>
          </a:xfrm>
          <a:prstGeom prst="rect">
            <a:avLst/>
          </a:prstGeom>
          <a:solidFill>
            <a:schemeClr val="accent1">
              <a:lumMod val="75000"/>
            </a:schemeClr>
          </a:solidFill>
          <a:ln w="1905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Arial" panose="020B0604020202020204" pitchFamily="34" charset="0"/>
              <a:buChar char="•"/>
            </a:pPr>
            <a:r>
              <a:rPr lang="en-US" sz="1300" b="1" dirty="0">
                <a:latin typeface="Calibri" panose="020F0502020204030204" pitchFamily="34" charset="0"/>
              </a:rPr>
              <a:t>Employment Information System (EIS)</a:t>
            </a:r>
          </a:p>
          <a:p>
            <a:pPr marL="171450" indent="-171450">
              <a:buFont typeface="Arial" panose="020B0604020202020204" pitchFamily="34" charset="0"/>
              <a:buChar char="•"/>
            </a:pPr>
            <a:r>
              <a:rPr lang="en-US" sz="1300" b="1" dirty="0">
                <a:latin typeface="Calibri" panose="020F0502020204030204" pitchFamily="34" charset="0"/>
              </a:rPr>
              <a:t>Educator Licensure Information System (ELIS) </a:t>
            </a:r>
          </a:p>
          <a:p>
            <a:pPr marL="171450" indent="-171450">
              <a:buFont typeface="Arial" panose="020B0604020202020204" pitchFamily="34" charset="0"/>
              <a:buChar char="•"/>
            </a:pPr>
            <a:r>
              <a:rPr lang="en-US" sz="1300" b="1" dirty="0">
                <a:latin typeface="Calibri" panose="020F0502020204030204" pitchFamily="34" charset="0"/>
              </a:rPr>
              <a:t>Student Information System (SIS)</a:t>
            </a:r>
          </a:p>
          <a:p>
            <a:pPr marL="171450" indent="-171450">
              <a:buFont typeface="Arial" panose="020B0604020202020204" pitchFamily="34" charset="0"/>
              <a:buChar char="•"/>
            </a:pPr>
            <a:r>
              <a:rPr lang="en-US" sz="1300" b="1" dirty="0">
                <a:latin typeface="Calibri" panose="020F0502020204030204" pitchFamily="34" charset="0"/>
              </a:rPr>
              <a:t>Entity Profile System (EPS)</a:t>
            </a:r>
          </a:p>
          <a:p>
            <a:pPr marL="171450" indent="-171450">
              <a:buFont typeface="Arial" panose="020B0604020202020204" pitchFamily="34" charset="0"/>
              <a:buChar char="•"/>
            </a:pPr>
            <a:r>
              <a:rPr lang="en-US" sz="1300" b="1" dirty="0">
                <a:latin typeface="Calibri" panose="020F0502020204030204" pitchFamily="34" charset="0"/>
              </a:rPr>
              <a:t>Illinois Student Tracking and Reporting System (</a:t>
            </a:r>
            <a:r>
              <a:rPr lang="en-US" sz="1300" b="1" dirty="0">
                <a:solidFill>
                  <a:srgbClr val="FFFFFF"/>
                </a:solidFill>
                <a:latin typeface="Calibri" panose="020F0502020204030204" pitchFamily="34" charset="0"/>
              </a:rPr>
              <a:t>I-Star</a:t>
            </a:r>
            <a:r>
              <a:rPr lang="en-US" sz="1300" b="1" dirty="0">
                <a:latin typeface="Calibri" panose="020F0502020204030204" pitchFamily="34" charset="0"/>
              </a:rPr>
              <a:t>)</a:t>
            </a:r>
            <a:endParaRPr lang="en-US" sz="1300" dirty="0"/>
          </a:p>
          <a:p>
            <a:pPr marL="171450" indent="-171450">
              <a:buFont typeface="Arial" panose="020B0604020202020204" pitchFamily="34" charset="0"/>
              <a:buChar char="•"/>
            </a:pPr>
            <a:r>
              <a:rPr lang="en-US" sz="1300" b="1" dirty="0">
                <a:latin typeface="Calibri" panose="020F0502020204030204" pitchFamily="34" charset="0"/>
              </a:rPr>
              <a:t>5Essentials Survey</a:t>
            </a:r>
          </a:p>
        </p:txBody>
      </p:sp>
      <p:cxnSp>
        <p:nvCxnSpPr>
          <p:cNvPr id="12" name="Straight Arrow Connector 11">
            <a:extLst>
              <a:ext uri="{FF2B5EF4-FFF2-40B4-BE49-F238E27FC236}">
                <a16:creationId xmlns:a16="http://schemas.microsoft.com/office/drawing/2014/main" xmlns="" id="{D0037A2B-EA8B-4F76-A83C-192C22C9D8CB}"/>
              </a:ext>
            </a:extLst>
          </p:cNvPr>
          <p:cNvCxnSpPr>
            <a:cxnSpLocks/>
          </p:cNvCxnSpPr>
          <p:nvPr/>
        </p:nvCxnSpPr>
        <p:spPr>
          <a:xfrm flipH="1">
            <a:off x="2935135" y="2776404"/>
            <a:ext cx="674704" cy="5499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132FEABF-41B7-4593-80F4-ADDD90595EA5}"/>
              </a:ext>
            </a:extLst>
          </p:cNvPr>
          <p:cNvCxnSpPr>
            <a:cxnSpLocks/>
          </p:cNvCxnSpPr>
          <p:nvPr/>
        </p:nvCxnSpPr>
        <p:spPr>
          <a:xfrm flipH="1" flipV="1">
            <a:off x="5544375" y="2780297"/>
            <a:ext cx="612559" cy="5860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0">
            <a:extLst>
              <a:ext uri="{FF2B5EF4-FFF2-40B4-BE49-F238E27FC236}">
                <a16:creationId xmlns:a16="http://schemas.microsoft.com/office/drawing/2014/main" xmlns="" id="{A2F53452-F6A3-4786-87EA-FBE9C81D7631}"/>
              </a:ext>
            </a:extLst>
          </p:cNvPr>
          <p:cNvSpPr txBox="1"/>
          <p:nvPr/>
        </p:nvSpPr>
        <p:spPr>
          <a:xfrm>
            <a:off x="5962073" y="2744267"/>
            <a:ext cx="108728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Calibri" panose="020F0502020204030204" pitchFamily="34" charset="0"/>
              </a:rPr>
              <a:t>Secure Metrics</a:t>
            </a:r>
          </a:p>
        </p:txBody>
      </p:sp>
      <p:cxnSp>
        <p:nvCxnSpPr>
          <p:cNvPr id="15" name="Straight Arrow Connector 14">
            <a:extLst>
              <a:ext uri="{FF2B5EF4-FFF2-40B4-BE49-F238E27FC236}">
                <a16:creationId xmlns:a16="http://schemas.microsoft.com/office/drawing/2014/main" xmlns="" id="{0BE273BA-AD4A-4B80-8440-667001A2EEA8}"/>
              </a:ext>
            </a:extLst>
          </p:cNvPr>
          <p:cNvCxnSpPr>
            <a:cxnSpLocks/>
          </p:cNvCxnSpPr>
          <p:nvPr/>
        </p:nvCxnSpPr>
        <p:spPr>
          <a:xfrm flipV="1">
            <a:off x="3102316" y="4364672"/>
            <a:ext cx="589271" cy="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a16="http://schemas.microsoft.com/office/drawing/2014/main" xmlns="" id="{447BB4D2-7E38-4B22-B419-34AAC2764AF3}"/>
              </a:ext>
            </a:extLst>
          </p:cNvPr>
          <p:cNvSpPr txBox="1"/>
          <p:nvPr/>
        </p:nvSpPr>
        <p:spPr>
          <a:xfrm>
            <a:off x="6863155" y="3468456"/>
            <a:ext cx="132447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Calibri" panose="020F0502020204030204" pitchFamily="34" charset="0"/>
              </a:rPr>
              <a:t>Ed360</a:t>
            </a:r>
          </a:p>
        </p:txBody>
      </p:sp>
      <p:sp>
        <p:nvSpPr>
          <p:cNvPr id="18" name="Oval 17">
            <a:extLst>
              <a:ext uri="{FF2B5EF4-FFF2-40B4-BE49-F238E27FC236}">
                <a16:creationId xmlns:a16="http://schemas.microsoft.com/office/drawing/2014/main" xmlns="" id="{18390602-E3A9-41D4-9072-5B797851B50A}"/>
              </a:ext>
            </a:extLst>
          </p:cNvPr>
          <p:cNvSpPr/>
          <p:nvPr/>
        </p:nvSpPr>
        <p:spPr>
          <a:xfrm>
            <a:off x="3388958" y="3052880"/>
            <a:ext cx="321963" cy="328657"/>
          </a:xfrm>
          <a:prstGeom prst="ellipse">
            <a:avLst/>
          </a:prstGeom>
          <a:solidFill>
            <a:schemeClr val="accent3">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1</a:t>
            </a:r>
          </a:p>
        </p:txBody>
      </p:sp>
      <p:sp>
        <p:nvSpPr>
          <p:cNvPr id="19" name="Oval 18">
            <a:extLst>
              <a:ext uri="{FF2B5EF4-FFF2-40B4-BE49-F238E27FC236}">
                <a16:creationId xmlns:a16="http://schemas.microsoft.com/office/drawing/2014/main" xmlns="" id="{8E658A02-5182-45A6-B85A-D9507F9EA0D4}"/>
              </a:ext>
            </a:extLst>
          </p:cNvPr>
          <p:cNvSpPr/>
          <p:nvPr/>
        </p:nvSpPr>
        <p:spPr>
          <a:xfrm>
            <a:off x="4367385" y="5301405"/>
            <a:ext cx="321963" cy="311991"/>
          </a:xfrm>
          <a:prstGeom prst="ellipse">
            <a:avLst/>
          </a:prstGeom>
          <a:solidFill>
            <a:schemeClr val="accent3">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2</a:t>
            </a:r>
          </a:p>
        </p:txBody>
      </p:sp>
      <p:sp>
        <p:nvSpPr>
          <p:cNvPr id="20" name="Oval 19">
            <a:extLst>
              <a:ext uri="{FF2B5EF4-FFF2-40B4-BE49-F238E27FC236}">
                <a16:creationId xmlns:a16="http://schemas.microsoft.com/office/drawing/2014/main" xmlns="" id="{2014DEA2-B9F8-46F0-A21D-07739093AF91}"/>
              </a:ext>
            </a:extLst>
          </p:cNvPr>
          <p:cNvSpPr/>
          <p:nvPr/>
        </p:nvSpPr>
        <p:spPr>
          <a:xfrm>
            <a:off x="5305598" y="3052167"/>
            <a:ext cx="321963" cy="328657"/>
          </a:xfrm>
          <a:prstGeom prst="ellipse">
            <a:avLst/>
          </a:prstGeom>
          <a:solidFill>
            <a:schemeClr val="accent3">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rPr>
              <a:t>3</a:t>
            </a:r>
          </a:p>
        </p:txBody>
      </p:sp>
      <p:sp>
        <p:nvSpPr>
          <p:cNvPr id="21" name="Rectangle 20"/>
          <p:cNvSpPr/>
          <p:nvPr/>
        </p:nvSpPr>
        <p:spPr>
          <a:xfrm>
            <a:off x="3904504" y="3964454"/>
            <a:ext cx="1258387" cy="11812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ISBE </a:t>
            </a:r>
          </a:p>
          <a:p>
            <a:pPr algn="ctr"/>
            <a:r>
              <a:rPr lang="en-US" sz="1400" b="1" dirty="0">
                <a:latin typeface="Calibri" panose="020F0502020204030204" pitchFamily="34" charset="0"/>
              </a:rPr>
              <a:t>Data Warehouse</a:t>
            </a:r>
          </a:p>
        </p:txBody>
      </p:sp>
      <p:cxnSp>
        <p:nvCxnSpPr>
          <p:cNvPr id="26" name="Straight Arrow Connector 25">
            <a:extLst>
              <a:ext uri="{FF2B5EF4-FFF2-40B4-BE49-F238E27FC236}">
                <a16:creationId xmlns:a16="http://schemas.microsoft.com/office/drawing/2014/main" xmlns="" id="{0BE273BA-AD4A-4B80-8440-667001A2EEA8}"/>
              </a:ext>
            </a:extLst>
          </p:cNvPr>
          <p:cNvCxnSpPr>
            <a:cxnSpLocks/>
          </p:cNvCxnSpPr>
          <p:nvPr/>
        </p:nvCxnSpPr>
        <p:spPr>
          <a:xfrm flipV="1">
            <a:off x="5335540" y="4364672"/>
            <a:ext cx="589271" cy="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4" descr="A screenshot of a cell phone&#10;&#10;Description generated with very high confidence">
            <a:extLst>
              <a:ext uri="{FF2B5EF4-FFF2-40B4-BE49-F238E27FC236}">
                <a16:creationId xmlns:a16="http://schemas.microsoft.com/office/drawing/2014/main" xmlns="" id="{2DC4F9A3-F5F5-462D-8407-62254AEB4EDB}"/>
              </a:ext>
            </a:extLst>
          </p:cNvPr>
          <p:cNvPicPr>
            <a:picLocks noChangeAspect="1"/>
          </p:cNvPicPr>
          <p:nvPr/>
        </p:nvPicPr>
        <p:blipFill>
          <a:blip r:embed="rId3"/>
          <a:stretch>
            <a:fillRect/>
          </a:stretch>
        </p:blipFill>
        <p:spPr>
          <a:xfrm>
            <a:off x="6162136" y="3802428"/>
            <a:ext cx="2743200" cy="1380995"/>
          </a:xfrm>
          <a:prstGeom prst="rect">
            <a:avLst/>
          </a:prstGeom>
        </p:spPr>
      </p:pic>
    </p:spTree>
    <p:extLst>
      <p:ext uri="{BB962C8B-B14F-4D97-AF65-F5344CB8AC3E}">
        <p14:creationId xmlns:p14="http://schemas.microsoft.com/office/powerpoint/2010/main" val="376429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Ed360 Access</a:t>
            </a:r>
          </a:p>
        </p:txBody>
      </p:sp>
      <p:sp>
        <p:nvSpPr>
          <p:cNvPr id="5" name="Content Placeholder 4"/>
          <p:cNvSpPr>
            <a:spLocks noGrp="1"/>
          </p:cNvSpPr>
          <p:nvPr>
            <p:ph sz="quarter" idx="1"/>
          </p:nvPr>
        </p:nvSpPr>
        <p:spPr>
          <a:xfrm>
            <a:off x="612648" y="1801483"/>
            <a:ext cx="8153400" cy="977938"/>
          </a:xfrm>
        </p:spPr>
        <p:txBody>
          <a:bodyPr vert="horz" anchor="t">
            <a:normAutofit/>
          </a:bodyPr>
          <a:lstStyle/>
          <a:p>
            <a:pPr marL="0" indent="0" algn="ctr" fontAlgn="base">
              <a:buNone/>
            </a:pPr>
            <a:r>
              <a:rPr lang="en-US" sz="2600" dirty="0"/>
              <a:t>Access to Ed360 is based on employment data via Employment Information System (EIS).​</a:t>
            </a:r>
            <a:endParaRPr lang="en-US" sz="2600" dirty="0">
              <a:cs typeface="Calibri"/>
            </a:endParaRPr>
          </a:p>
        </p:txBody>
      </p:sp>
      <p:sp>
        <p:nvSpPr>
          <p:cNvPr id="6" name="TextBox 5"/>
          <p:cNvSpPr txBox="1"/>
          <p:nvPr/>
        </p:nvSpPr>
        <p:spPr>
          <a:xfrm>
            <a:off x="1998617" y="6292334"/>
            <a:ext cx="6767431" cy="369332"/>
          </a:xfrm>
          <a:prstGeom prst="rect">
            <a:avLst/>
          </a:prstGeom>
          <a:noFill/>
        </p:spPr>
        <p:txBody>
          <a:bodyPr wrap="square" rtlCol="0">
            <a:spAutoFit/>
          </a:bodyPr>
          <a:lstStyle/>
          <a:p>
            <a:pPr algn="ctr"/>
            <a:r>
              <a:rPr lang="en-US" b="1" dirty="0"/>
              <a:t>Whole Child   •   Whole School   •   Whole Community</a:t>
            </a:r>
            <a:endParaRPr lang="en-US" dirty="0"/>
          </a:p>
        </p:txBody>
      </p:sp>
      <p:sp>
        <p:nvSpPr>
          <p:cNvPr id="2" name="Slide Number Placeholder 1"/>
          <p:cNvSpPr>
            <a:spLocks noGrp="1"/>
          </p:cNvSpPr>
          <p:nvPr>
            <p:ph type="sldNum" sz="quarter" idx="12"/>
          </p:nvPr>
        </p:nvSpPr>
        <p:spPr/>
        <p:txBody>
          <a:bodyPr>
            <a:normAutofit/>
          </a:bodyPr>
          <a:lstStyle/>
          <a:p>
            <a:fld id="{51673D77-75BC-424E-BFFA-F0B1EFAD03D4}" type="slidenum">
              <a:rPr lang="en-US" smtClean="0"/>
              <a:t>47</a:t>
            </a:fld>
            <a:endParaRPr lang="en-US"/>
          </a:p>
        </p:txBody>
      </p:sp>
      <p:graphicFrame>
        <p:nvGraphicFramePr>
          <p:cNvPr id="7" name="Table 6">
            <a:extLst>
              <a:ext uri="{FF2B5EF4-FFF2-40B4-BE49-F238E27FC236}">
                <a16:creationId xmlns:a16="http://schemas.microsoft.com/office/drawing/2014/main" xmlns="" id="{E36BC59B-F3E3-4C36-BE78-97BE3A2E504A}"/>
              </a:ext>
            </a:extLst>
          </p:cNvPr>
          <p:cNvGraphicFramePr>
            <a:graphicFrameLocks noGrp="1"/>
          </p:cNvGraphicFramePr>
          <p:nvPr>
            <p:extLst/>
          </p:nvPr>
        </p:nvGraphicFramePr>
        <p:xfrm>
          <a:off x="866467" y="2785775"/>
          <a:ext cx="7575259" cy="28346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86809">
                  <a:extLst>
                    <a:ext uri="{9D8B030D-6E8A-4147-A177-3AD203B41FA5}">
                      <a16:colId xmlns:a16="http://schemas.microsoft.com/office/drawing/2014/main" xmlns="" val="3105382370"/>
                    </a:ext>
                  </a:extLst>
                </a:gridCol>
                <a:gridCol w="524433">
                  <a:extLst>
                    <a:ext uri="{9D8B030D-6E8A-4147-A177-3AD203B41FA5}">
                      <a16:colId xmlns:a16="http://schemas.microsoft.com/office/drawing/2014/main" xmlns="" val="451770348"/>
                    </a:ext>
                  </a:extLst>
                </a:gridCol>
                <a:gridCol w="3464017">
                  <a:extLst>
                    <a:ext uri="{9D8B030D-6E8A-4147-A177-3AD203B41FA5}">
                      <a16:colId xmlns:a16="http://schemas.microsoft.com/office/drawing/2014/main" xmlns="" val="427925903"/>
                    </a:ext>
                  </a:extLst>
                </a:gridCol>
              </a:tblGrid>
              <a:tr h="417571">
                <a:tc>
                  <a:txBody>
                    <a:bodyPr/>
                    <a:lstStyle/>
                    <a:p>
                      <a:pPr algn="ctr"/>
                      <a:r>
                        <a:rPr lang="en-US" sz="2400" dirty="0">
                          <a:latin typeface="Calibri" panose="020F0502020204030204" pitchFamily="34" charset="0"/>
                        </a:rPr>
                        <a:t>Positions</a:t>
                      </a:r>
                    </a:p>
                  </a:txBody>
                  <a:tcPr/>
                </a:tc>
                <a:tc>
                  <a:txBody>
                    <a:bodyPr/>
                    <a:lstStyle/>
                    <a:p>
                      <a:pPr algn="ctr"/>
                      <a:endParaRPr lang="en-US" sz="2400">
                        <a:latin typeface="Calibri" panose="020F0502020204030204" pitchFamily="34" charset="0"/>
                      </a:endParaRPr>
                    </a:p>
                  </a:txBody>
                  <a:tcPr/>
                </a:tc>
                <a:tc>
                  <a:txBody>
                    <a:bodyPr/>
                    <a:lstStyle/>
                    <a:p>
                      <a:pPr algn="ctr"/>
                      <a:r>
                        <a:rPr lang="en-US" sz="2400" dirty="0">
                          <a:latin typeface="Calibri"/>
                        </a:rPr>
                        <a:t>Ed360 </a:t>
                      </a:r>
                      <a:r>
                        <a:rPr lang="en-US" sz="2400" dirty="0">
                          <a:solidFill>
                            <a:schemeClr val="bg1"/>
                          </a:solidFill>
                          <a:latin typeface="Calibri"/>
                        </a:rPr>
                        <a:t>Default</a:t>
                      </a:r>
                      <a:r>
                        <a:rPr lang="en-US" sz="2400" dirty="0">
                          <a:latin typeface="Calibri"/>
                        </a:rPr>
                        <a:t> Roles</a:t>
                      </a:r>
                    </a:p>
                  </a:txBody>
                  <a:tcPr/>
                </a:tc>
                <a:extLst>
                  <a:ext uri="{0D108BD9-81ED-4DB2-BD59-A6C34878D82A}">
                    <a16:rowId xmlns:a16="http://schemas.microsoft.com/office/drawing/2014/main" xmlns="" val="1492562593"/>
                  </a:ext>
                </a:extLst>
              </a:tr>
              <a:tr h="417571">
                <a:tc>
                  <a:txBody>
                    <a:bodyPr/>
                    <a:lstStyle/>
                    <a:p>
                      <a:pPr algn="ctr"/>
                      <a:r>
                        <a:rPr lang="en-US" sz="2400" dirty="0">
                          <a:latin typeface="Calibri"/>
                        </a:rPr>
                        <a:t>District Superintendent </a:t>
                      </a:r>
                      <a:endParaRPr lang="en-US" sz="2400">
                        <a:latin typeface="Calibri" panose="020F0502020204030204" pitchFamily="34" charset="0"/>
                      </a:endParaRPr>
                    </a:p>
                  </a:txBody>
                  <a:tcPr/>
                </a:tc>
                <a:tc>
                  <a:txBody>
                    <a:bodyPr/>
                    <a:lstStyle/>
                    <a:p>
                      <a:pPr algn="ctr"/>
                      <a:r>
                        <a:rPr lang="en-US" sz="2400" dirty="0">
                          <a:latin typeface="Calibri"/>
                        </a:rPr>
                        <a:t>=&gt;</a:t>
                      </a:r>
                    </a:p>
                  </a:txBody>
                  <a:tcPr/>
                </a:tc>
                <a:tc>
                  <a:txBody>
                    <a:bodyPr/>
                    <a:lstStyle/>
                    <a:p>
                      <a:pPr algn="ctr"/>
                      <a:r>
                        <a:rPr lang="en-US" sz="2400" dirty="0">
                          <a:latin typeface="Calibri"/>
                        </a:rPr>
                        <a:t>District Admin</a:t>
                      </a:r>
                    </a:p>
                  </a:txBody>
                  <a:tcPr/>
                </a:tc>
                <a:extLst>
                  <a:ext uri="{0D108BD9-81ED-4DB2-BD59-A6C34878D82A}">
                    <a16:rowId xmlns:a16="http://schemas.microsoft.com/office/drawing/2014/main" xmlns="" val="2258868959"/>
                  </a:ext>
                </a:extLst>
              </a:tr>
              <a:tr h="417571">
                <a:tc>
                  <a:txBody>
                    <a:bodyPr/>
                    <a:lstStyle/>
                    <a:p>
                      <a:pPr algn="ctr"/>
                      <a:r>
                        <a:rPr lang="en-US" sz="2400" dirty="0">
                          <a:latin typeface="Calibri"/>
                        </a:rPr>
                        <a:t>Assistant Principal</a:t>
                      </a:r>
                    </a:p>
                  </a:txBody>
                  <a:tcPr/>
                </a:tc>
                <a:tc>
                  <a:txBody>
                    <a:bodyPr/>
                    <a:lstStyle/>
                    <a:p>
                      <a:pPr algn="ctr"/>
                      <a:r>
                        <a:rPr lang="en-US" sz="2400" dirty="0">
                          <a:latin typeface="Calibri"/>
                        </a:rPr>
                        <a:t>=&gt;</a:t>
                      </a:r>
                    </a:p>
                  </a:txBody>
                  <a:tcPr/>
                </a:tc>
                <a:tc>
                  <a:txBody>
                    <a:bodyPr/>
                    <a:lstStyle/>
                    <a:p>
                      <a:pPr algn="ctr"/>
                      <a:r>
                        <a:rPr lang="en-US" sz="2400" dirty="0">
                          <a:latin typeface="Calibri"/>
                        </a:rPr>
                        <a:t>School Admin</a:t>
                      </a:r>
                    </a:p>
                  </a:txBody>
                  <a:tcPr/>
                </a:tc>
                <a:extLst>
                  <a:ext uri="{0D108BD9-81ED-4DB2-BD59-A6C34878D82A}">
                    <a16:rowId xmlns:a16="http://schemas.microsoft.com/office/drawing/2014/main" xmlns="" val="3838029254"/>
                  </a:ext>
                </a:extLst>
              </a:tr>
              <a:tr h="417571">
                <a:tc>
                  <a:txBody>
                    <a:bodyPr/>
                    <a:lstStyle/>
                    <a:p>
                      <a:pPr algn="ctr"/>
                      <a:r>
                        <a:rPr lang="en-US" sz="2400" dirty="0">
                          <a:latin typeface="Calibri"/>
                        </a:rPr>
                        <a:t>Special Education Teacher </a:t>
                      </a:r>
                      <a:endParaRPr lang="en-US" sz="2400">
                        <a:latin typeface="Calibri" panose="020F0502020204030204" pitchFamily="34" charset="0"/>
                      </a:endParaRPr>
                    </a:p>
                  </a:txBody>
                  <a:tcPr/>
                </a:tc>
                <a:tc>
                  <a:txBody>
                    <a:bodyPr/>
                    <a:lstStyle/>
                    <a:p>
                      <a:pPr algn="ctr"/>
                      <a:r>
                        <a:rPr lang="en-US" sz="2400" dirty="0">
                          <a:latin typeface="Calibri"/>
                        </a:rPr>
                        <a:t>=&gt;</a:t>
                      </a:r>
                    </a:p>
                  </a:txBody>
                  <a:tcPr/>
                </a:tc>
                <a:tc>
                  <a:txBody>
                    <a:bodyPr/>
                    <a:lstStyle/>
                    <a:p>
                      <a:pPr algn="ctr"/>
                      <a:r>
                        <a:rPr lang="en-US" sz="2400" dirty="0">
                          <a:latin typeface="Calibri" panose="020F0502020204030204" pitchFamily="34" charset="0"/>
                        </a:rPr>
                        <a:t>Teacher</a:t>
                      </a:r>
                    </a:p>
                  </a:txBody>
                  <a:tcPr/>
                </a:tc>
                <a:extLst>
                  <a:ext uri="{0D108BD9-81ED-4DB2-BD59-A6C34878D82A}">
                    <a16:rowId xmlns:a16="http://schemas.microsoft.com/office/drawing/2014/main" xmlns="" val="2839563004"/>
                  </a:ext>
                </a:extLst>
              </a:tr>
              <a:tr h="417571">
                <a:tc>
                  <a:txBody>
                    <a:bodyPr/>
                    <a:lstStyle/>
                    <a:p>
                      <a:pPr lvl="0" algn="ctr">
                        <a:buNone/>
                      </a:pPr>
                      <a:r>
                        <a:rPr lang="en-US" sz="2000" dirty="0" err="1">
                          <a:latin typeface="Calibri"/>
                        </a:rPr>
                        <a:t>Parapro</a:t>
                      </a:r>
                      <a:r>
                        <a:rPr lang="en-US" sz="2000" dirty="0">
                          <a:latin typeface="Calibri"/>
                        </a:rPr>
                        <a:t>, Instructional Coach, Tech Specialist, Gen Admin/Sup, </a:t>
                      </a:r>
                      <a:r>
                        <a:rPr lang="en-US" sz="2000" dirty="0" err="1">
                          <a:latin typeface="Calibri"/>
                        </a:rPr>
                        <a:t>etc</a:t>
                      </a:r>
                    </a:p>
                  </a:txBody>
                  <a:tcPr/>
                </a:tc>
                <a:tc>
                  <a:txBody>
                    <a:bodyPr/>
                    <a:lstStyle/>
                    <a:p>
                      <a:pPr lvl="0" algn="ctr">
                        <a:buNone/>
                      </a:pPr>
                      <a:r>
                        <a:rPr lang="en-US" sz="2400" b="0" i="0" u="none" strike="noStrike" noProof="0" dirty="0">
                          <a:latin typeface="Calibri"/>
                        </a:rPr>
                        <a:t>=&gt;</a:t>
                      </a:r>
                      <a:endParaRPr lang="en-US" dirty="0"/>
                    </a:p>
                  </a:txBody>
                  <a:tcPr/>
                </a:tc>
                <a:tc>
                  <a:txBody>
                    <a:bodyPr/>
                    <a:lstStyle/>
                    <a:p>
                      <a:pPr lvl="0" algn="ctr">
                        <a:buNone/>
                      </a:pPr>
                      <a:r>
                        <a:rPr lang="en-US" sz="2400" dirty="0">
                          <a:latin typeface="Calibri"/>
                        </a:rPr>
                        <a:t>General Access</a:t>
                      </a:r>
                    </a:p>
                  </a:txBody>
                  <a:tcPr/>
                </a:tc>
                <a:extLst>
                  <a:ext uri="{0D108BD9-81ED-4DB2-BD59-A6C34878D82A}">
                    <a16:rowId xmlns:a16="http://schemas.microsoft.com/office/drawing/2014/main" xmlns="" val="3797396665"/>
                  </a:ext>
                </a:extLst>
              </a:tr>
            </a:tbl>
          </a:graphicData>
        </a:graphic>
      </p:graphicFrame>
    </p:spTree>
    <p:extLst>
      <p:ext uri="{BB962C8B-B14F-4D97-AF65-F5344CB8AC3E}">
        <p14:creationId xmlns:p14="http://schemas.microsoft.com/office/powerpoint/2010/main" val="3905053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High </a:t>
            </a:r>
            <a:r>
              <a:rPr lang="en-US" sz="3600" dirty="0"/>
              <a:t>School to Career Pipeline </a:t>
            </a:r>
            <a:r>
              <a:rPr lang="en-US" sz="3600" dirty="0" smtClean="0"/>
              <a:t>in Ed360</a:t>
            </a:r>
            <a:endParaRPr lang="en-US" sz="36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65413249"/>
              </p:ext>
            </p:extLst>
          </p:nvPr>
        </p:nvGraphicFramePr>
        <p:xfrm>
          <a:off x="612648" y="1853697"/>
          <a:ext cx="8153400" cy="3677920"/>
        </p:xfrm>
        <a:graphic>
          <a:graphicData uri="http://schemas.openxmlformats.org/drawingml/2006/table">
            <a:tbl>
              <a:tblPr firstRow="1" bandRow="1">
                <a:tableStyleId>{5C22544A-7EE6-4342-B048-85BDC9FD1C3A}</a:tableStyleId>
              </a:tblPr>
              <a:tblGrid>
                <a:gridCol w="2717800">
                  <a:extLst>
                    <a:ext uri="{9D8B030D-6E8A-4147-A177-3AD203B41FA5}">
                      <a16:colId xmlns:a16="http://schemas.microsoft.com/office/drawing/2014/main" xmlns="" val="542230549"/>
                    </a:ext>
                  </a:extLst>
                </a:gridCol>
                <a:gridCol w="2717800">
                  <a:extLst>
                    <a:ext uri="{9D8B030D-6E8A-4147-A177-3AD203B41FA5}">
                      <a16:colId xmlns:a16="http://schemas.microsoft.com/office/drawing/2014/main" xmlns="" val="3527440948"/>
                    </a:ext>
                  </a:extLst>
                </a:gridCol>
                <a:gridCol w="2717800">
                  <a:extLst>
                    <a:ext uri="{9D8B030D-6E8A-4147-A177-3AD203B41FA5}">
                      <a16:colId xmlns:a16="http://schemas.microsoft.com/office/drawing/2014/main" xmlns="" val="1319886521"/>
                    </a:ext>
                  </a:extLst>
                </a:gridCol>
              </a:tblGrid>
              <a:tr h="370840">
                <a:tc>
                  <a:txBody>
                    <a:bodyPr/>
                    <a:lstStyle/>
                    <a:p>
                      <a:pPr algn="ctr"/>
                      <a:r>
                        <a:rPr lang="en-US" dirty="0" smtClean="0"/>
                        <a:t>Initial Release for Ed360</a:t>
                      </a:r>
                      <a:endParaRPr lang="en-US" dirty="0"/>
                    </a:p>
                  </a:txBody>
                  <a:tcPr/>
                </a:tc>
                <a:tc>
                  <a:txBody>
                    <a:bodyPr/>
                    <a:lstStyle/>
                    <a:p>
                      <a:pPr algn="ctr"/>
                      <a:r>
                        <a:rPr lang="en-US" dirty="0" smtClean="0"/>
                        <a:t>Second Phase Release</a:t>
                      </a:r>
                      <a:endParaRPr lang="en-US" dirty="0"/>
                    </a:p>
                  </a:txBody>
                  <a:tcPr/>
                </a:tc>
                <a:tc>
                  <a:txBody>
                    <a:bodyPr/>
                    <a:lstStyle/>
                    <a:p>
                      <a:pPr algn="ctr"/>
                      <a:r>
                        <a:rPr lang="en-US" dirty="0" smtClean="0"/>
                        <a:t>Potential Future Releases</a:t>
                      </a:r>
                      <a:endParaRPr lang="en-US" dirty="0"/>
                    </a:p>
                  </a:txBody>
                  <a:tcPr/>
                </a:tc>
                <a:extLst>
                  <a:ext uri="{0D108BD9-81ED-4DB2-BD59-A6C34878D82A}">
                    <a16:rowId xmlns:a16="http://schemas.microsoft.com/office/drawing/2014/main" xmlns="" val="3609890103"/>
                  </a:ext>
                </a:extLst>
              </a:tr>
              <a:tr h="370840">
                <a:tc>
                  <a:txBody>
                    <a:bodyPr/>
                    <a:lstStyle/>
                    <a:p>
                      <a:r>
                        <a:rPr lang="en-US" dirty="0" smtClean="0"/>
                        <a:t>Post Secondary Enrollment / Outcomes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School to School  Comparison</a:t>
                      </a:r>
                    </a:p>
                  </a:txBody>
                  <a:tcPr/>
                </a:tc>
                <a:tc>
                  <a:txBody>
                    <a:bodyPr/>
                    <a:lstStyle/>
                    <a:p>
                      <a:r>
                        <a:rPr lang="en-US" dirty="0" smtClean="0"/>
                        <a:t>Learning Pathway and Workforce Outcomes: Predictive </a:t>
                      </a:r>
                      <a:r>
                        <a:rPr lang="en-US" dirty="0" smtClean="0"/>
                        <a:t>Analytics</a:t>
                      </a:r>
                      <a:endParaRPr lang="en-US" dirty="0"/>
                    </a:p>
                  </a:txBody>
                  <a:tcPr/>
                </a:tc>
                <a:extLst>
                  <a:ext uri="{0D108BD9-81ED-4DB2-BD59-A6C34878D82A}">
                    <a16:rowId xmlns:a16="http://schemas.microsoft.com/office/drawing/2014/main" xmlns="" val="2056516853"/>
                  </a:ext>
                </a:extLst>
              </a:tr>
              <a:tr h="370840">
                <a:tc>
                  <a:txBody>
                    <a:bodyPr/>
                    <a:lstStyle/>
                    <a:p>
                      <a:r>
                        <a:rPr lang="en-US" dirty="0" smtClean="0"/>
                        <a:t>Industry</a:t>
                      </a:r>
                      <a:r>
                        <a:rPr lang="en-US" baseline="0" dirty="0" smtClean="0"/>
                        <a:t> Focus</a:t>
                      </a:r>
                      <a:endParaRPr lang="en-US" dirty="0"/>
                    </a:p>
                  </a:txBody>
                  <a:tcPr/>
                </a:tc>
                <a:tc>
                  <a:txBody>
                    <a:bodyPr/>
                    <a:lstStyle/>
                    <a:p>
                      <a:r>
                        <a:rPr lang="en-US" dirty="0" smtClean="0"/>
                        <a:t>District to District</a:t>
                      </a:r>
                      <a:r>
                        <a:rPr lang="en-US" baseline="0" dirty="0" smtClean="0"/>
                        <a:t> </a:t>
                      </a:r>
                      <a:r>
                        <a:rPr lang="en-US" dirty="0" smtClean="0"/>
                        <a:t>Comparison</a:t>
                      </a:r>
                      <a:endParaRPr lang="en-US" dirty="0"/>
                    </a:p>
                  </a:txBody>
                  <a:tcPr/>
                </a:tc>
                <a:tc>
                  <a:txBody>
                    <a:bodyPr/>
                    <a:lstStyle/>
                    <a:p>
                      <a:r>
                        <a:rPr lang="en-US" dirty="0" smtClean="0"/>
                        <a:t>Intergenerational Mobility</a:t>
                      </a:r>
                      <a:endParaRPr lang="en-US" dirty="0"/>
                    </a:p>
                  </a:txBody>
                  <a:tcPr/>
                </a:tc>
                <a:extLst>
                  <a:ext uri="{0D108BD9-81ED-4DB2-BD59-A6C34878D82A}">
                    <a16:rowId xmlns:a16="http://schemas.microsoft.com/office/drawing/2014/main" xmlns="" val="1312423795"/>
                  </a:ext>
                </a:extLst>
              </a:tr>
              <a:tr h="370840">
                <a:tc>
                  <a:txBody>
                    <a:bodyPr/>
                    <a:lstStyle/>
                    <a:p>
                      <a:r>
                        <a:rPr lang="en-US" dirty="0" smtClean="0"/>
                        <a:t>Geographic Migration</a:t>
                      </a:r>
                      <a:endParaRPr lang="en-US" dirty="0"/>
                    </a:p>
                  </a:txBody>
                  <a:tcPr/>
                </a:tc>
                <a:tc>
                  <a:txBody>
                    <a:bodyPr/>
                    <a:lstStyle/>
                    <a:p>
                      <a:r>
                        <a:rPr lang="en-US" dirty="0" smtClean="0"/>
                        <a:t>Geographic Comparison</a:t>
                      </a:r>
                      <a:endParaRPr lang="en-US" dirty="0"/>
                    </a:p>
                  </a:txBody>
                  <a:tcPr/>
                </a:tc>
                <a:tc>
                  <a:txBody>
                    <a:bodyPr/>
                    <a:lstStyle/>
                    <a:p>
                      <a:r>
                        <a:rPr lang="en-US" dirty="0" smtClean="0"/>
                        <a:t>Early High School Intervention</a:t>
                      </a:r>
                      <a:endParaRPr lang="en-US" dirty="0"/>
                    </a:p>
                  </a:txBody>
                  <a:tcPr/>
                </a:tc>
                <a:extLst>
                  <a:ext uri="{0D108BD9-81ED-4DB2-BD59-A6C34878D82A}">
                    <a16:rowId xmlns:a16="http://schemas.microsoft.com/office/drawing/2014/main" xmlns="" val="14641478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Workforce Outcomes </a:t>
                      </a:r>
                    </a:p>
                  </a:txBody>
                  <a:tcPr/>
                </a:tc>
                <a:tc>
                  <a:txBody>
                    <a:bodyPr/>
                    <a:lstStyle/>
                    <a:p>
                      <a:endParaRPr lang="en-US" dirty="0"/>
                    </a:p>
                  </a:txBody>
                  <a:tcPr/>
                </a:tc>
                <a:tc>
                  <a:txBody>
                    <a:bodyPr/>
                    <a:lstStyle/>
                    <a:p>
                      <a:r>
                        <a:rPr lang="en-US" dirty="0" smtClean="0"/>
                        <a:t>Middle School Intervention</a:t>
                      </a:r>
                      <a:endParaRPr lang="en-US" dirty="0"/>
                    </a:p>
                  </a:txBody>
                  <a:tcPr/>
                </a:tc>
                <a:extLst>
                  <a:ext uri="{0D108BD9-81ED-4DB2-BD59-A6C34878D82A}">
                    <a16:rowId xmlns:a16="http://schemas.microsoft.com/office/drawing/2014/main" xmlns="" val="10999158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c>
                  <a:txBody>
                    <a:bodyPr/>
                    <a:lstStyle/>
                    <a:p>
                      <a:r>
                        <a:rPr lang="en-US" dirty="0" smtClean="0"/>
                        <a:t>Course Recommendations</a:t>
                      </a:r>
                      <a:endParaRPr lang="en-US" dirty="0"/>
                    </a:p>
                  </a:txBody>
                  <a:tcPr/>
                </a:tc>
                <a:extLst>
                  <a:ext uri="{0D108BD9-81ED-4DB2-BD59-A6C34878D82A}">
                    <a16:rowId xmlns:a16="http://schemas.microsoft.com/office/drawing/2014/main" xmlns="" val="6486154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c>
                  <a:txBody>
                    <a:bodyPr/>
                    <a:lstStyle/>
                    <a:p>
                      <a:r>
                        <a:rPr lang="en-US" dirty="0" smtClean="0"/>
                        <a:t>Career Profile</a:t>
                      </a:r>
                      <a:endParaRPr lang="en-US" dirty="0"/>
                    </a:p>
                  </a:txBody>
                  <a:tcPr/>
                </a:tc>
                <a:extLst>
                  <a:ext uri="{0D108BD9-81ED-4DB2-BD59-A6C34878D82A}">
                    <a16:rowId xmlns:a16="http://schemas.microsoft.com/office/drawing/2014/main" xmlns="" val="1523005152"/>
                  </a:ext>
                </a:extLst>
              </a:tr>
            </a:tbl>
          </a:graphicData>
        </a:graphic>
      </p:graphicFrame>
    </p:spTree>
    <p:extLst>
      <p:ext uri="{BB962C8B-B14F-4D97-AF65-F5344CB8AC3E}">
        <p14:creationId xmlns:p14="http://schemas.microsoft.com/office/powerpoint/2010/main" val="92898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Contact Ed360</a:t>
            </a:r>
          </a:p>
        </p:txBody>
      </p:sp>
      <p:sp>
        <p:nvSpPr>
          <p:cNvPr id="6" name="TextBox 5"/>
          <p:cNvSpPr txBox="1"/>
          <p:nvPr/>
        </p:nvSpPr>
        <p:spPr>
          <a:xfrm>
            <a:off x="1998617" y="6292334"/>
            <a:ext cx="6767431" cy="369332"/>
          </a:xfrm>
          <a:prstGeom prst="rect">
            <a:avLst/>
          </a:prstGeom>
          <a:noFill/>
        </p:spPr>
        <p:txBody>
          <a:bodyPr wrap="square" rtlCol="0">
            <a:spAutoFit/>
          </a:bodyPr>
          <a:lstStyle/>
          <a:p>
            <a:pPr algn="ctr"/>
            <a:r>
              <a:rPr lang="en-US" b="1" dirty="0"/>
              <a:t>Whole Child   •   Whole School   •   Whole Community</a:t>
            </a:r>
            <a:endParaRPr lang="en-US" dirty="0"/>
          </a:p>
        </p:txBody>
      </p:sp>
      <p:sp>
        <p:nvSpPr>
          <p:cNvPr id="2" name="Slide Number Placeholder 1"/>
          <p:cNvSpPr>
            <a:spLocks noGrp="1"/>
          </p:cNvSpPr>
          <p:nvPr>
            <p:ph type="sldNum" sz="quarter" idx="12"/>
          </p:nvPr>
        </p:nvSpPr>
        <p:spPr/>
        <p:txBody>
          <a:bodyPr>
            <a:normAutofit/>
          </a:bodyPr>
          <a:lstStyle/>
          <a:p>
            <a:fld id="{51673D77-75BC-424E-BFFA-F0B1EFAD03D4}" type="slidenum">
              <a:rPr lang="en-US" smtClean="0"/>
              <a:t>49</a:t>
            </a:fld>
            <a:endParaRPr lang="en-US"/>
          </a:p>
        </p:txBody>
      </p:sp>
      <p:pic>
        <p:nvPicPr>
          <p:cNvPr id="8" name="Picture 7">
            <a:hlinkClick r:id="rId2"/>
            <a:extLst>
              <a:ext uri="{FF2B5EF4-FFF2-40B4-BE49-F238E27FC236}">
                <a16:creationId xmlns:a16="http://schemas.microsoft.com/office/drawing/2014/main" xmlns="" id="{EBFBE5E2-1D6C-4F69-B63B-50E05E7F3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400" y="1920077"/>
            <a:ext cx="2213199" cy="2021479"/>
          </a:xfrm>
          <a:prstGeom prst="rect">
            <a:avLst/>
          </a:prstGeom>
        </p:spPr>
      </p:pic>
      <p:sp>
        <p:nvSpPr>
          <p:cNvPr id="9" name="Rectangle 48">
            <a:extLst>
              <a:ext uri="{FF2B5EF4-FFF2-40B4-BE49-F238E27FC236}">
                <a16:creationId xmlns:a16="http://schemas.microsoft.com/office/drawing/2014/main" xmlns="" id="{D88711BD-BD6A-49CE-AA8A-24FE3B62A93F}"/>
              </a:ext>
            </a:extLst>
          </p:cNvPr>
          <p:cNvSpPr txBox="1">
            <a:spLocks noChangeArrowheads="1"/>
          </p:cNvSpPr>
          <p:nvPr/>
        </p:nvSpPr>
        <p:spPr bwMode="auto">
          <a:xfrm>
            <a:off x="555253" y="5065163"/>
            <a:ext cx="4016745" cy="85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eaLnBrk="0" hangingPunct="0">
              <a:defRPr sz="1400" b="1">
                <a:solidFill>
                  <a:srgbClr val="000000"/>
                </a:solidFill>
                <a:latin typeface="Arial" charset="0"/>
                <a:cs typeface="Arial" charset="0"/>
              </a:defRPr>
            </a:lvl1pPr>
            <a:lvl2pPr marL="800100" indent="-342900" eaLnBrk="0" hangingPunct="0">
              <a:defRPr sz="1400" b="1">
                <a:solidFill>
                  <a:srgbClr val="000000"/>
                </a:solidFill>
                <a:latin typeface="Arial" charset="0"/>
                <a:cs typeface="Arial" charset="0"/>
              </a:defRPr>
            </a:lvl2pPr>
            <a:lvl3pPr marL="1143000" indent="-228600" eaLnBrk="0" hangingPunct="0">
              <a:defRPr sz="1400" b="1">
                <a:solidFill>
                  <a:srgbClr val="000000"/>
                </a:solidFill>
                <a:latin typeface="Arial" charset="0"/>
                <a:cs typeface="Arial" charset="0"/>
              </a:defRPr>
            </a:lvl3pPr>
            <a:lvl4pPr marL="1600200" indent="-228600" eaLnBrk="0" hangingPunct="0">
              <a:defRPr sz="1400" b="1">
                <a:solidFill>
                  <a:srgbClr val="000000"/>
                </a:solidFill>
                <a:latin typeface="Arial" charset="0"/>
                <a:cs typeface="Arial" charset="0"/>
              </a:defRPr>
            </a:lvl4pPr>
            <a:lvl5pPr marL="2057400" indent="-228600" eaLnBrk="0" hangingPunct="0">
              <a:defRPr sz="1400" b="1">
                <a:solidFill>
                  <a:srgbClr val="000000"/>
                </a:solidFill>
                <a:latin typeface="Arial" charset="0"/>
                <a:cs typeface="Arial" charset="0"/>
              </a:defRPr>
            </a:lvl5pPr>
            <a:lvl6pPr marL="2514600" indent="-228600" eaLnBrk="0" fontAlgn="base" hangingPunct="0">
              <a:spcBef>
                <a:spcPct val="0"/>
              </a:spcBef>
              <a:spcAft>
                <a:spcPct val="0"/>
              </a:spcAft>
              <a:defRPr sz="1400" b="1">
                <a:solidFill>
                  <a:srgbClr val="000000"/>
                </a:solidFill>
                <a:latin typeface="Arial" charset="0"/>
                <a:cs typeface="Arial" charset="0"/>
              </a:defRPr>
            </a:lvl6pPr>
            <a:lvl7pPr marL="2971800" indent="-228600" eaLnBrk="0" fontAlgn="base" hangingPunct="0">
              <a:spcBef>
                <a:spcPct val="0"/>
              </a:spcBef>
              <a:spcAft>
                <a:spcPct val="0"/>
              </a:spcAft>
              <a:defRPr sz="1400" b="1">
                <a:solidFill>
                  <a:srgbClr val="000000"/>
                </a:solidFill>
                <a:latin typeface="Arial" charset="0"/>
                <a:cs typeface="Arial" charset="0"/>
              </a:defRPr>
            </a:lvl7pPr>
            <a:lvl8pPr marL="3429000" indent="-228600" eaLnBrk="0" fontAlgn="base" hangingPunct="0">
              <a:spcBef>
                <a:spcPct val="0"/>
              </a:spcBef>
              <a:spcAft>
                <a:spcPct val="0"/>
              </a:spcAft>
              <a:defRPr sz="1400" b="1">
                <a:solidFill>
                  <a:srgbClr val="000000"/>
                </a:solidFill>
                <a:latin typeface="Arial" charset="0"/>
                <a:cs typeface="Arial" charset="0"/>
              </a:defRPr>
            </a:lvl8pPr>
            <a:lvl9pPr marL="3886200" indent="-228600" eaLnBrk="0" fontAlgn="base" hangingPunct="0">
              <a:spcBef>
                <a:spcPct val="0"/>
              </a:spcBef>
              <a:spcAft>
                <a:spcPct val="0"/>
              </a:spcAft>
              <a:defRPr sz="1400" b="1">
                <a:solidFill>
                  <a:srgbClr val="000000"/>
                </a:solidFill>
                <a:latin typeface="Arial" charset="0"/>
                <a:cs typeface="Arial" charset="0"/>
              </a:defRPr>
            </a:lvl9pPr>
          </a:lstStyle>
          <a:p>
            <a:pPr algn="ctr"/>
            <a:r>
              <a:rPr lang="en-US" sz="2000" dirty="0"/>
              <a:t>Ed360 Login</a:t>
            </a:r>
          </a:p>
          <a:p>
            <a:pPr algn="ctr"/>
            <a:r>
              <a:rPr lang="en-US" sz="2000" dirty="0">
                <a:solidFill>
                  <a:schemeClr val="accent1">
                    <a:lumMod val="50000"/>
                  </a:schemeClr>
                </a:solidFill>
              </a:rPr>
              <a:t>ed360.isbe.net</a:t>
            </a:r>
          </a:p>
          <a:p>
            <a:endParaRPr lang="en-US" sz="2000" dirty="0"/>
          </a:p>
          <a:p>
            <a:endParaRPr lang="en-US" sz="2000" dirty="0"/>
          </a:p>
          <a:p>
            <a:endParaRPr lang="en-US" sz="2000" dirty="0"/>
          </a:p>
        </p:txBody>
      </p:sp>
      <p:sp>
        <p:nvSpPr>
          <p:cNvPr id="10" name="Rectangle 48">
            <a:extLst>
              <a:ext uri="{FF2B5EF4-FFF2-40B4-BE49-F238E27FC236}">
                <a16:creationId xmlns:a16="http://schemas.microsoft.com/office/drawing/2014/main" xmlns="" id="{E5A0147E-B766-433C-B01B-E721120CA9CF}"/>
              </a:ext>
            </a:extLst>
          </p:cNvPr>
          <p:cNvSpPr txBox="1">
            <a:spLocks noChangeArrowheads="1"/>
          </p:cNvSpPr>
          <p:nvPr/>
        </p:nvSpPr>
        <p:spPr bwMode="auto">
          <a:xfrm>
            <a:off x="4987354" y="5052762"/>
            <a:ext cx="3672481" cy="85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t"/>
          <a:lstStyle>
            <a:lvl1pPr marL="342900" indent="-342900" eaLnBrk="0" hangingPunct="0">
              <a:defRPr sz="1400" b="1">
                <a:solidFill>
                  <a:srgbClr val="000000"/>
                </a:solidFill>
                <a:latin typeface="Arial" charset="0"/>
                <a:cs typeface="Arial" charset="0"/>
              </a:defRPr>
            </a:lvl1pPr>
            <a:lvl2pPr marL="800100" indent="-342900" eaLnBrk="0" hangingPunct="0">
              <a:defRPr sz="1400" b="1">
                <a:solidFill>
                  <a:srgbClr val="000000"/>
                </a:solidFill>
                <a:latin typeface="Arial" charset="0"/>
                <a:cs typeface="Arial" charset="0"/>
              </a:defRPr>
            </a:lvl2pPr>
            <a:lvl3pPr marL="1143000" indent="-228600" eaLnBrk="0" hangingPunct="0">
              <a:defRPr sz="1400" b="1">
                <a:solidFill>
                  <a:srgbClr val="000000"/>
                </a:solidFill>
                <a:latin typeface="Arial" charset="0"/>
                <a:cs typeface="Arial" charset="0"/>
              </a:defRPr>
            </a:lvl3pPr>
            <a:lvl4pPr marL="1600200" indent="-228600" eaLnBrk="0" hangingPunct="0">
              <a:defRPr sz="1400" b="1">
                <a:solidFill>
                  <a:srgbClr val="000000"/>
                </a:solidFill>
                <a:latin typeface="Arial" charset="0"/>
                <a:cs typeface="Arial" charset="0"/>
              </a:defRPr>
            </a:lvl4pPr>
            <a:lvl5pPr marL="2057400" indent="-228600" eaLnBrk="0" hangingPunct="0">
              <a:defRPr sz="1400" b="1">
                <a:solidFill>
                  <a:srgbClr val="000000"/>
                </a:solidFill>
                <a:latin typeface="Arial" charset="0"/>
                <a:cs typeface="Arial" charset="0"/>
              </a:defRPr>
            </a:lvl5pPr>
            <a:lvl6pPr marL="2514600" indent="-228600" eaLnBrk="0" fontAlgn="base" hangingPunct="0">
              <a:spcBef>
                <a:spcPct val="0"/>
              </a:spcBef>
              <a:spcAft>
                <a:spcPct val="0"/>
              </a:spcAft>
              <a:defRPr sz="1400" b="1">
                <a:solidFill>
                  <a:srgbClr val="000000"/>
                </a:solidFill>
                <a:latin typeface="Arial" charset="0"/>
                <a:cs typeface="Arial" charset="0"/>
              </a:defRPr>
            </a:lvl6pPr>
            <a:lvl7pPr marL="2971800" indent="-228600" eaLnBrk="0" fontAlgn="base" hangingPunct="0">
              <a:spcBef>
                <a:spcPct val="0"/>
              </a:spcBef>
              <a:spcAft>
                <a:spcPct val="0"/>
              </a:spcAft>
              <a:defRPr sz="1400" b="1">
                <a:solidFill>
                  <a:srgbClr val="000000"/>
                </a:solidFill>
                <a:latin typeface="Arial" charset="0"/>
                <a:cs typeface="Arial" charset="0"/>
              </a:defRPr>
            </a:lvl7pPr>
            <a:lvl8pPr marL="3429000" indent="-228600" eaLnBrk="0" fontAlgn="base" hangingPunct="0">
              <a:spcBef>
                <a:spcPct val="0"/>
              </a:spcBef>
              <a:spcAft>
                <a:spcPct val="0"/>
              </a:spcAft>
              <a:defRPr sz="1400" b="1">
                <a:solidFill>
                  <a:srgbClr val="000000"/>
                </a:solidFill>
                <a:latin typeface="Arial" charset="0"/>
                <a:cs typeface="Arial" charset="0"/>
              </a:defRPr>
            </a:lvl8pPr>
            <a:lvl9pPr marL="3886200" indent="-228600" eaLnBrk="0" fontAlgn="base" hangingPunct="0">
              <a:spcBef>
                <a:spcPct val="0"/>
              </a:spcBef>
              <a:spcAft>
                <a:spcPct val="0"/>
              </a:spcAft>
              <a:defRPr sz="1400" b="1">
                <a:solidFill>
                  <a:srgbClr val="000000"/>
                </a:solidFill>
                <a:latin typeface="Arial" charset="0"/>
                <a:cs typeface="Arial" charset="0"/>
              </a:defRPr>
            </a:lvl9pPr>
          </a:lstStyle>
          <a:p>
            <a:pPr algn="ctr"/>
            <a:r>
              <a:rPr lang="en-US" sz="2000" dirty="0"/>
              <a:t>Ed360 webpage</a:t>
            </a:r>
          </a:p>
          <a:p>
            <a:pPr algn="ctr"/>
            <a:r>
              <a:rPr lang="en-US" sz="2000" dirty="0">
                <a:solidFill>
                  <a:schemeClr val="accent1">
                    <a:lumMod val="50000"/>
                  </a:schemeClr>
                </a:solidFill>
              </a:rPr>
              <a:t>isbe.net/ed360</a:t>
            </a:r>
          </a:p>
          <a:p>
            <a:endParaRPr lang="en-US" sz="2000" dirty="0"/>
          </a:p>
          <a:p>
            <a:endParaRPr lang="en-US" sz="2000" dirty="0"/>
          </a:p>
          <a:p>
            <a:endParaRPr lang="en-US" sz="2000" dirty="0"/>
          </a:p>
        </p:txBody>
      </p:sp>
      <p:sp>
        <p:nvSpPr>
          <p:cNvPr id="11" name="Rectangle 48">
            <a:extLst>
              <a:ext uri="{FF2B5EF4-FFF2-40B4-BE49-F238E27FC236}">
                <a16:creationId xmlns:a16="http://schemas.microsoft.com/office/drawing/2014/main" xmlns="" id="{D88711BD-BD6A-49CE-AA8A-24FE3B62A93F}"/>
              </a:ext>
            </a:extLst>
          </p:cNvPr>
          <p:cNvSpPr txBox="1">
            <a:spLocks noChangeArrowheads="1"/>
          </p:cNvSpPr>
          <p:nvPr/>
        </p:nvSpPr>
        <p:spPr bwMode="auto">
          <a:xfrm>
            <a:off x="2680975" y="4318495"/>
            <a:ext cx="4016745" cy="85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eaLnBrk="0" hangingPunct="0">
              <a:defRPr sz="1400" b="1">
                <a:solidFill>
                  <a:srgbClr val="000000"/>
                </a:solidFill>
                <a:latin typeface="Arial" charset="0"/>
                <a:cs typeface="Arial" charset="0"/>
              </a:defRPr>
            </a:lvl1pPr>
            <a:lvl2pPr marL="800100" indent="-342900" eaLnBrk="0" hangingPunct="0">
              <a:defRPr sz="1400" b="1">
                <a:solidFill>
                  <a:srgbClr val="000000"/>
                </a:solidFill>
                <a:latin typeface="Arial" charset="0"/>
                <a:cs typeface="Arial" charset="0"/>
              </a:defRPr>
            </a:lvl2pPr>
            <a:lvl3pPr marL="1143000" indent="-228600" eaLnBrk="0" hangingPunct="0">
              <a:defRPr sz="1400" b="1">
                <a:solidFill>
                  <a:srgbClr val="000000"/>
                </a:solidFill>
                <a:latin typeface="Arial" charset="0"/>
                <a:cs typeface="Arial" charset="0"/>
              </a:defRPr>
            </a:lvl3pPr>
            <a:lvl4pPr marL="1600200" indent="-228600" eaLnBrk="0" hangingPunct="0">
              <a:defRPr sz="1400" b="1">
                <a:solidFill>
                  <a:srgbClr val="000000"/>
                </a:solidFill>
                <a:latin typeface="Arial" charset="0"/>
                <a:cs typeface="Arial" charset="0"/>
              </a:defRPr>
            </a:lvl4pPr>
            <a:lvl5pPr marL="2057400" indent="-228600" eaLnBrk="0" hangingPunct="0">
              <a:defRPr sz="1400" b="1">
                <a:solidFill>
                  <a:srgbClr val="000000"/>
                </a:solidFill>
                <a:latin typeface="Arial" charset="0"/>
                <a:cs typeface="Arial" charset="0"/>
              </a:defRPr>
            </a:lvl5pPr>
            <a:lvl6pPr marL="2514600" indent="-228600" eaLnBrk="0" fontAlgn="base" hangingPunct="0">
              <a:spcBef>
                <a:spcPct val="0"/>
              </a:spcBef>
              <a:spcAft>
                <a:spcPct val="0"/>
              </a:spcAft>
              <a:defRPr sz="1400" b="1">
                <a:solidFill>
                  <a:srgbClr val="000000"/>
                </a:solidFill>
                <a:latin typeface="Arial" charset="0"/>
                <a:cs typeface="Arial" charset="0"/>
              </a:defRPr>
            </a:lvl6pPr>
            <a:lvl7pPr marL="2971800" indent="-228600" eaLnBrk="0" fontAlgn="base" hangingPunct="0">
              <a:spcBef>
                <a:spcPct val="0"/>
              </a:spcBef>
              <a:spcAft>
                <a:spcPct val="0"/>
              </a:spcAft>
              <a:defRPr sz="1400" b="1">
                <a:solidFill>
                  <a:srgbClr val="000000"/>
                </a:solidFill>
                <a:latin typeface="Arial" charset="0"/>
                <a:cs typeface="Arial" charset="0"/>
              </a:defRPr>
            </a:lvl7pPr>
            <a:lvl8pPr marL="3429000" indent="-228600" eaLnBrk="0" fontAlgn="base" hangingPunct="0">
              <a:spcBef>
                <a:spcPct val="0"/>
              </a:spcBef>
              <a:spcAft>
                <a:spcPct val="0"/>
              </a:spcAft>
              <a:defRPr sz="1400" b="1">
                <a:solidFill>
                  <a:srgbClr val="000000"/>
                </a:solidFill>
                <a:latin typeface="Arial" charset="0"/>
                <a:cs typeface="Arial" charset="0"/>
              </a:defRPr>
            </a:lvl8pPr>
            <a:lvl9pPr marL="3886200" indent="-228600" eaLnBrk="0" fontAlgn="base" hangingPunct="0">
              <a:spcBef>
                <a:spcPct val="0"/>
              </a:spcBef>
              <a:spcAft>
                <a:spcPct val="0"/>
              </a:spcAft>
              <a:defRPr sz="1400" b="1">
                <a:solidFill>
                  <a:srgbClr val="000000"/>
                </a:solidFill>
                <a:latin typeface="Arial" charset="0"/>
                <a:cs typeface="Arial" charset="0"/>
              </a:defRPr>
            </a:lvl9pPr>
          </a:lstStyle>
          <a:p>
            <a:pPr algn="ctr"/>
            <a:r>
              <a:rPr lang="en-US" sz="2000" dirty="0"/>
              <a:t>Ed360 Outreach Team</a:t>
            </a:r>
          </a:p>
          <a:p>
            <a:pPr algn="ctr"/>
            <a:r>
              <a:rPr lang="en-US" sz="2000" dirty="0">
                <a:solidFill>
                  <a:schemeClr val="accent1">
                    <a:lumMod val="50000"/>
                  </a:schemeClr>
                </a:solidFill>
              </a:rPr>
              <a:t>ed360@isbe.net</a:t>
            </a:r>
          </a:p>
          <a:p>
            <a:endParaRPr lang="en-US" sz="2000" dirty="0"/>
          </a:p>
          <a:p>
            <a:endParaRPr lang="en-US" sz="2000" dirty="0"/>
          </a:p>
          <a:p>
            <a:endParaRPr lang="en-US" sz="2000" dirty="0"/>
          </a:p>
        </p:txBody>
      </p:sp>
    </p:spTree>
    <p:extLst>
      <p:ext uri="{BB962C8B-B14F-4D97-AF65-F5344CB8AC3E}">
        <p14:creationId xmlns:p14="http://schemas.microsoft.com/office/powerpoint/2010/main" val="427504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471612"/>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F783590-D655-4A0D-AD88-CA0FA0829729}"/>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
        <p:nvSpPr>
          <p:cNvPr id="12" name="TextBox 11">
            <a:extLst>
              <a:ext uri="{FF2B5EF4-FFF2-40B4-BE49-F238E27FC236}">
                <a16:creationId xmlns:a16="http://schemas.microsoft.com/office/drawing/2014/main" xmlns="" id="{F1585486-E05A-490F-8E60-FC0F728073A6}"/>
              </a:ext>
            </a:extLst>
          </p:cNvPr>
          <p:cNvSpPr txBox="1"/>
          <p:nvPr/>
        </p:nvSpPr>
        <p:spPr>
          <a:xfrm>
            <a:off x="3146920" y="4964286"/>
            <a:ext cx="2681478" cy="646331"/>
          </a:xfrm>
          <a:prstGeom prst="rect">
            <a:avLst/>
          </a:prstGeom>
          <a:noFill/>
          <a:ln w="38100">
            <a:solidFill>
              <a:schemeClr val="tx1"/>
            </a:solidFill>
          </a:ln>
        </p:spPr>
        <p:txBody>
          <a:bodyPr wrap="square" rtlCol="0">
            <a:spAutoFit/>
          </a:bodyPr>
          <a:lstStyle/>
          <a:p>
            <a:pPr algn="ctr"/>
            <a:r>
              <a:rPr lang="en-US" b="1" dirty="0"/>
              <a:t>Post-Secondary Records</a:t>
            </a:r>
          </a:p>
          <a:p>
            <a:pPr algn="ctr"/>
            <a:r>
              <a:rPr lang="en-US" b="1" dirty="0"/>
              <a:t>Enrollment/Completion</a:t>
            </a:r>
          </a:p>
        </p:txBody>
      </p:sp>
    </p:spTree>
    <p:extLst>
      <p:ext uri="{BB962C8B-B14F-4D97-AF65-F5344CB8AC3E}">
        <p14:creationId xmlns:p14="http://schemas.microsoft.com/office/powerpoint/2010/main" val="393112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471612"/>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F783590-D655-4A0D-AD88-CA0FA0829729}"/>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
        <p:nvSpPr>
          <p:cNvPr id="13" name="TextBox 12">
            <a:extLst>
              <a:ext uri="{FF2B5EF4-FFF2-40B4-BE49-F238E27FC236}">
                <a16:creationId xmlns:a16="http://schemas.microsoft.com/office/drawing/2014/main" xmlns="" id="{D028C7DB-2806-4D0E-BC76-690A1D840937}"/>
              </a:ext>
            </a:extLst>
          </p:cNvPr>
          <p:cNvSpPr txBox="1"/>
          <p:nvPr/>
        </p:nvSpPr>
        <p:spPr>
          <a:xfrm>
            <a:off x="5860727" y="2954747"/>
            <a:ext cx="2928703" cy="646331"/>
          </a:xfrm>
          <a:prstGeom prst="rect">
            <a:avLst/>
          </a:prstGeom>
          <a:noFill/>
          <a:ln w="38100">
            <a:solidFill>
              <a:schemeClr val="tx1"/>
            </a:solidFill>
          </a:ln>
        </p:spPr>
        <p:txBody>
          <a:bodyPr wrap="square" rtlCol="0">
            <a:spAutoFit/>
          </a:bodyPr>
          <a:lstStyle/>
          <a:p>
            <a:pPr algn="ctr"/>
            <a:r>
              <a:rPr lang="en-US" b="1" dirty="0"/>
              <a:t>Workers’ Employment and Earnings</a:t>
            </a:r>
          </a:p>
        </p:txBody>
      </p:sp>
      <p:sp>
        <p:nvSpPr>
          <p:cNvPr id="14" name="TextBox 13">
            <a:extLst>
              <a:ext uri="{FF2B5EF4-FFF2-40B4-BE49-F238E27FC236}">
                <a16:creationId xmlns:a16="http://schemas.microsoft.com/office/drawing/2014/main" xmlns="" id="{12DFFCF4-8E37-4DA6-888A-22A550316E49}"/>
              </a:ext>
            </a:extLst>
          </p:cNvPr>
          <p:cNvSpPr txBox="1"/>
          <p:nvPr/>
        </p:nvSpPr>
        <p:spPr>
          <a:xfrm>
            <a:off x="3179249" y="4964286"/>
            <a:ext cx="2681478" cy="646331"/>
          </a:xfrm>
          <a:prstGeom prst="rect">
            <a:avLst/>
          </a:prstGeom>
          <a:noFill/>
          <a:ln w="38100">
            <a:solidFill>
              <a:schemeClr val="tx1"/>
            </a:solidFill>
          </a:ln>
        </p:spPr>
        <p:txBody>
          <a:bodyPr wrap="square" rtlCol="0">
            <a:spAutoFit/>
          </a:bodyPr>
          <a:lstStyle/>
          <a:p>
            <a:pPr algn="ctr"/>
            <a:r>
              <a:rPr lang="en-US" b="1" dirty="0"/>
              <a:t>Post-Secondary Records</a:t>
            </a:r>
          </a:p>
          <a:p>
            <a:pPr algn="ctr"/>
            <a:r>
              <a:rPr lang="en-US" b="1" dirty="0"/>
              <a:t>Enrollment/Completion</a:t>
            </a:r>
          </a:p>
        </p:txBody>
      </p:sp>
    </p:spTree>
    <p:extLst>
      <p:ext uri="{BB962C8B-B14F-4D97-AF65-F5344CB8AC3E}">
        <p14:creationId xmlns:p14="http://schemas.microsoft.com/office/powerpoint/2010/main" val="372003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national student clearinghouse">
            <a:extLst>
              <a:ext uri="{FF2B5EF4-FFF2-40B4-BE49-F238E27FC236}">
                <a16:creationId xmlns:a16="http://schemas.microsoft.com/office/drawing/2014/main" xmlns="" id="{4AF2C40E-ABD3-4385-9CBE-1949906740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4439" y="2385774"/>
            <a:ext cx="2086029" cy="2086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llinois department of employment security">
            <a:extLst>
              <a:ext uri="{FF2B5EF4-FFF2-40B4-BE49-F238E27FC236}">
                <a16:creationId xmlns:a16="http://schemas.microsoft.com/office/drawing/2014/main" xmlns="" id="{199EBCEE-7BC4-4421-93B0-CF0FBAF3D1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007" b="11587"/>
          <a:stretch/>
        </p:blipFill>
        <p:spPr bwMode="auto">
          <a:xfrm>
            <a:off x="6215393" y="1471612"/>
            <a:ext cx="2205843" cy="16412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sbe">
            <a:extLst>
              <a:ext uri="{FF2B5EF4-FFF2-40B4-BE49-F238E27FC236}">
                <a16:creationId xmlns:a16="http://schemas.microsoft.com/office/drawing/2014/main" xmlns="" id="{AF1B86EC-2211-4A41-8B1E-B843BC6FB0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7683" y="2915275"/>
            <a:ext cx="2441872" cy="1147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llinois student assistance commission">
            <a:extLst>
              <a:ext uri="{FF2B5EF4-FFF2-40B4-BE49-F238E27FC236}">
                <a16:creationId xmlns:a16="http://schemas.microsoft.com/office/drawing/2014/main" xmlns="" id="{24ADB691-4E0E-4A96-82EA-EA25D79BD2B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7405" y="4164574"/>
            <a:ext cx="2441872" cy="799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F783590-D655-4A0D-AD88-CA0FA0829729}"/>
              </a:ext>
            </a:extLst>
          </p:cNvPr>
          <p:cNvSpPr txBox="1"/>
          <p:nvPr/>
        </p:nvSpPr>
        <p:spPr>
          <a:xfrm>
            <a:off x="378363" y="4947940"/>
            <a:ext cx="2560510" cy="646331"/>
          </a:xfrm>
          <a:prstGeom prst="rect">
            <a:avLst/>
          </a:prstGeom>
          <a:noFill/>
          <a:ln w="38100">
            <a:solidFill>
              <a:schemeClr val="tx1"/>
            </a:solidFill>
          </a:ln>
        </p:spPr>
        <p:txBody>
          <a:bodyPr wrap="square" rtlCol="0">
            <a:spAutoFit/>
          </a:bodyPr>
          <a:lstStyle/>
          <a:p>
            <a:pPr algn="ctr"/>
            <a:r>
              <a:rPr lang="en-US" b="1" dirty="0"/>
              <a:t>High School Seniors</a:t>
            </a:r>
          </a:p>
          <a:p>
            <a:pPr algn="ctr"/>
            <a:r>
              <a:rPr lang="en-US" b="1" dirty="0"/>
              <a:t>2007 - 2016</a:t>
            </a:r>
          </a:p>
        </p:txBody>
      </p:sp>
      <p:sp>
        <p:nvSpPr>
          <p:cNvPr id="13" name="TextBox 12">
            <a:extLst>
              <a:ext uri="{FF2B5EF4-FFF2-40B4-BE49-F238E27FC236}">
                <a16:creationId xmlns:a16="http://schemas.microsoft.com/office/drawing/2014/main" xmlns="" id="{D028C7DB-2806-4D0E-BC76-690A1D840937}"/>
              </a:ext>
            </a:extLst>
          </p:cNvPr>
          <p:cNvSpPr txBox="1"/>
          <p:nvPr/>
        </p:nvSpPr>
        <p:spPr>
          <a:xfrm>
            <a:off x="6036445" y="2954747"/>
            <a:ext cx="2752985" cy="646331"/>
          </a:xfrm>
          <a:prstGeom prst="rect">
            <a:avLst/>
          </a:prstGeom>
          <a:noFill/>
          <a:ln w="38100">
            <a:solidFill>
              <a:schemeClr val="tx1"/>
            </a:solidFill>
          </a:ln>
        </p:spPr>
        <p:txBody>
          <a:bodyPr wrap="square" rtlCol="0">
            <a:spAutoFit/>
          </a:bodyPr>
          <a:lstStyle/>
          <a:p>
            <a:pPr algn="ctr"/>
            <a:r>
              <a:rPr lang="en-US" b="1" dirty="0"/>
              <a:t>Workers’ Employment and Earnings</a:t>
            </a:r>
          </a:p>
        </p:txBody>
      </p:sp>
      <p:sp>
        <p:nvSpPr>
          <p:cNvPr id="14" name="TextBox 13">
            <a:extLst>
              <a:ext uri="{FF2B5EF4-FFF2-40B4-BE49-F238E27FC236}">
                <a16:creationId xmlns:a16="http://schemas.microsoft.com/office/drawing/2014/main" xmlns="" id="{F0EF0778-ED76-4016-880F-9CDEA42D089E}"/>
              </a:ext>
            </a:extLst>
          </p:cNvPr>
          <p:cNvSpPr txBox="1"/>
          <p:nvPr/>
        </p:nvSpPr>
        <p:spPr>
          <a:xfrm>
            <a:off x="6036445" y="5181600"/>
            <a:ext cx="2752985" cy="369332"/>
          </a:xfrm>
          <a:prstGeom prst="rect">
            <a:avLst/>
          </a:prstGeom>
          <a:noFill/>
          <a:ln w="38100">
            <a:solidFill>
              <a:schemeClr val="tx1"/>
            </a:solidFill>
          </a:ln>
        </p:spPr>
        <p:txBody>
          <a:bodyPr wrap="square" rtlCol="0">
            <a:spAutoFit/>
          </a:bodyPr>
          <a:lstStyle/>
          <a:p>
            <a:pPr algn="ctr"/>
            <a:r>
              <a:rPr lang="en-US" b="1" dirty="0"/>
              <a:t>Student FAFSA Data</a:t>
            </a:r>
          </a:p>
        </p:txBody>
      </p:sp>
      <p:sp>
        <p:nvSpPr>
          <p:cNvPr id="15" name="TextBox 14">
            <a:extLst>
              <a:ext uri="{FF2B5EF4-FFF2-40B4-BE49-F238E27FC236}">
                <a16:creationId xmlns:a16="http://schemas.microsoft.com/office/drawing/2014/main" xmlns="" id="{B8FB452A-95D8-46CC-9D68-0CCCD27CA94F}"/>
              </a:ext>
            </a:extLst>
          </p:cNvPr>
          <p:cNvSpPr txBox="1"/>
          <p:nvPr/>
        </p:nvSpPr>
        <p:spPr>
          <a:xfrm>
            <a:off x="3146920" y="4964286"/>
            <a:ext cx="2681478" cy="646331"/>
          </a:xfrm>
          <a:prstGeom prst="rect">
            <a:avLst/>
          </a:prstGeom>
          <a:noFill/>
          <a:ln w="38100">
            <a:solidFill>
              <a:schemeClr val="tx1"/>
            </a:solidFill>
          </a:ln>
        </p:spPr>
        <p:txBody>
          <a:bodyPr wrap="square" rtlCol="0">
            <a:spAutoFit/>
          </a:bodyPr>
          <a:lstStyle/>
          <a:p>
            <a:pPr algn="ctr"/>
            <a:r>
              <a:rPr lang="en-US" b="1" dirty="0"/>
              <a:t>Post-Secondary Records</a:t>
            </a:r>
          </a:p>
          <a:p>
            <a:pPr algn="ctr"/>
            <a:r>
              <a:rPr lang="en-US" b="1" dirty="0"/>
              <a:t>Enrollment/Completion</a:t>
            </a:r>
          </a:p>
        </p:txBody>
      </p:sp>
    </p:spTree>
    <p:extLst>
      <p:ext uri="{BB962C8B-B14F-4D97-AF65-F5344CB8AC3E}">
        <p14:creationId xmlns:p14="http://schemas.microsoft.com/office/powerpoint/2010/main" val="163724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Outcome Projects</a:t>
            </a:r>
          </a:p>
        </p:txBody>
      </p:sp>
      <p:sp>
        <p:nvSpPr>
          <p:cNvPr id="3" name="Content Placeholder 2"/>
          <p:cNvSpPr>
            <a:spLocks noGrp="1"/>
          </p:cNvSpPr>
          <p:nvPr>
            <p:ph idx="1"/>
          </p:nvPr>
        </p:nvSpPr>
        <p:spPr>
          <a:xfrm>
            <a:off x="478536" y="1295400"/>
            <a:ext cx="8229600" cy="4724400"/>
          </a:xfrm>
        </p:spPr>
        <p:txBody>
          <a:bodyPr>
            <a:normAutofit lnSpcReduction="10000"/>
          </a:bodyPr>
          <a:lstStyle/>
          <a:p>
            <a:r>
              <a:rPr lang="en-US" dirty="0"/>
              <a:t>More than 1.5 million IL high school seniors</a:t>
            </a:r>
          </a:p>
          <a:p>
            <a:pPr lvl="1"/>
            <a:r>
              <a:rPr lang="en-US" dirty="0"/>
              <a:t>2007-2016 Illinois High School student cohorts from ISBE</a:t>
            </a:r>
          </a:p>
          <a:p>
            <a:pPr lvl="1"/>
            <a:r>
              <a:rPr lang="en-US" dirty="0"/>
              <a:t>Data linkages: seniors to postsecondary enrollment/completion (life-long learning), FAFSA applications (intergenerational mobility), and career outcomes</a:t>
            </a:r>
          </a:p>
          <a:p>
            <a:pPr lvl="1"/>
            <a:r>
              <a:rPr lang="en-US" b="1" dirty="0"/>
              <a:t>Primary deliverables</a:t>
            </a:r>
          </a:p>
          <a:p>
            <a:pPr lvl="2"/>
            <a:r>
              <a:rPr lang="en-US" b="1" dirty="0"/>
              <a:t>ISBE researcher portal</a:t>
            </a:r>
          </a:p>
          <a:p>
            <a:pPr lvl="2"/>
            <a:r>
              <a:rPr lang="en-US" b="1" dirty="0"/>
              <a:t>Student/Parent mobile app</a:t>
            </a:r>
          </a:p>
          <a:p>
            <a:pPr lvl="2"/>
            <a:r>
              <a:rPr lang="en-US" b="1" dirty="0"/>
              <a:t>Information pipeline to local school administrators</a:t>
            </a:r>
          </a:p>
          <a:p>
            <a:endParaRPr lang="en-US" dirty="0"/>
          </a:p>
        </p:txBody>
      </p:sp>
    </p:spTree>
    <p:extLst>
      <p:ext uri="{BB962C8B-B14F-4D97-AF65-F5344CB8AC3E}">
        <p14:creationId xmlns:p14="http://schemas.microsoft.com/office/powerpoint/2010/main" val="115847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9E1D2-7540-4D54-A1FF-DB8AAE4BB01D}"/>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xmlns="" id="{C1C156B3-533A-4817-A743-A4FD40BAC229}"/>
              </a:ext>
            </a:extLst>
          </p:cNvPr>
          <p:cNvSpPr>
            <a:spLocks noGrp="1"/>
          </p:cNvSpPr>
          <p:nvPr>
            <p:ph idx="1"/>
          </p:nvPr>
        </p:nvSpPr>
        <p:spPr/>
        <p:txBody>
          <a:bodyPr>
            <a:normAutofit fontScale="85000" lnSpcReduction="10000"/>
          </a:bodyPr>
          <a:lstStyle/>
          <a:p>
            <a:r>
              <a:rPr lang="en-US" dirty="0">
                <a:solidFill>
                  <a:srgbClr val="FF0000"/>
                </a:solidFill>
              </a:rPr>
              <a:t>Erin Mitchell</a:t>
            </a:r>
          </a:p>
          <a:p>
            <a:pPr lvl="1"/>
            <a:r>
              <a:rPr lang="en-US" dirty="0">
                <a:solidFill>
                  <a:srgbClr val="FF0000"/>
                </a:solidFill>
              </a:rPr>
              <a:t>Data Scientist, IL Student Assistance Commission</a:t>
            </a:r>
          </a:p>
          <a:p>
            <a:pPr lvl="1"/>
            <a:r>
              <a:rPr lang="en-US" dirty="0">
                <a:solidFill>
                  <a:srgbClr val="FF0000"/>
                </a:solidFill>
              </a:rPr>
              <a:t>Topic: data infrastructure, ISBE researcher portal</a:t>
            </a:r>
          </a:p>
          <a:p>
            <a:r>
              <a:rPr lang="en-US" dirty="0"/>
              <a:t>Ewa Gallagher</a:t>
            </a:r>
          </a:p>
          <a:p>
            <a:pPr lvl="1"/>
            <a:r>
              <a:rPr lang="en-US" dirty="0"/>
              <a:t>Workforce Outcomes Manager, IL Dept of Employment Security</a:t>
            </a:r>
          </a:p>
          <a:p>
            <a:pPr lvl="1"/>
            <a:r>
              <a:rPr lang="en-US" dirty="0"/>
              <a:t>Topic: HighSchool2Career student/parent tool</a:t>
            </a:r>
          </a:p>
          <a:p>
            <a:r>
              <a:rPr lang="en-US" dirty="0"/>
              <a:t>Patrick Payne</a:t>
            </a:r>
          </a:p>
          <a:p>
            <a:pPr lvl="1"/>
            <a:r>
              <a:rPr lang="en-US" dirty="0"/>
              <a:t>Director of Data Strategies and Analytics, IL State Board of Education</a:t>
            </a:r>
          </a:p>
          <a:p>
            <a:pPr lvl="1"/>
            <a:r>
              <a:rPr lang="en-US" dirty="0"/>
              <a:t>Topic: information pipeline to local school administrators</a:t>
            </a:r>
          </a:p>
          <a:p>
            <a:pPr lvl="1"/>
            <a:endParaRPr lang="en-US" dirty="0"/>
          </a:p>
        </p:txBody>
      </p:sp>
    </p:spTree>
    <p:extLst>
      <p:ext uri="{BB962C8B-B14F-4D97-AF65-F5344CB8AC3E}">
        <p14:creationId xmlns:p14="http://schemas.microsoft.com/office/powerpoint/2010/main" val="4030832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1782</Words>
  <Application>Microsoft Macintosh PowerPoint</Application>
  <PresentationFormat>On-screen Show (4:3)</PresentationFormat>
  <Paragraphs>393</Paragraphs>
  <Slides>49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Courier New</vt:lpstr>
      <vt:lpstr>Wingdings</vt:lpstr>
      <vt:lpstr>Office Theme</vt:lpstr>
      <vt:lpstr>1_Office Theme</vt:lpstr>
      <vt:lpstr>Career Outcomes Illinois High School Seniors</vt:lpstr>
      <vt:lpstr>Career Outcome Projects</vt:lpstr>
      <vt:lpstr>PowerPoint Presentation</vt:lpstr>
      <vt:lpstr>PowerPoint Presentation</vt:lpstr>
      <vt:lpstr>PowerPoint Presentation</vt:lpstr>
      <vt:lpstr>PowerPoint Presentation</vt:lpstr>
      <vt:lpstr>PowerPoint Presentation</vt:lpstr>
      <vt:lpstr>Career Outcome Projects</vt:lpstr>
      <vt:lpstr>Presenters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Presenters</vt:lpstr>
      <vt:lpstr>What is HighSchool2Career?</vt:lpstr>
      <vt:lpstr>What does the tool do?</vt:lpstr>
      <vt:lpstr>Partnerships</vt:lpstr>
      <vt:lpstr>Agreements, Governance, Disclosure Proofing</vt:lpstr>
      <vt:lpstr>IL High School 2 Career  Student / Parent Mobile App</vt:lpstr>
      <vt:lpstr>HS student decides not to go to college – top money –making industries</vt:lpstr>
      <vt:lpstr> HS student wants to go to college - Business as area of study</vt:lpstr>
      <vt:lpstr> HS student wants to go to college - Business as area of study</vt:lpstr>
      <vt:lpstr> HS student wants to go to college - Business as area of study – linked to ILC2C</vt:lpstr>
      <vt:lpstr>How we got here</vt:lpstr>
      <vt:lpstr>How we got here (continued)</vt:lpstr>
      <vt:lpstr>Next steps</vt:lpstr>
      <vt:lpstr>Presenters</vt:lpstr>
      <vt:lpstr>About Ed360</vt:lpstr>
      <vt:lpstr>About Ed360</vt:lpstr>
      <vt:lpstr>Important Facts</vt:lpstr>
      <vt:lpstr>Ed360 vs Illinois Report Card</vt:lpstr>
      <vt:lpstr>District/School Admin Metrics</vt:lpstr>
      <vt:lpstr>Educator Metrics</vt:lpstr>
      <vt:lpstr>Student Metrics</vt:lpstr>
      <vt:lpstr>Obtaining Data for Ed360</vt:lpstr>
      <vt:lpstr>Ed360 Access</vt:lpstr>
      <vt:lpstr>High School to Career Pipeline in Ed360</vt:lpstr>
      <vt:lpstr>Contact Ed360</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Outcomes Illinois High School Seniors</dc:title>
  <dc:creator>Gallagher, Ewa</dc:creator>
  <cp:lastModifiedBy>Microsoft Office User</cp:lastModifiedBy>
  <cp:revision>3</cp:revision>
  <dcterms:created xsi:type="dcterms:W3CDTF">2019-07-17T15:41:20Z</dcterms:created>
  <dcterms:modified xsi:type="dcterms:W3CDTF">2019-07-18T10:48:57Z</dcterms:modified>
</cp:coreProperties>
</file>