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handoutMasterIdLst>
    <p:handoutMasterId r:id="rId29"/>
  </p:handoutMasterIdLst>
  <p:sldIdLst>
    <p:sldId id="256" r:id="rId2"/>
    <p:sldId id="288" r:id="rId3"/>
    <p:sldId id="290" r:id="rId4"/>
    <p:sldId id="289" r:id="rId5"/>
    <p:sldId id="257" r:id="rId6"/>
    <p:sldId id="287"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77" r:id="rId21"/>
    <p:sldId id="281" r:id="rId22"/>
    <p:sldId id="282" r:id="rId23"/>
    <p:sldId id="283" r:id="rId24"/>
    <p:sldId id="284" r:id="rId25"/>
    <p:sldId id="285" r:id="rId26"/>
    <p:sldId id="278" r:id="rId27"/>
    <p:sldId id="280" r:id="rId2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92" d="100"/>
          <a:sy n="92" d="100"/>
        </p:scale>
        <p:origin x="48" y="23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87EBDDDA-7BFD-48BC-8E84-3A96E7C56515}" type="datetimeFigureOut">
              <a:rPr lang="en-US" smtClean="0"/>
              <a:t>7/18/2019</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E3086B1C-39A2-4724-AF56-D84F91DFA474}" type="slidenum">
              <a:rPr lang="en-US" smtClean="0"/>
              <a:t>‹#›</a:t>
            </a:fld>
            <a:endParaRPr lang="en-US"/>
          </a:p>
        </p:txBody>
      </p:sp>
    </p:spTree>
    <p:extLst>
      <p:ext uri="{BB962C8B-B14F-4D97-AF65-F5344CB8AC3E}">
        <p14:creationId xmlns:p14="http://schemas.microsoft.com/office/powerpoint/2010/main" val="46722548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C60828-CE54-423B-AF64-D1BEFFEC9BFA}"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5C61B-71BC-4E49-9782-E3A849C967D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951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C60828-CE54-423B-AF64-D1BEFFEC9BFA}"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5C61B-71BC-4E49-9782-E3A849C967D0}" type="slidenum">
              <a:rPr lang="en-US" smtClean="0"/>
              <a:t>‹#›</a:t>
            </a:fld>
            <a:endParaRPr lang="en-US"/>
          </a:p>
        </p:txBody>
      </p:sp>
    </p:spTree>
    <p:extLst>
      <p:ext uri="{BB962C8B-B14F-4D97-AF65-F5344CB8AC3E}">
        <p14:creationId xmlns:p14="http://schemas.microsoft.com/office/powerpoint/2010/main" val="3345635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C60828-CE54-423B-AF64-D1BEFFEC9BFA}"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5C61B-71BC-4E49-9782-E3A849C967D0}" type="slidenum">
              <a:rPr lang="en-US" smtClean="0"/>
              <a:t>‹#›</a:t>
            </a:fld>
            <a:endParaRPr lang="en-US"/>
          </a:p>
        </p:txBody>
      </p:sp>
    </p:spTree>
    <p:extLst>
      <p:ext uri="{BB962C8B-B14F-4D97-AF65-F5344CB8AC3E}">
        <p14:creationId xmlns:p14="http://schemas.microsoft.com/office/powerpoint/2010/main" val="430372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C60828-CE54-423B-AF64-D1BEFFEC9BFA}"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5C61B-71BC-4E49-9782-E3A849C967D0}" type="slidenum">
              <a:rPr lang="en-US" smtClean="0"/>
              <a:t>‹#›</a:t>
            </a:fld>
            <a:endParaRPr lang="en-US"/>
          </a:p>
        </p:txBody>
      </p:sp>
    </p:spTree>
    <p:extLst>
      <p:ext uri="{BB962C8B-B14F-4D97-AF65-F5344CB8AC3E}">
        <p14:creationId xmlns:p14="http://schemas.microsoft.com/office/powerpoint/2010/main" val="332184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C60828-CE54-423B-AF64-D1BEFFEC9BFA}"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5C61B-71BC-4E49-9782-E3A849C967D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957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C60828-CE54-423B-AF64-D1BEFFEC9BFA}"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5C61B-71BC-4E49-9782-E3A849C967D0}" type="slidenum">
              <a:rPr lang="en-US" smtClean="0"/>
              <a:t>‹#›</a:t>
            </a:fld>
            <a:endParaRPr lang="en-US"/>
          </a:p>
        </p:txBody>
      </p:sp>
    </p:spTree>
    <p:extLst>
      <p:ext uri="{BB962C8B-B14F-4D97-AF65-F5344CB8AC3E}">
        <p14:creationId xmlns:p14="http://schemas.microsoft.com/office/powerpoint/2010/main" val="2371409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C60828-CE54-423B-AF64-D1BEFFEC9BFA}" type="datetimeFigureOut">
              <a:rPr lang="en-US" smtClean="0"/>
              <a:t>7/18/2019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35C61B-71BC-4E49-9782-E3A849C967D0}" type="slidenum">
              <a:rPr lang="en-US" smtClean="0"/>
              <a:t>‹#›</a:t>
            </a:fld>
            <a:endParaRPr lang="en-US"/>
          </a:p>
        </p:txBody>
      </p:sp>
    </p:spTree>
    <p:extLst>
      <p:ext uri="{BB962C8B-B14F-4D97-AF65-F5344CB8AC3E}">
        <p14:creationId xmlns:p14="http://schemas.microsoft.com/office/powerpoint/2010/main" val="3057999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C60828-CE54-423B-AF64-D1BEFFEC9BFA}" type="datetimeFigureOut">
              <a:rPr lang="en-US" smtClean="0"/>
              <a:t>7/18/2019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35C61B-71BC-4E49-9782-E3A849C967D0}" type="slidenum">
              <a:rPr lang="en-US" smtClean="0"/>
              <a:t>‹#›</a:t>
            </a:fld>
            <a:endParaRPr lang="en-US"/>
          </a:p>
        </p:txBody>
      </p:sp>
    </p:spTree>
    <p:extLst>
      <p:ext uri="{BB962C8B-B14F-4D97-AF65-F5344CB8AC3E}">
        <p14:creationId xmlns:p14="http://schemas.microsoft.com/office/powerpoint/2010/main" val="1213717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4C60828-CE54-423B-AF64-D1BEFFEC9BFA}" type="datetimeFigureOut">
              <a:rPr lang="en-US" smtClean="0"/>
              <a:t>7/18/2019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735C61B-71BC-4E49-9782-E3A849C967D0}" type="slidenum">
              <a:rPr lang="en-US" smtClean="0"/>
              <a:t>‹#›</a:t>
            </a:fld>
            <a:endParaRPr lang="en-US"/>
          </a:p>
        </p:txBody>
      </p:sp>
    </p:spTree>
    <p:extLst>
      <p:ext uri="{BB962C8B-B14F-4D97-AF65-F5344CB8AC3E}">
        <p14:creationId xmlns:p14="http://schemas.microsoft.com/office/powerpoint/2010/main" val="153599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4C60828-CE54-423B-AF64-D1BEFFEC9BFA}" type="datetimeFigureOut">
              <a:rPr lang="en-US" smtClean="0"/>
              <a:t>7/18/2019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735C61B-71BC-4E49-9782-E3A849C967D0}" type="slidenum">
              <a:rPr lang="en-US" smtClean="0"/>
              <a:t>‹#›</a:t>
            </a:fld>
            <a:endParaRPr lang="en-US"/>
          </a:p>
        </p:txBody>
      </p:sp>
    </p:spTree>
    <p:extLst>
      <p:ext uri="{BB962C8B-B14F-4D97-AF65-F5344CB8AC3E}">
        <p14:creationId xmlns:p14="http://schemas.microsoft.com/office/powerpoint/2010/main" val="376949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4C60828-CE54-423B-AF64-D1BEFFEC9BFA}"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5C61B-71BC-4E49-9782-E3A849C967D0}" type="slidenum">
              <a:rPr lang="en-US" smtClean="0"/>
              <a:t>‹#›</a:t>
            </a:fld>
            <a:endParaRPr lang="en-US"/>
          </a:p>
        </p:txBody>
      </p:sp>
    </p:spTree>
    <p:extLst>
      <p:ext uri="{BB962C8B-B14F-4D97-AF65-F5344CB8AC3E}">
        <p14:creationId xmlns:p14="http://schemas.microsoft.com/office/powerpoint/2010/main" val="1771795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4C60828-CE54-423B-AF64-D1BEFFEC9BFA}" type="datetimeFigureOut">
              <a:rPr lang="en-US" smtClean="0"/>
              <a:t>7/18/2019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735C61B-71BC-4E49-9782-E3A849C967D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91471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lshowers@mail.meridian223.org" TargetMode="External"/><Relationship Id="rId2" Type="http://schemas.openxmlformats.org/officeDocument/2006/relationships/hyperlink" Target="mailto:eliegl@mail.meridian223.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youtube.com/watch?v=xanL9Dh_LY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i="1" dirty="0"/>
              <a:t>Building a Program While Flying </a:t>
            </a:r>
            <a:r>
              <a:rPr lang="en-US" b="1" i="1" dirty="0" smtClean="0"/>
              <a:t>It</a:t>
            </a:r>
            <a:endParaRPr lang="en-US" b="1" dirty="0"/>
          </a:p>
        </p:txBody>
      </p:sp>
      <p:sp>
        <p:nvSpPr>
          <p:cNvPr id="3" name="Subtitle 2"/>
          <p:cNvSpPr>
            <a:spLocks noGrp="1"/>
          </p:cNvSpPr>
          <p:nvPr>
            <p:ph type="subTitle" idx="1"/>
          </p:nvPr>
        </p:nvSpPr>
        <p:spPr/>
        <p:txBody>
          <a:bodyPr>
            <a:normAutofit fontScale="85000" lnSpcReduction="20000"/>
          </a:bodyPr>
          <a:lstStyle/>
          <a:p>
            <a:endParaRPr lang="en-US" b="1" i="1" dirty="0" smtClean="0"/>
          </a:p>
          <a:p>
            <a:r>
              <a:rPr lang="en-US" sz="3200" b="1" i="1" dirty="0" smtClean="0"/>
              <a:t>Creating </a:t>
            </a:r>
            <a:r>
              <a:rPr lang="en-US" sz="3200" b="1" i="1" dirty="0"/>
              <a:t>a College and Career Coordinator </a:t>
            </a:r>
            <a:r>
              <a:rPr lang="en-US" sz="3200" b="1" i="1" dirty="0" smtClean="0"/>
              <a:t>Position </a:t>
            </a:r>
            <a:r>
              <a:rPr lang="en-US" sz="3200" b="1" i="1" dirty="0"/>
              <a:t>Year One</a:t>
            </a:r>
            <a:r>
              <a:rPr lang="en-US" sz="3200" dirty="0"/>
              <a:t> </a:t>
            </a:r>
            <a:endParaRPr lang="en-US" sz="3200" dirty="0" smtClean="0"/>
          </a:p>
          <a:p>
            <a:endParaRPr lang="en-US" sz="3200" dirty="0"/>
          </a:p>
        </p:txBody>
      </p:sp>
    </p:spTree>
    <p:extLst>
      <p:ext uri="{BB962C8B-B14F-4D97-AF65-F5344CB8AC3E}">
        <p14:creationId xmlns:p14="http://schemas.microsoft.com/office/powerpoint/2010/main" val="1768672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Goal Setting</a:t>
            </a:r>
            <a:br>
              <a:rPr lang="en-US" b="1" dirty="0" smtClean="0"/>
            </a:br>
            <a:endParaRPr lang="en-US" dirty="0"/>
          </a:p>
        </p:txBody>
      </p:sp>
      <p:sp>
        <p:nvSpPr>
          <p:cNvPr id="3" name="Content Placeholder 2"/>
          <p:cNvSpPr>
            <a:spLocks noGrp="1"/>
          </p:cNvSpPr>
          <p:nvPr>
            <p:ph sz="half" idx="1"/>
          </p:nvPr>
        </p:nvSpPr>
        <p:spPr/>
        <p:txBody>
          <a:bodyPr>
            <a:normAutofit fontScale="92500" lnSpcReduction="10000"/>
          </a:bodyPr>
          <a:lstStyle/>
          <a:p>
            <a:pPr marL="0" indent="0">
              <a:lnSpc>
                <a:spcPct val="110000"/>
              </a:lnSpc>
              <a:buNone/>
            </a:pPr>
            <a:r>
              <a:rPr lang="en-US" sz="2600" b="1" dirty="0"/>
              <a:t>1.Meet individually with all seniors to create a </a:t>
            </a:r>
            <a:r>
              <a:rPr lang="en-US" sz="2600" b="1" dirty="0" smtClean="0"/>
              <a:t>plan</a:t>
            </a:r>
            <a:endParaRPr lang="en-US" sz="2600" b="1" dirty="0"/>
          </a:p>
          <a:p>
            <a:pPr marL="0" indent="0">
              <a:lnSpc>
                <a:spcPct val="110000"/>
              </a:lnSpc>
              <a:buNone/>
            </a:pPr>
            <a:r>
              <a:rPr lang="en-US" sz="2600" b="1" dirty="0" smtClean="0"/>
              <a:t>2.Establish </a:t>
            </a:r>
            <a:r>
              <a:rPr lang="en-US" sz="2600" b="1" dirty="0"/>
              <a:t>a portfolio system</a:t>
            </a:r>
            <a:endParaRPr lang="en-US" sz="2600" b="1" dirty="0" smtClean="0">
              <a:effectLst/>
            </a:endParaRPr>
          </a:p>
          <a:p>
            <a:pPr marL="0" indent="0">
              <a:lnSpc>
                <a:spcPct val="110000"/>
              </a:lnSpc>
              <a:buNone/>
            </a:pPr>
            <a:r>
              <a:rPr lang="en-US" sz="2600" b="1" dirty="0"/>
              <a:t>3.Credit Crisis – Coordination</a:t>
            </a:r>
            <a:endParaRPr lang="en-US" sz="2600" b="1" dirty="0" smtClean="0">
              <a:effectLst/>
            </a:endParaRPr>
          </a:p>
          <a:p>
            <a:pPr marL="0" indent="0">
              <a:lnSpc>
                <a:spcPct val="110000"/>
              </a:lnSpc>
              <a:buNone/>
            </a:pPr>
            <a:r>
              <a:rPr lang="en-US" sz="2600" b="1" dirty="0"/>
              <a:t>4.Partnerships with Business and Industry </a:t>
            </a:r>
            <a:endParaRPr lang="en-US" sz="2600" b="1" dirty="0" smtClean="0">
              <a:effectLst/>
            </a:endParaRPr>
          </a:p>
          <a:p>
            <a:pPr marL="0" indent="0">
              <a:lnSpc>
                <a:spcPct val="110000"/>
              </a:lnSpc>
              <a:buNone/>
            </a:pPr>
            <a:r>
              <a:rPr lang="en-US" sz="2600" b="1" dirty="0" smtClean="0"/>
              <a:t>5.CCR – Illinois Report Card – ESSA</a:t>
            </a:r>
            <a:endParaRPr lang="en-US" sz="2600" b="1" dirty="0" smtClean="0">
              <a:effectLst/>
            </a:endParaRPr>
          </a:p>
          <a:p>
            <a:pPr marL="0" indent="0">
              <a:buNone/>
            </a:pPr>
            <a:r>
              <a:rPr lang="en-US" dirty="0" smtClean="0"/>
              <a:t/>
            </a:r>
            <a:br>
              <a:rPr lang="en-US" dirty="0" smtClean="0"/>
            </a:br>
            <a:endParaRPr lang="en-US" dirty="0"/>
          </a:p>
        </p:txBody>
      </p:sp>
      <p:sp>
        <p:nvSpPr>
          <p:cNvPr id="4" name="Content Placeholder 3"/>
          <p:cNvSpPr>
            <a:spLocks noGrp="1"/>
          </p:cNvSpPr>
          <p:nvPr>
            <p:ph sz="half" idx="2"/>
          </p:nvPr>
        </p:nvSpPr>
        <p:spPr/>
        <p:txBody>
          <a:bodyPr>
            <a:normAutofit fontScale="92500" lnSpcReduction="10000"/>
          </a:bodyPr>
          <a:lstStyle/>
          <a:p>
            <a:pPr marL="0" indent="0">
              <a:lnSpc>
                <a:spcPct val="110000"/>
              </a:lnSpc>
              <a:buNone/>
            </a:pPr>
            <a:r>
              <a:rPr lang="en-US" sz="2600" b="1" dirty="0" smtClean="0"/>
              <a:t>6.Testing</a:t>
            </a:r>
            <a:endParaRPr lang="en-US" sz="2600" b="1" dirty="0" smtClean="0">
              <a:effectLst/>
            </a:endParaRPr>
          </a:p>
          <a:p>
            <a:pPr marL="0" indent="0">
              <a:lnSpc>
                <a:spcPct val="110000"/>
              </a:lnSpc>
              <a:buNone/>
            </a:pPr>
            <a:r>
              <a:rPr lang="en-US" sz="2600" b="1" dirty="0"/>
              <a:t>7.CEANCI</a:t>
            </a:r>
            <a:endParaRPr lang="en-US" sz="2600" b="1" dirty="0" smtClean="0">
              <a:effectLst/>
            </a:endParaRPr>
          </a:p>
          <a:p>
            <a:pPr marL="0" indent="0">
              <a:lnSpc>
                <a:spcPct val="110000"/>
              </a:lnSpc>
              <a:buNone/>
            </a:pPr>
            <a:r>
              <a:rPr lang="en-US" sz="2600" b="1" dirty="0"/>
              <a:t>8.College Night – Financial Aid</a:t>
            </a:r>
            <a:endParaRPr lang="en-US" sz="2600" b="1" dirty="0" smtClean="0">
              <a:effectLst/>
            </a:endParaRPr>
          </a:p>
          <a:p>
            <a:pPr marL="0" indent="0">
              <a:lnSpc>
                <a:spcPct val="110000"/>
              </a:lnSpc>
              <a:buNone/>
            </a:pPr>
            <a:r>
              <a:rPr lang="en-US" sz="2600" b="1" dirty="0"/>
              <a:t>9.Planning Guides</a:t>
            </a:r>
            <a:endParaRPr lang="en-US" sz="2600" b="1" dirty="0" smtClean="0">
              <a:effectLst/>
            </a:endParaRPr>
          </a:p>
          <a:p>
            <a:pPr marL="0" indent="0">
              <a:lnSpc>
                <a:spcPct val="110000"/>
              </a:lnSpc>
              <a:buNone/>
            </a:pPr>
            <a:r>
              <a:rPr lang="en-US" sz="2600" b="1" dirty="0"/>
              <a:t>10.Communication</a:t>
            </a:r>
            <a:endParaRPr lang="en-US" sz="2600" b="1" dirty="0" smtClean="0">
              <a:effectLst/>
            </a:endParaRPr>
          </a:p>
          <a:p>
            <a:pPr marL="0" indent="0">
              <a:buNone/>
            </a:pPr>
            <a:r>
              <a:rPr lang="en-US" dirty="0" smtClean="0"/>
              <a:t/>
            </a:r>
            <a:br>
              <a:rPr lang="en-US" dirty="0" smtClean="0"/>
            </a:br>
            <a:endParaRPr lang="en-US" dirty="0"/>
          </a:p>
        </p:txBody>
      </p:sp>
    </p:spTree>
    <p:extLst>
      <p:ext uri="{BB962C8B-B14F-4D97-AF65-F5344CB8AC3E}">
        <p14:creationId xmlns:p14="http://schemas.microsoft.com/office/powerpoint/2010/main" val="1820685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074920"/>
            <a:ext cx="10113264" cy="380307"/>
          </a:xfrm>
        </p:spPr>
        <p:txBody>
          <a:bodyPr/>
          <a:lstStyle/>
          <a:p>
            <a:pPr algn="ctr"/>
            <a:r>
              <a:rPr lang="en-US" sz="3200" b="1" dirty="0" smtClean="0"/>
              <a:t>College and Career Center</a:t>
            </a:r>
            <a:endParaRPr lang="en-US" sz="3200" b="1"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4167" b="14167"/>
          <a:stretch>
            <a:fillRect/>
          </a:stretch>
        </p:blipFill>
        <p:spPr/>
      </p:pic>
      <p:sp>
        <p:nvSpPr>
          <p:cNvPr id="4" name="Text Placeholder 3"/>
          <p:cNvSpPr>
            <a:spLocks noGrp="1"/>
          </p:cNvSpPr>
          <p:nvPr>
            <p:ph type="body" sz="half" idx="2"/>
          </p:nvPr>
        </p:nvSpPr>
        <p:spPr>
          <a:xfrm>
            <a:off x="1097280" y="5455227"/>
            <a:ext cx="10113264" cy="1046156"/>
          </a:xfrm>
        </p:spPr>
        <p:txBody>
          <a:bodyPr numCol="2">
            <a:normAutofit fontScale="25000" lnSpcReduction="20000"/>
          </a:bodyPr>
          <a:lstStyle/>
          <a:p>
            <a:r>
              <a:rPr lang="en-US" sz="7200" b="1" dirty="0" smtClean="0"/>
              <a:t>Ask Students</a:t>
            </a:r>
          </a:p>
          <a:p>
            <a:r>
              <a:rPr lang="en-US" sz="7200" b="1" dirty="0" smtClean="0"/>
              <a:t>Use the Hallway</a:t>
            </a:r>
          </a:p>
          <a:p>
            <a:r>
              <a:rPr lang="en-US" sz="7200" b="1" dirty="0" smtClean="0"/>
              <a:t>Create Spaces for Collaboration and Creation</a:t>
            </a:r>
          </a:p>
          <a:p>
            <a:r>
              <a:rPr lang="en-US" sz="7200" b="1" dirty="0" smtClean="0"/>
              <a:t>Use the Perimeter</a:t>
            </a:r>
          </a:p>
          <a:p>
            <a:r>
              <a:rPr lang="en-US" sz="7200" b="1" dirty="0" smtClean="0"/>
              <a:t>Reduce Personal Footprint</a:t>
            </a:r>
          </a:p>
          <a:p>
            <a:endParaRPr lang="en-US" sz="7200" b="1" dirty="0" smtClean="0"/>
          </a:p>
          <a:p>
            <a:endParaRPr lang="en-US" sz="7200" b="1" dirty="0"/>
          </a:p>
          <a:p>
            <a:r>
              <a:rPr lang="en-US" sz="7200" b="1" dirty="0" smtClean="0"/>
              <a:t>Mix Up Seating Options</a:t>
            </a:r>
          </a:p>
          <a:p>
            <a:r>
              <a:rPr lang="en-US" sz="7200" b="1" dirty="0" smtClean="0"/>
              <a:t>Showcase Student Work</a:t>
            </a:r>
          </a:p>
          <a:p>
            <a:r>
              <a:rPr lang="en-US" sz="7200" b="1" dirty="0" smtClean="0"/>
              <a:t>Narrow the Color Palette</a:t>
            </a:r>
          </a:p>
          <a:p>
            <a:r>
              <a:rPr lang="en-US" sz="7200" b="1" dirty="0" smtClean="0"/>
              <a:t>Create a Quiet Space</a:t>
            </a:r>
          </a:p>
          <a:p>
            <a:endParaRPr lang="en-US" dirty="0" smtClean="0"/>
          </a:p>
        </p:txBody>
      </p:sp>
    </p:spTree>
    <p:extLst>
      <p:ext uri="{BB962C8B-B14F-4D97-AF65-F5344CB8AC3E}">
        <p14:creationId xmlns:p14="http://schemas.microsoft.com/office/powerpoint/2010/main" val="1327760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074920"/>
            <a:ext cx="10113264" cy="390698"/>
          </a:xfrm>
        </p:spPr>
        <p:txBody>
          <a:bodyPr/>
          <a:lstStyle/>
          <a:p>
            <a:pPr algn="ctr"/>
            <a:r>
              <a:rPr lang="en-US" sz="3200" b="1" dirty="0" smtClean="0"/>
              <a:t>College and Career Center</a:t>
            </a:r>
            <a:endParaRPr lang="en-US" sz="3200" b="1" dirty="0"/>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3125" b="23125"/>
          <a:stretch>
            <a:fillRect/>
          </a:stretch>
        </p:blipFill>
        <p:spPr/>
      </p:pic>
      <p:sp>
        <p:nvSpPr>
          <p:cNvPr id="4" name="Text Placeholder 3"/>
          <p:cNvSpPr>
            <a:spLocks noGrp="1"/>
          </p:cNvSpPr>
          <p:nvPr>
            <p:ph type="body" sz="half" idx="2"/>
          </p:nvPr>
        </p:nvSpPr>
        <p:spPr>
          <a:xfrm>
            <a:off x="1097280" y="5522769"/>
            <a:ext cx="10113264" cy="950768"/>
          </a:xfrm>
        </p:spPr>
        <p:txBody>
          <a:bodyPr numCol="2">
            <a:normAutofit fontScale="25000" lnSpcReduction="20000"/>
          </a:bodyPr>
          <a:lstStyle/>
          <a:p>
            <a:r>
              <a:rPr lang="en-US" sz="7200" b="1" dirty="0"/>
              <a:t>Ask </a:t>
            </a:r>
            <a:r>
              <a:rPr lang="en-US" sz="7200" b="1" dirty="0" smtClean="0"/>
              <a:t>Students</a:t>
            </a:r>
            <a:endParaRPr lang="en-US" sz="7200" b="1" dirty="0"/>
          </a:p>
          <a:p>
            <a:r>
              <a:rPr lang="en-US" sz="7200" b="1" dirty="0" smtClean="0"/>
              <a:t>Use </a:t>
            </a:r>
            <a:r>
              <a:rPr lang="en-US" sz="7200" b="1" dirty="0"/>
              <a:t>the Hallway</a:t>
            </a:r>
          </a:p>
          <a:p>
            <a:r>
              <a:rPr lang="en-US" sz="7200" b="1" dirty="0"/>
              <a:t>Create Spaces for Collaboration and Creation</a:t>
            </a:r>
          </a:p>
          <a:p>
            <a:r>
              <a:rPr lang="en-US" sz="7200" b="1" dirty="0"/>
              <a:t>Use the Perimeter</a:t>
            </a:r>
          </a:p>
          <a:p>
            <a:r>
              <a:rPr lang="en-US" sz="7200" b="1" dirty="0"/>
              <a:t>Reduce Personal Footprint</a:t>
            </a:r>
          </a:p>
          <a:p>
            <a:endParaRPr lang="en-US" sz="7200" b="1" dirty="0" smtClean="0"/>
          </a:p>
          <a:p>
            <a:r>
              <a:rPr lang="en-US" sz="7200" b="1" dirty="0" smtClean="0"/>
              <a:t>Mix </a:t>
            </a:r>
            <a:r>
              <a:rPr lang="en-US" sz="7200" b="1" dirty="0"/>
              <a:t>Up Seating Options</a:t>
            </a:r>
          </a:p>
          <a:p>
            <a:r>
              <a:rPr lang="en-US" sz="7200" b="1" dirty="0"/>
              <a:t>Showcase Student Work</a:t>
            </a:r>
          </a:p>
          <a:p>
            <a:r>
              <a:rPr lang="en-US" sz="7200" b="1" dirty="0"/>
              <a:t>Narrow the Color Palette</a:t>
            </a:r>
          </a:p>
          <a:p>
            <a:r>
              <a:rPr lang="en-US" sz="7200" b="1" dirty="0"/>
              <a:t>Create a Quiet Space</a:t>
            </a:r>
          </a:p>
          <a:p>
            <a:endParaRPr lang="en-US" dirty="0" smtClean="0"/>
          </a:p>
          <a:p>
            <a:endParaRPr lang="en-US" dirty="0"/>
          </a:p>
        </p:txBody>
      </p:sp>
    </p:spTree>
    <p:extLst>
      <p:ext uri="{BB962C8B-B14F-4D97-AF65-F5344CB8AC3E}">
        <p14:creationId xmlns:p14="http://schemas.microsoft.com/office/powerpoint/2010/main" val="170011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982441"/>
            <a:ext cx="10113264" cy="472786"/>
          </a:xfrm>
        </p:spPr>
        <p:txBody>
          <a:bodyPr/>
          <a:lstStyle/>
          <a:p>
            <a:pPr algn="ctr"/>
            <a:r>
              <a:rPr lang="en-US" sz="3200" b="1" dirty="0" smtClean="0"/>
              <a:t>College and Career Center</a:t>
            </a:r>
            <a:endParaRPr lang="en-US" sz="3200" b="1"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3125" b="23125"/>
          <a:stretch>
            <a:fillRect/>
          </a:stretch>
        </p:blipFill>
        <p:spPr/>
      </p:pic>
      <p:sp>
        <p:nvSpPr>
          <p:cNvPr id="4" name="Text Placeholder 3"/>
          <p:cNvSpPr>
            <a:spLocks noGrp="1"/>
          </p:cNvSpPr>
          <p:nvPr>
            <p:ph type="body" sz="half" idx="2"/>
          </p:nvPr>
        </p:nvSpPr>
        <p:spPr>
          <a:xfrm>
            <a:off x="1097280" y="5288973"/>
            <a:ext cx="10113264" cy="1212410"/>
          </a:xfrm>
        </p:spPr>
        <p:txBody>
          <a:bodyPr numCol="2">
            <a:noAutofit/>
          </a:bodyPr>
          <a:lstStyle/>
          <a:p>
            <a:r>
              <a:rPr lang="en-US" sz="1800" b="1" dirty="0"/>
              <a:t>Ask Students</a:t>
            </a:r>
          </a:p>
          <a:p>
            <a:r>
              <a:rPr lang="en-US" sz="1800" b="1" dirty="0" smtClean="0"/>
              <a:t>Use </a:t>
            </a:r>
            <a:r>
              <a:rPr lang="en-US" sz="1800" b="1" dirty="0"/>
              <a:t>the Hallway</a:t>
            </a:r>
          </a:p>
          <a:p>
            <a:r>
              <a:rPr lang="en-US" sz="1800" b="1" dirty="0"/>
              <a:t>Create Spaces for Collaboration and Creation</a:t>
            </a:r>
          </a:p>
          <a:p>
            <a:r>
              <a:rPr lang="en-US" sz="1800" b="1" dirty="0"/>
              <a:t>Use the Perimeter</a:t>
            </a:r>
          </a:p>
          <a:p>
            <a:r>
              <a:rPr lang="en-US" sz="1800" b="1" dirty="0"/>
              <a:t>Reduce Personal Footprint</a:t>
            </a:r>
          </a:p>
          <a:p>
            <a:endParaRPr lang="en-US" sz="1800" b="1" dirty="0" smtClean="0"/>
          </a:p>
          <a:p>
            <a:r>
              <a:rPr lang="en-US" sz="1800" b="1" dirty="0" smtClean="0"/>
              <a:t>Mix </a:t>
            </a:r>
            <a:r>
              <a:rPr lang="en-US" sz="1800" b="1" dirty="0"/>
              <a:t>Up Seating Options</a:t>
            </a:r>
          </a:p>
          <a:p>
            <a:r>
              <a:rPr lang="en-US" sz="1800" b="1" dirty="0"/>
              <a:t>Showcase Student Work</a:t>
            </a:r>
          </a:p>
          <a:p>
            <a:r>
              <a:rPr lang="en-US" sz="1800" b="1" dirty="0"/>
              <a:t>Narrow the Color Palette</a:t>
            </a:r>
          </a:p>
          <a:p>
            <a:r>
              <a:rPr lang="en-US" sz="1800" b="1" dirty="0"/>
              <a:t>Create a Quiet Space</a:t>
            </a:r>
          </a:p>
        </p:txBody>
      </p:sp>
    </p:spTree>
    <p:extLst>
      <p:ext uri="{BB962C8B-B14F-4D97-AF65-F5344CB8AC3E}">
        <p14:creationId xmlns:p14="http://schemas.microsoft.com/office/powerpoint/2010/main" val="1339087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Communication</a:t>
            </a:r>
            <a:endParaRPr lang="en-US" dirty="0"/>
          </a:p>
        </p:txBody>
      </p:sp>
      <p:sp>
        <p:nvSpPr>
          <p:cNvPr id="3" name="Content Placeholder 2"/>
          <p:cNvSpPr>
            <a:spLocks noGrp="1"/>
          </p:cNvSpPr>
          <p:nvPr>
            <p:ph idx="1"/>
          </p:nvPr>
        </p:nvSpPr>
        <p:spPr/>
        <p:txBody>
          <a:bodyPr>
            <a:normAutofit/>
          </a:bodyPr>
          <a:lstStyle/>
          <a:p>
            <a:pPr algn="ctr"/>
            <a:r>
              <a:rPr lang="en-US" sz="2400" b="1" dirty="0"/>
              <a:t>Website</a:t>
            </a:r>
            <a:endParaRPr lang="en-US" sz="2400" b="1" dirty="0" smtClean="0">
              <a:effectLst/>
            </a:endParaRPr>
          </a:p>
          <a:p>
            <a:pPr algn="ctr"/>
            <a:r>
              <a:rPr lang="en-US" sz="2400" b="1" dirty="0"/>
              <a:t>Twitter</a:t>
            </a:r>
            <a:endParaRPr lang="en-US" sz="2400" b="1" dirty="0" smtClean="0">
              <a:effectLst/>
            </a:endParaRPr>
          </a:p>
          <a:p>
            <a:pPr algn="ctr"/>
            <a:r>
              <a:rPr lang="en-US" sz="2400" b="1" dirty="0"/>
              <a:t>Posters</a:t>
            </a:r>
            <a:endParaRPr lang="en-US" sz="2400" b="1" dirty="0" smtClean="0">
              <a:effectLst/>
            </a:endParaRPr>
          </a:p>
          <a:p>
            <a:pPr algn="ctr"/>
            <a:r>
              <a:rPr lang="en-US" sz="2400" b="1" dirty="0"/>
              <a:t>Projection Billboard</a:t>
            </a:r>
            <a:endParaRPr lang="en-US" sz="2400" b="1" dirty="0" smtClean="0">
              <a:effectLst/>
            </a:endParaRPr>
          </a:p>
          <a:p>
            <a:pPr algn="ctr"/>
            <a:r>
              <a:rPr lang="en-US" sz="2400" b="1" dirty="0"/>
              <a:t>Newsletters</a:t>
            </a:r>
            <a:endParaRPr lang="en-US" sz="2400" b="1" dirty="0" smtClean="0">
              <a:effectLst/>
            </a:endParaRPr>
          </a:p>
          <a:p>
            <a:pPr algn="ctr"/>
            <a:r>
              <a:rPr lang="en-US" sz="2400" b="1" dirty="0"/>
              <a:t>Meet and Greet </a:t>
            </a:r>
            <a:endParaRPr lang="en-US" sz="2400" b="1" dirty="0" smtClean="0">
              <a:effectLst/>
            </a:endParaRPr>
          </a:p>
          <a:p>
            <a:pPr algn="ctr"/>
            <a:r>
              <a:rPr lang="en-US" sz="2400" b="1" dirty="0" smtClean="0"/>
              <a:t>Seminars</a:t>
            </a:r>
          </a:p>
          <a:p>
            <a:pPr algn="ctr"/>
            <a:r>
              <a:rPr lang="en-US" sz="2400" b="1" dirty="0" smtClean="0"/>
              <a:t>Foyer Announcements</a:t>
            </a:r>
            <a:endParaRPr lang="en-US" sz="2400" b="1" dirty="0" smtClean="0">
              <a:effectLst/>
            </a:endParaRPr>
          </a:p>
          <a:p>
            <a:pPr marL="0" indent="0">
              <a:buNone/>
            </a:pPr>
            <a:endParaRPr lang="en-US" dirty="0"/>
          </a:p>
        </p:txBody>
      </p:sp>
    </p:spTree>
    <p:extLst>
      <p:ext uri="{BB962C8B-B14F-4D97-AF65-F5344CB8AC3E}">
        <p14:creationId xmlns:p14="http://schemas.microsoft.com/office/powerpoint/2010/main" val="2747624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How to </a:t>
            </a:r>
            <a:r>
              <a:rPr lang="en-US" b="1" dirty="0" smtClean="0"/>
              <a:t>Create </a:t>
            </a:r>
            <a:r>
              <a:rPr lang="en-US" b="1" dirty="0"/>
              <a:t>a Work-Based Learning Continuum</a:t>
            </a:r>
            <a:endParaRPr lang="en-US" dirty="0"/>
          </a:p>
        </p:txBody>
      </p:sp>
      <p:sp>
        <p:nvSpPr>
          <p:cNvPr id="3" name="Content Placeholder 2"/>
          <p:cNvSpPr>
            <a:spLocks noGrp="1"/>
          </p:cNvSpPr>
          <p:nvPr>
            <p:ph idx="1"/>
          </p:nvPr>
        </p:nvSpPr>
        <p:spPr>
          <a:xfrm>
            <a:off x="1097280" y="1845734"/>
            <a:ext cx="10058400" cy="4285010"/>
          </a:xfrm>
        </p:spPr>
        <p:txBody>
          <a:bodyPr>
            <a:noAutofit/>
          </a:bodyPr>
          <a:lstStyle/>
          <a:p>
            <a:pPr marL="0" indent="0">
              <a:buNone/>
            </a:pPr>
            <a:r>
              <a:rPr lang="en-US" sz="2400" b="1" u="sng" dirty="0"/>
              <a:t>Work-Based Learning </a:t>
            </a:r>
            <a:r>
              <a:rPr lang="en-US" sz="2400" b="1" u="sng" dirty="0" smtClean="0"/>
              <a:t>Continuum</a:t>
            </a:r>
            <a:endParaRPr lang="en-US" sz="2400" b="1" dirty="0" smtClean="0">
              <a:effectLst/>
            </a:endParaRPr>
          </a:p>
          <a:p>
            <a:pPr>
              <a:lnSpc>
                <a:spcPct val="150000"/>
              </a:lnSpc>
            </a:pPr>
            <a:r>
              <a:rPr lang="en-US" sz="2400" b="1" dirty="0"/>
              <a:t>Career Awareness: </a:t>
            </a:r>
            <a:r>
              <a:rPr lang="en-US" sz="2400" b="1" dirty="0" smtClean="0"/>
              <a:t>		Learn </a:t>
            </a:r>
            <a:r>
              <a:rPr lang="en-US" sz="2400" b="1" dirty="0"/>
              <a:t>About Work</a:t>
            </a:r>
            <a:endParaRPr lang="en-US" sz="2400" b="1" dirty="0" smtClean="0">
              <a:effectLst/>
            </a:endParaRPr>
          </a:p>
          <a:p>
            <a:pPr>
              <a:lnSpc>
                <a:spcPct val="150000"/>
              </a:lnSpc>
            </a:pPr>
            <a:r>
              <a:rPr lang="en-US" sz="2400" b="1" dirty="0"/>
              <a:t>Career Exploration: </a:t>
            </a:r>
            <a:r>
              <a:rPr lang="en-US" sz="2400" b="1" dirty="0" smtClean="0"/>
              <a:t>		Learning </a:t>
            </a:r>
            <a:r>
              <a:rPr lang="en-US" sz="2400" b="1" dirty="0"/>
              <a:t>About Work</a:t>
            </a:r>
            <a:endParaRPr lang="en-US" sz="2400" b="1" dirty="0" smtClean="0">
              <a:effectLst/>
            </a:endParaRPr>
          </a:p>
          <a:p>
            <a:pPr>
              <a:lnSpc>
                <a:spcPct val="150000"/>
              </a:lnSpc>
            </a:pPr>
            <a:r>
              <a:rPr lang="en-US" sz="2400" b="1" dirty="0"/>
              <a:t>Career Preparation: </a:t>
            </a:r>
            <a:r>
              <a:rPr lang="en-US" sz="2400" b="1" dirty="0" smtClean="0"/>
              <a:t>		Practicum </a:t>
            </a:r>
            <a:r>
              <a:rPr lang="en-US" sz="2400" b="1" dirty="0"/>
              <a:t>and Internships Learning Through Work</a:t>
            </a:r>
            <a:endParaRPr lang="en-US" sz="2400" b="1" dirty="0" smtClean="0">
              <a:effectLst/>
            </a:endParaRPr>
          </a:p>
          <a:p>
            <a:pPr>
              <a:lnSpc>
                <a:spcPct val="150000"/>
              </a:lnSpc>
            </a:pPr>
            <a:r>
              <a:rPr lang="en-US" sz="2400" b="1" dirty="0"/>
              <a:t>Career Training: </a:t>
            </a:r>
            <a:r>
              <a:rPr lang="en-US" sz="2400" b="1" dirty="0" smtClean="0"/>
              <a:t>		Learning </a:t>
            </a:r>
            <a:r>
              <a:rPr lang="en-US" sz="2400" b="1" dirty="0"/>
              <a:t>for Work</a:t>
            </a:r>
            <a:endParaRPr lang="en-US" sz="2400" b="1" dirty="0" smtClean="0">
              <a:effectLst/>
            </a:endParaRPr>
          </a:p>
          <a:p>
            <a:pPr marL="0" indent="0">
              <a:buNone/>
            </a:pPr>
            <a:r>
              <a:rPr lang="en-US" sz="2400" b="1" dirty="0" smtClean="0">
                <a:effectLst/>
              </a:rPr>
              <a:t/>
            </a:r>
            <a:br>
              <a:rPr lang="en-US" sz="2400" b="1" dirty="0" smtClean="0">
                <a:effectLst/>
              </a:rPr>
            </a:br>
            <a:r>
              <a:rPr lang="en-US" sz="2400" b="1" dirty="0" smtClean="0">
                <a:effectLst/>
              </a:rPr>
              <a:t>					</a:t>
            </a:r>
            <a:r>
              <a:rPr lang="en-US" sz="3200" b="1" dirty="0" smtClean="0"/>
              <a:t>Our </a:t>
            </a:r>
            <a:r>
              <a:rPr lang="en-US" sz="3200" b="1" dirty="0"/>
              <a:t>First Step: PaCE Framework</a:t>
            </a:r>
          </a:p>
        </p:txBody>
      </p:sp>
    </p:spTree>
    <p:extLst>
      <p:ext uri="{BB962C8B-B14F-4D97-AF65-F5344CB8AC3E}">
        <p14:creationId xmlns:p14="http://schemas.microsoft.com/office/powerpoint/2010/main" val="631484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Coordinate </a:t>
            </a:r>
            <a:r>
              <a:rPr lang="en-US" b="1" dirty="0"/>
              <a:t>and </a:t>
            </a:r>
            <a:r>
              <a:rPr lang="en-US" b="1" dirty="0" smtClean="0"/>
              <a:t>Administer Postsecondary </a:t>
            </a:r>
            <a:r>
              <a:rPr lang="en-US" b="1" dirty="0"/>
              <a:t>and </a:t>
            </a:r>
            <a:r>
              <a:rPr lang="en-US" b="1" dirty="0" smtClean="0"/>
              <a:t>Progress Assessments</a:t>
            </a:r>
            <a:endParaRPr lang="en-US" b="1" dirty="0"/>
          </a:p>
        </p:txBody>
      </p:sp>
      <p:sp>
        <p:nvSpPr>
          <p:cNvPr id="3" name="Content Placeholder 2"/>
          <p:cNvSpPr>
            <a:spLocks noGrp="1"/>
          </p:cNvSpPr>
          <p:nvPr>
            <p:ph idx="1"/>
          </p:nvPr>
        </p:nvSpPr>
        <p:spPr/>
        <p:txBody>
          <a:bodyPr/>
          <a:lstStyle/>
          <a:p>
            <a:pPr algn="ctr">
              <a:lnSpc>
                <a:spcPct val="200000"/>
              </a:lnSpc>
            </a:pPr>
            <a:r>
              <a:rPr lang="en-US" sz="2400" b="1" dirty="0" smtClean="0"/>
              <a:t>PSAT-NMQT</a:t>
            </a:r>
            <a:endParaRPr lang="en-US" sz="2400" b="1" dirty="0"/>
          </a:p>
          <a:p>
            <a:pPr algn="ctr">
              <a:lnSpc>
                <a:spcPct val="200000"/>
              </a:lnSpc>
            </a:pPr>
            <a:r>
              <a:rPr lang="en-US" sz="2400" b="1" dirty="0" smtClean="0"/>
              <a:t>SAT</a:t>
            </a:r>
            <a:endParaRPr lang="en-US" sz="2400" b="1" dirty="0"/>
          </a:p>
          <a:p>
            <a:pPr algn="ctr">
              <a:lnSpc>
                <a:spcPct val="200000"/>
              </a:lnSpc>
            </a:pPr>
            <a:r>
              <a:rPr lang="en-US" sz="2400" b="1" dirty="0" smtClean="0"/>
              <a:t>ASVAB</a:t>
            </a:r>
            <a:endParaRPr lang="en-US" sz="2400" b="1" dirty="0"/>
          </a:p>
          <a:p>
            <a:pPr algn="ctr">
              <a:lnSpc>
                <a:spcPct val="200000"/>
              </a:lnSpc>
            </a:pPr>
            <a:r>
              <a:rPr lang="en-US" sz="2400" b="1" dirty="0" smtClean="0"/>
              <a:t>AP Exams</a:t>
            </a:r>
          </a:p>
          <a:p>
            <a:pPr marL="0" indent="0" algn="ctr">
              <a:buNone/>
            </a:pPr>
            <a:endParaRPr lang="en-US" dirty="0" smtClean="0"/>
          </a:p>
          <a:p>
            <a:pPr algn="ctr"/>
            <a:endParaRPr lang="en-US" dirty="0"/>
          </a:p>
        </p:txBody>
      </p:sp>
    </p:spTree>
    <p:extLst>
      <p:ext uri="{BB962C8B-B14F-4D97-AF65-F5344CB8AC3E}">
        <p14:creationId xmlns:p14="http://schemas.microsoft.com/office/powerpoint/2010/main" val="2777894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99" y="113709"/>
            <a:ext cx="11555552" cy="1852488"/>
          </a:xfrm>
        </p:spPr>
        <p:txBody>
          <a:bodyPr>
            <a:normAutofit fontScale="90000"/>
          </a:bodyPr>
          <a:lstStyle/>
          <a:p>
            <a:pPr algn="ctr"/>
            <a:r>
              <a:rPr lang="en-US" b="1" dirty="0" smtClean="0"/>
              <a:t/>
            </a:r>
            <a:br>
              <a:rPr lang="en-US" b="1" dirty="0" smtClean="0"/>
            </a:br>
            <a:r>
              <a:rPr lang="en-US" sz="4400" b="1" dirty="0"/>
              <a:t>Prepare, Develop, and Present Events throughout the Year </a:t>
            </a:r>
            <a:br>
              <a:rPr lang="en-US" sz="4400" b="1" dirty="0"/>
            </a:br>
            <a:r>
              <a:rPr lang="en-US" sz="4400" b="1" dirty="0"/>
              <a:t>Sponsored by the College and Career Center</a:t>
            </a:r>
            <a:br>
              <a:rPr lang="en-US" sz="4400" b="1" dirty="0"/>
            </a:br>
            <a:endParaRPr lang="en-US" sz="4400" b="1" dirty="0"/>
          </a:p>
        </p:txBody>
      </p:sp>
      <p:sp>
        <p:nvSpPr>
          <p:cNvPr id="3" name="Content Placeholder 2"/>
          <p:cNvSpPr>
            <a:spLocks noGrp="1"/>
          </p:cNvSpPr>
          <p:nvPr>
            <p:ph idx="1"/>
          </p:nvPr>
        </p:nvSpPr>
        <p:spPr/>
        <p:txBody>
          <a:bodyPr>
            <a:normAutofit fontScale="92500" lnSpcReduction="20000"/>
          </a:bodyPr>
          <a:lstStyle/>
          <a:p>
            <a:pPr algn="ctr"/>
            <a:endParaRPr lang="en-US" sz="2600" dirty="0" smtClean="0"/>
          </a:p>
          <a:p>
            <a:pPr algn="ctr"/>
            <a:r>
              <a:rPr lang="en-US" sz="2600" b="1" dirty="0" smtClean="0"/>
              <a:t>FAFSA </a:t>
            </a:r>
            <a:r>
              <a:rPr lang="en-US" sz="2600" b="1" dirty="0"/>
              <a:t>Night</a:t>
            </a:r>
            <a:endParaRPr lang="en-US" sz="2600" b="1" dirty="0" smtClean="0">
              <a:effectLst/>
            </a:endParaRPr>
          </a:p>
          <a:p>
            <a:pPr algn="ctr"/>
            <a:r>
              <a:rPr lang="en-US" sz="2600" b="1" dirty="0"/>
              <a:t>College and Career Night</a:t>
            </a:r>
            <a:endParaRPr lang="en-US" sz="2600" b="1" dirty="0" smtClean="0">
              <a:effectLst/>
            </a:endParaRPr>
          </a:p>
          <a:p>
            <a:pPr algn="ctr"/>
            <a:r>
              <a:rPr lang="en-US" sz="2600" b="1" dirty="0"/>
              <a:t>College 101 – modified version</a:t>
            </a:r>
            <a:endParaRPr lang="en-US" sz="2600" b="1" dirty="0" smtClean="0">
              <a:effectLst/>
            </a:endParaRPr>
          </a:p>
          <a:p>
            <a:pPr algn="ctr"/>
            <a:r>
              <a:rPr lang="en-US" sz="2600" b="1" dirty="0"/>
              <a:t>College Application Days</a:t>
            </a:r>
            <a:endParaRPr lang="en-US" sz="2600" b="1" dirty="0" smtClean="0">
              <a:effectLst/>
            </a:endParaRPr>
          </a:p>
          <a:p>
            <a:pPr algn="ctr"/>
            <a:r>
              <a:rPr lang="en-US" sz="2600" b="1" dirty="0"/>
              <a:t>Let’s Talk College</a:t>
            </a:r>
            <a:endParaRPr lang="en-US" sz="2600" b="1" dirty="0" smtClean="0">
              <a:effectLst/>
            </a:endParaRPr>
          </a:p>
          <a:p>
            <a:pPr algn="ctr"/>
            <a:r>
              <a:rPr lang="en-US" sz="2600" b="1" dirty="0"/>
              <a:t>Writing College Applications Workshop</a:t>
            </a:r>
            <a:endParaRPr lang="en-US" sz="2600" b="1" dirty="0" smtClean="0">
              <a:effectLst/>
            </a:endParaRPr>
          </a:p>
          <a:p>
            <a:pPr algn="ctr"/>
            <a:r>
              <a:rPr lang="en-US" sz="2600" b="1" dirty="0"/>
              <a:t>This I Believe Workshop</a:t>
            </a:r>
            <a:endParaRPr lang="en-US" sz="2600" b="1" dirty="0" smtClean="0">
              <a:effectLst/>
            </a:endParaRPr>
          </a:p>
          <a:p>
            <a:pPr algn="ctr"/>
            <a:r>
              <a:rPr lang="en-US" sz="2600" b="1" dirty="0"/>
              <a:t>Career Exploration from ASVAB</a:t>
            </a:r>
            <a:endParaRPr lang="en-US" sz="2600" b="1" dirty="0" smtClean="0">
              <a:effectLst/>
            </a:endParaRPr>
          </a:p>
          <a:p>
            <a:endParaRPr lang="en-US" dirty="0"/>
          </a:p>
        </p:txBody>
      </p:sp>
    </p:spTree>
    <p:extLst>
      <p:ext uri="{BB962C8B-B14F-4D97-AF65-F5344CB8AC3E}">
        <p14:creationId xmlns:p14="http://schemas.microsoft.com/office/powerpoint/2010/main" val="3775195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947" y="153944"/>
            <a:ext cx="10880886" cy="1450757"/>
          </a:xfrm>
        </p:spPr>
        <p:txBody>
          <a:bodyPr>
            <a:normAutofit fontScale="90000"/>
          </a:bodyPr>
          <a:lstStyle/>
          <a:p>
            <a:pPr algn="ctr"/>
            <a:r>
              <a:rPr lang="en-US" b="1" dirty="0" smtClean="0"/>
              <a:t>Pursue Professional </a:t>
            </a:r>
            <a:r>
              <a:rPr lang="en-US" b="1" dirty="0"/>
              <a:t>D</a:t>
            </a:r>
            <a:r>
              <a:rPr lang="en-US" b="1" dirty="0" smtClean="0"/>
              <a:t>evelopment </a:t>
            </a:r>
            <a:r>
              <a:rPr lang="en-US" b="1" dirty="0"/>
              <a:t>in </a:t>
            </a:r>
            <a:r>
              <a:rPr lang="en-US" b="1" dirty="0" smtClean="0"/>
              <a:t>Postsecondary </a:t>
            </a:r>
            <a:r>
              <a:rPr lang="en-US" b="1" dirty="0"/>
              <a:t>C</a:t>
            </a:r>
            <a:r>
              <a:rPr lang="en-US" b="1" dirty="0" smtClean="0"/>
              <a:t>ounseling </a:t>
            </a:r>
            <a:r>
              <a:rPr lang="en-US" b="1" dirty="0"/>
              <a:t>and </a:t>
            </a:r>
            <a:r>
              <a:rPr lang="en-US" b="1" dirty="0" smtClean="0"/>
              <a:t>Professional </a:t>
            </a:r>
            <a:r>
              <a:rPr lang="en-US" b="1" dirty="0"/>
              <a:t>O</a:t>
            </a:r>
            <a:r>
              <a:rPr lang="en-US" b="1" dirty="0" smtClean="0"/>
              <a:t>rganizations</a:t>
            </a:r>
            <a:endParaRPr lang="en-US" b="1" dirty="0"/>
          </a:p>
        </p:txBody>
      </p:sp>
      <p:sp>
        <p:nvSpPr>
          <p:cNvPr id="3" name="Content Placeholder 2"/>
          <p:cNvSpPr>
            <a:spLocks noGrp="1"/>
          </p:cNvSpPr>
          <p:nvPr>
            <p:ph sz="half" idx="1"/>
          </p:nvPr>
        </p:nvSpPr>
        <p:spPr>
          <a:xfrm>
            <a:off x="838200" y="2083377"/>
            <a:ext cx="5181600" cy="4093585"/>
          </a:xfrm>
        </p:spPr>
        <p:txBody>
          <a:bodyPr>
            <a:normAutofit fontScale="92500" lnSpcReduction="20000"/>
          </a:bodyPr>
          <a:lstStyle/>
          <a:p>
            <a:r>
              <a:rPr lang="en-US" sz="2600" b="1" dirty="0" smtClean="0"/>
              <a:t>Illinois P20 Regional Network Conference </a:t>
            </a:r>
            <a:endParaRPr lang="en-US" sz="2600" b="1" dirty="0" smtClean="0">
              <a:effectLst/>
            </a:endParaRPr>
          </a:p>
          <a:p>
            <a:r>
              <a:rPr lang="en-US" sz="2600" b="1" dirty="0" smtClean="0"/>
              <a:t>Illinois Association for Admission Counseling</a:t>
            </a:r>
            <a:endParaRPr lang="en-US" sz="2600" b="1" dirty="0" smtClean="0">
              <a:effectLst/>
            </a:endParaRPr>
          </a:p>
          <a:p>
            <a:r>
              <a:rPr lang="en-US" sz="2600" b="1" dirty="0" smtClean="0"/>
              <a:t>Cooperative Education and Internship Association</a:t>
            </a:r>
            <a:endParaRPr lang="en-US" sz="2600" b="1" dirty="0" smtClean="0">
              <a:effectLst/>
            </a:endParaRPr>
          </a:p>
          <a:p>
            <a:r>
              <a:rPr lang="en-US" sz="2600" b="1" dirty="0" smtClean="0"/>
              <a:t>College Changes Everything Conference</a:t>
            </a:r>
            <a:endParaRPr lang="en-US" sz="2600" b="1" dirty="0" smtClean="0">
              <a:effectLst/>
            </a:endParaRPr>
          </a:p>
          <a:p>
            <a:r>
              <a:rPr lang="en-US" sz="2600" b="1" dirty="0" smtClean="0"/>
              <a:t>Articulation Unplugged</a:t>
            </a:r>
            <a:endParaRPr lang="en-US" sz="2600" b="1" dirty="0" smtClean="0">
              <a:effectLst/>
            </a:endParaRPr>
          </a:p>
          <a:p>
            <a:r>
              <a:rPr lang="en-US" sz="2600" b="1" dirty="0" err="1" smtClean="0"/>
              <a:t>PaCE</a:t>
            </a:r>
            <a:r>
              <a:rPr lang="en-US" sz="2600" b="1" dirty="0" smtClean="0"/>
              <a:t> Framework Workshop</a:t>
            </a:r>
            <a:endParaRPr lang="en-US" sz="2600" b="1" dirty="0" smtClean="0">
              <a:effectLst/>
            </a:endParaRPr>
          </a:p>
          <a:p>
            <a:pPr marL="0" indent="0">
              <a:buNone/>
            </a:pPr>
            <a:r>
              <a:rPr lang="en-US" dirty="0" smtClean="0"/>
              <a:t/>
            </a:r>
            <a:br>
              <a:rPr lang="en-US" dirty="0" smtClean="0"/>
            </a:br>
            <a:endParaRPr lang="en-US" dirty="0"/>
          </a:p>
        </p:txBody>
      </p:sp>
      <p:sp>
        <p:nvSpPr>
          <p:cNvPr id="4" name="Content Placeholder 3"/>
          <p:cNvSpPr>
            <a:spLocks noGrp="1"/>
          </p:cNvSpPr>
          <p:nvPr>
            <p:ph sz="half" idx="2"/>
          </p:nvPr>
        </p:nvSpPr>
        <p:spPr>
          <a:xfrm>
            <a:off x="6172200" y="2083377"/>
            <a:ext cx="5181600" cy="4093586"/>
          </a:xfrm>
        </p:spPr>
        <p:txBody>
          <a:bodyPr>
            <a:normAutofit fontScale="92500" lnSpcReduction="20000"/>
          </a:bodyPr>
          <a:lstStyle/>
          <a:p>
            <a:r>
              <a:rPr lang="en-US" sz="2600" b="1" dirty="0" err="1" smtClean="0"/>
              <a:t>PaCE</a:t>
            </a:r>
            <a:r>
              <a:rPr lang="en-US" sz="2600" b="1" dirty="0" smtClean="0"/>
              <a:t> Implementation Leader Training</a:t>
            </a:r>
            <a:endParaRPr lang="en-US" sz="2600" b="1" dirty="0" smtClean="0">
              <a:effectLst/>
            </a:endParaRPr>
          </a:p>
          <a:p>
            <a:r>
              <a:rPr lang="en-US" sz="2600" b="1" dirty="0" smtClean="0"/>
              <a:t>Education </a:t>
            </a:r>
            <a:r>
              <a:rPr lang="en-US" sz="2600" b="1" dirty="0"/>
              <a:t>Works Summit</a:t>
            </a:r>
            <a:endParaRPr lang="en-US" sz="2600" b="1" dirty="0" smtClean="0">
              <a:effectLst/>
            </a:endParaRPr>
          </a:p>
          <a:p>
            <a:r>
              <a:rPr lang="en-US" sz="2600" b="1" dirty="0"/>
              <a:t>College Board Counselor Workshop</a:t>
            </a:r>
            <a:endParaRPr lang="en-US" sz="2600" b="1" dirty="0" smtClean="0">
              <a:effectLst/>
            </a:endParaRPr>
          </a:p>
          <a:p>
            <a:r>
              <a:rPr lang="en-US" sz="2600" b="1" dirty="0"/>
              <a:t>Community College Articulation Meetings</a:t>
            </a:r>
            <a:endParaRPr lang="en-US" sz="2600" b="1" dirty="0" smtClean="0">
              <a:effectLst/>
            </a:endParaRPr>
          </a:p>
          <a:p>
            <a:r>
              <a:rPr lang="en-US" sz="2600" b="1" dirty="0"/>
              <a:t>CCB &amp; ISBE New Changes to Perkins Grant Meeting</a:t>
            </a:r>
            <a:endParaRPr lang="en-US" sz="2600" b="1" dirty="0" smtClean="0">
              <a:effectLst/>
            </a:endParaRPr>
          </a:p>
          <a:p>
            <a:r>
              <a:rPr lang="en-US" sz="2600" b="1" dirty="0"/>
              <a:t>CFNIL Scholarship Overview</a:t>
            </a:r>
            <a:endParaRPr lang="en-US" sz="2600" b="1" dirty="0" smtClean="0">
              <a:effectLst/>
            </a:endParaRPr>
          </a:p>
          <a:p>
            <a:r>
              <a:rPr lang="en-US" sz="2600" b="1" dirty="0"/>
              <a:t>Local College and University Tours</a:t>
            </a:r>
            <a:endParaRPr lang="en-US" sz="2600" b="1" dirty="0" smtClean="0">
              <a:effectLst/>
            </a:endParaRPr>
          </a:p>
          <a:p>
            <a:pPr marL="0" indent="0">
              <a:buNone/>
            </a:pPr>
            <a:r>
              <a:rPr lang="en-US" dirty="0" smtClean="0"/>
              <a:t/>
            </a:r>
            <a:br>
              <a:rPr lang="en-US" dirty="0" smtClean="0"/>
            </a:br>
            <a:endParaRPr lang="en-US" dirty="0"/>
          </a:p>
        </p:txBody>
      </p:sp>
    </p:spTree>
    <p:extLst>
      <p:ext uri="{BB962C8B-B14F-4D97-AF65-F5344CB8AC3E}">
        <p14:creationId xmlns:p14="http://schemas.microsoft.com/office/powerpoint/2010/main" val="3000173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Arrange Off-Campus Events for </a:t>
            </a:r>
            <a:r>
              <a:rPr lang="en-US" b="1" dirty="0"/>
              <a:t>C</a:t>
            </a:r>
            <a:r>
              <a:rPr lang="en-US" b="1" dirty="0" smtClean="0"/>
              <a:t>areer Exploration </a:t>
            </a:r>
            <a:r>
              <a:rPr lang="en-US" b="1" dirty="0"/>
              <a:t>and </a:t>
            </a:r>
            <a:r>
              <a:rPr lang="en-US" b="1" dirty="0" smtClean="0"/>
              <a:t>College Visits</a:t>
            </a:r>
            <a:endParaRPr lang="en-US" b="1" dirty="0"/>
          </a:p>
        </p:txBody>
      </p:sp>
      <p:sp>
        <p:nvSpPr>
          <p:cNvPr id="3" name="Content Placeholder 2"/>
          <p:cNvSpPr>
            <a:spLocks noGrp="1"/>
          </p:cNvSpPr>
          <p:nvPr>
            <p:ph sz="half" idx="1"/>
          </p:nvPr>
        </p:nvSpPr>
        <p:spPr>
          <a:xfrm>
            <a:off x="838200" y="1825624"/>
            <a:ext cx="5181600" cy="5032375"/>
          </a:xfrm>
        </p:spPr>
        <p:txBody>
          <a:bodyPr>
            <a:noAutofit/>
          </a:bodyPr>
          <a:lstStyle/>
          <a:p>
            <a:pPr>
              <a:lnSpc>
                <a:spcPct val="100000"/>
              </a:lnSpc>
            </a:pPr>
            <a:r>
              <a:rPr lang="en-US" sz="2200" b="1" dirty="0" smtClean="0"/>
              <a:t>Swedish American Hospital</a:t>
            </a:r>
            <a:endParaRPr lang="en-US" sz="2200" b="1" dirty="0" smtClean="0">
              <a:effectLst/>
            </a:endParaRPr>
          </a:p>
          <a:p>
            <a:pPr>
              <a:lnSpc>
                <a:spcPct val="100000"/>
              </a:lnSpc>
            </a:pPr>
            <a:r>
              <a:rPr lang="en-US" sz="2200" b="1" dirty="0" smtClean="0"/>
              <a:t>Agriculture College Fair</a:t>
            </a:r>
            <a:endParaRPr lang="en-US" sz="2200" b="1" dirty="0" smtClean="0">
              <a:effectLst/>
            </a:endParaRPr>
          </a:p>
          <a:p>
            <a:pPr>
              <a:lnSpc>
                <a:spcPct val="100000"/>
              </a:lnSpc>
            </a:pPr>
            <a:r>
              <a:rPr lang="en-US" sz="2200" b="1" dirty="0" smtClean="0"/>
              <a:t>Rock Valley College</a:t>
            </a:r>
            <a:endParaRPr lang="en-US" sz="2200" b="1" dirty="0" smtClean="0">
              <a:effectLst/>
            </a:endParaRPr>
          </a:p>
          <a:p>
            <a:pPr>
              <a:lnSpc>
                <a:spcPct val="100000"/>
              </a:lnSpc>
            </a:pPr>
            <a:r>
              <a:rPr lang="en-US" sz="2200" b="1" dirty="0" smtClean="0"/>
              <a:t>Seward Screw</a:t>
            </a:r>
            <a:endParaRPr lang="en-US" sz="2200" b="1" dirty="0" smtClean="0">
              <a:effectLst/>
            </a:endParaRPr>
          </a:p>
          <a:p>
            <a:pPr>
              <a:lnSpc>
                <a:spcPct val="100000"/>
              </a:lnSpc>
            </a:pPr>
            <a:r>
              <a:rPr lang="en-US" sz="2200" b="1" dirty="0" smtClean="0"/>
              <a:t>Manufacturing Day – Rockford </a:t>
            </a:r>
            <a:r>
              <a:rPr lang="en-US" sz="2200" b="1" dirty="0" err="1" smtClean="0"/>
              <a:t>Toolcraft</a:t>
            </a:r>
            <a:endParaRPr lang="en-US" sz="2200" b="1" dirty="0" smtClean="0">
              <a:effectLst/>
            </a:endParaRPr>
          </a:p>
          <a:p>
            <a:pPr>
              <a:lnSpc>
                <a:spcPct val="100000"/>
              </a:lnSpc>
            </a:pPr>
            <a:r>
              <a:rPr lang="en-US" sz="2200" b="1" dirty="0" smtClean="0"/>
              <a:t>RVC Dental Hygienist Program</a:t>
            </a:r>
            <a:endParaRPr lang="en-US" sz="2200" b="1" dirty="0" smtClean="0">
              <a:effectLst/>
            </a:endParaRPr>
          </a:p>
          <a:p>
            <a:pPr>
              <a:lnSpc>
                <a:spcPct val="100000"/>
              </a:lnSpc>
            </a:pPr>
            <a:r>
              <a:rPr lang="en-US" sz="2200" b="1" dirty="0" smtClean="0"/>
              <a:t>NIU Gearing Up for Engineering</a:t>
            </a:r>
            <a:endParaRPr lang="en-US" sz="2200" b="1" dirty="0" smtClean="0">
              <a:effectLst/>
            </a:endParaRPr>
          </a:p>
          <a:p>
            <a:pPr>
              <a:lnSpc>
                <a:spcPct val="100000"/>
              </a:lnSpc>
            </a:pPr>
            <a:r>
              <a:rPr lang="en-US" sz="2200" b="1" dirty="0" smtClean="0"/>
              <a:t>Mercy Nursing Fair</a:t>
            </a:r>
            <a:endParaRPr lang="en-US" sz="2200" b="1" dirty="0" smtClean="0">
              <a:effectLst/>
            </a:endParaRPr>
          </a:p>
          <a:p>
            <a:pPr>
              <a:lnSpc>
                <a:spcPct val="100000"/>
              </a:lnSpc>
            </a:pPr>
            <a:r>
              <a:rPr lang="en-US" sz="2200" b="1" dirty="0" smtClean="0"/>
              <a:t>Rockford Airport</a:t>
            </a:r>
          </a:p>
        </p:txBody>
      </p:sp>
      <p:sp>
        <p:nvSpPr>
          <p:cNvPr id="4" name="Content Placeholder 3"/>
          <p:cNvSpPr>
            <a:spLocks noGrp="1"/>
          </p:cNvSpPr>
          <p:nvPr>
            <p:ph sz="half" idx="2"/>
          </p:nvPr>
        </p:nvSpPr>
        <p:spPr>
          <a:xfrm>
            <a:off x="6172200" y="1825625"/>
            <a:ext cx="5181600" cy="5032374"/>
          </a:xfrm>
        </p:spPr>
        <p:txBody>
          <a:bodyPr>
            <a:noAutofit/>
          </a:bodyPr>
          <a:lstStyle/>
          <a:p>
            <a:pPr>
              <a:lnSpc>
                <a:spcPct val="100000"/>
              </a:lnSpc>
            </a:pPr>
            <a:r>
              <a:rPr lang="en-US" sz="2200" b="1" dirty="0" err="1" smtClean="0"/>
              <a:t>Etnyre</a:t>
            </a:r>
            <a:endParaRPr lang="en-US" sz="2200" b="1" dirty="0" smtClean="0">
              <a:effectLst/>
            </a:endParaRPr>
          </a:p>
          <a:p>
            <a:pPr>
              <a:lnSpc>
                <a:spcPct val="100000"/>
              </a:lnSpc>
            </a:pPr>
            <a:r>
              <a:rPr lang="en-US" sz="2200" b="1" dirty="0" smtClean="0"/>
              <a:t>RVC Getting Started Day</a:t>
            </a:r>
            <a:endParaRPr lang="en-US" sz="2200" b="1" dirty="0" smtClean="0">
              <a:effectLst/>
            </a:endParaRPr>
          </a:p>
          <a:p>
            <a:pPr>
              <a:lnSpc>
                <a:spcPct val="100000"/>
              </a:lnSpc>
            </a:pPr>
            <a:r>
              <a:rPr lang="en-US" sz="2200" b="1" dirty="0" smtClean="0"/>
              <a:t>RVC Underclassmen Summer Testing</a:t>
            </a:r>
            <a:endParaRPr lang="en-US" sz="2200" b="1" dirty="0" smtClean="0">
              <a:effectLst/>
            </a:endParaRPr>
          </a:p>
          <a:p>
            <a:pPr>
              <a:lnSpc>
                <a:spcPct val="100000"/>
              </a:lnSpc>
            </a:pPr>
            <a:r>
              <a:rPr lang="en-US" sz="2200" b="1" dirty="0" smtClean="0"/>
              <a:t>KCC Open House</a:t>
            </a:r>
            <a:endParaRPr lang="en-US" sz="2200" b="1" dirty="0" smtClean="0">
              <a:effectLst/>
            </a:endParaRPr>
          </a:p>
          <a:p>
            <a:pPr>
              <a:lnSpc>
                <a:spcPct val="100000"/>
              </a:lnSpc>
            </a:pPr>
            <a:r>
              <a:rPr lang="en-US" sz="2200" b="1" dirty="0" smtClean="0"/>
              <a:t>KCC One Stop Day</a:t>
            </a:r>
            <a:endParaRPr lang="en-US" sz="2200" b="1" dirty="0" smtClean="0">
              <a:effectLst/>
            </a:endParaRPr>
          </a:p>
          <a:p>
            <a:pPr>
              <a:lnSpc>
                <a:spcPct val="100000"/>
              </a:lnSpc>
            </a:pPr>
            <a:r>
              <a:rPr lang="en-US" sz="2200" b="1" dirty="0" smtClean="0"/>
              <a:t>Highland Community College Tour &amp; Registration</a:t>
            </a:r>
            <a:endParaRPr lang="en-US" sz="2200" b="1" dirty="0" smtClean="0">
              <a:effectLst/>
            </a:endParaRPr>
          </a:p>
          <a:p>
            <a:pPr>
              <a:lnSpc>
                <a:spcPct val="100000"/>
              </a:lnSpc>
            </a:pPr>
            <a:r>
              <a:rPr lang="en-US" sz="2200" b="1" dirty="0" err="1" smtClean="0"/>
              <a:t>Spahn</a:t>
            </a:r>
            <a:r>
              <a:rPr lang="en-US" sz="2200" b="1" dirty="0" smtClean="0"/>
              <a:t> &amp; Rose Tour</a:t>
            </a:r>
            <a:endParaRPr lang="en-US" sz="2200" b="1" dirty="0" smtClean="0">
              <a:effectLst/>
            </a:endParaRPr>
          </a:p>
          <a:p>
            <a:pPr>
              <a:lnSpc>
                <a:spcPct val="100000"/>
              </a:lnSpc>
            </a:pPr>
            <a:r>
              <a:rPr lang="en-US" sz="2200" b="1" dirty="0" smtClean="0"/>
              <a:t>KCC Medical Imaging</a:t>
            </a:r>
            <a:endParaRPr lang="en-US" sz="2200" b="1" dirty="0"/>
          </a:p>
        </p:txBody>
      </p:sp>
    </p:spTree>
    <p:extLst>
      <p:ext uri="{BB962C8B-B14F-4D97-AF65-F5344CB8AC3E}">
        <p14:creationId xmlns:p14="http://schemas.microsoft.com/office/powerpoint/2010/main" val="2593874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843533"/>
          </a:xfrm>
        </p:spPr>
        <p:txBody>
          <a:bodyPr>
            <a:normAutofit fontScale="90000"/>
          </a:bodyPr>
          <a:lstStyle/>
          <a:p>
            <a:pPr algn="ctr"/>
            <a:r>
              <a:rPr lang="en-US" b="1" i="1" dirty="0" smtClean="0"/>
              <a:t/>
            </a:r>
            <a:br>
              <a:rPr lang="en-US" b="1" i="1" dirty="0" smtClean="0"/>
            </a:br>
            <a:r>
              <a:rPr lang="en-US" b="1" i="1" dirty="0"/>
              <a:t/>
            </a:r>
            <a:br>
              <a:rPr lang="en-US" b="1" i="1" dirty="0"/>
            </a:br>
            <a:r>
              <a:rPr lang="en-US" b="1" i="1" dirty="0" smtClean="0"/>
              <a:t/>
            </a:r>
            <a:br>
              <a:rPr lang="en-US" b="1" i="1" dirty="0" smtClean="0"/>
            </a:br>
            <a:r>
              <a:rPr lang="en-US" b="1" i="1" dirty="0" smtClean="0"/>
              <a:t>Building </a:t>
            </a:r>
            <a:r>
              <a:rPr lang="en-US" b="1" i="1" dirty="0"/>
              <a:t>a Program While Flying </a:t>
            </a:r>
            <a:r>
              <a:rPr lang="en-US" b="1" i="1" dirty="0" smtClean="0"/>
              <a:t>It</a:t>
            </a:r>
            <a:r>
              <a:rPr lang="en-US" b="1" i="1" dirty="0"/>
              <a:t/>
            </a:r>
            <a:br>
              <a:rPr lang="en-US" b="1" i="1" dirty="0"/>
            </a:br>
            <a:r>
              <a:rPr lang="en-US" sz="3100" b="1" i="1" dirty="0"/>
              <a:t>Creating a College and Career Coordinator Position - Year One </a:t>
            </a:r>
            <a:r>
              <a:rPr lang="en-US" b="1" i="1" dirty="0"/>
              <a:t/>
            </a:r>
            <a:br>
              <a:rPr lang="en-US" b="1" i="1" dirty="0"/>
            </a:br>
            <a:endParaRPr lang="en-US" b="1" dirty="0"/>
          </a:p>
        </p:txBody>
      </p:sp>
      <p:sp>
        <p:nvSpPr>
          <p:cNvPr id="3" name="Content Placeholder 2"/>
          <p:cNvSpPr>
            <a:spLocks noGrp="1"/>
          </p:cNvSpPr>
          <p:nvPr>
            <p:ph idx="1"/>
          </p:nvPr>
        </p:nvSpPr>
        <p:spPr>
          <a:xfrm>
            <a:off x="838200" y="2550968"/>
            <a:ext cx="10515600" cy="3625995"/>
          </a:xfrm>
        </p:spPr>
        <p:txBody>
          <a:bodyPr/>
          <a:lstStyle/>
          <a:p>
            <a:pPr marL="0" indent="0" algn="ctr">
              <a:buNone/>
            </a:pPr>
            <a:r>
              <a:rPr lang="en-US" b="1" dirty="0" smtClean="0"/>
              <a:t>Mr. Edward </a:t>
            </a:r>
            <a:r>
              <a:rPr lang="en-US" b="1" dirty="0" err="1" smtClean="0"/>
              <a:t>Liegl</a:t>
            </a:r>
            <a:endParaRPr lang="en-US" b="1" dirty="0" smtClean="0"/>
          </a:p>
          <a:p>
            <a:pPr marL="0" indent="0" algn="ctr">
              <a:buNone/>
            </a:pPr>
            <a:r>
              <a:rPr lang="en-US" b="1" dirty="0" smtClean="0"/>
              <a:t>Meridian CUSD #223 College and Career Coordinator</a:t>
            </a:r>
          </a:p>
          <a:p>
            <a:pPr marL="0" indent="0" algn="ctr">
              <a:buNone/>
            </a:pPr>
            <a:r>
              <a:rPr lang="en-US" b="1" dirty="0" smtClean="0">
                <a:hlinkClick r:id="rId2"/>
              </a:rPr>
              <a:t>eliegl@mail.meridian223.org</a:t>
            </a:r>
            <a:endParaRPr lang="en-US" b="1" dirty="0" smtClean="0"/>
          </a:p>
          <a:p>
            <a:pPr marL="0" indent="0">
              <a:buNone/>
            </a:pPr>
            <a:endParaRPr lang="en-US" b="1" dirty="0" smtClean="0"/>
          </a:p>
          <a:p>
            <a:pPr marL="0" indent="0" algn="ctr">
              <a:buNone/>
            </a:pPr>
            <a:r>
              <a:rPr lang="en-US" b="1" dirty="0" smtClean="0"/>
              <a:t>Mrs. Leslie Showers</a:t>
            </a:r>
          </a:p>
          <a:p>
            <a:pPr marL="0" indent="0" algn="ctr">
              <a:buNone/>
            </a:pPr>
            <a:r>
              <a:rPr lang="en-US" b="1" dirty="0" smtClean="0"/>
              <a:t>Stillman Valley High School Principal</a:t>
            </a:r>
          </a:p>
          <a:p>
            <a:pPr marL="0" indent="0" algn="ctr">
              <a:buNone/>
            </a:pPr>
            <a:r>
              <a:rPr lang="en-US" b="1" dirty="0" smtClean="0">
                <a:hlinkClick r:id="rId3"/>
              </a:rPr>
              <a:t>lshowers@mail.meridian223.org</a:t>
            </a:r>
            <a:endParaRPr lang="en-US" b="1" dirty="0" smtClean="0"/>
          </a:p>
          <a:p>
            <a:pPr marL="0" indent="0">
              <a:buNone/>
            </a:pPr>
            <a:endParaRPr lang="en-US" b="1" dirty="0"/>
          </a:p>
        </p:txBody>
      </p:sp>
    </p:spTree>
    <p:extLst>
      <p:ext uri="{BB962C8B-B14F-4D97-AF65-F5344CB8AC3E}">
        <p14:creationId xmlns:p14="http://schemas.microsoft.com/office/powerpoint/2010/main" val="812809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32029"/>
          </a:xfrm>
        </p:spPr>
        <p:txBody>
          <a:bodyPr/>
          <a:lstStyle/>
          <a:p>
            <a:pPr algn="ctr"/>
            <a:r>
              <a:rPr lang="en-US" b="1" dirty="0" smtClean="0"/>
              <a:t>Data: CCRI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1600505"/>
              </p:ext>
            </p:extLst>
          </p:nvPr>
        </p:nvGraphicFramePr>
        <p:xfrm>
          <a:off x="876498" y="1018630"/>
          <a:ext cx="10233614" cy="5197134"/>
        </p:xfrm>
        <a:graphic>
          <a:graphicData uri="http://schemas.openxmlformats.org/drawingml/2006/table">
            <a:tbl>
              <a:tblPr>
                <a:tableStyleId>{5C22544A-7EE6-4342-B048-85BDC9FD1C3A}</a:tableStyleId>
              </a:tblPr>
              <a:tblGrid>
                <a:gridCol w="602588">
                  <a:extLst>
                    <a:ext uri="{9D8B030D-6E8A-4147-A177-3AD203B41FA5}">
                      <a16:colId xmlns:a16="http://schemas.microsoft.com/office/drawing/2014/main" val="706790633"/>
                    </a:ext>
                  </a:extLst>
                </a:gridCol>
                <a:gridCol w="550641">
                  <a:extLst>
                    <a:ext uri="{9D8B030D-6E8A-4147-A177-3AD203B41FA5}">
                      <a16:colId xmlns:a16="http://schemas.microsoft.com/office/drawing/2014/main" val="1996579233"/>
                    </a:ext>
                  </a:extLst>
                </a:gridCol>
                <a:gridCol w="592199">
                  <a:extLst>
                    <a:ext uri="{9D8B030D-6E8A-4147-A177-3AD203B41FA5}">
                      <a16:colId xmlns:a16="http://schemas.microsoft.com/office/drawing/2014/main" val="4139096195"/>
                    </a:ext>
                  </a:extLst>
                </a:gridCol>
                <a:gridCol w="706483">
                  <a:extLst>
                    <a:ext uri="{9D8B030D-6E8A-4147-A177-3AD203B41FA5}">
                      <a16:colId xmlns:a16="http://schemas.microsoft.com/office/drawing/2014/main" val="3114749345"/>
                    </a:ext>
                  </a:extLst>
                </a:gridCol>
                <a:gridCol w="602588">
                  <a:extLst>
                    <a:ext uri="{9D8B030D-6E8A-4147-A177-3AD203B41FA5}">
                      <a16:colId xmlns:a16="http://schemas.microsoft.com/office/drawing/2014/main" val="3568847596"/>
                    </a:ext>
                  </a:extLst>
                </a:gridCol>
                <a:gridCol w="332463">
                  <a:extLst>
                    <a:ext uri="{9D8B030D-6E8A-4147-A177-3AD203B41FA5}">
                      <a16:colId xmlns:a16="http://schemas.microsoft.com/office/drawing/2014/main" val="218647972"/>
                    </a:ext>
                  </a:extLst>
                </a:gridCol>
                <a:gridCol w="62337">
                  <a:extLst>
                    <a:ext uri="{9D8B030D-6E8A-4147-A177-3AD203B41FA5}">
                      <a16:colId xmlns:a16="http://schemas.microsoft.com/office/drawing/2014/main" val="3483023621"/>
                    </a:ext>
                  </a:extLst>
                </a:gridCol>
                <a:gridCol w="249347">
                  <a:extLst>
                    <a:ext uri="{9D8B030D-6E8A-4147-A177-3AD203B41FA5}">
                      <a16:colId xmlns:a16="http://schemas.microsoft.com/office/drawing/2014/main" val="1059972998"/>
                    </a:ext>
                  </a:extLst>
                </a:gridCol>
                <a:gridCol w="228568">
                  <a:extLst>
                    <a:ext uri="{9D8B030D-6E8A-4147-A177-3AD203B41FA5}">
                      <a16:colId xmlns:a16="http://schemas.microsoft.com/office/drawing/2014/main" val="1135859159"/>
                    </a:ext>
                  </a:extLst>
                </a:gridCol>
                <a:gridCol w="249347">
                  <a:extLst>
                    <a:ext uri="{9D8B030D-6E8A-4147-A177-3AD203B41FA5}">
                      <a16:colId xmlns:a16="http://schemas.microsoft.com/office/drawing/2014/main" val="3246195986"/>
                    </a:ext>
                  </a:extLst>
                </a:gridCol>
                <a:gridCol w="280515">
                  <a:extLst>
                    <a:ext uri="{9D8B030D-6E8A-4147-A177-3AD203B41FA5}">
                      <a16:colId xmlns:a16="http://schemas.microsoft.com/office/drawing/2014/main" val="1483264616"/>
                    </a:ext>
                  </a:extLst>
                </a:gridCol>
                <a:gridCol w="238958">
                  <a:extLst>
                    <a:ext uri="{9D8B030D-6E8A-4147-A177-3AD203B41FA5}">
                      <a16:colId xmlns:a16="http://schemas.microsoft.com/office/drawing/2014/main" val="1594425578"/>
                    </a:ext>
                  </a:extLst>
                </a:gridCol>
                <a:gridCol w="259736">
                  <a:extLst>
                    <a:ext uri="{9D8B030D-6E8A-4147-A177-3AD203B41FA5}">
                      <a16:colId xmlns:a16="http://schemas.microsoft.com/office/drawing/2014/main" val="62898989"/>
                    </a:ext>
                  </a:extLst>
                </a:gridCol>
                <a:gridCol w="166231">
                  <a:extLst>
                    <a:ext uri="{9D8B030D-6E8A-4147-A177-3AD203B41FA5}">
                      <a16:colId xmlns:a16="http://schemas.microsoft.com/office/drawing/2014/main" val="4124366962"/>
                    </a:ext>
                  </a:extLst>
                </a:gridCol>
                <a:gridCol w="176621">
                  <a:extLst>
                    <a:ext uri="{9D8B030D-6E8A-4147-A177-3AD203B41FA5}">
                      <a16:colId xmlns:a16="http://schemas.microsoft.com/office/drawing/2014/main" val="2177706915"/>
                    </a:ext>
                  </a:extLst>
                </a:gridCol>
                <a:gridCol w="207789">
                  <a:extLst>
                    <a:ext uri="{9D8B030D-6E8A-4147-A177-3AD203B41FA5}">
                      <a16:colId xmlns:a16="http://schemas.microsoft.com/office/drawing/2014/main" val="2416381510"/>
                    </a:ext>
                  </a:extLst>
                </a:gridCol>
                <a:gridCol w="114284">
                  <a:extLst>
                    <a:ext uri="{9D8B030D-6E8A-4147-A177-3AD203B41FA5}">
                      <a16:colId xmlns:a16="http://schemas.microsoft.com/office/drawing/2014/main" val="2439125446"/>
                    </a:ext>
                  </a:extLst>
                </a:gridCol>
                <a:gridCol w="218179">
                  <a:extLst>
                    <a:ext uri="{9D8B030D-6E8A-4147-A177-3AD203B41FA5}">
                      <a16:colId xmlns:a16="http://schemas.microsoft.com/office/drawing/2014/main" val="62229746"/>
                    </a:ext>
                  </a:extLst>
                </a:gridCol>
                <a:gridCol w="779209">
                  <a:extLst>
                    <a:ext uri="{9D8B030D-6E8A-4147-A177-3AD203B41FA5}">
                      <a16:colId xmlns:a16="http://schemas.microsoft.com/office/drawing/2014/main" val="390159456"/>
                    </a:ext>
                  </a:extLst>
                </a:gridCol>
                <a:gridCol w="571420">
                  <a:extLst>
                    <a:ext uri="{9D8B030D-6E8A-4147-A177-3AD203B41FA5}">
                      <a16:colId xmlns:a16="http://schemas.microsoft.com/office/drawing/2014/main" val="4217000697"/>
                    </a:ext>
                  </a:extLst>
                </a:gridCol>
                <a:gridCol w="581810">
                  <a:extLst>
                    <a:ext uri="{9D8B030D-6E8A-4147-A177-3AD203B41FA5}">
                      <a16:colId xmlns:a16="http://schemas.microsoft.com/office/drawing/2014/main" val="3725711066"/>
                    </a:ext>
                  </a:extLst>
                </a:gridCol>
                <a:gridCol w="633757">
                  <a:extLst>
                    <a:ext uri="{9D8B030D-6E8A-4147-A177-3AD203B41FA5}">
                      <a16:colId xmlns:a16="http://schemas.microsoft.com/office/drawing/2014/main" val="2834565957"/>
                    </a:ext>
                  </a:extLst>
                </a:gridCol>
                <a:gridCol w="706483">
                  <a:extLst>
                    <a:ext uri="{9D8B030D-6E8A-4147-A177-3AD203B41FA5}">
                      <a16:colId xmlns:a16="http://schemas.microsoft.com/office/drawing/2014/main" val="3443722578"/>
                    </a:ext>
                  </a:extLst>
                </a:gridCol>
                <a:gridCol w="602588">
                  <a:extLst>
                    <a:ext uri="{9D8B030D-6E8A-4147-A177-3AD203B41FA5}">
                      <a16:colId xmlns:a16="http://schemas.microsoft.com/office/drawing/2014/main" val="2668380049"/>
                    </a:ext>
                  </a:extLst>
                </a:gridCol>
                <a:gridCol w="332463">
                  <a:extLst>
                    <a:ext uri="{9D8B030D-6E8A-4147-A177-3AD203B41FA5}">
                      <a16:colId xmlns:a16="http://schemas.microsoft.com/office/drawing/2014/main" val="2881165929"/>
                    </a:ext>
                  </a:extLst>
                </a:gridCol>
                <a:gridCol w="187010">
                  <a:extLst>
                    <a:ext uri="{9D8B030D-6E8A-4147-A177-3AD203B41FA5}">
                      <a16:colId xmlns:a16="http://schemas.microsoft.com/office/drawing/2014/main" val="2468283323"/>
                    </a:ext>
                  </a:extLst>
                </a:gridCol>
              </a:tblGrid>
              <a:tr h="318383">
                <a:tc>
                  <a:txBody>
                    <a:bodyPr/>
                    <a:lstStyle/>
                    <a:p>
                      <a:pPr algn="r" fontAlgn="b"/>
                      <a:r>
                        <a:rPr lang="en-US" sz="900" u="none" strike="noStrike">
                          <a:effectLst/>
                        </a:rPr>
                        <a:t>2.617</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r" fontAlgn="b"/>
                      <a:r>
                        <a:rPr lang="en-US" sz="900" u="none" strike="noStrike">
                          <a:effectLst/>
                        </a:rPr>
                        <a:t>380</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ctr" fontAlgn="b"/>
                      <a:r>
                        <a:rPr lang="en-US" sz="900" u="none" strike="noStrike">
                          <a:effectLst/>
                        </a:rPr>
                        <a:t>#</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r" fontAlgn="b"/>
                      <a:r>
                        <a:rPr lang="en-US" sz="900" u="none" strike="noStrike">
                          <a:effectLst/>
                        </a:rPr>
                        <a:t>9</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extLst>
                  <a:ext uri="{0D108BD9-81ED-4DB2-BD59-A6C34878D82A}">
                    <a16:rowId xmlns:a16="http://schemas.microsoft.com/office/drawing/2014/main" val="2477439643"/>
                  </a:ext>
                </a:extLst>
              </a:tr>
              <a:tr h="326381">
                <a:tc>
                  <a:txBody>
                    <a:bodyPr/>
                    <a:lstStyle/>
                    <a:p>
                      <a:pPr algn="r" fontAlgn="b"/>
                      <a:r>
                        <a:rPr lang="en-US" sz="900" u="none" strike="noStrike">
                          <a:effectLst/>
                        </a:rPr>
                        <a:t>2.67</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r" fontAlgn="b"/>
                      <a:r>
                        <a:rPr lang="en-US" sz="900" u="none" strike="noStrike">
                          <a:effectLst/>
                        </a:rPr>
                        <a:t>510</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D  D+</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ctr" fontAlgn="b"/>
                      <a:r>
                        <a:rPr lang="en-US" sz="900" u="none" strike="noStrike">
                          <a:effectLst/>
                        </a:rPr>
                        <a:t>#</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Comp. App. IC3 Cert.</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extLst>
                  <a:ext uri="{0D108BD9-81ED-4DB2-BD59-A6C34878D82A}">
                    <a16:rowId xmlns:a16="http://schemas.microsoft.com/office/drawing/2014/main" val="2947663541"/>
                  </a:ext>
                </a:extLst>
              </a:tr>
              <a:tr h="326381">
                <a:tc>
                  <a:txBody>
                    <a:bodyPr/>
                    <a:lstStyle/>
                    <a:p>
                      <a:pPr algn="r" fontAlgn="b"/>
                      <a:r>
                        <a:rPr lang="en-US" sz="900" u="none" strike="noStrike">
                          <a:effectLst/>
                        </a:rPr>
                        <a:t>3.081</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r" fontAlgn="b"/>
                      <a:r>
                        <a:rPr lang="en-US" sz="900" u="none" strike="noStrike">
                          <a:effectLst/>
                        </a:rPr>
                        <a:t>520</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C+</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B+  C-</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ctr" fontAlgn="b"/>
                      <a:r>
                        <a:rPr lang="en-US" sz="900" u="none" strike="noStrike">
                          <a:effectLst/>
                        </a:rPr>
                        <a:t>#</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r" fontAlgn="b"/>
                      <a:r>
                        <a:rPr lang="en-US" sz="900" u="none" strike="noStrike">
                          <a:effectLst/>
                        </a:rPr>
                        <a:t>68</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extLst>
                  <a:ext uri="{0D108BD9-81ED-4DB2-BD59-A6C34878D82A}">
                    <a16:rowId xmlns:a16="http://schemas.microsoft.com/office/drawing/2014/main" val="1664084156"/>
                  </a:ext>
                </a:extLst>
              </a:tr>
              <a:tr h="487330">
                <a:tc>
                  <a:txBody>
                    <a:bodyPr/>
                    <a:lstStyle/>
                    <a:p>
                      <a:pPr algn="r" fontAlgn="b"/>
                      <a:r>
                        <a:rPr lang="en-US" sz="900" u="none" strike="noStrike">
                          <a:effectLst/>
                        </a:rPr>
                        <a:t>3.186</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 - 28.2</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dirty="0">
                          <a:effectLst/>
                        </a:rPr>
                        <a:t>20-31</a:t>
                      </a:r>
                      <a:endParaRPr lang="en-US" sz="900" b="0" i="0" u="none" strike="noStrike" dirty="0">
                        <a:solidFill>
                          <a:srgbClr val="000000"/>
                        </a:solidFill>
                        <a:effectLst/>
                        <a:latin typeface="Calibri" panose="020F0502020204030204" pitchFamily="34" charset="0"/>
                      </a:endParaRPr>
                    </a:p>
                  </a:txBody>
                  <a:tcPr marL="3818" marR="3818" marT="3818" marB="0" anchor="b"/>
                </a:tc>
                <a:tc>
                  <a:txBody>
                    <a:bodyPr/>
                    <a:lstStyle/>
                    <a:p>
                      <a:pPr algn="r" fontAlgn="b"/>
                      <a:r>
                        <a:rPr lang="en-US" sz="900" u="none" strike="noStrike">
                          <a:effectLst/>
                        </a:rPr>
                        <a:t>560</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A-  B-</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r" fontAlgn="b"/>
                      <a:r>
                        <a:rPr lang="en-US" sz="900" u="none" strike="noStrike">
                          <a:effectLst/>
                        </a:rPr>
                        <a:t>24</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ctr" fontAlgn="b"/>
                      <a:r>
                        <a:rPr lang="en-US" sz="900" u="none" strike="noStrike">
                          <a:effectLst/>
                        </a:rPr>
                        <a:t>#</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Comp. App. &amp; Key App. IC3 Cert.</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r" fontAlgn="b"/>
                      <a:r>
                        <a:rPr lang="en-US" sz="900" u="none" strike="noStrike">
                          <a:effectLst/>
                        </a:rPr>
                        <a:t>78</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extLst>
                  <a:ext uri="{0D108BD9-81ED-4DB2-BD59-A6C34878D82A}">
                    <a16:rowId xmlns:a16="http://schemas.microsoft.com/office/drawing/2014/main" val="2406093317"/>
                  </a:ext>
                </a:extLst>
              </a:tr>
              <a:tr h="487330">
                <a:tc>
                  <a:txBody>
                    <a:bodyPr/>
                    <a:lstStyle/>
                    <a:p>
                      <a:pPr algn="r" fontAlgn="b"/>
                      <a:r>
                        <a:rPr lang="en-US" sz="900" u="none" strike="noStrike">
                          <a:effectLst/>
                        </a:rPr>
                        <a:t>3.978</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22-18</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r" fontAlgn="b"/>
                      <a:r>
                        <a:rPr lang="en-US" sz="900" u="none" strike="noStrike">
                          <a:effectLst/>
                        </a:rPr>
                        <a:t>450</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Calc &amp; Stats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A  A</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r" fontAlgn="b"/>
                      <a:r>
                        <a:rPr lang="en-US" sz="900" u="none" strike="noStrike">
                          <a:effectLst/>
                        </a:rPr>
                        <a:t>26</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ctr" fontAlgn="b"/>
                      <a:r>
                        <a:rPr lang="en-US" sz="900" u="none" strike="noStrike">
                          <a:effectLst/>
                        </a:rPr>
                        <a:t>#</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MOS Excel Cert.</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r" fontAlgn="b"/>
                      <a:r>
                        <a:rPr lang="en-US" sz="900" u="none" strike="noStrike">
                          <a:effectLst/>
                        </a:rPr>
                        <a:t>61</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extLst>
                  <a:ext uri="{0D108BD9-81ED-4DB2-BD59-A6C34878D82A}">
                    <a16:rowId xmlns:a16="http://schemas.microsoft.com/office/drawing/2014/main" val="3382224995"/>
                  </a:ext>
                </a:extLst>
              </a:tr>
              <a:tr h="487330">
                <a:tc>
                  <a:txBody>
                    <a:bodyPr/>
                    <a:lstStyle/>
                    <a:p>
                      <a:pPr algn="r" fontAlgn="b"/>
                      <a:r>
                        <a:rPr lang="en-US" sz="900" u="none" strike="noStrike">
                          <a:effectLst/>
                        </a:rPr>
                        <a:t>3.748</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A-</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24-21</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r" fontAlgn="b"/>
                      <a:r>
                        <a:rPr lang="en-US" sz="900" u="none" strike="noStrike">
                          <a:effectLst/>
                        </a:rPr>
                        <a:t>560</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Calc &amp; Stats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A-  B+</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r" fontAlgn="b"/>
                      <a:r>
                        <a:rPr lang="en-US" sz="900" u="none" strike="noStrike">
                          <a:effectLst/>
                        </a:rPr>
                        <a:t>26</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ctr" fontAlgn="b"/>
                      <a:r>
                        <a:rPr lang="en-US" sz="900" u="none" strike="noStrike">
                          <a:effectLst/>
                        </a:rPr>
                        <a:t>#</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MOS Excel Cert.</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r" fontAlgn="b"/>
                      <a:r>
                        <a:rPr lang="en-US" sz="900" u="none" strike="noStrike">
                          <a:effectLst/>
                        </a:rPr>
                        <a:t>77</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extLst>
                  <a:ext uri="{0D108BD9-81ED-4DB2-BD59-A6C34878D82A}">
                    <a16:rowId xmlns:a16="http://schemas.microsoft.com/office/drawing/2014/main" val="1551461993"/>
                  </a:ext>
                </a:extLst>
              </a:tr>
              <a:tr h="326381">
                <a:tc>
                  <a:txBody>
                    <a:bodyPr/>
                    <a:lstStyle/>
                    <a:p>
                      <a:pPr algn="r" fontAlgn="b"/>
                      <a:r>
                        <a:rPr lang="en-US" sz="900" u="none" strike="noStrike">
                          <a:effectLst/>
                        </a:rPr>
                        <a:t>2.547</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 - 30.6</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r" fontAlgn="b"/>
                      <a:r>
                        <a:rPr lang="en-US" sz="900" u="none" strike="noStrike">
                          <a:effectLst/>
                        </a:rPr>
                        <a:t>450</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C  D+</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ctr" fontAlgn="b"/>
                      <a:r>
                        <a:rPr lang="en-US" sz="900" u="none" strike="noStrike">
                          <a:effectLst/>
                        </a:rPr>
                        <a:t>#</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r" fontAlgn="b"/>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extLst>
                  <a:ext uri="{0D108BD9-81ED-4DB2-BD59-A6C34878D82A}">
                    <a16:rowId xmlns:a16="http://schemas.microsoft.com/office/drawing/2014/main" val="489134113"/>
                  </a:ext>
                </a:extLst>
              </a:tr>
              <a:tr h="326381">
                <a:tc>
                  <a:txBody>
                    <a:bodyPr/>
                    <a:lstStyle/>
                    <a:p>
                      <a:pPr algn="r" fontAlgn="b"/>
                      <a:r>
                        <a:rPr lang="en-US" sz="900" u="none" strike="noStrike">
                          <a:effectLst/>
                        </a:rPr>
                        <a:t>3.234</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17-19</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r" fontAlgn="b"/>
                      <a:r>
                        <a:rPr lang="en-US" sz="900" u="none" strike="noStrike">
                          <a:effectLst/>
                        </a:rPr>
                        <a:t>560</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A-  A-</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r" fontAlgn="b"/>
                      <a:r>
                        <a:rPr lang="en-US" sz="900" u="none" strike="noStrike">
                          <a:effectLst/>
                        </a:rPr>
                        <a:t>19</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ctr" fontAlgn="b"/>
                      <a:r>
                        <a:rPr lang="en-US" sz="900" u="none" strike="noStrike">
                          <a:effectLst/>
                        </a:rPr>
                        <a:t>#</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MOS Word Cert.</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r" fontAlgn="b"/>
                      <a:r>
                        <a:rPr lang="en-US" sz="900" u="none" strike="noStrike">
                          <a:effectLst/>
                        </a:rPr>
                        <a:t>63</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extLst>
                  <a:ext uri="{0D108BD9-81ED-4DB2-BD59-A6C34878D82A}">
                    <a16:rowId xmlns:a16="http://schemas.microsoft.com/office/drawing/2014/main" val="3962695460"/>
                  </a:ext>
                </a:extLst>
              </a:tr>
              <a:tr h="318383">
                <a:tc>
                  <a:txBody>
                    <a:bodyPr/>
                    <a:lstStyle/>
                    <a:p>
                      <a:pPr algn="r" fontAlgn="b"/>
                      <a:r>
                        <a:rPr lang="en-US" sz="900" u="none" strike="noStrike">
                          <a:effectLst/>
                        </a:rPr>
                        <a:t>2.598</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 -22.8</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r" fontAlgn="b"/>
                      <a:r>
                        <a:rPr lang="en-US" sz="900" u="none" strike="noStrike">
                          <a:effectLst/>
                        </a:rPr>
                        <a:t>390</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ctr" fontAlgn="b"/>
                      <a:r>
                        <a:rPr lang="en-US" sz="900" u="none" strike="noStrike">
                          <a:effectLst/>
                        </a:rPr>
                        <a:t>#</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extLst>
                  <a:ext uri="{0D108BD9-81ED-4DB2-BD59-A6C34878D82A}">
                    <a16:rowId xmlns:a16="http://schemas.microsoft.com/office/drawing/2014/main" val="834743946"/>
                  </a:ext>
                </a:extLst>
              </a:tr>
              <a:tr h="326381">
                <a:tc>
                  <a:txBody>
                    <a:bodyPr/>
                    <a:lstStyle/>
                    <a:p>
                      <a:pPr algn="r" fontAlgn="b"/>
                      <a:r>
                        <a:rPr lang="en-US" sz="900" u="none" strike="noStrike">
                          <a:effectLst/>
                        </a:rPr>
                        <a:t>3.098</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 - 20.4</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r" fontAlgn="b"/>
                      <a:r>
                        <a:rPr lang="en-US" sz="900" u="none" strike="noStrike">
                          <a:effectLst/>
                        </a:rPr>
                        <a:t>420</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A  A-</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ctr" fontAlgn="b"/>
                      <a:r>
                        <a:rPr lang="en-US" sz="900" u="none" strike="noStrike">
                          <a:effectLst/>
                        </a:rPr>
                        <a:t>#</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r" fontAlgn="b"/>
                      <a:r>
                        <a:rPr lang="en-US" sz="900" u="none" strike="noStrike">
                          <a:effectLst/>
                        </a:rPr>
                        <a:t>39</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extLst>
                  <a:ext uri="{0D108BD9-81ED-4DB2-BD59-A6C34878D82A}">
                    <a16:rowId xmlns:a16="http://schemas.microsoft.com/office/drawing/2014/main" val="4120591563"/>
                  </a:ext>
                </a:extLst>
              </a:tr>
              <a:tr h="326381">
                <a:tc>
                  <a:txBody>
                    <a:bodyPr/>
                    <a:lstStyle/>
                    <a:p>
                      <a:pPr algn="r" fontAlgn="b"/>
                      <a:r>
                        <a:rPr lang="en-US" sz="900" u="none" strike="noStrike">
                          <a:effectLst/>
                        </a:rPr>
                        <a:t>3.745</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22-23</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r" fontAlgn="b"/>
                      <a:r>
                        <a:rPr lang="en-US" sz="900" u="none" strike="noStrike">
                          <a:effectLst/>
                        </a:rPr>
                        <a:t>530</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A  A</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r" fontAlgn="b"/>
                      <a:r>
                        <a:rPr lang="en-US" sz="900" u="none" strike="noStrike">
                          <a:effectLst/>
                        </a:rPr>
                        <a:t>20</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ctr" fontAlgn="b"/>
                      <a:r>
                        <a:rPr lang="en-US" sz="900" u="none" strike="noStrike">
                          <a:effectLst/>
                        </a:rPr>
                        <a:t>#</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r" fontAlgn="b"/>
                      <a:r>
                        <a:rPr lang="en-US" sz="900" u="none" strike="noStrike">
                          <a:effectLst/>
                        </a:rPr>
                        <a:t>63</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extLst>
                  <a:ext uri="{0D108BD9-81ED-4DB2-BD59-A6C34878D82A}">
                    <a16:rowId xmlns:a16="http://schemas.microsoft.com/office/drawing/2014/main" val="475647171"/>
                  </a:ext>
                </a:extLst>
              </a:tr>
              <a:tr h="326381">
                <a:tc>
                  <a:txBody>
                    <a:bodyPr/>
                    <a:lstStyle/>
                    <a:p>
                      <a:pPr algn="r" fontAlgn="b"/>
                      <a:r>
                        <a:rPr lang="en-US" sz="900" u="none" strike="noStrike">
                          <a:effectLst/>
                        </a:rPr>
                        <a:t>2.477</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 - 18.6</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r" fontAlgn="b"/>
                      <a:r>
                        <a:rPr lang="en-US" sz="900" u="none" strike="noStrike">
                          <a:effectLst/>
                        </a:rPr>
                        <a:t>570</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B</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F  D</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ctr" fontAlgn="b"/>
                      <a:r>
                        <a:rPr lang="en-US" sz="900" u="none" strike="noStrike">
                          <a:effectLst/>
                        </a:rPr>
                        <a:t>#</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r" fontAlgn="b"/>
                      <a:r>
                        <a:rPr lang="en-US" sz="900" u="none" strike="noStrike">
                          <a:effectLst/>
                        </a:rPr>
                        <a:t>52</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extLst>
                  <a:ext uri="{0D108BD9-81ED-4DB2-BD59-A6C34878D82A}">
                    <a16:rowId xmlns:a16="http://schemas.microsoft.com/office/drawing/2014/main" val="706423159"/>
                  </a:ext>
                </a:extLst>
              </a:tr>
              <a:tr h="487330">
                <a:tc>
                  <a:txBody>
                    <a:bodyPr/>
                    <a:lstStyle/>
                    <a:p>
                      <a:pPr algn="r" fontAlgn="b"/>
                      <a:r>
                        <a:rPr lang="en-US" sz="900" u="none" strike="noStrike">
                          <a:effectLst/>
                        </a:rPr>
                        <a:t>4.063</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r" fontAlgn="b"/>
                      <a:r>
                        <a:rPr lang="en-US" sz="900" u="none" strike="noStrike">
                          <a:effectLst/>
                        </a:rPr>
                        <a:t>6</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24-30</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r" fontAlgn="b"/>
                      <a:r>
                        <a:rPr lang="en-US" sz="900" u="none" strike="noStrike">
                          <a:effectLst/>
                        </a:rPr>
                        <a:t>640</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Calc &amp; Stats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r" fontAlgn="b"/>
                      <a:r>
                        <a:rPr lang="en-US" sz="900" u="none" strike="noStrike">
                          <a:effectLst/>
                        </a:rPr>
                        <a:t>26</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ctr" fontAlgn="b"/>
                      <a:r>
                        <a:rPr lang="en-US" sz="900" u="none" strike="noStrike">
                          <a:effectLst/>
                        </a:rPr>
                        <a:t>#</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r" fontAlgn="b"/>
                      <a:r>
                        <a:rPr lang="en-US" sz="900" u="none" strike="noStrike">
                          <a:effectLst/>
                        </a:rPr>
                        <a:t>85</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extLst>
                  <a:ext uri="{0D108BD9-81ED-4DB2-BD59-A6C34878D82A}">
                    <a16:rowId xmlns:a16="http://schemas.microsoft.com/office/drawing/2014/main" val="1140026699"/>
                  </a:ext>
                </a:extLst>
              </a:tr>
              <a:tr h="326381">
                <a:tc>
                  <a:txBody>
                    <a:bodyPr/>
                    <a:lstStyle/>
                    <a:p>
                      <a:pPr algn="r" fontAlgn="b"/>
                      <a:r>
                        <a:rPr lang="en-US" sz="900" u="none" strike="noStrike">
                          <a:effectLst/>
                        </a:rPr>
                        <a:t>3.045</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 -43</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r" fontAlgn="b"/>
                      <a:r>
                        <a:rPr lang="en-US" sz="900" u="none" strike="noStrike">
                          <a:effectLst/>
                        </a:rPr>
                        <a:t>510</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B</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B+  B-</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ctr" fontAlgn="b"/>
                      <a:r>
                        <a:rPr lang="en-US" sz="900" u="none" strike="noStrike">
                          <a:effectLst/>
                        </a:rPr>
                        <a:t>#</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r" fontAlgn="b"/>
                      <a:r>
                        <a:rPr lang="en-US" sz="900" u="none" strike="noStrike">
                          <a:effectLst/>
                        </a:rPr>
                        <a:t>54</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Yes</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a:effectLst/>
                        </a:rPr>
                        <a:t>No</a:t>
                      </a:r>
                      <a:endParaRPr lang="en-US" sz="900" b="0" i="0" u="none" strike="noStrike">
                        <a:solidFill>
                          <a:srgbClr val="000000"/>
                        </a:solidFill>
                        <a:effectLst/>
                        <a:latin typeface="Calibri" panose="020F0502020204030204" pitchFamily="34" charset="0"/>
                      </a:endParaRPr>
                    </a:p>
                  </a:txBody>
                  <a:tcPr marL="3818" marR="3818" marT="3818" marB="0" anchor="b"/>
                </a:tc>
                <a:tc>
                  <a:txBody>
                    <a:bodyPr/>
                    <a:lstStyle/>
                    <a:p>
                      <a:pPr algn="l" fontAlgn="b"/>
                      <a:r>
                        <a:rPr lang="en-US" sz="900" u="none" strike="noStrike" dirty="0">
                          <a:effectLst/>
                        </a:rPr>
                        <a:t>Yes</a:t>
                      </a:r>
                      <a:endParaRPr lang="en-US" sz="900" b="0" i="0" u="none" strike="noStrike" dirty="0">
                        <a:solidFill>
                          <a:srgbClr val="000000"/>
                        </a:solidFill>
                        <a:effectLst/>
                        <a:latin typeface="Calibri" panose="020F0502020204030204" pitchFamily="34" charset="0"/>
                      </a:endParaRPr>
                    </a:p>
                  </a:txBody>
                  <a:tcPr marL="3818" marR="3818" marT="3818" marB="0" anchor="b"/>
                </a:tc>
                <a:extLst>
                  <a:ext uri="{0D108BD9-81ED-4DB2-BD59-A6C34878D82A}">
                    <a16:rowId xmlns:a16="http://schemas.microsoft.com/office/drawing/2014/main" val="3291656101"/>
                  </a:ext>
                </a:extLst>
              </a:tr>
            </a:tbl>
          </a:graphicData>
        </a:graphic>
      </p:graphicFrame>
    </p:spTree>
    <p:extLst>
      <p:ext uri="{BB962C8B-B14F-4D97-AF65-F5344CB8AC3E}">
        <p14:creationId xmlns:p14="http://schemas.microsoft.com/office/powerpoint/2010/main" val="3346365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Data: Class </a:t>
            </a:r>
            <a:r>
              <a:rPr lang="en-US" b="1" dirty="0"/>
              <a:t>of 2019 CCC Exit Survey: College and Career Coordinator</a:t>
            </a:r>
            <a:endParaRPr lang="en-US" dirty="0"/>
          </a:p>
        </p:txBody>
      </p:sp>
      <p:pic>
        <p:nvPicPr>
          <p:cNvPr id="7" name="Content Placeholder 6"/>
          <p:cNvPicPr>
            <a:picLocks noGrp="1"/>
          </p:cNvPicPr>
          <p:nvPr>
            <p:ph idx="1"/>
          </p:nvPr>
        </p:nvPicPr>
        <p:blipFill rotWithShape="1">
          <a:blip r:embed="rId2"/>
          <a:srcRect l="24121" t="33968" r="30168" b="34410"/>
          <a:stretch/>
        </p:blipFill>
        <p:spPr bwMode="auto">
          <a:xfrm>
            <a:off x="1764893" y="1846263"/>
            <a:ext cx="8722540" cy="40227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0435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Data: Class </a:t>
            </a:r>
            <a:r>
              <a:rPr lang="en-US" b="1" dirty="0"/>
              <a:t>of 2019 CCC Exit Survey: College and Career </a:t>
            </a:r>
            <a:r>
              <a:rPr lang="en-US" b="1" dirty="0" smtClean="0"/>
              <a:t>Coordinator </a:t>
            </a:r>
            <a:endParaRPr lang="en-US" dirty="0"/>
          </a:p>
        </p:txBody>
      </p:sp>
      <p:pic>
        <p:nvPicPr>
          <p:cNvPr id="5" name="Content Placeholder 4"/>
          <p:cNvPicPr>
            <a:picLocks noGrp="1"/>
          </p:cNvPicPr>
          <p:nvPr>
            <p:ph idx="1"/>
          </p:nvPr>
        </p:nvPicPr>
        <p:blipFill rotWithShape="1">
          <a:blip r:embed="rId2">
            <a:extLst>
              <a:ext uri="{28A0092B-C50C-407E-A947-70E740481C1C}">
                <a14:useLocalDpi xmlns:a14="http://schemas.microsoft.com/office/drawing/2010/main" val="0"/>
              </a:ext>
            </a:extLst>
          </a:blip>
          <a:stretch/>
        </p:blipFill>
        <p:spPr bwMode="auto">
          <a:xfrm>
            <a:off x="2005446" y="1927513"/>
            <a:ext cx="7777596" cy="40628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0872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900" b="1" dirty="0" smtClean="0"/>
              <a:t/>
            </a:r>
            <a:br>
              <a:rPr lang="en-US" sz="4900" b="1" dirty="0" smtClean="0"/>
            </a:br>
            <a:r>
              <a:rPr lang="en-US" sz="4900" b="1" dirty="0" smtClean="0"/>
              <a:t>Data: </a:t>
            </a:r>
            <a:r>
              <a:rPr lang="en-US" sz="4900" b="1" dirty="0"/>
              <a:t>Class of 2019 CCC Exit Survey: College and Career Coordinator</a:t>
            </a:r>
            <a:r>
              <a:rPr lang="en-US" dirty="0"/>
              <a:t/>
            </a:r>
            <a:br>
              <a:rPr lang="en-US" dirty="0"/>
            </a:br>
            <a:endParaRPr lang="en-US"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tretch/>
        </p:blipFill>
        <p:spPr bwMode="auto">
          <a:xfrm>
            <a:off x="2374323" y="2067791"/>
            <a:ext cx="7746421" cy="382385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48198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t/>
            </a:r>
            <a:br>
              <a:rPr lang="en-US" b="1" dirty="0"/>
            </a:br>
            <a:r>
              <a:rPr lang="en-US" b="1" dirty="0"/>
              <a:t>Data: Class of 2019 CCC Exit Survey: College and Career Coordinator</a:t>
            </a:r>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b="16412"/>
          <a:stretch/>
        </p:blipFill>
        <p:spPr bwMode="auto">
          <a:xfrm>
            <a:off x="1989859" y="2057399"/>
            <a:ext cx="8162059" cy="41199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50553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900" b="1" dirty="0" smtClean="0"/>
              <a:t/>
            </a:r>
            <a:br>
              <a:rPr lang="en-US" sz="4900" b="1" dirty="0" smtClean="0"/>
            </a:br>
            <a:r>
              <a:rPr lang="en-US" sz="4900" b="1" dirty="0" smtClean="0"/>
              <a:t>Data: </a:t>
            </a:r>
            <a:r>
              <a:rPr lang="en-US" sz="4900" b="1" dirty="0"/>
              <a:t>Class of 2019 CCC Exit Survey: College and Career Coordinator</a:t>
            </a:r>
            <a:r>
              <a:rPr lang="en-US" dirty="0"/>
              <a:t/>
            </a:r>
            <a:br>
              <a:rPr lang="en-US" dirty="0"/>
            </a:br>
            <a:endParaRPr lang="en-US"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tretch/>
        </p:blipFill>
        <p:spPr bwMode="auto">
          <a:xfrm>
            <a:off x="2280805" y="1891145"/>
            <a:ext cx="7819159" cy="425507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78450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0875" y="132659"/>
            <a:ext cx="6748557" cy="1572958"/>
          </a:xfrm>
        </p:spPr>
        <p:txBody>
          <a:bodyPr>
            <a:normAutofit/>
          </a:bodyPr>
          <a:lstStyle/>
          <a:p>
            <a:pPr marL="0" indent="0">
              <a:buNone/>
            </a:pPr>
            <a:r>
              <a:rPr lang="en-US" sz="2400" b="1" dirty="0" smtClean="0"/>
              <a:t>What should we target next?  </a:t>
            </a:r>
            <a:endParaRPr lang="en-US" sz="2400" b="1" dirty="0"/>
          </a:p>
          <a:p>
            <a:pPr marL="0" indent="0">
              <a:buNone/>
            </a:pPr>
            <a:r>
              <a:rPr lang="en-US" sz="2400" b="1" dirty="0" smtClean="0"/>
              <a:t>What should we reinforce and further develop?</a:t>
            </a:r>
            <a:endParaRPr lang="en-US" sz="2400" b="1" dirty="0"/>
          </a:p>
          <a:p>
            <a:pPr marL="0" indent="0">
              <a:buNone/>
            </a:pPr>
            <a:r>
              <a:rPr lang="en-US" sz="2400" b="1" dirty="0" smtClean="0"/>
              <a:t>Where should we be looking for more ideas?</a:t>
            </a:r>
          </a:p>
          <a:p>
            <a:pPr marL="0" indent="0">
              <a:buNone/>
            </a:pPr>
            <a:endParaRPr lang="en-US" sz="2400" b="1" dirty="0"/>
          </a:p>
          <a:p>
            <a:pPr marL="0" indent="0">
              <a:buNone/>
            </a:pPr>
            <a:endParaRPr lang="en-US" sz="2400" dirty="0"/>
          </a:p>
          <a:p>
            <a:pPr marL="0" indent="0">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2638" y="1852489"/>
            <a:ext cx="6505032" cy="4336688"/>
          </a:xfrm>
          <a:prstGeom prst="rect">
            <a:avLst/>
          </a:prstGeom>
        </p:spPr>
      </p:pic>
    </p:spTree>
    <p:extLst>
      <p:ext uri="{BB962C8B-B14F-4D97-AF65-F5344CB8AC3E}">
        <p14:creationId xmlns:p14="http://schemas.microsoft.com/office/powerpoint/2010/main" val="19591397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Areas to Expand and/or Further Develop in Year Two</a:t>
            </a:r>
            <a:endParaRPr lang="en-US" dirty="0"/>
          </a:p>
        </p:txBody>
      </p:sp>
      <p:sp>
        <p:nvSpPr>
          <p:cNvPr id="3" name="Content Placeholder 2"/>
          <p:cNvSpPr>
            <a:spLocks noGrp="1"/>
          </p:cNvSpPr>
          <p:nvPr>
            <p:ph idx="1"/>
          </p:nvPr>
        </p:nvSpPr>
        <p:spPr/>
        <p:txBody>
          <a:bodyPr/>
          <a:lstStyle/>
          <a:p>
            <a:pPr>
              <a:lnSpc>
                <a:spcPct val="100000"/>
              </a:lnSpc>
            </a:pPr>
            <a:r>
              <a:rPr lang="en-US" sz="2400" b="1" dirty="0"/>
              <a:t>Individualized CCR Plans Format</a:t>
            </a:r>
            <a:endParaRPr lang="en-US" sz="2400" b="1" dirty="0" smtClean="0">
              <a:effectLst/>
            </a:endParaRPr>
          </a:p>
          <a:p>
            <a:pPr>
              <a:lnSpc>
                <a:spcPct val="100000"/>
              </a:lnSpc>
            </a:pPr>
            <a:r>
              <a:rPr lang="en-US" sz="2400" b="1" dirty="0"/>
              <a:t>Financial Aid</a:t>
            </a:r>
            <a:endParaRPr lang="en-US" sz="2400" b="1" dirty="0" smtClean="0">
              <a:effectLst/>
            </a:endParaRPr>
          </a:p>
          <a:p>
            <a:pPr>
              <a:lnSpc>
                <a:spcPct val="100000"/>
              </a:lnSpc>
            </a:pPr>
            <a:r>
              <a:rPr lang="en-US" sz="2400" b="1" dirty="0"/>
              <a:t>Postsecondary and Career Expectations - Stage </a:t>
            </a:r>
            <a:endParaRPr lang="en-US" sz="2400" b="1" dirty="0" smtClean="0">
              <a:effectLst/>
            </a:endParaRPr>
          </a:p>
          <a:p>
            <a:pPr>
              <a:lnSpc>
                <a:spcPct val="100000"/>
              </a:lnSpc>
            </a:pPr>
            <a:r>
              <a:rPr lang="en-US" sz="2400" b="1" dirty="0"/>
              <a:t>Job Shadowing and Career Exploration</a:t>
            </a:r>
            <a:endParaRPr lang="en-US" sz="2400" b="1" dirty="0" smtClean="0">
              <a:effectLst/>
            </a:endParaRPr>
          </a:p>
          <a:p>
            <a:pPr>
              <a:lnSpc>
                <a:spcPct val="100000"/>
              </a:lnSpc>
            </a:pPr>
            <a:r>
              <a:rPr lang="en-US" sz="2400" b="1" dirty="0"/>
              <a:t>EMT Course</a:t>
            </a:r>
            <a:endParaRPr lang="en-US" sz="2400" b="1" dirty="0" smtClean="0">
              <a:effectLst/>
            </a:endParaRPr>
          </a:p>
          <a:p>
            <a:pPr marL="0" indent="0">
              <a:buNone/>
            </a:pPr>
            <a:r>
              <a:rPr lang="en-US" dirty="0" smtClean="0"/>
              <a:t/>
            </a:r>
            <a:br>
              <a:rPr lang="en-US" dirty="0" smtClean="0"/>
            </a:br>
            <a:endParaRPr lang="en-US" dirty="0"/>
          </a:p>
        </p:txBody>
      </p:sp>
    </p:spTree>
    <p:extLst>
      <p:ext uri="{BB962C8B-B14F-4D97-AF65-F5344CB8AC3E}">
        <p14:creationId xmlns:p14="http://schemas.microsoft.com/office/powerpoint/2010/main" val="1268423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hlinkClick r:id="rId2"/>
              </a:rPr>
              <a:t>Building a Plane While Flying It</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51158" y="2033444"/>
            <a:ext cx="5299413" cy="3974560"/>
          </a:xfrm>
        </p:spPr>
      </p:pic>
    </p:spTree>
    <p:extLst>
      <p:ext uri="{BB962C8B-B14F-4D97-AF65-F5344CB8AC3E}">
        <p14:creationId xmlns:p14="http://schemas.microsoft.com/office/powerpoint/2010/main" val="2110653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smtClean="0"/>
              <a:t/>
            </a:r>
            <a:br>
              <a:rPr lang="en-US" b="1" dirty="0" smtClean="0"/>
            </a:br>
            <a:r>
              <a:rPr lang="en-US" sz="6000" b="1" dirty="0" smtClean="0"/>
              <a:t>Can you relate?</a:t>
            </a:r>
            <a:endParaRPr lang="en-US" sz="6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3780" y="2077914"/>
            <a:ext cx="5230558" cy="3917870"/>
          </a:xfrm>
        </p:spPr>
      </p:pic>
    </p:spTree>
    <p:extLst>
      <p:ext uri="{BB962C8B-B14F-4D97-AF65-F5344CB8AC3E}">
        <p14:creationId xmlns:p14="http://schemas.microsoft.com/office/powerpoint/2010/main" val="2060487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7616"/>
            <a:ext cx="10058400" cy="908352"/>
          </a:xfrm>
        </p:spPr>
        <p:txBody>
          <a:bodyPr/>
          <a:lstStyle/>
          <a:p>
            <a:pPr algn="ctr"/>
            <a:r>
              <a:rPr lang="en-US" b="1" dirty="0" smtClean="0"/>
              <a:t>Meridian CUSD #223/Stillman Valley HS</a:t>
            </a:r>
            <a:endParaRPr lang="en-US" dirty="0"/>
          </a:p>
        </p:txBody>
      </p:sp>
      <p:sp>
        <p:nvSpPr>
          <p:cNvPr id="3" name="Content Placeholder 2"/>
          <p:cNvSpPr>
            <a:spLocks noGrp="1"/>
          </p:cNvSpPr>
          <p:nvPr>
            <p:ph idx="1"/>
          </p:nvPr>
        </p:nvSpPr>
        <p:spPr>
          <a:xfrm>
            <a:off x="838200" y="1194956"/>
            <a:ext cx="10515600" cy="5200649"/>
          </a:xfrm>
        </p:spPr>
        <p:txBody>
          <a:bodyPr numCol="2">
            <a:normAutofit fontScale="25000" lnSpcReduction="20000"/>
          </a:bodyPr>
          <a:lstStyle/>
          <a:p>
            <a:pPr marL="0" indent="0">
              <a:lnSpc>
                <a:spcPct val="120000"/>
              </a:lnSpc>
              <a:buNone/>
            </a:pPr>
            <a:r>
              <a:rPr lang="en-US" sz="8000" b="1" u="sng" dirty="0" smtClean="0"/>
              <a:t>Meridian CUSD #223</a:t>
            </a:r>
          </a:p>
          <a:p>
            <a:pPr marL="0" indent="0">
              <a:lnSpc>
                <a:spcPct val="120000"/>
              </a:lnSpc>
              <a:buNone/>
            </a:pPr>
            <a:r>
              <a:rPr lang="en-US" sz="7200" b="1" dirty="0" smtClean="0"/>
              <a:t>1,664 students</a:t>
            </a:r>
            <a:endParaRPr lang="en-US" sz="7200" b="1" dirty="0"/>
          </a:p>
          <a:p>
            <a:pPr>
              <a:lnSpc>
                <a:spcPct val="120000"/>
              </a:lnSpc>
              <a:buFont typeface="Arial" panose="020B0604020202020204" pitchFamily="34" charset="0"/>
              <a:buChar char="•"/>
            </a:pPr>
            <a:r>
              <a:rPr lang="en-US" sz="7200" b="1" dirty="0"/>
              <a:t>White 84% </a:t>
            </a:r>
          </a:p>
          <a:p>
            <a:pPr>
              <a:lnSpc>
                <a:spcPct val="120000"/>
              </a:lnSpc>
              <a:buFont typeface="Arial" panose="020B0604020202020204" pitchFamily="34" charset="0"/>
              <a:buChar char="•"/>
            </a:pPr>
            <a:r>
              <a:rPr lang="en-US" sz="7200" b="1" dirty="0"/>
              <a:t>Black 1% </a:t>
            </a:r>
          </a:p>
          <a:p>
            <a:pPr>
              <a:lnSpc>
                <a:spcPct val="120000"/>
              </a:lnSpc>
              <a:buFont typeface="Arial" panose="020B0604020202020204" pitchFamily="34" charset="0"/>
              <a:buChar char="•"/>
            </a:pPr>
            <a:r>
              <a:rPr lang="en-US" sz="7200" b="1" dirty="0"/>
              <a:t>Hispanic 12% </a:t>
            </a:r>
          </a:p>
          <a:p>
            <a:pPr>
              <a:lnSpc>
                <a:spcPct val="120000"/>
              </a:lnSpc>
              <a:buFont typeface="Arial" panose="020B0604020202020204" pitchFamily="34" charset="0"/>
              <a:buChar char="•"/>
            </a:pPr>
            <a:r>
              <a:rPr lang="en-US" sz="7200" b="1" dirty="0"/>
              <a:t>First Nation 1% </a:t>
            </a:r>
          </a:p>
          <a:p>
            <a:pPr>
              <a:lnSpc>
                <a:spcPct val="120000"/>
              </a:lnSpc>
              <a:buFont typeface="Arial" panose="020B0604020202020204" pitchFamily="34" charset="0"/>
              <a:buChar char="•"/>
            </a:pPr>
            <a:r>
              <a:rPr lang="en-US" sz="7200" b="1" dirty="0"/>
              <a:t>Two or More Races 3% </a:t>
            </a:r>
          </a:p>
          <a:p>
            <a:pPr marL="0" indent="0">
              <a:lnSpc>
                <a:spcPct val="120000"/>
              </a:lnSpc>
              <a:buNone/>
            </a:pPr>
            <a:r>
              <a:rPr lang="en-US" sz="7200" b="1" dirty="0"/>
              <a:t>Low Income 27% </a:t>
            </a:r>
          </a:p>
          <a:p>
            <a:pPr marL="0" indent="0">
              <a:lnSpc>
                <a:spcPct val="120000"/>
              </a:lnSpc>
              <a:buNone/>
            </a:pPr>
            <a:r>
              <a:rPr lang="en-US" sz="7200" b="1" dirty="0"/>
              <a:t>English Learners 3% </a:t>
            </a:r>
          </a:p>
          <a:p>
            <a:pPr marL="0" indent="0">
              <a:lnSpc>
                <a:spcPct val="120000"/>
              </a:lnSpc>
              <a:buNone/>
            </a:pPr>
            <a:r>
              <a:rPr lang="en-US" sz="7200" b="1" dirty="0"/>
              <a:t>With Disabilities 12%</a:t>
            </a:r>
          </a:p>
          <a:p>
            <a:pPr marL="0" indent="0">
              <a:lnSpc>
                <a:spcPct val="120000"/>
              </a:lnSpc>
              <a:buNone/>
            </a:pPr>
            <a:r>
              <a:rPr lang="en-US" sz="7200" b="1" dirty="0"/>
              <a:t>Student Mobility 6%</a:t>
            </a:r>
          </a:p>
          <a:p>
            <a:pPr marL="0" indent="0">
              <a:lnSpc>
                <a:spcPct val="120000"/>
              </a:lnSpc>
              <a:buNone/>
            </a:pPr>
            <a:r>
              <a:rPr lang="en-US" sz="8000" b="1" u="sng" dirty="0" smtClean="0"/>
              <a:t>Stillman </a:t>
            </a:r>
            <a:r>
              <a:rPr lang="en-US" sz="8000" b="1" u="sng" dirty="0"/>
              <a:t>Valley High School</a:t>
            </a:r>
          </a:p>
          <a:p>
            <a:pPr marL="0" indent="0">
              <a:lnSpc>
                <a:spcPct val="120000"/>
              </a:lnSpc>
              <a:buNone/>
            </a:pPr>
            <a:r>
              <a:rPr lang="en-US" sz="7200" b="1" dirty="0"/>
              <a:t>596 </a:t>
            </a:r>
            <a:r>
              <a:rPr lang="en-US" sz="7200" b="1" dirty="0" smtClean="0"/>
              <a:t>students</a:t>
            </a:r>
          </a:p>
          <a:p>
            <a:pPr marL="0" indent="0">
              <a:lnSpc>
                <a:spcPct val="120000"/>
              </a:lnSpc>
              <a:buNone/>
            </a:pPr>
            <a:r>
              <a:rPr lang="en-US" sz="7200" b="1" dirty="0" smtClean="0"/>
              <a:t>2 Counselors</a:t>
            </a:r>
            <a:endParaRPr lang="en-US" sz="7200" b="1" dirty="0"/>
          </a:p>
          <a:p>
            <a:pPr marL="0" indent="0">
              <a:lnSpc>
                <a:spcPct val="120000"/>
              </a:lnSpc>
              <a:buNone/>
            </a:pPr>
            <a:r>
              <a:rPr lang="en-US" sz="7200" b="1" dirty="0"/>
              <a:t>Graduation Rate 98%</a:t>
            </a:r>
          </a:p>
          <a:p>
            <a:pPr marL="0" indent="0">
              <a:lnSpc>
                <a:spcPct val="120000"/>
              </a:lnSpc>
              <a:buNone/>
            </a:pPr>
            <a:r>
              <a:rPr lang="en-US" sz="7200" b="1" dirty="0"/>
              <a:t>Attendance Rate 95</a:t>
            </a:r>
            <a:r>
              <a:rPr lang="en-US" sz="7200" b="1" dirty="0" smtClean="0"/>
              <a:t>%</a:t>
            </a:r>
            <a:endParaRPr lang="en-US" sz="7200" b="1" dirty="0"/>
          </a:p>
          <a:p>
            <a:pPr marL="0" indent="0">
              <a:lnSpc>
                <a:spcPct val="120000"/>
              </a:lnSpc>
              <a:buNone/>
            </a:pPr>
            <a:r>
              <a:rPr lang="en-US" sz="7200" b="1" dirty="0"/>
              <a:t>College </a:t>
            </a:r>
            <a:r>
              <a:rPr lang="en-US" sz="7200" b="1" dirty="0" smtClean="0"/>
              <a:t>Readiness:</a:t>
            </a:r>
            <a:endParaRPr lang="en-US" sz="7200" b="1" dirty="0"/>
          </a:p>
          <a:p>
            <a:pPr>
              <a:lnSpc>
                <a:spcPct val="120000"/>
              </a:lnSpc>
              <a:buFont typeface="Arial" panose="020B0604020202020204" pitchFamily="34" charset="0"/>
              <a:buChar char="•"/>
            </a:pPr>
            <a:r>
              <a:rPr lang="en-US" sz="7200" b="1" dirty="0" smtClean="0"/>
              <a:t>Early </a:t>
            </a:r>
            <a:r>
              <a:rPr lang="en-US" sz="7200" b="1" dirty="0"/>
              <a:t>College Coursework 49% / 37% State</a:t>
            </a:r>
          </a:p>
          <a:p>
            <a:pPr>
              <a:lnSpc>
                <a:spcPct val="120000"/>
              </a:lnSpc>
              <a:buFont typeface="Arial" panose="020B0604020202020204" pitchFamily="34" charset="0"/>
              <a:buChar char="•"/>
            </a:pPr>
            <a:r>
              <a:rPr lang="en-US" sz="7200" b="1" dirty="0" smtClean="0"/>
              <a:t>Postsecondary </a:t>
            </a:r>
            <a:r>
              <a:rPr lang="en-US" sz="7200" b="1" dirty="0"/>
              <a:t>Enrollment 79% / </a:t>
            </a:r>
            <a:r>
              <a:rPr lang="en-US" sz="7200" b="1" dirty="0" smtClean="0"/>
              <a:t>76% State </a:t>
            </a:r>
            <a:endParaRPr lang="en-US" sz="7200" b="1" dirty="0"/>
          </a:p>
          <a:p>
            <a:pPr>
              <a:lnSpc>
                <a:spcPct val="120000"/>
              </a:lnSpc>
              <a:buFont typeface="Arial" panose="020B0604020202020204" pitchFamily="34" charset="0"/>
              <a:buChar char="•"/>
            </a:pPr>
            <a:r>
              <a:rPr lang="en-US" sz="7200" b="1" dirty="0" smtClean="0"/>
              <a:t>Community </a:t>
            </a:r>
            <a:r>
              <a:rPr lang="en-US" sz="7200" b="1" dirty="0"/>
              <a:t>College Remediation 25% / 46% State</a:t>
            </a:r>
          </a:p>
          <a:p>
            <a:pPr marL="0" indent="0">
              <a:buNone/>
            </a:pPr>
            <a:endParaRPr lang="en-US" dirty="0"/>
          </a:p>
        </p:txBody>
      </p:sp>
    </p:spTree>
    <p:extLst>
      <p:ext uri="{BB962C8B-B14F-4D97-AF65-F5344CB8AC3E}">
        <p14:creationId xmlns:p14="http://schemas.microsoft.com/office/powerpoint/2010/main" val="2834271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How &amp; Why the Position Came to </a:t>
            </a:r>
            <a:r>
              <a:rPr lang="en-US" b="1" dirty="0" smtClean="0"/>
              <a:t>Be</a:t>
            </a:r>
            <a:endParaRPr lang="en-US" dirty="0"/>
          </a:p>
        </p:txBody>
      </p:sp>
      <p:sp>
        <p:nvSpPr>
          <p:cNvPr id="3" name="Content Placeholder 2"/>
          <p:cNvSpPr>
            <a:spLocks noGrp="1"/>
          </p:cNvSpPr>
          <p:nvPr>
            <p:ph idx="1"/>
          </p:nvPr>
        </p:nvSpPr>
        <p:spPr/>
        <p:txBody>
          <a:bodyPr/>
          <a:lstStyle/>
          <a:p>
            <a:pPr marL="0" indent="0" algn="ctr">
              <a:lnSpc>
                <a:spcPct val="100000"/>
              </a:lnSpc>
              <a:buNone/>
            </a:pPr>
            <a:endParaRPr lang="en-US" sz="2600" b="1" dirty="0" smtClean="0"/>
          </a:p>
          <a:p>
            <a:pPr marL="0" indent="0" algn="ctr">
              <a:lnSpc>
                <a:spcPct val="100000"/>
              </a:lnSpc>
              <a:buNone/>
            </a:pPr>
            <a:r>
              <a:rPr lang="en-US" sz="2400" b="1" dirty="0" smtClean="0"/>
              <a:t>Student Generated</a:t>
            </a:r>
          </a:p>
          <a:p>
            <a:pPr marL="0" indent="0" algn="ctr">
              <a:lnSpc>
                <a:spcPct val="100000"/>
              </a:lnSpc>
              <a:buNone/>
            </a:pPr>
            <a:r>
              <a:rPr lang="en-US" sz="2400" b="1" dirty="0" smtClean="0"/>
              <a:t>Community Feedback</a:t>
            </a:r>
          </a:p>
          <a:p>
            <a:pPr marL="0" indent="0" algn="ctr">
              <a:lnSpc>
                <a:spcPct val="100000"/>
              </a:lnSpc>
              <a:buNone/>
            </a:pPr>
            <a:r>
              <a:rPr lang="en-US" sz="2400" b="1" dirty="0" smtClean="0"/>
              <a:t>Counseling Department </a:t>
            </a:r>
          </a:p>
          <a:p>
            <a:pPr marL="0" indent="0" algn="ctr">
              <a:lnSpc>
                <a:spcPct val="100000"/>
              </a:lnSpc>
              <a:buNone/>
            </a:pPr>
            <a:r>
              <a:rPr lang="en-US" sz="2400" b="1" dirty="0" smtClean="0"/>
              <a:t>Administration Involvement</a:t>
            </a:r>
          </a:p>
          <a:p>
            <a:pPr marL="0" indent="0" algn="ctr">
              <a:lnSpc>
                <a:spcPct val="100000"/>
              </a:lnSpc>
              <a:buNone/>
            </a:pPr>
            <a:r>
              <a:rPr lang="en-US" sz="2400" b="1" dirty="0" smtClean="0"/>
              <a:t>Board Awareness</a:t>
            </a:r>
          </a:p>
          <a:p>
            <a:pPr marL="0" indent="0" algn="ctr">
              <a:lnSpc>
                <a:spcPct val="100000"/>
              </a:lnSpc>
              <a:buNone/>
            </a:pPr>
            <a:r>
              <a:rPr lang="en-US" sz="2400" b="1" dirty="0" smtClean="0"/>
              <a:t>Faculty Response</a:t>
            </a:r>
          </a:p>
          <a:p>
            <a:pPr marL="0" indent="0">
              <a:buNone/>
            </a:pPr>
            <a:endParaRPr lang="en-US" dirty="0"/>
          </a:p>
        </p:txBody>
      </p:sp>
    </p:spTree>
    <p:extLst>
      <p:ext uri="{BB962C8B-B14F-4D97-AF65-F5344CB8AC3E}">
        <p14:creationId xmlns:p14="http://schemas.microsoft.com/office/powerpoint/2010/main" val="4002444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57683"/>
          </a:xfrm>
        </p:spPr>
        <p:txBody>
          <a:bodyPr/>
          <a:lstStyle/>
          <a:p>
            <a:pPr algn="ctr"/>
            <a:r>
              <a:rPr lang="en-US" b="1" dirty="0"/>
              <a:t>Hiring/Selection</a:t>
            </a:r>
            <a:endParaRPr lang="en-US" dirty="0"/>
          </a:p>
        </p:txBody>
      </p:sp>
      <p:sp>
        <p:nvSpPr>
          <p:cNvPr id="3" name="Content Placeholder 2"/>
          <p:cNvSpPr>
            <a:spLocks noGrp="1"/>
          </p:cNvSpPr>
          <p:nvPr>
            <p:ph sz="half" idx="1"/>
          </p:nvPr>
        </p:nvSpPr>
        <p:spPr>
          <a:xfrm>
            <a:off x="1097279" y="1845733"/>
            <a:ext cx="4701817" cy="4393981"/>
          </a:xfrm>
        </p:spPr>
        <p:txBody>
          <a:bodyPr>
            <a:noAutofit/>
          </a:bodyPr>
          <a:lstStyle/>
          <a:p>
            <a:pPr marL="0" indent="0">
              <a:buNone/>
            </a:pPr>
            <a:r>
              <a:rPr lang="en-US" b="1" dirty="0"/>
              <a:t>“K-12 College and Career Coordinator (certified position and member of SVEA) - This person will primarily work with SVHS students to help them develop individual plans to support whatever their next step is after graduation. A percentage of their time will be spent with RVC, local businesses, and other colleges and universities to increase our level of partnership in order to best serve students. An additional (small chunk) of time will be spent with our Counseling team and principals to design a comprehensive K-12 'curriculum' for exposing and preparing our students for college and career.”</a:t>
            </a:r>
          </a:p>
        </p:txBody>
      </p:sp>
      <p:sp>
        <p:nvSpPr>
          <p:cNvPr id="4" name="Content Placeholder 3"/>
          <p:cNvSpPr>
            <a:spLocks noGrp="1"/>
          </p:cNvSpPr>
          <p:nvPr>
            <p:ph sz="half" idx="2"/>
          </p:nvPr>
        </p:nvSpPr>
        <p:spPr>
          <a:xfrm>
            <a:off x="6217920" y="1855211"/>
            <a:ext cx="4937760" cy="4161826"/>
          </a:xfrm>
        </p:spPr>
        <p:txBody>
          <a:bodyPr>
            <a:normAutofit fontScale="25000" lnSpcReduction="20000"/>
          </a:bodyPr>
          <a:lstStyle/>
          <a:p>
            <a:pPr marL="0" indent="0">
              <a:buNone/>
            </a:pPr>
            <a:r>
              <a:rPr lang="en-US" sz="8000" b="1" dirty="0" smtClean="0"/>
              <a:t>May </a:t>
            </a:r>
            <a:r>
              <a:rPr lang="en-US" sz="8000" b="1" dirty="0"/>
              <a:t>11th, </a:t>
            </a:r>
            <a:r>
              <a:rPr lang="en-US" sz="8000" b="1" dirty="0" smtClean="0"/>
              <a:t>2018</a:t>
            </a:r>
            <a:endParaRPr lang="en-US" sz="8000" b="1" dirty="0" smtClean="0">
              <a:effectLst/>
            </a:endParaRPr>
          </a:p>
          <a:p>
            <a:pPr marL="0" indent="0">
              <a:buNone/>
            </a:pPr>
            <a:r>
              <a:rPr lang="en-US" sz="8000" b="1" dirty="0" smtClean="0"/>
              <a:t>	College </a:t>
            </a:r>
            <a:r>
              <a:rPr lang="en-US" sz="8000" b="1" dirty="0"/>
              <a:t>and Career Coordinator </a:t>
            </a:r>
            <a:endParaRPr lang="en-US" sz="8000" b="1" dirty="0" smtClean="0"/>
          </a:p>
          <a:p>
            <a:pPr marL="0" indent="0">
              <a:buNone/>
            </a:pPr>
            <a:r>
              <a:rPr lang="en-US" sz="8000" b="1" dirty="0"/>
              <a:t>	</a:t>
            </a:r>
            <a:r>
              <a:rPr lang="en-US" sz="8000" b="1" dirty="0" smtClean="0"/>
              <a:t>Position Officially Posted</a:t>
            </a:r>
            <a:endParaRPr lang="en-US" sz="8000" b="1" dirty="0" smtClean="0">
              <a:effectLst/>
            </a:endParaRPr>
          </a:p>
          <a:p>
            <a:pPr marL="0" indent="0">
              <a:buNone/>
            </a:pPr>
            <a:r>
              <a:rPr lang="en-US" sz="8000" b="1" dirty="0" smtClean="0"/>
              <a:t>May </a:t>
            </a:r>
            <a:r>
              <a:rPr lang="en-US" sz="8000" b="1" dirty="0"/>
              <a:t>24, 2018 </a:t>
            </a:r>
          </a:p>
          <a:p>
            <a:pPr marL="0" indent="0">
              <a:buNone/>
            </a:pPr>
            <a:r>
              <a:rPr lang="en-US" sz="8000" b="1" dirty="0" smtClean="0">
                <a:effectLst/>
              </a:rPr>
              <a:t/>
            </a:r>
            <a:br>
              <a:rPr lang="en-US" sz="8000" b="1" dirty="0" smtClean="0">
                <a:effectLst/>
              </a:rPr>
            </a:br>
            <a:r>
              <a:rPr lang="en-US" sz="8000" b="1" dirty="0" smtClean="0">
                <a:effectLst/>
              </a:rPr>
              <a:t>	</a:t>
            </a:r>
            <a:r>
              <a:rPr lang="en-US" sz="8000" b="1" dirty="0" smtClean="0"/>
              <a:t>College </a:t>
            </a:r>
            <a:r>
              <a:rPr lang="en-US" sz="8000" b="1" dirty="0"/>
              <a:t>and Career Coordinator </a:t>
            </a:r>
            <a:endParaRPr lang="en-US" sz="8000" b="1" dirty="0" smtClean="0"/>
          </a:p>
          <a:p>
            <a:pPr marL="0" indent="0">
              <a:buNone/>
            </a:pPr>
            <a:r>
              <a:rPr lang="en-US" sz="8000" b="1" dirty="0" smtClean="0"/>
              <a:t>	Interviews</a:t>
            </a:r>
            <a:endParaRPr lang="en-US" sz="8000" b="1" dirty="0" smtClean="0">
              <a:effectLst/>
            </a:endParaRPr>
          </a:p>
          <a:p>
            <a:pPr marL="0" indent="0">
              <a:buNone/>
            </a:pPr>
            <a:r>
              <a:rPr lang="en-US" sz="8000" b="1" dirty="0" smtClean="0"/>
              <a:t>May </a:t>
            </a:r>
            <a:r>
              <a:rPr lang="en-US" sz="8000" b="1" dirty="0"/>
              <a:t>25, 2018 </a:t>
            </a:r>
            <a:endParaRPr lang="en-US" sz="8000" b="1" dirty="0" smtClean="0">
              <a:effectLst/>
            </a:endParaRPr>
          </a:p>
          <a:p>
            <a:pPr marL="0" indent="0">
              <a:buNone/>
            </a:pPr>
            <a:r>
              <a:rPr lang="en-US" sz="8000" b="1" dirty="0" smtClean="0">
                <a:effectLst/>
              </a:rPr>
              <a:t/>
            </a:r>
            <a:br>
              <a:rPr lang="en-US" sz="8000" b="1" dirty="0" smtClean="0">
                <a:effectLst/>
              </a:rPr>
            </a:br>
            <a:r>
              <a:rPr lang="en-US" sz="8000" b="1" dirty="0" smtClean="0">
                <a:effectLst/>
              </a:rPr>
              <a:t>	</a:t>
            </a:r>
            <a:r>
              <a:rPr lang="en-US" sz="8000" b="1" dirty="0" smtClean="0"/>
              <a:t>Position </a:t>
            </a:r>
            <a:r>
              <a:rPr lang="en-US" sz="8000" b="1" dirty="0"/>
              <a:t>Offered and Accepted</a:t>
            </a:r>
            <a:endParaRPr lang="en-US" sz="8000" b="1" dirty="0" smtClean="0">
              <a:effectLst/>
            </a:endParaRPr>
          </a:p>
          <a:p>
            <a:pPr marL="0" indent="0">
              <a:buNone/>
            </a:pP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1697959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Consult the </a:t>
            </a:r>
            <a:r>
              <a:rPr lang="en-US" b="1" dirty="0" smtClean="0"/>
              <a:t>Experts:  June 2018</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sz="3100" b="1" dirty="0" smtClean="0"/>
              <a:t>Superintendent	</a:t>
            </a:r>
          </a:p>
          <a:p>
            <a:pPr marL="0" indent="0">
              <a:buNone/>
            </a:pPr>
            <a:r>
              <a:rPr lang="en-US" sz="3100" b="1" dirty="0" smtClean="0"/>
              <a:t>Principal</a:t>
            </a:r>
          </a:p>
          <a:p>
            <a:pPr marL="0" indent="0">
              <a:buNone/>
            </a:pPr>
            <a:r>
              <a:rPr lang="en-US" sz="3100" b="1" dirty="0" smtClean="0"/>
              <a:t>Assistant Principal</a:t>
            </a:r>
          </a:p>
          <a:p>
            <a:pPr marL="0" indent="0">
              <a:buNone/>
            </a:pPr>
            <a:r>
              <a:rPr lang="en-US" sz="3100" b="1" dirty="0" smtClean="0"/>
              <a:t>School Counselors</a:t>
            </a:r>
          </a:p>
          <a:p>
            <a:pPr marL="0" indent="0">
              <a:buNone/>
            </a:pPr>
            <a:r>
              <a:rPr lang="en-US" sz="3100" b="1" dirty="0" smtClean="0"/>
              <a:t>Counseling Administrative Assistant</a:t>
            </a:r>
          </a:p>
          <a:p>
            <a:pPr marL="0" indent="0">
              <a:buNone/>
            </a:pPr>
            <a:endParaRPr lang="en-US" sz="3100" b="1" dirty="0"/>
          </a:p>
          <a:p>
            <a:pPr marL="0" indent="0">
              <a:buNone/>
            </a:pPr>
            <a:r>
              <a:rPr lang="en-US" sz="3100" b="1" dirty="0" smtClean="0"/>
              <a:t>Marjorie </a:t>
            </a:r>
            <a:r>
              <a:rPr lang="en-US" sz="3100" b="1" dirty="0" err="1"/>
              <a:t>Hartfiel</a:t>
            </a:r>
            <a:r>
              <a:rPr lang="en-US" sz="3100" b="1" dirty="0"/>
              <a:t>, CEANCI System Director (CTE</a:t>
            </a:r>
            <a:r>
              <a:rPr lang="en-US" sz="3100" b="1" dirty="0" smtClean="0"/>
              <a:t>)</a:t>
            </a:r>
            <a:endParaRPr lang="en-US" sz="3100" b="1" dirty="0"/>
          </a:p>
          <a:p>
            <a:pPr marL="0" indent="0">
              <a:buNone/>
            </a:pPr>
            <a:r>
              <a:rPr lang="en-US" sz="3100" b="1" dirty="0" smtClean="0"/>
              <a:t>Nik </a:t>
            </a:r>
            <a:r>
              <a:rPr lang="en-US" sz="3100" b="1" dirty="0" err="1"/>
              <a:t>Butenhoff</a:t>
            </a:r>
            <a:r>
              <a:rPr lang="en-US" sz="3100" b="1" dirty="0"/>
              <a:t>, Director of Career Readiness for Belvidere District </a:t>
            </a:r>
            <a:r>
              <a:rPr lang="en-US" sz="3100" b="1" dirty="0" smtClean="0"/>
              <a:t>100</a:t>
            </a:r>
            <a:endParaRPr lang="en-US" sz="3100" b="1" dirty="0"/>
          </a:p>
          <a:p>
            <a:pPr marL="0" indent="0">
              <a:buNone/>
            </a:pPr>
            <a:r>
              <a:rPr lang="en-US" sz="3100" b="1" dirty="0" smtClean="0"/>
              <a:t>ISAC </a:t>
            </a:r>
            <a:r>
              <a:rPr lang="en-US" sz="3100" b="1" dirty="0"/>
              <a:t>Website, Illinois P20 Council, IACAC, </a:t>
            </a:r>
            <a:r>
              <a:rPr lang="en-US" sz="3100" b="1" dirty="0" smtClean="0"/>
              <a:t>ISBE, etc</a:t>
            </a:r>
            <a:r>
              <a:rPr lang="en-US" sz="3100" b="1" dirty="0"/>
              <a:t>.</a:t>
            </a:r>
            <a:endParaRPr lang="en-US" sz="3100" b="1" dirty="0" smtClean="0">
              <a:effectLst/>
            </a:endParaRPr>
          </a:p>
          <a:p>
            <a:pPr marL="0" indent="0" fontAlgn="base">
              <a:buNone/>
            </a:pPr>
            <a:endParaRPr lang="en-US" b="1" dirty="0"/>
          </a:p>
          <a:p>
            <a:pPr marL="0" indent="0">
              <a:buNone/>
            </a:pPr>
            <a:endParaRPr lang="en-US" dirty="0"/>
          </a:p>
        </p:txBody>
      </p:sp>
    </p:spTree>
    <p:extLst>
      <p:ext uri="{BB962C8B-B14F-4D97-AF65-F5344CB8AC3E}">
        <p14:creationId xmlns:p14="http://schemas.microsoft.com/office/powerpoint/2010/main" val="2854989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Change of Lens</a:t>
            </a:r>
            <a:endParaRPr lang="en-US" dirty="0"/>
          </a:p>
        </p:txBody>
      </p:sp>
      <p:sp>
        <p:nvSpPr>
          <p:cNvPr id="3" name="Content Placeholder 2"/>
          <p:cNvSpPr>
            <a:spLocks noGrp="1"/>
          </p:cNvSpPr>
          <p:nvPr>
            <p:ph idx="1"/>
          </p:nvPr>
        </p:nvSpPr>
        <p:spPr>
          <a:xfrm>
            <a:off x="838200" y="2070429"/>
            <a:ext cx="10515600" cy="4050839"/>
          </a:xfrm>
        </p:spPr>
        <p:txBody>
          <a:bodyPr numCol="1">
            <a:normAutofit/>
          </a:bodyPr>
          <a:lstStyle/>
          <a:p>
            <a:pPr algn="ctr">
              <a:lnSpc>
                <a:spcPct val="120000"/>
              </a:lnSpc>
            </a:pPr>
            <a:r>
              <a:rPr lang="en-US" sz="2400" b="1" dirty="0"/>
              <a:t>T</a:t>
            </a:r>
            <a:r>
              <a:rPr lang="en-US" sz="2400" b="1" dirty="0" smtClean="0"/>
              <a:t>echnology</a:t>
            </a:r>
            <a:endParaRPr lang="en-US" sz="2400" b="1" dirty="0" smtClean="0">
              <a:effectLst/>
            </a:endParaRPr>
          </a:p>
          <a:p>
            <a:pPr algn="ctr">
              <a:lnSpc>
                <a:spcPct val="120000"/>
              </a:lnSpc>
            </a:pPr>
            <a:r>
              <a:rPr lang="en-US" sz="2400" b="1" dirty="0"/>
              <a:t>M</a:t>
            </a:r>
            <a:r>
              <a:rPr lang="en-US" sz="2400" b="1" dirty="0" smtClean="0"/>
              <a:t>ulti-tasking</a:t>
            </a:r>
            <a:endParaRPr lang="en-US" sz="2400" b="1" dirty="0" smtClean="0">
              <a:effectLst/>
            </a:endParaRPr>
          </a:p>
          <a:p>
            <a:pPr algn="ctr">
              <a:lnSpc>
                <a:spcPct val="120000"/>
              </a:lnSpc>
            </a:pPr>
            <a:r>
              <a:rPr lang="en-US" sz="2400" b="1" dirty="0"/>
              <a:t>M</a:t>
            </a:r>
            <a:r>
              <a:rPr lang="en-US" sz="2400" b="1" dirty="0" smtClean="0"/>
              <a:t>otivating </a:t>
            </a:r>
            <a:r>
              <a:rPr lang="en-US" sz="2400" b="1" dirty="0"/>
              <a:t>adults  </a:t>
            </a:r>
            <a:endParaRPr lang="en-US" sz="2400" b="1" dirty="0" smtClean="0">
              <a:effectLst/>
            </a:endParaRPr>
          </a:p>
          <a:p>
            <a:pPr algn="ctr">
              <a:lnSpc>
                <a:spcPct val="120000"/>
              </a:lnSpc>
            </a:pPr>
            <a:r>
              <a:rPr lang="en-US" sz="2400" b="1" dirty="0"/>
              <a:t>C</a:t>
            </a:r>
            <a:r>
              <a:rPr lang="en-US" sz="2400" b="1" dirty="0" smtClean="0"/>
              <a:t>oalition building</a:t>
            </a:r>
            <a:endParaRPr lang="en-US" sz="2400" b="1" dirty="0" smtClean="0">
              <a:effectLst/>
            </a:endParaRPr>
          </a:p>
          <a:p>
            <a:pPr algn="ctr">
              <a:lnSpc>
                <a:spcPct val="120000"/>
              </a:lnSpc>
            </a:pPr>
            <a:r>
              <a:rPr lang="en-US" sz="2400" b="1" dirty="0"/>
              <a:t>T</a:t>
            </a:r>
            <a:r>
              <a:rPr lang="en-US" sz="2400" b="1" dirty="0" smtClean="0"/>
              <a:t>ime</a:t>
            </a:r>
            <a:r>
              <a:rPr lang="en-US" sz="2400" b="1" dirty="0"/>
              <a:t> </a:t>
            </a:r>
            <a:r>
              <a:rPr lang="en-US" sz="2400" b="1" dirty="0" smtClean="0"/>
              <a:t>Management</a:t>
            </a:r>
            <a:endParaRPr lang="en-US" sz="2400" b="1" dirty="0" smtClean="0">
              <a:effectLst/>
            </a:endParaRPr>
          </a:p>
          <a:p>
            <a:pPr marL="0" indent="0">
              <a:lnSpc>
                <a:spcPct val="120000"/>
              </a:lnSpc>
              <a:buNone/>
            </a:pPr>
            <a:r>
              <a:rPr lang="en-US" sz="2600" b="1" dirty="0" smtClean="0"/>
              <a:t>	</a:t>
            </a:r>
            <a:r>
              <a:rPr lang="en-US" dirty="0" smtClean="0"/>
              <a:t/>
            </a:r>
            <a:br>
              <a:rPr lang="en-US" dirty="0" smtClean="0"/>
            </a:br>
            <a:endParaRPr lang="en-US" dirty="0"/>
          </a:p>
        </p:txBody>
      </p:sp>
    </p:spTree>
    <p:extLst>
      <p:ext uri="{BB962C8B-B14F-4D97-AF65-F5344CB8AC3E}">
        <p14:creationId xmlns:p14="http://schemas.microsoft.com/office/powerpoint/2010/main" val="1582580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13">
      <a:dk1>
        <a:sysClr val="windowText" lastClr="000000"/>
      </a:dk1>
      <a:lt1>
        <a:sysClr val="window" lastClr="FFFFFF"/>
      </a:lt1>
      <a:dk2>
        <a:srgbClr val="44546A"/>
      </a:dk2>
      <a:lt2>
        <a:srgbClr val="E7E6E6"/>
      </a:lt2>
      <a:accent1>
        <a:srgbClr val="000000"/>
      </a:accent1>
      <a:accent2>
        <a:srgbClr val="FF0000"/>
      </a:accent2>
      <a:accent3>
        <a:srgbClr val="FF0000"/>
      </a:accent3>
      <a:accent4>
        <a:srgbClr val="FFC000"/>
      </a:accent4>
      <a:accent5>
        <a:srgbClr val="4472C4"/>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388</TotalTime>
  <Words>976</Words>
  <Application>Microsoft Office PowerPoint</Application>
  <PresentationFormat>Widescreen</PresentationFormat>
  <Paragraphs>429</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Retrospect</vt:lpstr>
      <vt:lpstr>Building a Program While Flying It</vt:lpstr>
      <vt:lpstr>   Building a Program While Flying It Creating a College and Career Coordinator Position - Year One  </vt:lpstr>
      <vt:lpstr>Building a Plane While Flying It</vt:lpstr>
      <vt:lpstr>      Can you relate?</vt:lpstr>
      <vt:lpstr>Meridian CUSD #223/Stillman Valley HS</vt:lpstr>
      <vt:lpstr>How &amp; Why the Position Came to Be</vt:lpstr>
      <vt:lpstr>Hiring/Selection</vt:lpstr>
      <vt:lpstr>Consult the Experts:  June 2018</vt:lpstr>
      <vt:lpstr>Change of Lens</vt:lpstr>
      <vt:lpstr>Goal Setting </vt:lpstr>
      <vt:lpstr>College and Career Center</vt:lpstr>
      <vt:lpstr>College and Career Center</vt:lpstr>
      <vt:lpstr>College and Career Center</vt:lpstr>
      <vt:lpstr>Communication</vt:lpstr>
      <vt:lpstr>How to Create a Work-Based Learning Continuum</vt:lpstr>
      <vt:lpstr>Coordinate and Administer Postsecondary and Progress Assessments</vt:lpstr>
      <vt:lpstr> Prepare, Develop, and Present Events throughout the Year  Sponsored by the College and Career Center </vt:lpstr>
      <vt:lpstr>Pursue Professional Development in Postsecondary Counseling and Professional Organizations</vt:lpstr>
      <vt:lpstr>Arrange Off-Campus Events for Career Exploration and College Visits</vt:lpstr>
      <vt:lpstr>Data: CCRI</vt:lpstr>
      <vt:lpstr>Data: Class of 2019 CCC Exit Survey: College and Career Coordinator</vt:lpstr>
      <vt:lpstr>Data: Class of 2019 CCC Exit Survey: College and Career Coordinator </vt:lpstr>
      <vt:lpstr> Data: Class of 2019 CCC Exit Survey: College and Career Coordinator </vt:lpstr>
      <vt:lpstr> Data: Class of 2019 CCC Exit Survey: College and Career Coordinator</vt:lpstr>
      <vt:lpstr> Data: Class of 2019 CCC Exit Survey: College and Career Coordinator </vt:lpstr>
      <vt:lpstr>PowerPoint Presentation</vt:lpstr>
      <vt:lpstr>Areas to Expand and/or Further Develop in Year Two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Program While Flying It</dc:title>
  <dc:creator>EDWARD LIEGL</dc:creator>
  <cp:lastModifiedBy>EDWARD LIEGL</cp:lastModifiedBy>
  <cp:revision>35</cp:revision>
  <cp:lastPrinted>2019-07-17T23:28:17Z</cp:lastPrinted>
  <dcterms:created xsi:type="dcterms:W3CDTF">2019-07-17T16:11:13Z</dcterms:created>
  <dcterms:modified xsi:type="dcterms:W3CDTF">2019-07-18T18:09:15Z</dcterms:modified>
</cp:coreProperties>
</file>