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 id="2147483686" r:id="rId4"/>
    <p:sldMasterId id="2147483730" r:id="rId5"/>
    <p:sldMasterId id="2147483751" r:id="rId6"/>
  </p:sldMasterIdLst>
  <p:notesMasterIdLst>
    <p:notesMasterId r:id="rId37"/>
  </p:notesMasterIdLst>
  <p:sldIdLst>
    <p:sldId id="256" r:id="rId7"/>
    <p:sldId id="291" r:id="rId8"/>
    <p:sldId id="292" r:id="rId9"/>
    <p:sldId id="298" r:id="rId10"/>
    <p:sldId id="293" r:id="rId11"/>
    <p:sldId id="295" r:id="rId12"/>
    <p:sldId id="296" r:id="rId13"/>
    <p:sldId id="257" r:id="rId14"/>
    <p:sldId id="260" r:id="rId15"/>
    <p:sldId id="261" r:id="rId16"/>
    <p:sldId id="262" r:id="rId17"/>
    <p:sldId id="263" r:id="rId18"/>
    <p:sldId id="264" r:id="rId19"/>
    <p:sldId id="265" r:id="rId20"/>
    <p:sldId id="299" r:id="rId21"/>
    <p:sldId id="297"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66" r:id="rId35"/>
    <p:sldId id="290" r:id="rId36"/>
  </p:sldIdLst>
  <p:sldSz cx="9144000" cy="5143500" type="screen16x9"/>
  <p:notesSz cx="6858000" cy="9144000"/>
  <p:embeddedFontLst>
    <p:embeddedFont>
      <p:font typeface="ＭＳ Ｐゴシック" panose="020B0600070205080204" pitchFamily="34" charset="-128"/>
      <p:regular r:id="rId38"/>
    </p:embeddedFont>
    <p:embeddedFont>
      <p:font typeface="BrowalliaUPC" panose="020B0604020202020204" pitchFamily="34" charset="-34"/>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Georgia" panose="02040502050405020303" pitchFamily="18" charset="0"/>
      <p:regular r:id="rId49"/>
      <p:bold r:id="rId50"/>
      <p:italic r:id="rId51"/>
      <p:boldItalic r:id="rId52"/>
    </p:embeddedFont>
    <p:embeddedFont>
      <p:font typeface="Playfair Display" panose="020B0604020202020204" charset="0"/>
      <p:regular r:id="rId53"/>
      <p:bold r:id="rId54"/>
      <p:italic r:id="rId55"/>
      <p:boldItalic r:id="rId56"/>
    </p:embeddedFont>
    <p:embeddedFont>
      <p:font typeface="Tahoma" panose="020B0604030504040204"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2" autoAdjust="0"/>
    <p:restoredTop sz="89598" autoAdjust="0"/>
  </p:normalViewPr>
  <p:slideViewPr>
    <p:cSldViewPr snapToGrid="0">
      <p:cViewPr varScale="1">
        <p:scale>
          <a:sx n="69" d="100"/>
          <a:sy n="69" d="100"/>
        </p:scale>
        <p:origin x="1014"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31BF4-3CE5-43D2-B7AF-7782C7A2AEC8}"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US"/>
        </a:p>
      </dgm:t>
    </dgm:pt>
    <dgm:pt modelId="{24B34CCF-6A89-441D-8D57-BAEAF7842A27}">
      <dgm:prSet phldrT="[Text]" custT="1"/>
      <dgm:spPr>
        <a:solidFill>
          <a:schemeClr val="tx2"/>
        </a:solidFill>
      </dgm:spPr>
      <dgm:t>
        <a:bodyPr/>
        <a:lstStyle/>
        <a:p>
          <a:pPr algn="ctr"/>
          <a:r>
            <a:rPr lang="en-US" sz="2000" b="1" dirty="0"/>
            <a:t>America Needs You Fellow</a:t>
          </a:r>
        </a:p>
      </dgm:t>
    </dgm:pt>
    <dgm:pt modelId="{344B8B9D-F6D0-4263-B0F8-11F1ED591306}" type="parTrans" cxnId="{BAFFECAB-6CDA-4FC9-BA76-5E39F23F7C95}">
      <dgm:prSet/>
      <dgm:spPr/>
      <dgm:t>
        <a:bodyPr/>
        <a:lstStyle/>
        <a:p>
          <a:pPr algn="ctr"/>
          <a:endParaRPr lang="en-US"/>
        </a:p>
      </dgm:t>
    </dgm:pt>
    <dgm:pt modelId="{5437135E-706A-4258-A11B-5FE27250C8BC}" type="sibTrans" cxnId="{BAFFECAB-6CDA-4FC9-BA76-5E39F23F7C95}">
      <dgm:prSet/>
      <dgm:spPr/>
      <dgm:t>
        <a:bodyPr/>
        <a:lstStyle/>
        <a:p>
          <a:pPr algn="ctr"/>
          <a:endParaRPr lang="en-US"/>
        </a:p>
      </dgm:t>
    </dgm:pt>
    <dgm:pt modelId="{C15DEEBE-5E53-41F0-8D7F-E769F5222A23}">
      <dgm:prSet phldrT="[Text]" custT="1"/>
      <dgm:spPr>
        <a:solidFill>
          <a:schemeClr val="accent1"/>
        </a:solidFill>
      </dgm:spPr>
      <dgm:t>
        <a:bodyPr/>
        <a:lstStyle/>
        <a:p>
          <a:pPr algn="ctr"/>
          <a:r>
            <a:rPr lang="en-US" sz="1600" dirty="0"/>
            <a:t>Physical Well-being</a:t>
          </a:r>
        </a:p>
      </dgm:t>
    </dgm:pt>
    <dgm:pt modelId="{8BA4EDD5-73D3-42CD-8C63-A0EFA29E2CEA}" type="parTrans" cxnId="{DAAA23F2-4E7B-41CC-959F-49CCD02FAF4A}">
      <dgm:prSet/>
      <dgm:spPr/>
      <dgm:t>
        <a:bodyPr/>
        <a:lstStyle/>
        <a:p>
          <a:pPr algn="ctr"/>
          <a:endParaRPr lang="en-US"/>
        </a:p>
      </dgm:t>
    </dgm:pt>
    <dgm:pt modelId="{8BF7840B-AF0B-421F-9796-36A99E477835}" type="sibTrans" cxnId="{DAAA23F2-4E7B-41CC-959F-49CCD02FAF4A}">
      <dgm:prSet/>
      <dgm:spPr/>
      <dgm:t>
        <a:bodyPr/>
        <a:lstStyle/>
        <a:p>
          <a:pPr algn="ctr"/>
          <a:endParaRPr lang="en-US"/>
        </a:p>
      </dgm:t>
    </dgm:pt>
    <dgm:pt modelId="{A943CAB6-533F-4822-8076-63BAA272A067}">
      <dgm:prSet phldrT="[Text]" custT="1"/>
      <dgm:spPr>
        <a:solidFill>
          <a:schemeClr val="bg2"/>
        </a:solidFill>
      </dgm:spPr>
      <dgm:t>
        <a:bodyPr/>
        <a:lstStyle/>
        <a:p>
          <a:pPr algn="ctr"/>
          <a:r>
            <a:rPr lang="en-US" sz="1600" dirty="0"/>
            <a:t>Psychological Well-being</a:t>
          </a:r>
        </a:p>
      </dgm:t>
    </dgm:pt>
    <dgm:pt modelId="{0A719643-6197-4089-B329-DE72A6068DA0}" type="parTrans" cxnId="{A683C6FC-53BF-48AA-B3C3-E1AD85B17E9D}">
      <dgm:prSet/>
      <dgm:spPr/>
      <dgm:t>
        <a:bodyPr/>
        <a:lstStyle/>
        <a:p>
          <a:pPr algn="ctr"/>
          <a:endParaRPr lang="en-US"/>
        </a:p>
      </dgm:t>
    </dgm:pt>
    <dgm:pt modelId="{3DD7E5C5-2E81-4770-AF79-9A1B4644C646}" type="sibTrans" cxnId="{A683C6FC-53BF-48AA-B3C3-E1AD85B17E9D}">
      <dgm:prSet/>
      <dgm:spPr/>
      <dgm:t>
        <a:bodyPr/>
        <a:lstStyle/>
        <a:p>
          <a:pPr algn="ctr"/>
          <a:endParaRPr lang="en-US"/>
        </a:p>
      </dgm:t>
    </dgm:pt>
    <dgm:pt modelId="{77F4E76E-059B-4756-83F7-63E272BEE39A}">
      <dgm:prSet phldrT="[Text]" custT="1"/>
      <dgm:spPr>
        <a:solidFill>
          <a:schemeClr val="accent1"/>
        </a:solidFill>
      </dgm:spPr>
      <dgm:t>
        <a:bodyPr/>
        <a:lstStyle/>
        <a:p>
          <a:pPr algn="ctr"/>
          <a:r>
            <a:rPr lang="en-US" sz="1600" dirty="0"/>
            <a:t>Financial Well-being</a:t>
          </a:r>
        </a:p>
      </dgm:t>
    </dgm:pt>
    <dgm:pt modelId="{183E87C0-6861-42FA-A945-D04EB586478D}" type="parTrans" cxnId="{466FD3E7-0BBB-46D4-9B14-2BA79BAF1C08}">
      <dgm:prSet/>
      <dgm:spPr/>
      <dgm:t>
        <a:bodyPr/>
        <a:lstStyle/>
        <a:p>
          <a:pPr algn="ctr"/>
          <a:endParaRPr lang="en-US"/>
        </a:p>
      </dgm:t>
    </dgm:pt>
    <dgm:pt modelId="{1617FF7A-D1AA-46DA-8AE9-F4D40ACB3E85}" type="sibTrans" cxnId="{466FD3E7-0BBB-46D4-9B14-2BA79BAF1C08}">
      <dgm:prSet/>
      <dgm:spPr/>
      <dgm:t>
        <a:bodyPr/>
        <a:lstStyle/>
        <a:p>
          <a:pPr algn="ctr"/>
          <a:endParaRPr lang="en-US"/>
        </a:p>
      </dgm:t>
    </dgm:pt>
    <dgm:pt modelId="{A51B8896-9D6B-4F2C-8FE7-E123F25619C9}">
      <dgm:prSet phldrT="[Text]" custT="1"/>
      <dgm:spPr>
        <a:solidFill>
          <a:schemeClr val="bg2"/>
        </a:solidFill>
      </dgm:spPr>
      <dgm:t>
        <a:bodyPr/>
        <a:lstStyle/>
        <a:p>
          <a:pPr algn="ctr"/>
          <a:r>
            <a:rPr lang="en-US" sz="1600" dirty="0"/>
            <a:t>Social Well-being</a:t>
          </a:r>
        </a:p>
      </dgm:t>
    </dgm:pt>
    <dgm:pt modelId="{753E0AB6-60AB-4517-9EF0-27BA57EE0A28}" type="parTrans" cxnId="{5B61C035-D3DD-4CC1-A80A-A73C2196B0CD}">
      <dgm:prSet/>
      <dgm:spPr/>
      <dgm:t>
        <a:bodyPr/>
        <a:lstStyle/>
        <a:p>
          <a:pPr algn="ctr"/>
          <a:endParaRPr lang="en-US"/>
        </a:p>
      </dgm:t>
    </dgm:pt>
    <dgm:pt modelId="{800A581C-B9A1-4909-8D0C-8FA696BC75EB}" type="sibTrans" cxnId="{5B61C035-D3DD-4CC1-A80A-A73C2196B0CD}">
      <dgm:prSet/>
      <dgm:spPr/>
      <dgm:t>
        <a:bodyPr/>
        <a:lstStyle/>
        <a:p>
          <a:pPr algn="ctr"/>
          <a:endParaRPr lang="en-US"/>
        </a:p>
      </dgm:t>
    </dgm:pt>
    <dgm:pt modelId="{994E5352-AE9A-464A-BE7F-AC3E6D01FEB7}">
      <dgm:prSet phldrT="[Text]" custT="1"/>
      <dgm:spPr>
        <a:solidFill>
          <a:schemeClr val="accent1"/>
        </a:solidFill>
      </dgm:spPr>
      <dgm:t>
        <a:bodyPr/>
        <a:lstStyle/>
        <a:p>
          <a:pPr algn="ctr"/>
          <a:r>
            <a:rPr lang="en-US" sz="1600" dirty="0"/>
            <a:t>Academic Success</a:t>
          </a:r>
        </a:p>
      </dgm:t>
    </dgm:pt>
    <dgm:pt modelId="{F0EE83D5-73B8-4B3D-A14F-0483E6103CFA}" type="parTrans" cxnId="{89DB2194-B909-41A1-8018-37BA76B140B4}">
      <dgm:prSet/>
      <dgm:spPr/>
      <dgm:t>
        <a:bodyPr/>
        <a:lstStyle/>
        <a:p>
          <a:pPr algn="ctr"/>
          <a:endParaRPr lang="en-US"/>
        </a:p>
      </dgm:t>
    </dgm:pt>
    <dgm:pt modelId="{DA29741C-D587-492C-A390-27A02D7523FC}" type="sibTrans" cxnId="{89DB2194-B909-41A1-8018-37BA76B140B4}">
      <dgm:prSet/>
      <dgm:spPr/>
      <dgm:t>
        <a:bodyPr/>
        <a:lstStyle/>
        <a:p>
          <a:pPr algn="ctr"/>
          <a:endParaRPr lang="en-US"/>
        </a:p>
      </dgm:t>
    </dgm:pt>
    <dgm:pt modelId="{5042A853-B6B5-478E-9F69-4EC82FC33DFD}">
      <dgm:prSet phldrT="[Text]" custT="1"/>
      <dgm:spPr>
        <a:solidFill>
          <a:schemeClr val="bg2"/>
        </a:solidFill>
      </dgm:spPr>
      <dgm:t>
        <a:bodyPr/>
        <a:lstStyle/>
        <a:p>
          <a:pPr algn="ctr"/>
          <a:r>
            <a:rPr lang="en-US" sz="1600" dirty="0"/>
            <a:t>Professional Development</a:t>
          </a:r>
        </a:p>
      </dgm:t>
    </dgm:pt>
    <dgm:pt modelId="{ADAED106-2D22-4D10-A07D-CEEBAE756485}" type="parTrans" cxnId="{BC3B9CB7-BF21-45FA-B8A0-89C706981F0B}">
      <dgm:prSet/>
      <dgm:spPr/>
      <dgm:t>
        <a:bodyPr/>
        <a:lstStyle/>
        <a:p>
          <a:pPr algn="ctr"/>
          <a:endParaRPr lang="en-US"/>
        </a:p>
      </dgm:t>
    </dgm:pt>
    <dgm:pt modelId="{EF4331F7-F636-4BD5-9C72-A311FD6CA913}" type="sibTrans" cxnId="{BC3B9CB7-BF21-45FA-B8A0-89C706981F0B}">
      <dgm:prSet/>
      <dgm:spPr/>
      <dgm:t>
        <a:bodyPr/>
        <a:lstStyle/>
        <a:p>
          <a:pPr algn="ctr"/>
          <a:endParaRPr lang="en-US"/>
        </a:p>
      </dgm:t>
    </dgm:pt>
    <dgm:pt modelId="{05C051EE-F989-4CE7-B340-0DBE479A21E0}" type="pres">
      <dgm:prSet presAssocID="{45331BF4-3CE5-43D2-B7AF-7782C7A2AEC8}" presName="Name0" presStyleCnt="0">
        <dgm:presLayoutVars>
          <dgm:chMax val="1"/>
          <dgm:chPref val="1"/>
          <dgm:dir/>
          <dgm:animOne val="branch"/>
          <dgm:animLvl val="lvl"/>
        </dgm:presLayoutVars>
      </dgm:prSet>
      <dgm:spPr/>
    </dgm:pt>
    <dgm:pt modelId="{7BD248B1-5FFF-454B-A24D-7AAF69C75D7B}" type="pres">
      <dgm:prSet presAssocID="{24B34CCF-6A89-441D-8D57-BAEAF7842A27}" presName="Parent" presStyleLbl="node0" presStyleIdx="0" presStyleCnt="1">
        <dgm:presLayoutVars>
          <dgm:chMax val="6"/>
          <dgm:chPref val="6"/>
        </dgm:presLayoutVars>
      </dgm:prSet>
      <dgm:spPr/>
    </dgm:pt>
    <dgm:pt modelId="{AF577019-6C10-4687-90A4-1698DB29951E}" type="pres">
      <dgm:prSet presAssocID="{C15DEEBE-5E53-41F0-8D7F-E769F5222A23}" presName="Accent1" presStyleCnt="0"/>
      <dgm:spPr/>
    </dgm:pt>
    <dgm:pt modelId="{203D5485-DE76-4518-9ACA-B65F34450340}" type="pres">
      <dgm:prSet presAssocID="{C15DEEBE-5E53-41F0-8D7F-E769F5222A23}" presName="Accent" presStyleLbl="bgShp" presStyleIdx="0" presStyleCnt="6"/>
      <dgm:spPr/>
    </dgm:pt>
    <dgm:pt modelId="{FD878199-2154-4AF2-B2C5-7E2A8CEB1A51}" type="pres">
      <dgm:prSet presAssocID="{C15DEEBE-5E53-41F0-8D7F-E769F5222A23}" presName="Child1" presStyleLbl="node1" presStyleIdx="0" presStyleCnt="6" custLinFactNeighborX="406" custLinFactNeighborY="5375">
        <dgm:presLayoutVars>
          <dgm:chMax val="0"/>
          <dgm:chPref val="0"/>
          <dgm:bulletEnabled val="1"/>
        </dgm:presLayoutVars>
      </dgm:prSet>
      <dgm:spPr/>
    </dgm:pt>
    <dgm:pt modelId="{F8FA77F6-0859-4701-9FB7-432CD10A50B2}" type="pres">
      <dgm:prSet presAssocID="{A943CAB6-533F-4822-8076-63BAA272A067}" presName="Accent2" presStyleCnt="0"/>
      <dgm:spPr/>
    </dgm:pt>
    <dgm:pt modelId="{1EAB32E4-4281-463D-84FB-27311A8B7D16}" type="pres">
      <dgm:prSet presAssocID="{A943CAB6-533F-4822-8076-63BAA272A067}" presName="Accent" presStyleLbl="bgShp" presStyleIdx="1" presStyleCnt="6" custLinFactNeighborY="8008"/>
      <dgm:spPr/>
    </dgm:pt>
    <dgm:pt modelId="{E8F938ED-DB93-46FD-B87D-AF1C37B5C5B6}" type="pres">
      <dgm:prSet presAssocID="{A943CAB6-533F-4822-8076-63BAA272A067}" presName="Child2" presStyleLbl="node1" presStyleIdx="1" presStyleCnt="6" custScaleX="111525">
        <dgm:presLayoutVars>
          <dgm:chMax val="0"/>
          <dgm:chPref val="0"/>
          <dgm:bulletEnabled val="1"/>
        </dgm:presLayoutVars>
      </dgm:prSet>
      <dgm:spPr/>
    </dgm:pt>
    <dgm:pt modelId="{6CC9AA5E-6DF2-45E6-A8F9-FD302D245CE4}" type="pres">
      <dgm:prSet presAssocID="{77F4E76E-059B-4756-83F7-63E272BEE39A}" presName="Accent3" presStyleCnt="0"/>
      <dgm:spPr/>
    </dgm:pt>
    <dgm:pt modelId="{CA36A574-D992-4745-9EFF-76ABD24E81D6}" type="pres">
      <dgm:prSet presAssocID="{77F4E76E-059B-4756-83F7-63E272BEE39A}" presName="Accent" presStyleLbl="bgShp" presStyleIdx="2" presStyleCnt="6"/>
      <dgm:spPr/>
    </dgm:pt>
    <dgm:pt modelId="{81CE6845-6CCB-43F5-A9A0-2AEEE2591FB2}" type="pres">
      <dgm:prSet presAssocID="{77F4E76E-059B-4756-83F7-63E272BEE39A}" presName="Child3" presStyleLbl="node1" presStyleIdx="2" presStyleCnt="6" custScaleX="109756" custScaleY="104902">
        <dgm:presLayoutVars>
          <dgm:chMax val="0"/>
          <dgm:chPref val="0"/>
          <dgm:bulletEnabled val="1"/>
        </dgm:presLayoutVars>
      </dgm:prSet>
      <dgm:spPr/>
    </dgm:pt>
    <dgm:pt modelId="{AD136284-2069-45B3-8BE8-5E6076A5EA4B}" type="pres">
      <dgm:prSet presAssocID="{A51B8896-9D6B-4F2C-8FE7-E123F25619C9}" presName="Accent4" presStyleCnt="0"/>
      <dgm:spPr/>
    </dgm:pt>
    <dgm:pt modelId="{13C99730-6D90-4B75-81FB-4B9AF355C658}" type="pres">
      <dgm:prSet presAssocID="{A51B8896-9D6B-4F2C-8FE7-E123F25619C9}" presName="Accent" presStyleLbl="bgShp" presStyleIdx="3" presStyleCnt="6"/>
      <dgm:spPr/>
    </dgm:pt>
    <dgm:pt modelId="{F754F271-F431-4934-B8D4-D8C4FB4502B6}" type="pres">
      <dgm:prSet presAssocID="{A51B8896-9D6B-4F2C-8FE7-E123F25619C9}" presName="Child4" presStyleLbl="node1" presStyleIdx="3" presStyleCnt="6">
        <dgm:presLayoutVars>
          <dgm:chMax val="0"/>
          <dgm:chPref val="0"/>
          <dgm:bulletEnabled val="1"/>
        </dgm:presLayoutVars>
      </dgm:prSet>
      <dgm:spPr/>
    </dgm:pt>
    <dgm:pt modelId="{D3D1AECA-9B59-4A2D-B4FE-586C38AC8662}" type="pres">
      <dgm:prSet presAssocID="{994E5352-AE9A-464A-BE7F-AC3E6D01FEB7}" presName="Accent5" presStyleCnt="0"/>
      <dgm:spPr/>
    </dgm:pt>
    <dgm:pt modelId="{6CB07FBC-0E70-4F87-90C3-25B5C225AACA}" type="pres">
      <dgm:prSet presAssocID="{994E5352-AE9A-464A-BE7F-AC3E6D01FEB7}" presName="Accent" presStyleLbl="bgShp" presStyleIdx="4" presStyleCnt="6"/>
      <dgm:spPr/>
    </dgm:pt>
    <dgm:pt modelId="{C3E389AD-AB73-406E-8BEB-60D601DEE90E}" type="pres">
      <dgm:prSet presAssocID="{994E5352-AE9A-464A-BE7F-AC3E6D01FEB7}" presName="Child5" presStyleLbl="node1" presStyleIdx="4" presStyleCnt="6" custScaleX="119511">
        <dgm:presLayoutVars>
          <dgm:chMax val="0"/>
          <dgm:chPref val="0"/>
          <dgm:bulletEnabled val="1"/>
        </dgm:presLayoutVars>
      </dgm:prSet>
      <dgm:spPr/>
    </dgm:pt>
    <dgm:pt modelId="{B0C04FF9-05C7-4C3A-B6C0-5968F5E0B5B4}" type="pres">
      <dgm:prSet presAssocID="{5042A853-B6B5-478E-9F69-4EC82FC33DFD}" presName="Accent6" presStyleCnt="0"/>
      <dgm:spPr/>
    </dgm:pt>
    <dgm:pt modelId="{AE062A9D-F34A-4856-BBFC-BE3C46D5879B}" type="pres">
      <dgm:prSet presAssocID="{5042A853-B6B5-478E-9F69-4EC82FC33DFD}" presName="Accent" presStyleLbl="bgShp" presStyleIdx="5" presStyleCnt="6"/>
      <dgm:spPr/>
    </dgm:pt>
    <dgm:pt modelId="{0F2B182E-58FA-418B-BBA3-315672B4D8A2}" type="pres">
      <dgm:prSet presAssocID="{5042A853-B6B5-478E-9F69-4EC82FC33DFD}" presName="Child6" presStyleLbl="node1" presStyleIdx="5" presStyleCnt="6" custScaleX="113749" custScaleY="104249" custLinFactNeighborX="-2881" custLinFactNeighborY="-2245">
        <dgm:presLayoutVars>
          <dgm:chMax val="0"/>
          <dgm:chPref val="0"/>
          <dgm:bulletEnabled val="1"/>
        </dgm:presLayoutVars>
      </dgm:prSet>
      <dgm:spPr/>
    </dgm:pt>
  </dgm:ptLst>
  <dgm:cxnLst>
    <dgm:cxn modelId="{AB45F908-5525-4351-8129-21D8C2634765}" type="presOf" srcId="{24B34CCF-6A89-441D-8D57-BAEAF7842A27}" destId="{7BD248B1-5FFF-454B-A24D-7AAF69C75D7B}" srcOrd="0" destOrd="0" presId="urn:microsoft.com/office/officeart/2011/layout/HexagonRadial"/>
    <dgm:cxn modelId="{5B61C035-D3DD-4CC1-A80A-A73C2196B0CD}" srcId="{24B34CCF-6A89-441D-8D57-BAEAF7842A27}" destId="{A51B8896-9D6B-4F2C-8FE7-E123F25619C9}" srcOrd="3" destOrd="0" parTransId="{753E0AB6-60AB-4517-9EF0-27BA57EE0A28}" sibTransId="{800A581C-B9A1-4909-8D0C-8FA696BC75EB}"/>
    <dgm:cxn modelId="{FBDA884F-C1CA-4795-A30F-67411A000A0F}" type="presOf" srcId="{A51B8896-9D6B-4F2C-8FE7-E123F25619C9}" destId="{F754F271-F431-4934-B8D4-D8C4FB4502B6}" srcOrd="0" destOrd="0" presId="urn:microsoft.com/office/officeart/2011/layout/HexagonRadial"/>
    <dgm:cxn modelId="{AFBE058D-D855-4468-A7FD-9E3964D2B12C}" type="presOf" srcId="{C15DEEBE-5E53-41F0-8D7F-E769F5222A23}" destId="{FD878199-2154-4AF2-B2C5-7E2A8CEB1A51}" srcOrd="0" destOrd="0" presId="urn:microsoft.com/office/officeart/2011/layout/HexagonRadial"/>
    <dgm:cxn modelId="{67DA1E8D-FE8B-4907-8E7C-ED6C0A80295B}" type="presOf" srcId="{A943CAB6-533F-4822-8076-63BAA272A067}" destId="{E8F938ED-DB93-46FD-B87D-AF1C37B5C5B6}" srcOrd="0" destOrd="0" presId="urn:microsoft.com/office/officeart/2011/layout/HexagonRadial"/>
    <dgm:cxn modelId="{1A798291-FD76-4E3F-99E8-3A3602722E48}" type="presOf" srcId="{994E5352-AE9A-464A-BE7F-AC3E6D01FEB7}" destId="{C3E389AD-AB73-406E-8BEB-60D601DEE90E}" srcOrd="0" destOrd="0" presId="urn:microsoft.com/office/officeart/2011/layout/HexagonRadial"/>
    <dgm:cxn modelId="{89DB2194-B909-41A1-8018-37BA76B140B4}" srcId="{24B34CCF-6A89-441D-8D57-BAEAF7842A27}" destId="{994E5352-AE9A-464A-BE7F-AC3E6D01FEB7}" srcOrd="4" destOrd="0" parTransId="{F0EE83D5-73B8-4B3D-A14F-0483E6103CFA}" sibTransId="{DA29741C-D587-492C-A390-27A02D7523FC}"/>
    <dgm:cxn modelId="{B9A48D99-8D5B-42ED-B862-673B7E1FDD36}" type="presOf" srcId="{5042A853-B6B5-478E-9F69-4EC82FC33DFD}" destId="{0F2B182E-58FA-418B-BBA3-315672B4D8A2}" srcOrd="0" destOrd="0" presId="urn:microsoft.com/office/officeart/2011/layout/HexagonRadial"/>
    <dgm:cxn modelId="{BAFFECAB-6CDA-4FC9-BA76-5E39F23F7C95}" srcId="{45331BF4-3CE5-43D2-B7AF-7782C7A2AEC8}" destId="{24B34CCF-6A89-441D-8D57-BAEAF7842A27}" srcOrd="0" destOrd="0" parTransId="{344B8B9D-F6D0-4263-B0F8-11F1ED591306}" sibTransId="{5437135E-706A-4258-A11B-5FE27250C8BC}"/>
    <dgm:cxn modelId="{50A9DEB1-3DB4-4795-BD12-561F88C184E2}" type="presOf" srcId="{77F4E76E-059B-4756-83F7-63E272BEE39A}" destId="{81CE6845-6CCB-43F5-A9A0-2AEEE2591FB2}" srcOrd="0" destOrd="0" presId="urn:microsoft.com/office/officeart/2011/layout/HexagonRadial"/>
    <dgm:cxn modelId="{BC3B9CB7-BF21-45FA-B8A0-89C706981F0B}" srcId="{24B34CCF-6A89-441D-8D57-BAEAF7842A27}" destId="{5042A853-B6B5-478E-9F69-4EC82FC33DFD}" srcOrd="5" destOrd="0" parTransId="{ADAED106-2D22-4D10-A07D-CEEBAE756485}" sibTransId="{EF4331F7-F636-4BD5-9C72-A311FD6CA913}"/>
    <dgm:cxn modelId="{493E1EDA-4355-4B3A-9E0B-470DA701BBBA}" type="presOf" srcId="{45331BF4-3CE5-43D2-B7AF-7782C7A2AEC8}" destId="{05C051EE-F989-4CE7-B340-0DBE479A21E0}" srcOrd="0" destOrd="0" presId="urn:microsoft.com/office/officeart/2011/layout/HexagonRadial"/>
    <dgm:cxn modelId="{466FD3E7-0BBB-46D4-9B14-2BA79BAF1C08}" srcId="{24B34CCF-6A89-441D-8D57-BAEAF7842A27}" destId="{77F4E76E-059B-4756-83F7-63E272BEE39A}" srcOrd="2" destOrd="0" parTransId="{183E87C0-6861-42FA-A945-D04EB586478D}" sibTransId="{1617FF7A-D1AA-46DA-8AE9-F4D40ACB3E85}"/>
    <dgm:cxn modelId="{DAAA23F2-4E7B-41CC-959F-49CCD02FAF4A}" srcId="{24B34CCF-6A89-441D-8D57-BAEAF7842A27}" destId="{C15DEEBE-5E53-41F0-8D7F-E769F5222A23}" srcOrd="0" destOrd="0" parTransId="{8BA4EDD5-73D3-42CD-8C63-A0EFA29E2CEA}" sibTransId="{8BF7840B-AF0B-421F-9796-36A99E477835}"/>
    <dgm:cxn modelId="{A683C6FC-53BF-48AA-B3C3-E1AD85B17E9D}" srcId="{24B34CCF-6A89-441D-8D57-BAEAF7842A27}" destId="{A943CAB6-533F-4822-8076-63BAA272A067}" srcOrd="1" destOrd="0" parTransId="{0A719643-6197-4089-B329-DE72A6068DA0}" sibTransId="{3DD7E5C5-2E81-4770-AF79-9A1B4644C646}"/>
    <dgm:cxn modelId="{065AFE11-BD4B-4A79-9209-98516990538E}" type="presParOf" srcId="{05C051EE-F989-4CE7-B340-0DBE479A21E0}" destId="{7BD248B1-5FFF-454B-A24D-7AAF69C75D7B}" srcOrd="0" destOrd="0" presId="urn:microsoft.com/office/officeart/2011/layout/HexagonRadial"/>
    <dgm:cxn modelId="{B3F2F1FE-53BE-4FC8-9318-FB0B55AFEE8A}" type="presParOf" srcId="{05C051EE-F989-4CE7-B340-0DBE479A21E0}" destId="{AF577019-6C10-4687-90A4-1698DB29951E}" srcOrd="1" destOrd="0" presId="urn:microsoft.com/office/officeart/2011/layout/HexagonRadial"/>
    <dgm:cxn modelId="{596FE773-4E38-41BF-A51D-E442FD12D8A0}" type="presParOf" srcId="{AF577019-6C10-4687-90A4-1698DB29951E}" destId="{203D5485-DE76-4518-9ACA-B65F34450340}" srcOrd="0" destOrd="0" presId="urn:microsoft.com/office/officeart/2011/layout/HexagonRadial"/>
    <dgm:cxn modelId="{E5077B50-D52B-4776-B0C8-518577EA9B57}" type="presParOf" srcId="{05C051EE-F989-4CE7-B340-0DBE479A21E0}" destId="{FD878199-2154-4AF2-B2C5-7E2A8CEB1A51}" srcOrd="2" destOrd="0" presId="urn:microsoft.com/office/officeart/2011/layout/HexagonRadial"/>
    <dgm:cxn modelId="{A818AFCA-A3B4-45AB-9994-BA3B854C9EF2}" type="presParOf" srcId="{05C051EE-F989-4CE7-B340-0DBE479A21E0}" destId="{F8FA77F6-0859-4701-9FB7-432CD10A50B2}" srcOrd="3" destOrd="0" presId="urn:microsoft.com/office/officeart/2011/layout/HexagonRadial"/>
    <dgm:cxn modelId="{105C7455-4ED8-4383-8C49-EC246F41551A}" type="presParOf" srcId="{F8FA77F6-0859-4701-9FB7-432CD10A50B2}" destId="{1EAB32E4-4281-463D-84FB-27311A8B7D16}" srcOrd="0" destOrd="0" presId="urn:microsoft.com/office/officeart/2011/layout/HexagonRadial"/>
    <dgm:cxn modelId="{8AD44455-E610-49EA-BA6F-669D59604373}" type="presParOf" srcId="{05C051EE-F989-4CE7-B340-0DBE479A21E0}" destId="{E8F938ED-DB93-46FD-B87D-AF1C37B5C5B6}" srcOrd="4" destOrd="0" presId="urn:microsoft.com/office/officeart/2011/layout/HexagonRadial"/>
    <dgm:cxn modelId="{1A6629AF-5735-4ACC-8CAF-4041C22B04D5}" type="presParOf" srcId="{05C051EE-F989-4CE7-B340-0DBE479A21E0}" destId="{6CC9AA5E-6DF2-45E6-A8F9-FD302D245CE4}" srcOrd="5" destOrd="0" presId="urn:microsoft.com/office/officeart/2011/layout/HexagonRadial"/>
    <dgm:cxn modelId="{BFFD1B6A-782D-4CC4-A6BB-6D6F9D394715}" type="presParOf" srcId="{6CC9AA5E-6DF2-45E6-A8F9-FD302D245CE4}" destId="{CA36A574-D992-4745-9EFF-76ABD24E81D6}" srcOrd="0" destOrd="0" presId="urn:microsoft.com/office/officeart/2011/layout/HexagonRadial"/>
    <dgm:cxn modelId="{ECCD8D89-38A6-43C0-B63B-F214D711E132}" type="presParOf" srcId="{05C051EE-F989-4CE7-B340-0DBE479A21E0}" destId="{81CE6845-6CCB-43F5-A9A0-2AEEE2591FB2}" srcOrd="6" destOrd="0" presId="urn:microsoft.com/office/officeart/2011/layout/HexagonRadial"/>
    <dgm:cxn modelId="{B185BDF4-5F19-47C6-A5C9-E67772F04E68}" type="presParOf" srcId="{05C051EE-F989-4CE7-B340-0DBE479A21E0}" destId="{AD136284-2069-45B3-8BE8-5E6076A5EA4B}" srcOrd="7" destOrd="0" presId="urn:microsoft.com/office/officeart/2011/layout/HexagonRadial"/>
    <dgm:cxn modelId="{0D7DF108-F431-4EF7-A2CD-2AB5BB997007}" type="presParOf" srcId="{AD136284-2069-45B3-8BE8-5E6076A5EA4B}" destId="{13C99730-6D90-4B75-81FB-4B9AF355C658}" srcOrd="0" destOrd="0" presId="urn:microsoft.com/office/officeart/2011/layout/HexagonRadial"/>
    <dgm:cxn modelId="{9C69B918-8756-4E2F-BCAE-6E70E91D3D90}" type="presParOf" srcId="{05C051EE-F989-4CE7-B340-0DBE479A21E0}" destId="{F754F271-F431-4934-B8D4-D8C4FB4502B6}" srcOrd="8" destOrd="0" presId="urn:microsoft.com/office/officeart/2011/layout/HexagonRadial"/>
    <dgm:cxn modelId="{4E0BE2CE-0092-4666-99D4-D1A2D27883A4}" type="presParOf" srcId="{05C051EE-F989-4CE7-B340-0DBE479A21E0}" destId="{D3D1AECA-9B59-4A2D-B4FE-586C38AC8662}" srcOrd="9" destOrd="0" presId="urn:microsoft.com/office/officeart/2011/layout/HexagonRadial"/>
    <dgm:cxn modelId="{35B68EE2-8520-4168-8E4D-2B7E9AC399D9}" type="presParOf" srcId="{D3D1AECA-9B59-4A2D-B4FE-586C38AC8662}" destId="{6CB07FBC-0E70-4F87-90C3-25B5C225AACA}" srcOrd="0" destOrd="0" presId="urn:microsoft.com/office/officeart/2011/layout/HexagonRadial"/>
    <dgm:cxn modelId="{B870CA6E-9FE3-464D-8931-77CFF39E43B7}" type="presParOf" srcId="{05C051EE-F989-4CE7-B340-0DBE479A21E0}" destId="{C3E389AD-AB73-406E-8BEB-60D601DEE90E}" srcOrd="10" destOrd="0" presId="urn:microsoft.com/office/officeart/2011/layout/HexagonRadial"/>
    <dgm:cxn modelId="{A41F3549-7EB9-4CCE-8450-7CCBBB7EEAA8}" type="presParOf" srcId="{05C051EE-F989-4CE7-B340-0DBE479A21E0}" destId="{B0C04FF9-05C7-4C3A-B6C0-5968F5E0B5B4}" srcOrd="11" destOrd="0" presId="urn:microsoft.com/office/officeart/2011/layout/HexagonRadial"/>
    <dgm:cxn modelId="{58C30985-5EAD-4EE1-B613-39A6D327EC9D}" type="presParOf" srcId="{B0C04FF9-05C7-4C3A-B6C0-5968F5E0B5B4}" destId="{AE062A9D-F34A-4856-BBFC-BE3C46D5879B}" srcOrd="0" destOrd="0" presId="urn:microsoft.com/office/officeart/2011/layout/HexagonRadial"/>
    <dgm:cxn modelId="{A86B3BBD-FD71-42AA-AA8E-88C06EDF4FEB}" type="presParOf" srcId="{05C051EE-F989-4CE7-B340-0DBE479A21E0}" destId="{0F2B182E-58FA-418B-BBA3-315672B4D8A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248B1-5FFF-454B-A24D-7AAF69C75D7B}">
      <dsp:nvSpPr>
        <dsp:cNvPr id="0" name=""/>
        <dsp:cNvSpPr/>
      </dsp:nvSpPr>
      <dsp:spPr>
        <a:xfrm>
          <a:off x="1846235" y="1179942"/>
          <a:ext cx="1499757" cy="1297351"/>
        </a:xfrm>
        <a:prstGeom prst="hexagon">
          <a:avLst>
            <a:gd name="adj" fmla="val 28570"/>
            <a:gd name="vf" fmla="val 1154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America Needs You Fellow</a:t>
          </a:r>
        </a:p>
      </dsp:txBody>
      <dsp:txXfrm>
        <a:off x="2094766" y="1394931"/>
        <a:ext cx="1002695" cy="867373"/>
      </dsp:txXfrm>
    </dsp:sp>
    <dsp:sp modelId="{1EAB32E4-4281-463D-84FB-27311A8B7D16}">
      <dsp:nvSpPr>
        <dsp:cNvPr id="0" name=""/>
        <dsp:cNvSpPr/>
      </dsp:nvSpPr>
      <dsp:spPr>
        <a:xfrm>
          <a:off x="2785371" y="598290"/>
          <a:ext cx="565854" cy="48755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78199-2154-4AF2-B2C5-7E2A8CEB1A51}">
      <dsp:nvSpPr>
        <dsp:cNvPr id="0" name=""/>
        <dsp:cNvSpPr/>
      </dsp:nvSpPr>
      <dsp:spPr>
        <a:xfrm>
          <a:off x="1989374" y="57150"/>
          <a:ext cx="1229040" cy="1063264"/>
        </a:xfrm>
        <a:prstGeom prst="hexagon">
          <a:avLst>
            <a:gd name="adj" fmla="val 28570"/>
            <a:gd name="vf" fmla="val 1154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Physical Well-being</a:t>
          </a:r>
        </a:p>
      </dsp:txBody>
      <dsp:txXfrm>
        <a:off x="2193052" y="233356"/>
        <a:ext cx="821684" cy="710852"/>
      </dsp:txXfrm>
    </dsp:sp>
    <dsp:sp modelId="{CA36A574-D992-4745-9EFF-76ABD24E81D6}">
      <dsp:nvSpPr>
        <dsp:cNvPr id="0" name=""/>
        <dsp:cNvSpPr/>
      </dsp:nvSpPr>
      <dsp:spPr>
        <a:xfrm>
          <a:off x="3445767" y="1470721"/>
          <a:ext cx="565854" cy="48755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F938ED-DB93-46FD-B87D-AF1C37B5C5B6}">
      <dsp:nvSpPr>
        <dsp:cNvPr id="0" name=""/>
        <dsp:cNvSpPr/>
      </dsp:nvSpPr>
      <dsp:spPr>
        <a:xfrm>
          <a:off x="3040733" y="653979"/>
          <a:ext cx="1370687" cy="1063264"/>
        </a:xfrm>
        <a:prstGeom prst="hexagon">
          <a:avLst>
            <a:gd name="adj" fmla="val 28570"/>
            <a:gd name="vf" fmla="val 11547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Psychological Well-being</a:t>
          </a:r>
        </a:p>
      </dsp:txBody>
      <dsp:txXfrm>
        <a:off x="3256215" y="821132"/>
        <a:ext cx="939723" cy="728958"/>
      </dsp:txXfrm>
    </dsp:sp>
    <dsp:sp modelId="{13C99730-6D90-4B75-81FB-4B9AF355C658}">
      <dsp:nvSpPr>
        <dsp:cNvPr id="0" name=""/>
        <dsp:cNvSpPr/>
      </dsp:nvSpPr>
      <dsp:spPr>
        <a:xfrm>
          <a:off x="2987013" y="2499604"/>
          <a:ext cx="565854" cy="48755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E6845-6CCB-43F5-A9A0-2AEEE2591FB2}">
      <dsp:nvSpPr>
        <dsp:cNvPr id="0" name=""/>
        <dsp:cNvSpPr/>
      </dsp:nvSpPr>
      <dsp:spPr>
        <a:xfrm>
          <a:off x="3051604" y="1913565"/>
          <a:ext cx="1348945" cy="1115385"/>
        </a:xfrm>
        <a:prstGeom prst="hexagon">
          <a:avLst>
            <a:gd name="adj" fmla="val 28570"/>
            <a:gd name="vf" fmla="val 1154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Financial Well-being</a:t>
          </a:r>
        </a:p>
      </dsp:txBody>
      <dsp:txXfrm>
        <a:off x="3270238" y="2094344"/>
        <a:ext cx="911677" cy="753827"/>
      </dsp:txXfrm>
    </dsp:sp>
    <dsp:sp modelId="{6CB07FBC-0E70-4F87-90C3-25B5C225AACA}">
      <dsp:nvSpPr>
        <dsp:cNvPr id="0" name=""/>
        <dsp:cNvSpPr/>
      </dsp:nvSpPr>
      <dsp:spPr>
        <a:xfrm>
          <a:off x="1849025" y="2606406"/>
          <a:ext cx="565854" cy="48755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4F271-F431-4934-B8D4-D8C4FB4502B6}">
      <dsp:nvSpPr>
        <dsp:cNvPr id="0" name=""/>
        <dsp:cNvSpPr/>
      </dsp:nvSpPr>
      <dsp:spPr>
        <a:xfrm>
          <a:off x="1984384" y="2594336"/>
          <a:ext cx="1229040" cy="1063264"/>
        </a:xfrm>
        <a:prstGeom prst="hexagon">
          <a:avLst>
            <a:gd name="adj" fmla="val 28570"/>
            <a:gd name="vf" fmla="val 11547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Social Well-being</a:t>
          </a:r>
        </a:p>
      </dsp:txBody>
      <dsp:txXfrm>
        <a:off x="2188062" y="2770542"/>
        <a:ext cx="821684" cy="710852"/>
      </dsp:txXfrm>
    </dsp:sp>
    <dsp:sp modelId="{AE062A9D-F34A-4856-BBFC-BE3C46D5879B}">
      <dsp:nvSpPr>
        <dsp:cNvPr id="0" name=""/>
        <dsp:cNvSpPr/>
      </dsp:nvSpPr>
      <dsp:spPr>
        <a:xfrm>
          <a:off x="1177815" y="1695298"/>
          <a:ext cx="565854" cy="487558"/>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389AD-AB73-406E-8BEB-60D601DEE90E}">
      <dsp:nvSpPr>
        <dsp:cNvPr id="0" name=""/>
        <dsp:cNvSpPr/>
      </dsp:nvSpPr>
      <dsp:spPr>
        <a:xfrm>
          <a:off x="732079" y="1940357"/>
          <a:ext cx="1468838" cy="1063264"/>
        </a:xfrm>
        <a:prstGeom prst="hexagon">
          <a:avLst>
            <a:gd name="adj" fmla="val 28570"/>
            <a:gd name="vf" fmla="val 11547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Academic Success</a:t>
          </a:r>
        </a:p>
      </dsp:txBody>
      <dsp:txXfrm>
        <a:off x="955740" y="2102261"/>
        <a:ext cx="1021516" cy="739456"/>
      </dsp:txXfrm>
    </dsp:sp>
    <dsp:sp modelId="{0F2B182E-58FA-418B-BBA3-315672B4D8A2}">
      <dsp:nvSpPr>
        <dsp:cNvPr id="0" name=""/>
        <dsp:cNvSpPr/>
      </dsp:nvSpPr>
      <dsp:spPr>
        <a:xfrm>
          <a:off x="732079" y="606056"/>
          <a:ext cx="1398021" cy="1108442"/>
        </a:xfrm>
        <a:prstGeom prst="hexagon">
          <a:avLst>
            <a:gd name="adj" fmla="val 28570"/>
            <a:gd name="vf" fmla="val 11547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Professional Development</a:t>
          </a:r>
        </a:p>
      </dsp:txBody>
      <dsp:txXfrm>
        <a:off x="954141" y="782121"/>
        <a:ext cx="953897" cy="75631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d3bbc59c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d3bbc59c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d3bbc59c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d3bbc59c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d15c690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d15c690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d15c690e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d15c690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make the job sound easier than it is. Better to set expectations high for the amount of work and commitment. </a:t>
            </a:r>
            <a:endParaRPr/>
          </a:p>
          <a:p>
            <a:pPr marL="0" lvl="0" indent="0" algn="l" rtl="0">
              <a:spcBef>
                <a:spcPts val="0"/>
              </a:spcBef>
              <a:spcAft>
                <a:spcPts val="0"/>
              </a:spcAft>
              <a:buNone/>
            </a:pPr>
            <a:r>
              <a:rPr lang="en"/>
              <a:t>Protecting youth from predators as well as well-intentioned “saviors”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d1b543c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d1b543c3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Must ask questions in such a way that the mentor and youth won’t feel judged for their interests.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265"/>
          <p:cNvSpPr>
            <a:spLocks noChangeArrowheads="1"/>
          </p:cNvSpPr>
          <p:nvPr/>
        </p:nvSpPr>
        <p:spPr bwMode="auto">
          <a:xfrm>
            <a:off x="3919538" y="8823325"/>
            <a:ext cx="2938462" cy="460375"/>
          </a:xfrm>
          <a:prstGeom prst="rect">
            <a:avLst/>
          </a:prstGeom>
          <a:noFill/>
          <a:ln w="9525">
            <a:noFill/>
            <a:miter lim="800000"/>
            <a:headEnd/>
            <a:tailEnd/>
          </a:ln>
        </p:spPr>
        <p:txBody>
          <a:bodyPr lIns="92400" tIns="46200" rIns="92400" bIns="4620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Arial"/>
              </a:rPr>
              <a:t>*</a:t>
            </a:r>
          </a:p>
        </p:txBody>
      </p:sp>
      <p:sp>
        <p:nvSpPr>
          <p:cNvPr id="22531" name="Shape 266"/>
          <p:cNvSpPr>
            <a:spLocks noGrp="1" noRot="1" noChangeAspect="1" noTextEdit="1"/>
          </p:cNvSpPr>
          <p:nvPr>
            <p:ph type="sldImg" idx="2"/>
          </p:nvPr>
        </p:nvSpPr>
        <p:spPr>
          <a:xfrm>
            <a:off x="295275" y="690563"/>
            <a:ext cx="6269038" cy="3527425"/>
          </a:xfrm>
          <a:noFill/>
          <a:ln>
            <a:noFill/>
          </a:ln>
        </p:spPr>
      </p:sp>
      <p:sp>
        <p:nvSpPr>
          <p:cNvPr id="22532" name="Shape 267"/>
          <p:cNvSpPr>
            <a:spLocks noGrp="1"/>
          </p:cNvSpPr>
          <p:nvPr>
            <p:ph type="body" idx="1"/>
          </p:nvPr>
        </p:nvSpPr>
        <p:spPr bwMode="auto">
          <a:xfrm>
            <a:off x="904875" y="4451350"/>
            <a:ext cx="5048250" cy="4141788"/>
          </a:xfrm>
          <a:noFill/>
        </p:spPr>
        <p:txBody>
          <a:bodyPr vert="horz" wrap="square" lIns="92400" tIns="46200" rIns="92400" bIns="46200" numCol="1" compatLnSpc="1">
            <a:prstTxWarp prst="textNoShape">
              <a:avLst/>
            </a:prstTxWarp>
          </a:bodyPr>
          <a:lstStyle/>
          <a:p>
            <a:pPr>
              <a:spcBef>
                <a:spcPct val="0"/>
              </a:spcBef>
            </a:pPr>
            <a:endParaRPr lang="en-US"/>
          </a:p>
        </p:txBody>
      </p:sp>
      <p:sp>
        <p:nvSpPr>
          <p:cNvPr id="22533" name="Shape 268"/>
          <p:cNvSpPr>
            <a:spLocks noGrp="1"/>
          </p:cNvSpPr>
          <p:nvPr>
            <p:ph type="sldNum" sz="quarter" idx="4294967295"/>
          </p:nvPr>
        </p:nvSpPr>
        <p:spPr bwMode="auto">
          <a:xfrm>
            <a:off x="3919538" y="8823325"/>
            <a:ext cx="2938462" cy="460375"/>
          </a:xfrm>
          <a:prstGeom prst="rect">
            <a:avLst/>
          </a:prstGeom>
          <a:noFill/>
          <a:ln>
            <a:miter lim="800000"/>
            <a:headEnd/>
            <a:tailEnd/>
          </a:ln>
        </p:spPr>
        <p:txBody>
          <a:bodyPr lIns="92400" tIns="46200" rIns="92400" bIns="4620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Arial"/>
              </a:rPr>
              <a:t> </a:t>
            </a:r>
          </a:p>
        </p:txBody>
      </p:sp>
    </p:spTree>
    <p:extLst>
      <p:ext uri="{BB962C8B-B14F-4D97-AF65-F5344CB8AC3E}">
        <p14:creationId xmlns:p14="http://schemas.microsoft.com/office/powerpoint/2010/main" val="3176799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3D78F-43FA-4182-8683-11F5FB54F6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95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228600" algn="l" rtl="0">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Clarify Focus: get to the point of the coaching conversation. What do you and the Scholar really need to talk about? What do they really want? It’s not always obvious. You may need to take time listening to understand a person’s current reality help the Scholar thing about what he/she is trying to achieve.</a:t>
            </a:r>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ID Goal: know where the conversation is headed. Help the Scholar name the end goal. What does success look like? Identify this first before going to solutions.</a:t>
            </a:r>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Develop solutions: Identify what is needed to move from point A to point B. Help identify options for getting to the end goal. This isn’t the time to give advice –hold off until it is asked for. One you both understand the gap between A and B, you can think together about the desired outcome and create a path for getting there.</a:t>
            </a:r>
            <a:endParaRPr/>
          </a:p>
          <a:p>
            <a:pPr marL="228600" marR="0" lvl="0" indent="-1524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Create accountability: Call forth commitment and ownership. Review actual steps the person can and will take to progress. This way the Scholar develops accountability, self-responsibility, and ownership.  The goal is to gain agreement about what will happen next and who will do what and by when.</a:t>
            </a:r>
            <a:endParaRPr sz="1200" b="0" i="0" u="none" strike="noStrike" cap="none">
              <a:solidFill>
                <a:schemeClr val="dk1"/>
              </a:solidFill>
              <a:latin typeface="Calibri"/>
              <a:ea typeface="Calibri"/>
              <a:cs typeface="Calibri"/>
              <a:sym typeface="Calibri"/>
            </a:endParaRPr>
          </a:p>
        </p:txBody>
      </p:sp>
      <p:sp>
        <p:nvSpPr>
          <p:cNvPr id="622" name="Google Shape;62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6820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607" name="Google Shape;60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363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We’ll talk more about holistic mentoring next workshop</a:t>
            </a: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orbel" charset="0"/>
                <a:ea typeface="ヒラギノ角ゴ ProN W6" charset="0"/>
                <a:cs typeface="ヒラギノ角ゴ ProN W6" charset="0"/>
              </a:defRPr>
            </a:lvl1pPr>
            <a:lvl2pPr marL="763233" indent="-293551" eaLnBrk="0" hangingPunct="0">
              <a:defRPr sz="2500">
                <a:solidFill>
                  <a:schemeClr val="tx1"/>
                </a:solidFill>
                <a:latin typeface="Corbel" charset="0"/>
                <a:ea typeface="ヒラギノ角ゴ ProN W6" charset="0"/>
                <a:cs typeface="ヒラギノ角ゴ ProN W6" charset="0"/>
              </a:defRPr>
            </a:lvl2pPr>
            <a:lvl3pPr marL="1174204" indent="-234841" eaLnBrk="0" hangingPunct="0">
              <a:defRPr sz="2500">
                <a:solidFill>
                  <a:schemeClr val="tx1"/>
                </a:solidFill>
                <a:latin typeface="Corbel" charset="0"/>
                <a:ea typeface="ヒラギノ角ゴ ProN W6" charset="0"/>
                <a:cs typeface="ヒラギノ角ゴ ProN W6" charset="0"/>
              </a:defRPr>
            </a:lvl3pPr>
            <a:lvl4pPr marL="1643885" indent="-234841" eaLnBrk="0" hangingPunct="0">
              <a:defRPr sz="2500">
                <a:solidFill>
                  <a:schemeClr val="tx1"/>
                </a:solidFill>
                <a:latin typeface="Corbel" charset="0"/>
                <a:ea typeface="ヒラギノ角ゴ ProN W6" charset="0"/>
                <a:cs typeface="ヒラギノ角ゴ ProN W6" charset="0"/>
              </a:defRPr>
            </a:lvl4pPr>
            <a:lvl5pPr marL="2113567" indent="-234841" eaLnBrk="0" hangingPunct="0">
              <a:defRPr sz="2500">
                <a:solidFill>
                  <a:schemeClr val="tx1"/>
                </a:solidFill>
                <a:latin typeface="Corbel" charset="0"/>
                <a:ea typeface="ヒラギノ角ゴ ProN W6" charset="0"/>
                <a:cs typeface="ヒラギノ角ゴ ProN W6" charset="0"/>
              </a:defRPr>
            </a:lvl5pPr>
            <a:lvl6pPr marL="2583249" indent="-234841" eaLnBrk="0" fontAlgn="base" hangingPunct="0">
              <a:spcBef>
                <a:spcPct val="0"/>
              </a:spcBef>
              <a:spcAft>
                <a:spcPct val="0"/>
              </a:spcAft>
              <a:defRPr sz="2500">
                <a:solidFill>
                  <a:schemeClr val="tx1"/>
                </a:solidFill>
                <a:latin typeface="Corbel" charset="0"/>
                <a:ea typeface="ヒラギノ角ゴ ProN W6" charset="0"/>
                <a:cs typeface="ヒラギノ角ゴ ProN W6" charset="0"/>
              </a:defRPr>
            </a:lvl6pPr>
            <a:lvl7pPr marL="3052930" indent="-234841" eaLnBrk="0" fontAlgn="base" hangingPunct="0">
              <a:spcBef>
                <a:spcPct val="0"/>
              </a:spcBef>
              <a:spcAft>
                <a:spcPct val="0"/>
              </a:spcAft>
              <a:defRPr sz="2500">
                <a:solidFill>
                  <a:schemeClr val="tx1"/>
                </a:solidFill>
                <a:latin typeface="Corbel" charset="0"/>
                <a:ea typeface="ヒラギノ角ゴ ProN W6" charset="0"/>
                <a:cs typeface="ヒラギノ角ゴ ProN W6" charset="0"/>
              </a:defRPr>
            </a:lvl7pPr>
            <a:lvl8pPr marL="3522612" indent="-234841" eaLnBrk="0" fontAlgn="base" hangingPunct="0">
              <a:spcBef>
                <a:spcPct val="0"/>
              </a:spcBef>
              <a:spcAft>
                <a:spcPct val="0"/>
              </a:spcAft>
              <a:defRPr sz="2500">
                <a:solidFill>
                  <a:schemeClr val="tx1"/>
                </a:solidFill>
                <a:latin typeface="Corbel" charset="0"/>
                <a:ea typeface="ヒラギノ角ゴ ProN W6" charset="0"/>
                <a:cs typeface="ヒラギノ角ゴ ProN W6" charset="0"/>
              </a:defRPr>
            </a:lvl8pPr>
            <a:lvl9pPr marL="3992293" indent="-234841" eaLnBrk="0" fontAlgn="base" hangingPunct="0">
              <a:spcBef>
                <a:spcPct val="0"/>
              </a:spcBef>
              <a:spcAft>
                <a:spcPct val="0"/>
              </a:spcAft>
              <a:defRPr sz="2500">
                <a:solidFill>
                  <a:schemeClr val="tx1"/>
                </a:solidFill>
                <a:latin typeface="Corbel" charset="0"/>
                <a:ea typeface="ヒラギノ角ゴ ProN W6" charset="0"/>
                <a:cs typeface="ヒラギノ角ゴ ProN W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3ED65D-6B69-CC43-816B-F957A25328CE}"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charset="0"/>
            </a:endParaRPr>
          </a:p>
        </p:txBody>
      </p:sp>
    </p:spTree>
    <p:extLst>
      <p:ext uri="{BB962C8B-B14F-4D97-AF65-F5344CB8AC3E}">
        <p14:creationId xmlns:p14="http://schemas.microsoft.com/office/powerpoint/2010/main" val="52090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D13AB60-3979-BC49-9051-5A0CDEE53C51}"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9206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d3bbc59c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d3bbc59c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5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20000"/>
              </a:spcBef>
              <a:spcAft>
                <a:spcPts val="4200"/>
              </a:spcAft>
            </a:pPr>
            <a:r>
              <a:rPr lang="en-US" sz="1800" dirty="0">
                <a:solidFill>
                  <a:srgbClr val="4287E1"/>
                </a:solidFill>
                <a:latin typeface="GT Haptik Medium"/>
                <a:cs typeface="GT Haptik Medium"/>
              </a:rPr>
              <a:t>We match every student in a school.</a:t>
            </a:r>
            <a:br>
              <a:rPr lang="en-US" sz="1800" dirty="0">
                <a:solidFill>
                  <a:srgbClr val="4287E1"/>
                </a:solidFill>
                <a:latin typeface="GT Haptik Medium"/>
                <a:cs typeface="GT Haptik Medium"/>
              </a:rPr>
            </a:br>
            <a:r>
              <a:rPr lang="en-US" sz="1200" dirty="0" err="1">
                <a:solidFill>
                  <a:srgbClr val="1E2D66"/>
                </a:solidFill>
                <a:latin typeface="Georgia" charset="0"/>
                <a:cs typeface="Georgia" charset="0"/>
              </a:rPr>
              <a:t>iMentor</a:t>
            </a:r>
            <a:r>
              <a:rPr lang="en-US" sz="1200" dirty="0">
                <a:solidFill>
                  <a:srgbClr val="1E2D66"/>
                </a:solidFill>
                <a:latin typeface="Georgia" charset="0"/>
                <a:cs typeface="Georgia" charset="0"/>
              </a:rPr>
              <a:t> partners with schools in low-income communities, where a majority of students will be first-generation college students. We match every student in our partner schools with a college-educated mentor, who commits a minimum of three years to a single student. Mentoring pairs have the option to continue their relationship through college completion.</a:t>
            </a:r>
          </a:p>
          <a:p>
            <a:endParaRPr lang="en-US" b="1" dirty="0">
              <a:solidFill>
                <a:srgbClr val="FF0000"/>
              </a:solidFill>
              <a:latin typeface="Tahom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4287E1"/>
                </a:solidFill>
                <a:latin typeface="GT Haptik Medium"/>
                <a:cs typeface="GT Haptik Medium"/>
              </a:rPr>
              <a:t>We provide best-in-class college curriculum and staff support.</a:t>
            </a:r>
            <a:br>
              <a:rPr lang="en-US" sz="1800" dirty="0">
                <a:solidFill>
                  <a:srgbClr val="4287E1"/>
                </a:solidFill>
                <a:latin typeface="GT Haptik Medium"/>
                <a:cs typeface="GT Haptik Medium"/>
              </a:rPr>
            </a:br>
            <a:r>
              <a:rPr lang="en-US" sz="1200" dirty="0">
                <a:solidFill>
                  <a:srgbClr val="1E2D66"/>
                </a:solidFill>
                <a:latin typeface="Georgia" charset="0"/>
                <a:cs typeface="Georgia" charset="0"/>
              </a:rPr>
              <a:t>Our research-based college success curriculum structures each week of the mentoring relationship, providing a baseline of conversations and experiences for all mentoring pairs. </a:t>
            </a:r>
            <a:r>
              <a:rPr lang="en-US" sz="1200" dirty="0" err="1">
                <a:solidFill>
                  <a:srgbClr val="1E2D66"/>
                </a:solidFill>
                <a:latin typeface="Georgia" charset="0"/>
                <a:cs typeface="Georgia" charset="0"/>
              </a:rPr>
              <a:t>iMentor</a:t>
            </a:r>
            <a:r>
              <a:rPr lang="en-US" sz="1200" dirty="0">
                <a:solidFill>
                  <a:srgbClr val="1E2D66"/>
                </a:solidFill>
                <a:latin typeface="Georgia" charset="0"/>
                <a:cs typeface="Georgia" charset="0"/>
              </a:rPr>
              <a:t> assigns program staff, trained as college counselors, to ensure the success of each relationship by providing case management support to mentoring pairs. With our curriculum and staff to guide them, mentors and students build their relationship through weekly online communication and monthly in-person meetings.</a:t>
            </a:r>
          </a:p>
          <a:p>
            <a:endParaRPr lang="en-US" b="1" dirty="0">
              <a:solidFill>
                <a:srgbClr val="FF0000"/>
              </a:solidFill>
              <a:latin typeface="Tahom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4287E1"/>
                </a:solidFill>
                <a:latin typeface="GT Haptik Medium"/>
                <a:cs typeface="GT Haptik Medium"/>
              </a:rPr>
              <a:t>We harness the power of personal relationships.</a:t>
            </a:r>
            <a:br>
              <a:rPr lang="en-US" sz="1800" dirty="0">
                <a:solidFill>
                  <a:srgbClr val="4287E1"/>
                </a:solidFill>
                <a:latin typeface="GT Haptik Medium"/>
                <a:cs typeface="GT Haptik Medium"/>
              </a:rPr>
            </a:br>
            <a:r>
              <a:rPr lang="en-US" sz="1200" dirty="0">
                <a:solidFill>
                  <a:srgbClr val="1E2D66"/>
                </a:solidFill>
                <a:latin typeface="Georgia" charset="0"/>
                <a:cs typeface="Georgia" charset="0"/>
              </a:rPr>
              <a:t>Our model provides the structure and support that every mentor and student needs to develop a close personal relationship. Because our mentors gain a holistic understanding of their mentee’s individual talents, aspirations, and challenges, they are able to provide a level of support that could not be achieved through traditional school counseling alone.</a:t>
            </a:r>
          </a:p>
          <a:p>
            <a:endParaRPr lang="en-US" b="1" dirty="0">
              <a:solidFill>
                <a:srgbClr val="FF0000"/>
              </a:solidFill>
              <a:latin typeface="Tahoma"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CE440772-FBF8-EF44-B452-88934E6B77B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17452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endParaRPr lang="en-US" altLang="en-US" dirty="0">
              <a:ea typeface="+mn-ea"/>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C91C957-22C3-0D40-8D0E-79837DF56D2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71390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46050" marR="284480">
              <a:lnSpc>
                <a:spcPct val="117200"/>
              </a:lnSpc>
            </a:pPr>
            <a:r>
              <a:rPr lang="en-US" sz="1200" b="0" dirty="0" err="1">
                <a:solidFill>
                  <a:srgbClr val="FFFFFF"/>
                </a:solidFill>
                <a:latin typeface="Georgia" panose="02040502050405020303" pitchFamily="18" charset="0"/>
                <a:cs typeface="GT Haptik"/>
              </a:rPr>
              <a:t>iMentor’s</a:t>
            </a:r>
            <a:r>
              <a:rPr lang="en-US" sz="1200" b="0" dirty="0">
                <a:solidFill>
                  <a:srgbClr val="FFFFFF"/>
                </a:solidFill>
                <a:latin typeface="Georgia" panose="02040502050405020303" pitchFamily="18" charset="0"/>
                <a:cs typeface="GT Haptik"/>
              </a:rPr>
              <a:t> Post-Secondary Program</a:t>
            </a:r>
            <a:r>
              <a:rPr lang="en-US" sz="1200" b="0" spc="-105" dirty="0">
                <a:solidFill>
                  <a:srgbClr val="FFFFFF"/>
                </a:solidFill>
                <a:latin typeface="Georgia" panose="02040502050405020303" pitchFamily="18" charset="0"/>
                <a:cs typeface="GT Haptik"/>
              </a:rPr>
              <a:t> </a:t>
            </a:r>
            <a:r>
              <a:rPr lang="en-US" sz="1200" b="0" dirty="0">
                <a:solidFill>
                  <a:srgbClr val="FFFFFF"/>
                </a:solidFill>
                <a:latin typeface="Georgia" panose="02040502050405020303" pitchFamily="18" charset="0"/>
                <a:cs typeface="GT Haptik"/>
              </a:rPr>
              <a:t>(PSP)  supports pairs to ensure</a:t>
            </a:r>
            <a:r>
              <a:rPr lang="en-US" sz="1200" b="0" spc="-90" dirty="0">
                <a:solidFill>
                  <a:srgbClr val="FFFFFF"/>
                </a:solidFill>
                <a:latin typeface="Georgia" panose="02040502050405020303" pitchFamily="18" charset="0"/>
                <a:cs typeface="GT Haptik"/>
              </a:rPr>
              <a:t> </a:t>
            </a:r>
            <a:r>
              <a:rPr lang="en-US" sz="1200" b="0" dirty="0">
                <a:solidFill>
                  <a:srgbClr val="FFFFFF"/>
                </a:solidFill>
                <a:latin typeface="Georgia" panose="02040502050405020303" pitchFamily="18" charset="0"/>
                <a:cs typeface="GT Haptik"/>
              </a:rPr>
              <a:t>that:</a:t>
            </a:r>
            <a:endParaRPr lang="en-US" sz="1200" b="0" dirty="0">
              <a:latin typeface="Georgia" panose="02040502050405020303" pitchFamily="18" charset="0"/>
              <a:cs typeface="GT Haptik"/>
            </a:endParaRPr>
          </a:p>
          <a:p>
            <a:pPr marL="661035" marR="498475" indent="-514984">
              <a:lnSpc>
                <a:spcPct val="117200"/>
              </a:lnSpc>
              <a:spcBef>
                <a:spcPts val="2510"/>
              </a:spcBef>
              <a:buAutoNum type="arabicPeriod"/>
              <a:tabLst>
                <a:tab pos="661035" algn="l"/>
                <a:tab pos="661670" algn="l"/>
              </a:tabLst>
            </a:pPr>
            <a:r>
              <a:rPr lang="en-US" sz="1200" b="0" dirty="0">
                <a:solidFill>
                  <a:srgbClr val="FFFFFF"/>
                </a:solidFill>
                <a:latin typeface="Georgia" panose="02040502050405020303" pitchFamily="18" charset="0"/>
                <a:cs typeface="GT Haptik"/>
              </a:rPr>
              <a:t>the mentor/mentee relationship  continues even through the</a:t>
            </a:r>
            <a:r>
              <a:rPr lang="en-US" sz="1200" b="0" spc="-75" dirty="0">
                <a:solidFill>
                  <a:srgbClr val="FFFFFF"/>
                </a:solidFill>
                <a:latin typeface="Georgia" panose="02040502050405020303" pitchFamily="18" charset="0"/>
                <a:cs typeface="GT Haptik"/>
              </a:rPr>
              <a:t> </a:t>
            </a:r>
            <a:r>
              <a:rPr lang="en-US" sz="1200" b="0" dirty="0">
                <a:solidFill>
                  <a:srgbClr val="FFFFFF"/>
                </a:solidFill>
                <a:latin typeface="Georgia" panose="02040502050405020303" pitchFamily="18" charset="0"/>
                <a:cs typeface="GT Haptik"/>
              </a:rPr>
              <a:t>transition  out of high</a:t>
            </a:r>
            <a:r>
              <a:rPr lang="en-US" sz="1200" b="0" spc="-35" dirty="0">
                <a:solidFill>
                  <a:srgbClr val="FFFFFF"/>
                </a:solidFill>
                <a:latin typeface="Georgia" panose="02040502050405020303" pitchFamily="18" charset="0"/>
                <a:cs typeface="GT Haptik"/>
              </a:rPr>
              <a:t> </a:t>
            </a:r>
            <a:r>
              <a:rPr lang="en-US" sz="1200" b="0" dirty="0">
                <a:solidFill>
                  <a:srgbClr val="FFFFFF"/>
                </a:solidFill>
                <a:latin typeface="Georgia" panose="02040502050405020303" pitchFamily="18" charset="0"/>
                <a:cs typeface="GT Haptik"/>
              </a:rPr>
              <a:t>school</a:t>
            </a:r>
            <a:endParaRPr lang="en-US" sz="1200" b="0" dirty="0">
              <a:latin typeface="Georgia" panose="02040502050405020303" pitchFamily="18" charset="0"/>
              <a:cs typeface="GT Haptik"/>
            </a:endParaRPr>
          </a:p>
          <a:p>
            <a:pPr marL="661035" marR="5080" indent="-514984">
              <a:lnSpc>
                <a:spcPct val="117200"/>
              </a:lnSpc>
              <a:buAutoNum type="arabicPeriod"/>
              <a:tabLst>
                <a:tab pos="661670" algn="l"/>
              </a:tabLst>
            </a:pPr>
            <a:r>
              <a:rPr lang="en-US" sz="1200" b="0" dirty="0">
                <a:solidFill>
                  <a:srgbClr val="FFFFFF"/>
                </a:solidFill>
                <a:latin typeface="Georgia" panose="02040502050405020303" pitchFamily="18" charset="0"/>
                <a:cs typeface="GT Haptik"/>
              </a:rPr>
              <a:t>students complete college or another  post-secondary pathway on the road</a:t>
            </a:r>
            <a:r>
              <a:rPr lang="en-US" sz="1200" b="0" spc="-125" dirty="0">
                <a:solidFill>
                  <a:srgbClr val="FFFFFF"/>
                </a:solidFill>
                <a:latin typeface="Georgia" panose="02040502050405020303" pitchFamily="18" charset="0"/>
                <a:cs typeface="GT Haptik"/>
              </a:rPr>
              <a:t> </a:t>
            </a:r>
            <a:r>
              <a:rPr lang="en-US" sz="1200" b="0" dirty="0">
                <a:solidFill>
                  <a:srgbClr val="FFFFFF"/>
                </a:solidFill>
                <a:latin typeface="Georgia" panose="02040502050405020303" pitchFamily="18" charset="0"/>
                <a:cs typeface="GT Haptik"/>
              </a:rPr>
              <a:t>to  personal and professional</a:t>
            </a:r>
            <a:r>
              <a:rPr lang="en-US" sz="1200" b="0" spc="-85" dirty="0">
                <a:solidFill>
                  <a:srgbClr val="FFFFFF"/>
                </a:solidFill>
                <a:latin typeface="Georgia" panose="02040502050405020303" pitchFamily="18" charset="0"/>
                <a:cs typeface="GT Haptik"/>
              </a:rPr>
              <a:t> </a:t>
            </a:r>
            <a:r>
              <a:rPr lang="en-US" sz="1200" b="0" dirty="0">
                <a:solidFill>
                  <a:srgbClr val="FFFFFF"/>
                </a:solidFill>
                <a:latin typeface="Georgia" panose="02040502050405020303" pitchFamily="18" charset="0"/>
                <a:cs typeface="GT Haptik"/>
              </a:rPr>
              <a:t>success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D13AB60-3979-BC49-9051-5A0CDEE53C51}"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88426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endParaRPr lang="en-US" altLang="en-US" dirty="0">
              <a:ea typeface="+mn-ea"/>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C91C957-22C3-0D40-8D0E-79837DF56D2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988106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altLang="en-US" dirty="0">
                <a:ea typeface="+mn-ea"/>
              </a:rPr>
              <a:t>We have revised mentor and mentee orientations to ensure mentors understand benefits and commitment of continued participation.</a:t>
            </a:r>
          </a:p>
          <a:p>
            <a:pPr marL="171450" indent="-171450">
              <a:buFont typeface="Arial" panose="020B0604020202020204" pitchFamily="34" charset="0"/>
              <a:buChar char="•"/>
              <a:defRPr/>
            </a:pPr>
            <a:r>
              <a:rPr lang="en-US" altLang="en-US" dirty="0">
                <a:ea typeface="+mn-ea"/>
              </a:rPr>
              <a:t>We have added 2 events during 11</a:t>
            </a:r>
            <a:r>
              <a:rPr lang="en-US" altLang="en-US" baseline="30000" dirty="0">
                <a:ea typeface="+mn-ea"/>
              </a:rPr>
              <a:t>th</a:t>
            </a:r>
            <a:r>
              <a:rPr lang="en-US" altLang="en-US" dirty="0">
                <a:ea typeface="+mn-ea"/>
              </a:rPr>
              <a:t> and 12</a:t>
            </a:r>
            <a:r>
              <a:rPr lang="en-US" altLang="en-US" baseline="30000" dirty="0">
                <a:ea typeface="+mn-ea"/>
              </a:rPr>
              <a:t>th</a:t>
            </a:r>
            <a:r>
              <a:rPr lang="en-US" altLang="en-US" dirty="0">
                <a:ea typeface="+mn-ea"/>
              </a:rPr>
              <a:t> grade to promote the Post-Secondary Program</a:t>
            </a:r>
          </a:p>
          <a:p>
            <a:pPr marL="171450" indent="-171450">
              <a:buFont typeface="Arial" panose="020B0604020202020204" pitchFamily="34" charset="0"/>
              <a:buChar char="•"/>
              <a:defRPr/>
            </a:pPr>
            <a:r>
              <a:rPr lang="en-US" altLang="en-US" dirty="0">
                <a:ea typeface="+mn-ea"/>
              </a:rPr>
              <a:t>We are providing more training on college persistence and alternate pathway</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C91C957-22C3-0D40-8D0E-79837DF56D2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5137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endParaRPr lang="en-US" altLang="en-US" dirty="0">
              <a:ea typeface="+mn-ea"/>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C91C957-22C3-0D40-8D0E-79837DF56D2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35967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c3d0b78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c3d0b78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d3bbc59c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d3bbc59c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58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265"/>
          <p:cNvSpPr>
            <a:spLocks noChangeArrowheads="1"/>
          </p:cNvSpPr>
          <p:nvPr/>
        </p:nvSpPr>
        <p:spPr bwMode="auto">
          <a:xfrm>
            <a:off x="3919538" y="8823325"/>
            <a:ext cx="2938462" cy="460375"/>
          </a:xfrm>
          <a:prstGeom prst="rect">
            <a:avLst/>
          </a:prstGeom>
          <a:noFill/>
          <a:ln w="9525">
            <a:noFill/>
            <a:miter lim="800000"/>
            <a:headEnd/>
            <a:tailEnd/>
          </a:ln>
        </p:spPr>
        <p:txBody>
          <a:bodyPr lIns="92400" tIns="46200" rIns="92400" bIns="4620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Arial"/>
              </a:rPr>
              <a:t>*</a:t>
            </a:r>
          </a:p>
        </p:txBody>
      </p:sp>
      <p:sp>
        <p:nvSpPr>
          <p:cNvPr id="22531" name="Shape 266"/>
          <p:cNvSpPr>
            <a:spLocks noGrp="1" noRot="1" noChangeAspect="1" noTextEdit="1"/>
          </p:cNvSpPr>
          <p:nvPr>
            <p:ph type="sldImg" idx="2"/>
          </p:nvPr>
        </p:nvSpPr>
        <p:spPr>
          <a:xfrm>
            <a:off x="295275" y="690563"/>
            <a:ext cx="6269038" cy="3527425"/>
          </a:xfrm>
          <a:noFill/>
          <a:ln>
            <a:noFill/>
          </a:ln>
        </p:spPr>
      </p:sp>
      <p:sp>
        <p:nvSpPr>
          <p:cNvPr id="22532" name="Shape 267"/>
          <p:cNvSpPr>
            <a:spLocks noGrp="1"/>
          </p:cNvSpPr>
          <p:nvPr>
            <p:ph type="body" idx="1"/>
          </p:nvPr>
        </p:nvSpPr>
        <p:spPr bwMode="auto">
          <a:xfrm>
            <a:off x="904875" y="4451350"/>
            <a:ext cx="5048250" cy="4141788"/>
          </a:xfrm>
          <a:noFill/>
        </p:spPr>
        <p:txBody>
          <a:bodyPr vert="horz" wrap="square" lIns="92400" tIns="46200" rIns="92400" bIns="46200" numCol="1" compatLnSpc="1">
            <a:prstTxWarp prst="textNoShape">
              <a:avLst/>
            </a:prstTxWarp>
          </a:bodyPr>
          <a:lstStyle/>
          <a:p>
            <a:pPr>
              <a:spcBef>
                <a:spcPct val="0"/>
              </a:spcBef>
            </a:pPr>
            <a:r>
              <a:rPr lang="en-US" dirty="0"/>
              <a:t>As you heard</a:t>
            </a:r>
            <a:r>
              <a:rPr lang="en-US" baseline="0" dirty="0"/>
              <a:t> from Elijah, Janice and Marcus, ANY works to ensure that our students, who are ambitious, talented and extremely hard-working, have access to the same opportunities and resources as their non-first generation peers so that they not only persist in and graduate from college, but that they are ready when they graduate to pursue a career of their choice. </a:t>
            </a:r>
          </a:p>
          <a:p>
            <a:pPr>
              <a:spcBef>
                <a:spcPct val="0"/>
              </a:spcBef>
            </a:pPr>
            <a:endParaRPr 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a:t>Easier said than done. As XX mentioned, of the +4.5 million first-generation college students enrolled, only 11% are graduating nationally. In Illinois, 37% of low-income students graduated compared to 75% of their higher income peers. A college degree is increasingly essential – “by 2020, at least 65% of jobs will require post-secondary education.” For most college students, there are a ton of questions to navigate – What do you want your major to be? What career paths do you want to pursue? How do I afford college? How do I build my professional network? How do I go about getting an internship? – that are not being directly addressed in college. For first-generation college students, there are often barriers – systemic, socioeconomic for example, that prevent access to the people, resources or opportunities that anybody needs to navigate these questions. And yet it’s imperative that they’re able to – “by 2020, at least 65% of jobs will require post-secondary education.”</a:t>
            </a:r>
            <a:endParaRPr lang="en-US" dirty="0"/>
          </a:p>
        </p:txBody>
      </p:sp>
      <p:sp>
        <p:nvSpPr>
          <p:cNvPr id="22533" name="Shape 268"/>
          <p:cNvSpPr>
            <a:spLocks noGrp="1"/>
          </p:cNvSpPr>
          <p:nvPr>
            <p:ph type="sldNum" sz="quarter" idx="4294967295"/>
          </p:nvPr>
        </p:nvSpPr>
        <p:spPr bwMode="auto">
          <a:xfrm>
            <a:off x="3919538" y="8823325"/>
            <a:ext cx="2938462" cy="460375"/>
          </a:xfrm>
          <a:prstGeom prst="rect">
            <a:avLst/>
          </a:prstGeom>
          <a:noFill/>
          <a:ln>
            <a:miter lim="800000"/>
            <a:headEnd/>
            <a:tailEnd/>
          </a:ln>
        </p:spPr>
        <p:txBody>
          <a:bodyPr lIns="92400" tIns="46200" rIns="92400" bIns="4620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a:sym typeface="Arial"/>
              </a:rPr>
              <a:t> </a:t>
            </a:r>
          </a:p>
        </p:txBody>
      </p:sp>
    </p:spTree>
    <p:extLst>
      <p:ext uri="{BB962C8B-B14F-4D97-AF65-F5344CB8AC3E}">
        <p14:creationId xmlns:p14="http://schemas.microsoft.com/office/powerpoint/2010/main" val="10428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D13AB60-3979-BC49-9051-5A0CDEE53C51}"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a:sym typeface="Arial"/>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a:sym typeface="Arial"/>
            </a:endParaRPr>
          </a:p>
        </p:txBody>
      </p:sp>
    </p:spTree>
    <p:extLst>
      <p:ext uri="{BB962C8B-B14F-4D97-AF65-F5344CB8AC3E}">
        <p14:creationId xmlns:p14="http://schemas.microsoft.com/office/powerpoint/2010/main" val="309476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endParaRPr lang="en-US" altLang="en-US" dirty="0">
              <a:ea typeface="+mn-ea"/>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DC91C957-22C3-0D40-8D0E-79837DF56D2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Arial"/>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Arial"/>
            </a:endParaRPr>
          </a:p>
        </p:txBody>
      </p:sp>
    </p:spTree>
    <p:extLst>
      <p:ext uri="{BB962C8B-B14F-4D97-AF65-F5344CB8AC3E}">
        <p14:creationId xmlns:p14="http://schemas.microsoft.com/office/powerpoint/2010/main" val="384799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d3bbc59c2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d3bbc59c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ccc0235d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ccc0235d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d1b543c3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d1b543c3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ue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bg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Content Placeholder 3"/>
          <p:cNvSpPr>
            <a:spLocks noGrp="1"/>
          </p:cNvSpPr>
          <p:nvPr>
            <p:ph sz="quarter" idx="13"/>
          </p:nvPr>
        </p:nvSpPr>
        <p:spPr>
          <a:xfrm>
            <a:off x="0" y="-21431"/>
            <a:ext cx="4495800" cy="32789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392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bg2"/>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tx2"/>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449737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ue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bg2"/>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p:spPr>
        <p:txBody>
          <a:bodyPr anchor="ctr"/>
          <a:lstStyle>
            <a:lvl1pPr>
              <a:defRPr>
                <a:solidFill>
                  <a:schemeClr val="bg1"/>
                </a:solidFill>
              </a:defRPr>
            </a:lvl1pPr>
          </a:lstStyle>
          <a:p>
            <a:pPr lvl="0"/>
            <a:r>
              <a:rPr lang="en-US" dirty="0"/>
              <a:t>Click to add text</a:t>
            </a:r>
          </a:p>
        </p:txBody>
      </p:sp>
      <p:sp>
        <p:nvSpPr>
          <p:cNvPr id="13"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©2018,</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3258182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bg2"/>
          </a:solidFill>
        </p:spPr>
        <p:txBody>
          <a:bodyPr anchor="ctr"/>
          <a:lstStyle>
            <a:lvl1pPr marL="175022" indent="0">
              <a:buNone/>
              <a:defRPr baseline="0">
                <a:solidFill>
                  <a:schemeClr val="bg1"/>
                </a:solidFill>
                <a:latin typeface="Calibri" panose="020F0502020204030204" pitchFamily="34" charset="0"/>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270284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bg2"/>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57527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bg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4131021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range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tx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bg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Content Placeholder 3"/>
          <p:cNvSpPr>
            <a:spLocks noGrp="1"/>
          </p:cNvSpPr>
          <p:nvPr>
            <p:ph sz="quarter" idx="13"/>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495800" y="-21431"/>
            <a:ext cx="4648200" cy="327898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08473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range_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tx2">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rgbClr val="FCBB46"/>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bg2"/>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6455552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range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tx2">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bg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©2018,</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85822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range_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tx2"/>
          </a:solidFill>
        </p:spPr>
        <p:txBody>
          <a:bodyPr anchor="ctr"/>
          <a:lstStyle>
            <a:lvl1pPr marL="175022" indent="0">
              <a:buNone/>
              <a:defRPr baseline="0">
                <a:solidFill>
                  <a:schemeClr val="bg1"/>
                </a:solidFill>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bg2"/>
          </a:solidFill>
          <a:ln w="28575">
            <a:noFill/>
          </a:ln>
        </p:spPr>
        <p:txBody>
          <a:bodyPr anchor="ctr"/>
          <a:lstStyle>
            <a:lvl1pPr marL="0" indent="0" algn="ctr">
              <a:buNone/>
              <a:defRPr sz="30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55813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5"/>
            <a:ext cx="8229600" cy="994200"/>
          </a:xfrm>
          <a:prstGeom prst="rect">
            <a:avLst/>
          </a:prstGeom>
          <a:noFill/>
          <a:ln>
            <a:noFill/>
          </a:ln>
        </p:spPr>
        <p:txBody>
          <a:bodyPr spcFirstLastPara="1" wrap="square" lIns="91425" tIns="91425" rIns="91425" bIns="91425" anchor="ctr" anchorCtr="0">
            <a:noAutofit/>
          </a:bodyPr>
          <a:lstStyle>
            <a:lvl1pPr marL="0" lvl="0" indent="0" rtl="0">
              <a:spcBef>
                <a:spcPts val="0"/>
              </a:spcBef>
              <a:spcAft>
                <a:spcPts val="0"/>
              </a:spcAft>
              <a:buClr>
                <a:schemeClr val="dk1"/>
              </a:buClr>
              <a:buSzPts val="2800"/>
              <a:buFont typeface="Calibri"/>
              <a:buNone/>
              <a:defRPr sz="3600" b="0" i="0" u="none" strike="noStrike" cap="none">
                <a:solidFill>
                  <a:srgbClr val="FFFFFF"/>
                </a:solidFill>
                <a:latin typeface="Avenir"/>
                <a:ea typeface="Avenir"/>
                <a:cs typeface="Avenir"/>
                <a:sym typeface="Avenir"/>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ctr" anchorCtr="0">
            <a:noAutofit/>
          </a:bodyPr>
          <a:lstStyle>
            <a:lvl1pPr marL="457200" marR="0" lvl="0" indent="-368300" algn="l" rtl="0">
              <a:spcBef>
                <a:spcPts val="0"/>
              </a:spcBef>
              <a:spcAft>
                <a:spcPts val="0"/>
              </a:spcAft>
              <a:buClr>
                <a:srgbClr val="FFFFFF"/>
              </a:buClr>
              <a:buSzPts val="2200"/>
              <a:buFont typeface="Open Sans"/>
              <a:buChar char="●"/>
              <a:defRPr sz="1800" i="0" u="none" strike="noStrike" cap="none">
                <a:solidFill>
                  <a:srgbClr val="FFFFFF"/>
                </a:solidFill>
                <a:latin typeface="Avenir"/>
                <a:ea typeface="Avenir"/>
                <a:cs typeface="Avenir"/>
                <a:sym typeface="Avenir"/>
              </a:defRPr>
            </a:lvl1pPr>
            <a:lvl2pPr marL="914400" marR="0" lvl="1" indent="-336550" algn="l" rtl="0">
              <a:spcBef>
                <a:spcPts val="1600"/>
              </a:spcBef>
              <a:spcAft>
                <a:spcPts val="0"/>
              </a:spcAft>
              <a:buClr>
                <a:srgbClr val="FFFFFF"/>
              </a:buClr>
              <a:buSzPts val="1700"/>
              <a:buFont typeface="Open Sans"/>
              <a:buChar char="○"/>
              <a:defRPr sz="2800" i="0" u="none" strike="noStrike" cap="none">
                <a:solidFill>
                  <a:srgbClr val="FFFFFF"/>
                </a:solidFill>
                <a:latin typeface="Avenir"/>
                <a:ea typeface="Avenir"/>
                <a:cs typeface="Avenir"/>
                <a:sym typeface="Avenir"/>
              </a:defRPr>
            </a:lvl2pPr>
            <a:lvl3pPr marL="1371600" marR="0" lvl="2" indent="-336550" algn="l" rtl="0">
              <a:spcBef>
                <a:spcPts val="1600"/>
              </a:spcBef>
              <a:spcAft>
                <a:spcPts val="0"/>
              </a:spcAft>
              <a:buClr>
                <a:srgbClr val="FFFFFF"/>
              </a:buClr>
              <a:buSzPts val="1700"/>
              <a:buFont typeface="Open Sans"/>
              <a:buChar char="■"/>
              <a:defRPr sz="2400" i="0" u="none" strike="noStrike" cap="none">
                <a:solidFill>
                  <a:srgbClr val="FFFFFF"/>
                </a:solidFill>
                <a:latin typeface="Avenir"/>
                <a:ea typeface="Avenir"/>
                <a:cs typeface="Avenir"/>
                <a:sym typeface="Avenir"/>
              </a:defRPr>
            </a:lvl3pPr>
            <a:lvl4pPr marL="1828800" marR="0" lvl="3" indent="-336550" algn="l" rtl="0">
              <a:spcBef>
                <a:spcPts val="16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4pPr>
            <a:lvl5pPr marL="2286000" marR="0" lvl="4" indent="-336550" algn="l" rtl="0">
              <a:spcBef>
                <a:spcPts val="16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5pPr>
            <a:lvl6pPr marL="2743200" marR="0" lvl="5" indent="-336550" algn="l" rtl="0">
              <a:spcBef>
                <a:spcPts val="16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6pPr>
            <a:lvl7pPr marL="3200400" marR="0" lvl="6" indent="-336550" algn="l" rtl="0">
              <a:spcBef>
                <a:spcPts val="16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7pPr>
            <a:lvl8pPr marL="3657600" marR="0" lvl="7" indent="-336550" algn="l" rtl="0">
              <a:spcBef>
                <a:spcPts val="16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8pPr>
            <a:lvl9pPr marL="4114800" marR="0" lvl="8" indent="-336550" algn="l" rtl="0">
              <a:spcBef>
                <a:spcPts val="1600"/>
              </a:spcBef>
              <a:spcAft>
                <a:spcPts val="1600"/>
              </a:spcAft>
              <a:buClr>
                <a:srgbClr val="FFFFFF"/>
              </a:buClr>
              <a:buSzPts val="1700"/>
              <a:buFont typeface="Open Sans"/>
              <a:buChar char="■"/>
              <a:defRPr sz="2000" i="0" u="none" strike="noStrike" cap="none">
                <a:solidFill>
                  <a:srgbClr val="FFFFFF"/>
                </a:solidFill>
                <a:latin typeface="Avenir"/>
                <a:ea typeface="Avenir"/>
                <a:cs typeface="Avenir"/>
                <a:sym typeface="Avenir"/>
              </a:defRPr>
            </a:lvl9pPr>
          </a:lstStyle>
          <a:p>
            <a:endParaRPr/>
          </a:p>
        </p:txBody>
      </p:sp>
      <p:sp>
        <p:nvSpPr>
          <p:cNvPr id="53" name="Google Shape;53;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Yellow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accent3"/>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0449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accent3"/>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7950121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tx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accent3"/>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Text Placeholder 3"/>
          <p:cNvSpPr>
            <a:spLocks noGrp="1"/>
          </p:cNvSpPr>
          <p:nvPr>
            <p:ph type="body" sz="quarter" idx="13"/>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2631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Yellow_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tx2">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accent3"/>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4026710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Yellow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accent3">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accent3"/>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©2018,</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2151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Yellow_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tx2"/>
          </a:solidFill>
        </p:spPr>
        <p:txBody>
          <a:bodyPr anchor="ctr"/>
          <a:lstStyle>
            <a:lvl1pPr marL="175022" indent="0">
              <a:buNone/>
              <a:defRPr baseline="0">
                <a:solidFill>
                  <a:schemeClr val="bg1"/>
                </a:solidFill>
                <a:latin typeface="Calibri" panose="020F0502020204030204" pitchFamily="34" charset="0"/>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accent3"/>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20087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accent3"/>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4930617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accent3"/>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Text Placeholder 3"/>
          <p:cNvSpPr>
            <a:spLocks noGrp="1"/>
          </p:cNvSpPr>
          <p:nvPr>
            <p:ph type="body" sz="quarter" idx="13"/>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5578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Yellow_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accent3">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tx2"/>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6660335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Yellow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accent3">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a:solidFill>
            <a:schemeClr val="accent3"/>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©2018,</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775633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2" name="Google Shape;62;p15"/>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Yellow_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accent3"/>
          </a:solidFill>
        </p:spPr>
        <p:txBody>
          <a:bodyPr anchor="ctr"/>
          <a:lstStyle>
            <a:lvl1pPr marL="175022" indent="0">
              <a:buNone/>
              <a:defRPr baseline="0">
                <a:solidFill>
                  <a:schemeClr val="bg1"/>
                </a:solidFill>
                <a:latin typeface="Calibri" panose="020F0502020204030204" pitchFamily="34" charset="0"/>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568184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Yellow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accent1"/>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8116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accent1"/>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243330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tx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accent1"/>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Content Placeholder 3"/>
          <p:cNvSpPr>
            <a:spLocks noGrp="1"/>
          </p:cNvSpPr>
          <p:nvPr>
            <p:ph sz="quarter" idx="13"/>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31419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accent1"/>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7941139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accent1"/>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7" name="Text Placeholder 3"/>
          <p:cNvSpPr>
            <a:spLocks noGrp="1"/>
          </p:cNvSpPr>
          <p:nvPr>
            <p:ph type="body" sz="quarter" idx="13"/>
          </p:nvPr>
        </p:nvSpPr>
        <p:spPr>
          <a:xfrm>
            <a:off x="4495800" y="-21566"/>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0"/>
          <p:cNvSpPr>
            <a:spLocks noGrp="1"/>
          </p:cNvSpPr>
          <p:nvPr>
            <p:ph sz="quarter" idx="14"/>
          </p:nvPr>
        </p:nvSpPr>
        <p:spPr>
          <a:xfrm>
            <a:off x="-14514" y="-1068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541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C:\Users\mjohnson\Downloads\Fotolia_96306127_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000"/>
          <a:stretch/>
        </p:blipFill>
        <p:spPr bwMode="auto">
          <a:xfrm>
            <a:off x="1" y="0"/>
            <a:ext cx="91731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0" y="3886201"/>
            <a:ext cx="9144000" cy="1076612"/>
          </a:xfrm>
          <a:prstGeom prst="rect">
            <a:avLst/>
          </a:prstGeom>
          <a:solidFill>
            <a:srgbClr val="2EABDA"/>
          </a:solidFill>
        </p:spPr>
        <p:txBody>
          <a:bodyPr wrap="square" rtlCol="0" anchor="ctr">
            <a:noAutofit/>
          </a:bodyPr>
          <a:lstStyle/>
          <a:p>
            <a:pPr algn="ctr"/>
            <a:r>
              <a:rPr lang="en-US" sz="3600" b="1" dirty="0">
                <a:solidFill>
                  <a:schemeClr val="bg1"/>
                </a:solidFill>
                <a:latin typeface="Calibri" panose="020F0502020204030204" pitchFamily="34" charset="0"/>
              </a:rPr>
              <a:t>Welcome </a:t>
            </a:r>
          </a:p>
          <a:p>
            <a:pPr algn="ctr"/>
            <a:r>
              <a:rPr lang="en-US" sz="3600" b="1" dirty="0">
                <a:solidFill>
                  <a:schemeClr val="bg1"/>
                </a:solidFill>
                <a:latin typeface="Calibri" panose="020F0502020204030204" pitchFamily="34" charset="0"/>
              </a:rPr>
              <a:t>Mentor Coaches!</a:t>
            </a:r>
          </a:p>
        </p:txBody>
      </p:sp>
      <p:sp>
        <p:nvSpPr>
          <p:cNvPr id="6" name="Footer Placeholder 1"/>
          <p:cNvSpPr txBox="1">
            <a:spLocks/>
          </p:cNvSpPr>
          <p:nvPr userDrawn="1"/>
        </p:nvSpPr>
        <p:spPr>
          <a:xfrm>
            <a:off x="3629"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©2018,</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pic>
        <p:nvPicPr>
          <p:cNvPr id="7" name="Picture 6" descr="M:\Marketing\Logo\Final ANY Logo - Complete File\any america needs you.png"/>
          <p:cNvPicPr/>
          <p:nvPr userDrawn="1"/>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3912648" y="2743200"/>
            <a:ext cx="1318704" cy="1028700"/>
          </a:xfrm>
          <a:prstGeom prst="rect">
            <a:avLst/>
          </a:prstGeom>
          <a:noFill/>
          <a:extLst/>
        </p:spPr>
      </p:pic>
    </p:spTree>
    <p:extLst>
      <p:ext uri="{BB962C8B-B14F-4D97-AF65-F5344CB8AC3E}">
        <p14:creationId xmlns:p14="http://schemas.microsoft.com/office/powerpoint/2010/main" val="1503257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descr="C:\Users\mjohnson\Downloads\Fotolia_96306127_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000"/>
          <a:stretch/>
        </p:blipFill>
        <p:spPr bwMode="auto">
          <a:xfrm>
            <a:off x="1" y="0"/>
            <a:ext cx="91731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0" y="3886201"/>
            <a:ext cx="9144000" cy="1076612"/>
          </a:xfrm>
          <a:prstGeom prst="rect">
            <a:avLst/>
          </a:prstGeom>
          <a:solidFill>
            <a:srgbClr val="2EABDA"/>
          </a:solidFill>
        </p:spPr>
        <p:txBody>
          <a:bodyPr wrap="square" rtlCol="0" anchor="ctr">
            <a:noAutofit/>
          </a:bodyPr>
          <a:lstStyle/>
          <a:p>
            <a:pPr algn="ctr"/>
            <a:r>
              <a:rPr lang="en-US" sz="3600" b="1" dirty="0">
                <a:solidFill>
                  <a:schemeClr val="bg1"/>
                </a:solidFill>
                <a:latin typeface="Calibri" panose="020F0502020204030204" pitchFamily="34" charset="0"/>
              </a:rPr>
              <a:t>Welcome </a:t>
            </a:r>
          </a:p>
          <a:p>
            <a:pPr algn="ctr"/>
            <a:r>
              <a:rPr lang="en-US" sz="3600" b="1" dirty="0">
                <a:solidFill>
                  <a:schemeClr val="bg1"/>
                </a:solidFill>
                <a:latin typeface="Calibri" panose="020F0502020204030204" pitchFamily="34" charset="0"/>
              </a:rPr>
              <a:t>Mentor and Career Coaches!</a:t>
            </a:r>
          </a:p>
        </p:txBody>
      </p:sp>
      <p:sp>
        <p:nvSpPr>
          <p:cNvPr id="6" name="Footer Placeholder 1"/>
          <p:cNvSpPr txBox="1">
            <a:spLocks/>
          </p:cNvSpPr>
          <p:nvPr userDrawn="1"/>
        </p:nvSpPr>
        <p:spPr>
          <a:xfrm>
            <a:off x="3629"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©2017,</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pic>
        <p:nvPicPr>
          <p:cNvPr id="7" name="Picture 6" descr="M:\Marketing\Logo\Final ANY Logo - Complete File\any america needs you.png"/>
          <p:cNvPicPr/>
          <p:nvPr userDrawn="1"/>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3912648" y="2743200"/>
            <a:ext cx="1318704" cy="1028700"/>
          </a:xfrm>
          <a:prstGeom prst="rect">
            <a:avLst/>
          </a:prstGeom>
          <a:noFill/>
          <a:extLst/>
        </p:spPr>
      </p:pic>
    </p:spTree>
    <p:extLst>
      <p:ext uri="{BB962C8B-B14F-4D97-AF65-F5344CB8AC3E}">
        <p14:creationId xmlns:p14="http://schemas.microsoft.com/office/powerpoint/2010/main" val="1278252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reak">
    <p:spTree>
      <p:nvGrpSpPr>
        <p:cNvPr id="1" name=""/>
        <p:cNvGrpSpPr/>
        <p:nvPr/>
      </p:nvGrpSpPr>
      <p:grpSpPr>
        <a:xfrm>
          <a:off x="0" y="0"/>
          <a:ext cx="0" cy="0"/>
          <a:chOff x="0" y="0"/>
          <a:chExt cx="0" cy="0"/>
        </a:xfrm>
      </p:grpSpPr>
      <p:sp>
        <p:nvSpPr>
          <p:cNvPr id="12" name="Rectangle 11"/>
          <p:cNvSpPr/>
          <p:nvPr userDrawn="1"/>
        </p:nvSpPr>
        <p:spPr>
          <a:xfrm>
            <a:off x="0"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BREAK</a:t>
            </a:r>
          </a:p>
        </p:txBody>
      </p:sp>
      <p:pic>
        <p:nvPicPr>
          <p:cNvPr id="1027" name="Picture 3" descr="C:\Users\mjohnson\Downloads\Fotolia_104094679_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221" b="4412"/>
          <a:stretch/>
        </p:blipFill>
        <p:spPr bwMode="auto">
          <a:xfrm>
            <a:off x="762000" y="1371600"/>
            <a:ext cx="3134549" cy="358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469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1032" name="Picture 8" descr="C:\Users\mjohnson\Downloads\Fotolia_62942027_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494"/>
          <a:stretch/>
        </p:blipFill>
        <p:spPr bwMode="auto">
          <a:xfrm>
            <a:off x="228602" y="905038"/>
            <a:ext cx="4038599" cy="40479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BREAK</a:t>
            </a:r>
          </a:p>
        </p:txBody>
      </p:sp>
    </p:spTree>
    <p:extLst>
      <p:ext uri="{BB962C8B-B14F-4D97-AF65-F5344CB8AC3E}">
        <p14:creationId xmlns:p14="http://schemas.microsoft.com/office/powerpoint/2010/main" val="3630530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8" name="Google Shape;68;p1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5" name="Rectangle 4"/>
          <p:cNvSpPr/>
          <p:nvPr userDrawn="1"/>
        </p:nvSpPr>
        <p:spPr>
          <a:xfrm>
            <a:off x="11373"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LUNCH</a:t>
            </a:r>
          </a:p>
        </p:txBody>
      </p:sp>
      <p:pic>
        <p:nvPicPr>
          <p:cNvPr id="3" name="Picture 7" descr="C:\Users\mjohnson\Downloads\Fotolia_65004468_S.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57" y="0"/>
            <a:ext cx="581835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831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am Time">
    <p:spTree>
      <p:nvGrpSpPr>
        <p:cNvPr id="1" name=""/>
        <p:cNvGrpSpPr/>
        <p:nvPr/>
      </p:nvGrpSpPr>
      <p:grpSpPr>
        <a:xfrm>
          <a:off x="0" y="0"/>
          <a:ext cx="0" cy="0"/>
          <a:chOff x="0" y="0"/>
          <a:chExt cx="0" cy="0"/>
        </a:xfrm>
      </p:grpSpPr>
      <p:pic>
        <p:nvPicPr>
          <p:cNvPr id="3" name="Picture 2" descr="C:\Users\mjohnson\Downloads\Fotolia_65125319_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5492"/>
          <a:stretch/>
        </p:blipFill>
        <p:spPr bwMode="auto">
          <a:xfrm>
            <a:off x="1" y="1737530"/>
            <a:ext cx="9145355" cy="34059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1373"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Team Time</a:t>
            </a:r>
          </a:p>
        </p:txBody>
      </p:sp>
      <p:sp>
        <p:nvSpPr>
          <p:cNvPr id="6"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©2018,</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3692451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nnouncements">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55459" y="1613246"/>
            <a:ext cx="4724400" cy="34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userDrawn="1"/>
        </p:nvSpPr>
        <p:spPr>
          <a:xfrm>
            <a:off x="0" y="600075"/>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5"/>
          <p:cNvSpPr txBox="1">
            <a:spLocks/>
          </p:cNvSpPr>
          <p:nvPr userDrawn="1"/>
        </p:nvSpPr>
        <p:spPr>
          <a:xfrm>
            <a:off x="2455460" y="171450"/>
            <a:ext cx="4255827" cy="13716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Announcements</a:t>
            </a:r>
          </a:p>
        </p:txBody>
      </p:sp>
    </p:spTree>
    <p:extLst>
      <p:ext uri="{BB962C8B-B14F-4D97-AF65-F5344CB8AC3E}">
        <p14:creationId xmlns:p14="http://schemas.microsoft.com/office/powerpoint/2010/main" val="21593915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381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p:cNvSpPr/>
          <p:nvPr userDrawn="1"/>
        </p:nvSpPr>
        <p:spPr>
          <a:xfrm>
            <a:off x="8763000" y="-1329"/>
            <a:ext cx="381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rot="16200000">
            <a:off x="4467225" y="-4392354"/>
            <a:ext cx="285750" cy="906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Rectangle 5"/>
          <p:cNvSpPr/>
          <p:nvPr userDrawn="1"/>
        </p:nvSpPr>
        <p:spPr>
          <a:xfrm rot="16200000">
            <a:off x="4391025" y="466725"/>
            <a:ext cx="285750" cy="906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p:cNvSpPr txBox="1"/>
          <p:nvPr userDrawn="1"/>
        </p:nvSpPr>
        <p:spPr>
          <a:xfrm>
            <a:off x="1406237" y="1298615"/>
            <a:ext cx="6248400" cy="553998"/>
          </a:xfrm>
          <a:prstGeom prst="rect">
            <a:avLst/>
          </a:prstGeom>
          <a:noFill/>
          <a:ln>
            <a:noFill/>
          </a:ln>
        </p:spPr>
        <p:txBody>
          <a:bodyPr wrap="square" rtlCol="0">
            <a:spAutoFit/>
          </a:bodyPr>
          <a:lstStyle/>
          <a:p>
            <a:pPr algn="ctr"/>
            <a:r>
              <a:rPr lang="en-US" sz="3000" b="1" dirty="0">
                <a:solidFill>
                  <a:schemeClr val="bg2"/>
                </a:solidFill>
                <a:latin typeface="Calibri" panose="020F0502020204030204" pitchFamily="34" charset="0"/>
              </a:rPr>
              <a:t>Action Items</a:t>
            </a:r>
          </a:p>
        </p:txBody>
      </p:sp>
      <p:pic>
        <p:nvPicPr>
          <p:cNvPr id="8" name="Picture 7" descr="M:\Marketing\Logo\Final ANY Logo - Complete File\any america needs you.png"/>
          <p:cNvPicPr/>
          <p:nvPr userDrawn="1"/>
        </p:nvPicPr>
        <p:blipFill rotWithShape="1">
          <a:blip r:embed="rId2" cstate="print">
            <a:extLst>
              <a:ext uri="{28A0092B-C50C-407E-A947-70E740481C1C}">
                <a14:useLocalDpi xmlns:a14="http://schemas.microsoft.com/office/drawing/2010/main" val="0"/>
              </a:ext>
            </a:extLst>
          </a:blip>
          <a:srcRect l="33819" t="29355" r="36093" b="26331"/>
          <a:stretch/>
        </p:blipFill>
        <p:spPr bwMode="auto">
          <a:xfrm>
            <a:off x="3892814" y="400051"/>
            <a:ext cx="1205976" cy="879515"/>
          </a:xfrm>
          <a:prstGeom prst="rect">
            <a:avLst/>
          </a:prstGeom>
          <a:noFill/>
          <a:extLst/>
        </p:spPr>
      </p:pic>
      <p:sp>
        <p:nvSpPr>
          <p:cNvPr id="9" name="Text Placeholder 9"/>
          <p:cNvSpPr>
            <a:spLocks noGrp="1"/>
          </p:cNvSpPr>
          <p:nvPr>
            <p:ph type="body" sz="quarter" idx="10"/>
          </p:nvPr>
        </p:nvSpPr>
        <p:spPr>
          <a:xfrm>
            <a:off x="609600" y="1771650"/>
            <a:ext cx="8001000" cy="2971800"/>
          </a:xfrm>
          <a:prstGeom prst="rect">
            <a:avLst/>
          </a:prstGeom>
        </p:spPr>
        <p:txBody>
          <a:bodyPr/>
          <a:lstStyle>
            <a:lvl1pPr>
              <a:defRPr>
                <a:solidFill>
                  <a:srgbClr val="000000"/>
                </a:solidFill>
                <a:latin typeface="Calibri" panose="020F0502020204030204" pitchFamily="34" charset="0"/>
              </a:defRPr>
            </a:lvl1pPr>
            <a:lvl2pPr>
              <a:defRPr>
                <a:solidFill>
                  <a:srgbClr val="000000"/>
                </a:solidFill>
                <a:latin typeface="Calibri" panose="020F0502020204030204" pitchFamily="34" charset="0"/>
              </a:defRPr>
            </a:lvl2pPr>
            <a:lvl3pPr>
              <a:defRPr>
                <a:solidFill>
                  <a:srgbClr val="000000"/>
                </a:solidFill>
                <a:latin typeface="Calibri" panose="020F0502020204030204" pitchFamily="34" charset="0"/>
              </a:defRPr>
            </a:lvl3pPr>
            <a:lvl4pPr>
              <a:defRPr>
                <a:solidFill>
                  <a:srgbClr val="000000"/>
                </a:solidFill>
                <a:latin typeface="Calibri" panose="020F0502020204030204" pitchFamily="34" charset="0"/>
              </a:defRPr>
            </a:lvl4pPr>
            <a:lvl5pPr>
              <a:defRPr>
                <a:solidFill>
                  <a:srgbClr val="000000"/>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©2018,</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3755105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ha Moment">
    <p:spTree>
      <p:nvGrpSpPr>
        <p:cNvPr id="1" name=""/>
        <p:cNvGrpSpPr/>
        <p:nvPr/>
      </p:nvGrpSpPr>
      <p:grpSpPr>
        <a:xfrm>
          <a:off x="0" y="0"/>
          <a:ext cx="0" cy="0"/>
          <a:chOff x="0" y="0"/>
          <a:chExt cx="0" cy="0"/>
        </a:xfrm>
      </p:grpSpPr>
      <p:sp>
        <p:nvSpPr>
          <p:cNvPr id="9" name="Rectangle 8"/>
          <p:cNvSpPr/>
          <p:nvPr userDrawn="1"/>
        </p:nvSpPr>
        <p:spPr>
          <a:xfrm>
            <a:off x="0" y="57150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p:cNvSpPr txBox="1"/>
          <p:nvPr userDrawn="1"/>
        </p:nvSpPr>
        <p:spPr>
          <a:xfrm>
            <a:off x="2095500" y="1"/>
            <a:ext cx="4953000" cy="1615827"/>
          </a:xfrm>
          <a:prstGeom prst="rect">
            <a:avLst/>
          </a:prstGeom>
          <a:noFill/>
        </p:spPr>
        <p:txBody>
          <a:bodyPr wrap="square" rtlCol="0">
            <a:spAutoFit/>
          </a:bodyPr>
          <a:lstStyle/>
          <a:p>
            <a:pPr algn="ctr"/>
            <a:r>
              <a:rPr lang="en-US" sz="3300" dirty="0">
                <a:solidFill>
                  <a:schemeClr val="accent2"/>
                </a:solidFill>
                <a:latin typeface="Calibri" panose="020F0502020204030204" pitchFamily="34" charset="0"/>
              </a:rPr>
              <a:t>What</a:t>
            </a:r>
            <a:r>
              <a:rPr lang="en-US" sz="3300" baseline="0" dirty="0">
                <a:solidFill>
                  <a:schemeClr val="accent2"/>
                </a:solidFill>
                <a:latin typeface="Calibri" panose="020F0502020204030204" pitchFamily="34" charset="0"/>
              </a:rPr>
              <a:t> was your </a:t>
            </a:r>
          </a:p>
          <a:p>
            <a:pPr algn="ctr"/>
            <a:r>
              <a:rPr lang="en-US" sz="3300" b="1" baseline="0" dirty="0">
                <a:solidFill>
                  <a:schemeClr val="bg1"/>
                </a:solidFill>
                <a:latin typeface="Calibri" panose="020F0502020204030204" pitchFamily="34" charset="0"/>
              </a:rPr>
              <a:t>"AHA!" </a:t>
            </a:r>
          </a:p>
          <a:p>
            <a:pPr algn="ctr"/>
            <a:r>
              <a:rPr lang="en-US" sz="3300" baseline="0" dirty="0">
                <a:solidFill>
                  <a:schemeClr val="accent2"/>
                </a:solidFill>
                <a:latin typeface="Calibri" panose="020F0502020204030204" pitchFamily="34" charset="0"/>
              </a:rPr>
              <a:t>moment of the day?</a:t>
            </a:r>
            <a:endParaRPr lang="en-US" sz="3300" dirty="0">
              <a:solidFill>
                <a:schemeClr val="accent2"/>
              </a:solidFill>
              <a:latin typeface="Calibri" panose="020F0502020204030204" pitchFamily="34" charset="0"/>
            </a:endParaRPr>
          </a:p>
        </p:txBody>
      </p:sp>
      <p:pic>
        <p:nvPicPr>
          <p:cNvPr id="11" name="Picture 4" descr="C:\Users\mjohnson\Downloads\Fotolia_89924830_M (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2508" b="14083"/>
          <a:stretch/>
        </p:blipFill>
        <p:spPr bwMode="auto">
          <a:xfrm>
            <a:off x="2558386" y="1809940"/>
            <a:ext cx="4027228" cy="331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0488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PV">
    <p:spTree>
      <p:nvGrpSpPr>
        <p:cNvPr id="1" name=""/>
        <p:cNvGrpSpPr/>
        <p:nvPr/>
      </p:nvGrpSpPr>
      <p:grpSpPr>
        <a:xfrm>
          <a:off x="0" y="0"/>
          <a:ext cx="0" cy="0"/>
          <a:chOff x="0" y="0"/>
          <a:chExt cx="0" cy="0"/>
        </a:xfrm>
      </p:grpSpPr>
      <p:pic>
        <p:nvPicPr>
          <p:cNvPr id="3" name="Picture 2" descr="http://sphotos.xx.fbcdn.net/hphotos-ash3/166040_430278930345209_838386314_n.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842" t="5173" r="11842" b="17301"/>
          <a:stretch/>
        </p:blipFill>
        <p:spPr bwMode="auto">
          <a:xfrm>
            <a:off x="2590134" y="2583053"/>
            <a:ext cx="3986479" cy="2243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Rectangle 7"/>
          <p:cNvSpPr/>
          <p:nvPr userDrawn="1"/>
        </p:nvSpPr>
        <p:spPr>
          <a:xfrm>
            <a:off x="-9526" y="1611503"/>
            <a:ext cx="2905126"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libri" panose="020F0502020204030204" pitchFamily="34" charset="0"/>
              </a:rPr>
              <a:t>Share what </a:t>
            </a:r>
          </a:p>
          <a:p>
            <a:pPr algn="ctr"/>
            <a:r>
              <a:rPr lang="en-US" sz="2100" b="1" dirty="0">
                <a:solidFill>
                  <a:schemeClr val="tx1"/>
                </a:solidFill>
                <a:latin typeface="Calibri" panose="020F0502020204030204" pitchFamily="34" charset="0"/>
              </a:rPr>
              <a:t>you've learned.</a:t>
            </a:r>
          </a:p>
        </p:txBody>
      </p:sp>
      <p:sp>
        <p:nvSpPr>
          <p:cNvPr id="9" name="Rectangle 8"/>
          <p:cNvSpPr/>
          <p:nvPr userDrawn="1"/>
        </p:nvSpPr>
        <p:spPr>
          <a:xfrm>
            <a:off x="2819400" y="1611503"/>
            <a:ext cx="3733800"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libri" panose="020F0502020204030204" pitchFamily="34" charset="0"/>
              </a:rPr>
              <a:t>Thank someone </a:t>
            </a:r>
          </a:p>
          <a:p>
            <a:pPr algn="ctr"/>
            <a:r>
              <a:rPr lang="en-US" sz="2100" b="1" dirty="0">
                <a:solidFill>
                  <a:schemeClr val="tx1"/>
                </a:solidFill>
                <a:latin typeface="Calibri" panose="020F0502020204030204" pitchFamily="34" charset="0"/>
              </a:rPr>
              <a:t>in the room.</a:t>
            </a:r>
          </a:p>
        </p:txBody>
      </p:sp>
      <p:sp>
        <p:nvSpPr>
          <p:cNvPr id="10" name="Rectangle 9"/>
          <p:cNvSpPr/>
          <p:nvPr userDrawn="1"/>
        </p:nvSpPr>
        <p:spPr>
          <a:xfrm>
            <a:off x="6477002" y="1611503"/>
            <a:ext cx="2666999"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libri" panose="020F0502020204030204" pitchFamily="34" charset="0"/>
              </a:rPr>
              <a:t>Share a proud moment.</a:t>
            </a:r>
          </a:p>
        </p:txBody>
      </p:sp>
      <p:sp>
        <p:nvSpPr>
          <p:cNvPr id="11" name="Rectangle 10"/>
          <p:cNvSpPr/>
          <p:nvPr userDrawn="1"/>
        </p:nvSpPr>
        <p:spPr>
          <a:xfrm>
            <a:off x="0" y="600075"/>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itle 5"/>
          <p:cNvSpPr txBox="1">
            <a:spLocks/>
          </p:cNvSpPr>
          <p:nvPr userDrawn="1"/>
        </p:nvSpPr>
        <p:spPr>
          <a:xfrm>
            <a:off x="2455460" y="160361"/>
            <a:ext cx="4255827" cy="13716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Public</a:t>
            </a:r>
            <a:r>
              <a:rPr lang="en-US" sz="3300" b="1" baseline="0" dirty="0">
                <a:solidFill>
                  <a:schemeClr val="bg1"/>
                </a:solidFill>
                <a:latin typeface="Calibri" panose="020F0502020204030204" pitchFamily="34" charset="0"/>
              </a:rPr>
              <a:t> &amp; Private</a:t>
            </a:r>
          </a:p>
          <a:p>
            <a:r>
              <a:rPr lang="en-US" sz="3300" b="1" baseline="0" dirty="0">
                <a:solidFill>
                  <a:schemeClr val="bg1"/>
                </a:solidFill>
                <a:latin typeface="Calibri" panose="020F0502020204030204" pitchFamily="34" charset="0"/>
              </a:rPr>
              <a:t>Victories</a:t>
            </a:r>
            <a:endParaRPr lang="en-US" sz="33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889940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ame Badges">
    <p:spTree>
      <p:nvGrpSpPr>
        <p:cNvPr id="1" name=""/>
        <p:cNvGrpSpPr/>
        <p:nvPr/>
      </p:nvGrpSpPr>
      <p:grpSpPr>
        <a:xfrm>
          <a:off x="0" y="0"/>
          <a:ext cx="0" cy="0"/>
          <a:chOff x="0" y="0"/>
          <a:chExt cx="0" cy="0"/>
        </a:xfrm>
      </p:grpSpPr>
      <p:pic>
        <p:nvPicPr>
          <p:cNvPr id="2050" name="Picture 2" descr="vinylnamebadgeholder.gif (500×39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0" y="1964425"/>
            <a:ext cx="4762500" cy="2800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327267" y="2714199"/>
            <a:ext cx="4419600" cy="1771650"/>
          </a:xfrm>
          <a:prstGeom prst="rect">
            <a:avLst/>
          </a:prstGeom>
          <a:noFill/>
        </p:spPr>
        <p:txBody>
          <a:bodyPr wrap="square" rtlCol="0" anchor="ctr">
            <a:noAutofit/>
          </a:bodyPr>
          <a:lstStyle/>
          <a:p>
            <a:pPr algn="ctr"/>
            <a:r>
              <a:rPr lang="en-US" sz="2700" dirty="0">
                <a:solidFill>
                  <a:schemeClr val="tx1"/>
                </a:solidFill>
                <a:latin typeface="Calibri" panose="020F0502020204030204" pitchFamily="34" charset="0"/>
              </a:rPr>
              <a:t>Please</a:t>
            </a:r>
            <a:r>
              <a:rPr lang="en-US" sz="2700" baseline="0" dirty="0">
                <a:solidFill>
                  <a:schemeClr val="tx1"/>
                </a:solidFill>
                <a:latin typeface="Calibri" panose="020F0502020204030204" pitchFamily="34" charset="0"/>
              </a:rPr>
              <a:t> return your </a:t>
            </a:r>
          </a:p>
          <a:p>
            <a:pPr algn="ctr"/>
            <a:r>
              <a:rPr lang="en-US" sz="2700" b="1" baseline="0" dirty="0">
                <a:solidFill>
                  <a:schemeClr val="tx1"/>
                </a:solidFill>
                <a:latin typeface="Calibri" panose="020F0502020204030204" pitchFamily="34" charset="0"/>
              </a:rPr>
              <a:t>name badge </a:t>
            </a:r>
          </a:p>
          <a:p>
            <a:pPr algn="ctr"/>
            <a:r>
              <a:rPr lang="en-US" sz="2700" baseline="0" dirty="0">
                <a:solidFill>
                  <a:schemeClr val="tx1"/>
                </a:solidFill>
                <a:latin typeface="Calibri" panose="020F0502020204030204" pitchFamily="34" charset="0"/>
              </a:rPr>
              <a:t>before you leave. </a:t>
            </a:r>
            <a:endParaRPr lang="en-US" sz="2700" dirty="0">
              <a:solidFill>
                <a:schemeClr val="tx1"/>
              </a:solidFill>
              <a:latin typeface="Calibri" panose="020F0502020204030204" pitchFamily="34" charset="0"/>
            </a:endParaRPr>
          </a:p>
        </p:txBody>
      </p:sp>
      <p:sp>
        <p:nvSpPr>
          <p:cNvPr id="12" name="Rectangle 11"/>
          <p:cNvSpPr/>
          <p:nvPr userDrawn="1"/>
        </p:nvSpPr>
        <p:spPr>
          <a:xfrm>
            <a:off x="1" y="600075"/>
            <a:ext cx="9155373"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5"/>
          <p:cNvSpPr txBox="1">
            <a:spLocks/>
          </p:cNvSpPr>
          <p:nvPr userDrawn="1"/>
        </p:nvSpPr>
        <p:spPr>
          <a:xfrm>
            <a:off x="2455460" y="171450"/>
            <a:ext cx="4255827" cy="13716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Don't Forget!</a:t>
            </a:r>
          </a:p>
        </p:txBody>
      </p:sp>
    </p:spTree>
    <p:extLst>
      <p:ext uri="{BB962C8B-B14F-4D97-AF65-F5344CB8AC3E}">
        <p14:creationId xmlns:p14="http://schemas.microsoft.com/office/powerpoint/2010/main" val="1421468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lank with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653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rgbClr val="DA5D00">
              <a:alpha val="92940"/>
            </a:srgb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rgbClr val="FBAD1D">
              <a:alpha val="63136"/>
            </a:srgbClr>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p:spPr>
        <p:txBody>
          <a:bodyPr anchor="ctr"/>
          <a:lstStyle>
            <a:lvl1pPr marL="0" indent="0" algn="ctr">
              <a:buNone/>
              <a:defRPr sz="3000" baseline="0">
                <a:solidFill>
                  <a:schemeClr val="bg1"/>
                </a:solidFill>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8920455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Cus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a:solidFill>
            <a:schemeClr val="bg2"/>
          </a:solidFill>
        </p:spPr>
        <p:txBody>
          <a:bodyPr anchor="ctr"/>
          <a:lstStyle>
            <a:lvl1pPr>
              <a:defRPr sz="3000">
                <a:solidFill>
                  <a:schemeClr val="bg1"/>
                </a:solidFill>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231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4" name="Google Shape;74;p17"/>
          <p:cNvSpPr txBox="1">
            <a:spLocks noGrp="1"/>
          </p:cNvSpPr>
          <p:nvPr>
            <p:ph type="body" idx="1"/>
          </p:nvPr>
        </p:nvSpPr>
        <p:spPr>
          <a:xfrm>
            <a:off x="722313" y="2180035"/>
            <a:ext cx="7772400" cy="1125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8" name="Rectangle 4"/>
          <p:cNvSpPr>
            <a:spLocks/>
          </p:cNvSpPr>
          <p:nvPr userDrawn="1"/>
        </p:nvSpPr>
        <p:spPr bwMode="auto">
          <a:xfrm>
            <a:off x="4419600" y="0"/>
            <a:ext cx="4343400" cy="5143500"/>
          </a:xfrm>
          <a:prstGeom prst="rect">
            <a:avLst/>
          </a:prstGeom>
          <a:solidFill>
            <a:srgbClr val="FBAD1D"/>
          </a:solidFill>
          <a:ln w="38100">
            <a:noFill/>
            <a:miter lim="800000"/>
            <a:headEnd/>
            <a:tailEnd/>
          </a:ln>
        </p:spPr>
        <p:txBody>
          <a:bodyPr anchor="ctr" anchorCtr="1"/>
          <a:lstStyle/>
          <a:p>
            <a:pPr algn="l"/>
            <a:endParaRPr lang="en-US" sz="2400" dirty="0">
              <a:solidFill>
                <a:schemeClr val="bg1"/>
              </a:solidFill>
            </a:endParaRPr>
          </a:p>
          <a:p>
            <a:pPr algn="l"/>
            <a:endParaRPr lang="en-US" sz="2400" dirty="0">
              <a:solidFill>
                <a:schemeClr val="bg1"/>
              </a:solidFill>
            </a:endParaRPr>
          </a:p>
        </p:txBody>
      </p:sp>
      <p:sp>
        <p:nvSpPr>
          <p:cNvPr id="9" name="Rectangle 22"/>
          <p:cNvSpPr>
            <a:spLocks/>
          </p:cNvSpPr>
          <p:nvPr userDrawn="1"/>
        </p:nvSpPr>
        <p:spPr bwMode="auto">
          <a:xfrm>
            <a:off x="609600" y="1200150"/>
            <a:ext cx="3505200" cy="2743200"/>
          </a:xfrm>
          <a:prstGeom prst="rect">
            <a:avLst/>
          </a:prstGeom>
          <a:solidFill>
            <a:srgbClr val="0E8ED0">
              <a:alpha val="81175"/>
            </a:srgbClr>
          </a:solidFill>
          <a:ln w="381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609600" y="1200150"/>
            <a:ext cx="3429000" cy="2743200"/>
          </a:xfrm>
          <a:prstGeom prst="rect">
            <a:avLst/>
          </a:prstGeom>
        </p:spPr>
        <p:txBody>
          <a:bodyPr anchor="ctr"/>
          <a:lstStyle>
            <a:lvl1pPr marL="0" indent="0" algn="ctr">
              <a:buNone/>
              <a:defRPr sz="3000">
                <a:solidFill>
                  <a:schemeClr val="bg1"/>
                </a:solidFill>
              </a:defRPr>
            </a:lvl1pPr>
          </a:lstStyle>
          <a:p>
            <a:pPr lvl="0"/>
            <a:r>
              <a:rPr lang="en-US" dirty="0"/>
              <a:t>Click to add text</a:t>
            </a:r>
          </a:p>
        </p:txBody>
      </p:sp>
      <p:sp>
        <p:nvSpPr>
          <p:cNvPr id="6" name="Text Placeholder 5"/>
          <p:cNvSpPr>
            <a:spLocks noGrp="1"/>
          </p:cNvSpPr>
          <p:nvPr>
            <p:ph type="body" sz="quarter" idx="15" hasCustomPrompt="1"/>
          </p:nvPr>
        </p:nvSpPr>
        <p:spPr>
          <a:xfrm>
            <a:off x="4419600" y="0"/>
            <a:ext cx="4343400" cy="5143500"/>
          </a:xfrm>
          <a:prstGeom prst="rect">
            <a:avLst/>
          </a:prstGeom>
        </p:spPr>
        <p:txBody>
          <a:bodyPr anchor="ctr"/>
          <a:lstStyle>
            <a:lvl1pPr>
              <a:defRPr>
                <a:solidFill>
                  <a:schemeClr val="bg1"/>
                </a:solidFill>
              </a:defRPr>
            </a:lvl1pPr>
          </a:lstStyle>
          <a:p>
            <a:pPr lvl="0"/>
            <a:r>
              <a:rPr lang="en-US" dirty="0"/>
              <a:t>Click to add text</a:t>
            </a:r>
          </a:p>
        </p:txBody>
      </p:sp>
    </p:spTree>
    <p:extLst>
      <p:ext uri="{BB962C8B-B14F-4D97-AF65-F5344CB8AC3E}">
        <p14:creationId xmlns:p14="http://schemas.microsoft.com/office/powerpoint/2010/main" val="11310876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Cus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a:solidFill>
            <a:schemeClr val="accent2"/>
          </a:solidFill>
        </p:spPr>
        <p:txBody>
          <a:bodyPr anchor="ctr"/>
          <a:lstStyle>
            <a:lvl1pPr>
              <a:defRPr sz="3000">
                <a:solidFill>
                  <a:schemeClr val="bg1"/>
                </a:solidFill>
              </a:defRPr>
            </a:lvl1pPr>
          </a:lstStyle>
          <a:p>
            <a:r>
              <a:rPr lang="en-US" dirty="0"/>
              <a:t>Click to add text</a:t>
            </a:r>
          </a:p>
        </p:txBody>
      </p:sp>
      <p:sp>
        <p:nvSpPr>
          <p:cNvPr id="4" name="Content Placeholder 3"/>
          <p:cNvSpPr>
            <a:spLocks noGrp="1"/>
          </p:cNvSpPr>
          <p:nvPr>
            <p:ph sz="quarter" idx="10"/>
          </p:nvPr>
        </p:nvSpPr>
        <p:spPr>
          <a:xfrm>
            <a:off x="457200" y="1257300"/>
            <a:ext cx="8229600" cy="3657600"/>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20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9" name="Rectangle 4"/>
          <p:cNvSpPr>
            <a:spLocks/>
          </p:cNvSpPr>
          <p:nvPr userDrawn="1"/>
        </p:nvSpPr>
        <p:spPr bwMode="auto">
          <a:xfrm>
            <a:off x="4495800" y="-21566"/>
            <a:ext cx="4343400" cy="5165066"/>
          </a:xfrm>
          <a:prstGeom prst="rect">
            <a:avLst/>
          </a:prstGeom>
          <a:solidFill>
            <a:srgbClr val="3ABFEF"/>
          </a:solidFill>
          <a:ln w="38100">
            <a:noFill/>
            <a:miter lim="800000"/>
            <a:headEnd/>
            <a:tailEnd/>
          </a:ln>
        </p:spPr>
        <p:txBody>
          <a:bodyPr wrap="none" anchor="ctr"/>
          <a:lstStyle/>
          <a:p>
            <a:endParaRPr lang="en-US" sz="1050" dirty="0"/>
          </a:p>
        </p:txBody>
      </p:sp>
      <p:sp>
        <p:nvSpPr>
          <p:cNvPr id="10" name="Rectangle 11"/>
          <p:cNvSpPr>
            <a:spLocks/>
          </p:cNvSpPr>
          <p:nvPr userDrawn="1"/>
        </p:nvSpPr>
        <p:spPr bwMode="auto">
          <a:xfrm>
            <a:off x="0" y="3257550"/>
            <a:ext cx="9144000" cy="742950"/>
          </a:xfrm>
          <a:prstGeom prst="rect">
            <a:avLst/>
          </a:prstGeom>
          <a:solidFill>
            <a:srgbClr val="E06126">
              <a:alpha val="96077"/>
            </a:srgbClr>
          </a:solidFill>
          <a:ln w="25400">
            <a:noFill/>
            <a:miter lim="800000"/>
            <a:headEnd/>
            <a:tailEnd/>
          </a:ln>
        </p:spPr>
        <p:txBody>
          <a:bodyPr wrap="none" anchor="ctr"/>
          <a:lstStyle/>
          <a:p>
            <a:pPr algn="l"/>
            <a:endParaRPr lang="en-US" sz="1050" dirty="0"/>
          </a:p>
        </p:txBody>
      </p:sp>
      <p:sp>
        <p:nvSpPr>
          <p:cNvPr id="24" name="Picture Placeholder 23"/>
          <p:cNvSpPr>
            <a:spLocks noGrp="1"/>
          </p:cNvSpPr>
          <p:nvPr>
            <p:ph type="pic" sz="quarter" idx="10"/>
          </p:nvPr>
        </p:nvSpPr>
        <p:spPr>
          <a:xfrm>
            <a:off x="0" y="0"/>
            <a:ext cx="4495800" cy="3257550"/>
          </a:xfrm>
          <a:prstGeom prst="rect">
            <a:avLst/>
          </a:prstGeom>
        </p:spPr>
        <p:txBody>
          <a:bodyPr/>
          <a:lstStyle>
            <a:lvl1pPr>
              <a:defRPr>
                <a:solidFill>
                  <a:schemeClr val="bg1"/>
                </a:solidFill>
              </a:defRPr>
            </a:lvl1pPr>
          </a:lstStyle>
          <a:p>
            <a:endParaRPr lang="en-US" dirty="0"/>
          </a:p>
        </p:txBody>
      </p:sp>
      <p:sp>
        <p:nvSpPr>
          <p:cNvPr id="26" name="Text Placeholder 25"/>
          <p:cNvSpPr>
            <a:spLocks noGrp="1"/>
          </p:cNvSpPr>
          <p:nvPr>
            <p:ph type="body" sz="quarter" idx="11" hasCustomPrompt="1"/>
          </p:nvPr>
        </p:nvSpPr>
        <p:spPr>
          <a:xfrm>
            <a:off x="4495800" y="0"/>
            <a:ext cx="4343400" cy="3257550"/>
          </a:xfrm>
          <a:prstGeom prst="rect">
            <a:avLst/>
          </a:prstGeom>
        </p:spPr>
        <p:txBody>
          <a:bodyPr anchor="ctr"/>
          <a:lstStyle>
            <a:lvl1pPr>
              <a:defRPr baseline="0">
                <a:solidFill>
                  <a:schemeClr val="bg1"/>
                </a:solidFill>
              </a:defRPr>
            </a:lvl1pPr>
          </a:lstStyle>
          <a:p>
            <a:pPr lvl="0"/>
            <a:r>
              <a:rPr lang="en-US" dirty="0"/>
              <a:t>Click to add text</a:t>
            </a:r>
          </a:p>
        </p:txBody>
      </p:sp>
      <p:sp>
        <p:nvSpPr>
          <p:cNvPr id="3" name="Text Placeholder 2"/>
          <p:cNvSpPr>
            <a:spLocks noGrp="1"/>
          </p:cNvSpPr>
          <p:nvPr>
            <p:ph type="body" sz="quarter" idx="12" hasCustomPrompt="1"/>
          </p:nvPr>
        </p:nvSpPr>
        <p:spPr>
          <a:xfrm>
            <a:off x="0" y="3257550"/>
            <a:ext cx="9144000" cy="742950"/>
          </a:xfrm>
          <a:prstGeom prst="rect">
            <a:avLst/>
          </a:prstGeom>
        </p:spPr>
        <p:txBody>
          <a:bodyPr anchor="ctr"/>
          <a:lstStyle>
            <a:lvl1pPr marL="0" indent="0">
              <a:buNone/>
              <a:defRPr sz="3000">
                <a:solidFill>
                  <a:schemeClr val="bg1"/>
                </a:solidFill>
              </a:defRPr>
            </a:lvl1pPr>
          </a:lstStyle>
          <a:p>
            <a:pPr lvl="0"/>
            <a:r>
              <a:rPr lang="en-US" dirty="0"/>
              <a:t>Click to add text</a:t>
            </a:r>
          </a:p>
        </p:txBody>
      </p:sp>
    </p:spTree>
    <p:extLst>
      <p:ext uri="{BB962C8B-B14F-4D97-AF65-F5344CB8AC3E}">
        <p14:creationId xmlns:p14="http://schemas.microsoft.com/office/powerpoint/2010/main" val="2707591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8" name="Rectangle 4"/>
          <p:cNvSpPr>
            <a:spLocks/>
          </p:cNvSpPr>
          <p:nvPr userDrawn="1"/>
        </p:nvSpPr>
        <p:spPr bwMode="auto">
          <a:xfrm>
            <a:off x="3962400" y="0"/>
            <a:ext cx="5181600" cy="5143500"/>
          </a:xfrm>
          <a:prstGeom prst="rect">
            <a:avLst/>
          </a:prstGeom>
          <a:solidFill>
            <a:srgbClr val="DA5D00">
              <a:alpha val="90979"/>
            </a:srgbClr>
          </a:solidFill>
          <a:ln w="38100">
            <a:noFill/>
            <a:miter lim="800000"/>
            <a:headEnd/>
            <a:tailEnd/>
          </a:ln>
        </p:spPr>
        <p:txBody>
          <a:bodyPr wrap="none" anchor="ctr"/>
          <a:lstStyle/>
          <a:p>
            <a:endParaRPr lang="en-US" sz="1050" dirty="0"/>
          </a:p>
        </p:txBody>
      </p:sp>
      <p:sp>
        <p:nvSpPr>
          <p:cNvPr id="9" name="Rectangle 15"/>
          <p:cNvSpPr>
            <a:spLocks/>
          </p:cNvSpPr>
          <p:nvPr userDrawn="1"/>
        </p:nvSpPr>
        <p:spPr bwMode="auto">
          <a:xfrm>
            <a:off x="685800" y="1257300"/>
            <a:ext cx="2971800" cy="2114550"/>
          </a:xfrm>
          <a:prstGeom prst="rect">
            <a:avLst/>
          </a:prstGeom>
          <a:solidFill>
            <a:srgbClr val="0E8ED0">
              <a:alpha val="83920"/>
            </a:srgbClr>
          </a:solidFill>
          <a:ln w="25400">
            <a:solidFill>
              <a:schemeClr val="bg1"/>
            </a:solidFill>
            <a:miter lim="800000"/>
            <a:headEnd/>
            <a:tailEnd/>
          </a:ln>
        </p:spPr>
        <p:txBody>
          <a:bodyPr wrap="none" anchor="ctr"/>
          <a:lstStyle/>
          <a:p>
            <a:endParaRPr lang="en-US" sz="1050" dirty="0"/>
          </a:p>
        </p:txBody>
      </p:sp>
      <p:sp>
        <p:nvSpPr>
          <p:cNvPr id="10" name="Text Placeholder 9"/>
          <p:cNvSpPr>
            <a:spLocks noGrp="1"/>
          </p:cNvSpPr>
          <p:nvPr>
            <p:ph type="body" sz="quarter" idx="10" hasCustomPrompt="1"/>
          </p:nvPr>
        </p:nvSpPr>
        <p:spPr>
          <a:xfrm>
            <a:off x="685800" y="1257300"/>
            <a:ext cx="2971800" cy="2114550"/>
          </a:xfrm>
          <a:prstGeom prst="rect">
            <a:avLst/>
          </a:prstGeom>
        </p:spPr>
        <p:txBody>
          <a:bodyPr anchor="ctr"/>
          <a:lstStyle>
            <a:lvl1pPr marL="0" indent="0" algn="ctr">
              <a:buNone/>
              <a:defRPr sz="3000">
                <a:solidFill>
                  <a:schemeClr val="bg1"/>
                </a:solidFill>
              </a:defRPr>
            </a:lvl1pPr>
          </a:lstStyle>
          <a:p>
            <a:pPr lvl="0"/>
            <a:r>
              <a:rPr lang="en-US" dirty="0"/>
              <a:t>Click to add text</a:t>
            </a:r>
          </a:p>
        </p:txBody>
      </p:sp>
      <p:sp>
        <p:nvSpPr>
          <p:cNvPr id="14" name="Text Placeholder 13"/>
          <p:cNvSpPr>
            <a:spLocks noGrp="1"/>
          </p:cNvSpPr>
          <p:nvPr>
            <p:ph type="body" sz="quarter" idx="11" hasCustomPrompt="1"/>
          </p:nvPr>
        </p:nvSpPr>
        <p:spPr>
          <a:xfrm>
            <a:off x="3962400" y="0"/>
            <a:ext cx="5181600" cy="5143500"/>
          </a:xfrm>
          <a:prstGeom prst="rect">
            <a:avLst/>
          </a:prstGeom>
        </p:spPr>
        <p:txBody>
          <a:bodyPr anchor="ctr"/>
          <a:lstStyle>
            <a:lvl1pPr>
              <a:defRPr>
                <a:solidFill>
                  <a:schemeClr val="bg1"/>
                </a:solidFill>
              </a:defRPr>
            </a:lvl1pPr>
          </a:lstStyle>
          <a:p>
            <a:pPr lvl="0"/>
            <a:r>
              <a:rPr lang="en-US" dirty="0"/>
              <a:t>Click to add text</a:t>
            </a:r>
          </a:p>
        </p:txBody>
      </p:sp>
    </p:spTree>
    <p:extLst>
      <p:ext uri="{BB962C8B-B14F-4D97-AF65-F5344CB8AC3E}">
        <p14:creationId xmlns:p14="http://schemas.microsoft.com/office/powerpoint/2010/main" val="3519793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8_Custom">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rgbClr val="FBAD1D">
              <a:alpha val="63136"/>
            </a:srgbClr>
          </a:solidFill>
          <a:ln w="25400">
            <a:noFill/>
            <a:miter lim="800000"/>
            <a:headEnd/>
            <a:tailEnd/>
          </a:ln>
        </p:spPr>
        <p:txBody>
          <a:bodyPr wrap="none" anchor="ctr"/>
          <a:lstStyle/>
          <a:p>
            <a:endParaRPr lang="en-US" sz="1050" dirty="0"/>
          </a:p>
        </p:txBody>
      </p:sp>
      <p:sp>
        <p:nvSpPr>
          <p:cNvPr id="5" name="Rectangle 14"/>
          <p:cNvSpPr>
            <a:spLocks/>
          </p:cNvSpPr>
          <p:nvPr userDrawn="1"/>
        </p:nvSpPr>
        <p:spPr bwMode="auto">
          <a:xfrm>
            <a:off x="0" y="0"/>
            <a:ext cx="2667000" cy="1885950"/>
          </a:xfrm>
          <a:prstGeom prst="rect">
            <a:avLst/>
          </a:prstGeom>
          <a:solidFill>
            <a:srgbClr val="0E8ED0">
              <a:alpha val="83920"/>
            </a:srgbClr>
          </a:solidFill>
          <a:ln w="25400">
            <a:solidFill>
              <a:schemeClr val="bg1"/>
            </a:solid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rgbClr val="DA5D00">
              <a:alpha val="94116"/>
            </a:srgbClr>
          </a:solidFill>
          <a:ln w="38100">
            <a:noFill/>
            <a:miter lim="800000"/>
            <a:headEnd/>
            <a:tailEnd/>
          </a:ln>
        </p:spPr>
        <p:txBody>
          <a:bodyPr wrap="none" anchor="ctr"/>
          <a:lstStyle/>
          <a:p>
            <a:endParaRPr lang="en-US" sz="1050" dirty="0"/>
          </a:p>
        </p:txBody>
      </p:sp>
      <p:sp>
        <p:nvSpPr>
          <p:cNvPr id="9" name="Text Placeholder 8"/>
          <p:cNvSpPr>
            <a:spLocks noGrp="1"/>
          </p:cNvSpPr>
          <p:nvPr>
            <p:ph type="body" sz="quarter" idx="10" hasCustomPrompt="1"/>
          </p:nvPr>
        </p:nvSpPr>
        <p:spPr>
          <a:xfrm>
            <a:off x="0" y="3714750"/>
            <a:ext cx="9144000" cy="967979"/>
          </a:xfrm>
          <a:prstGeom prst="rect">
            <a:avLst/>
          </a:prstGeom>
        </p:spPr>
        <p:txBody>
          <a:bodyPr anchor="ctr"/>
          <a:lstStyle>
            <a:lvl1pPr marL="175022" indent="0">
              <a:buNone/>
              <a:defRPr baseline="0">
                <a:solidFill>
                  <a:schemeClr val="bg1"/>
                </a:solidFill>
              </a:defRPr>
            </a:lvl1pPr>
          </a:lstStyle>
          <a:p>
            <a:pPr lvl="0"/>
            <a:r>
              <a:rPr lang="en-US" dirty="0"/>
              <a:t>Click to add text. This slide is especially helpful for content that requires longer, descriptive phrases.</a:t>
            </a:r>
          </a:p>
        </p:txBody>
      </p:sp>
      <p:sp>
        <p:nvSpPr>
          <p:cNvPr id="11" name="Text Placeholder 10"/>
          <p:cNvSpPr>
            <a:spLocks noGrp="1"/>
          </p:cNvSpPr>
          <p:nvPr>
            <p:ph type="body" sz="quarter" idx="11" hasCustomPrompt="1"/>
          </p:nvPr>
        </p:nvSpPr>
        <p:spPr>
          <a:xfrm>
            <a:off x="0" y="0"/>
            <a:ext cx="2667000" cy="1885950"/>
          </a:xfrm>
          <a:prstGeom prst="rect">
            <a:avLst/>
          </a:prstGeom>
        </p:spPr>
        <p:txBody>
          <a:bodyPr anchor="ctr"/>
          <a:lstStyle>
            <a:lvl1pPr marL="175022" indent="0">
              <a:buNone/>
              <a:defRPr sz="3000">
                <a:solidFill>
                  <a:schemeClr val="bg1"/>
                </a:solidFill>
              </a:defRPr>
            </a:lvl1pPr>
          </a:lstStyle>
          <a:p>
            <a:pPr lvl="0"/>
            <a:r>
              <a:rPr lang="en-US" dirty="0"/>
              <a:t>Click to add text</a:t>
            </a:r>
          </a:p>
        </p:txBody>
      </p:sp>
      <p:sp>
        <p:nvSpPr>
          <p:cNvPr id="7" name="Content Placeholder 6"/>
          <p:cNvSpPr>
            <a:spLocks noGrp="1"/>
          </p:cNvSpPr>
          <p:nvPr>
            <p:ph sz="quarter" idx="12"/>
          </p:nvPr>
        </p:nvSpPr>
        <p:spPr>
          <a:xfrm>
            <a:off x="2743200" y="800100"/>
            <a:ext cx="6324600" cy="2857500"/>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474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_Content">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rgbClr val="DA5D00">
              <a:alpha val="92940"/>
            </a:srgb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rgbClr val="FBAD1D">
              <a:alpha val="63136"/>
            </a:srgbClr>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762000" y="114300"/>
            <a:ext cx="2971800" cy="2114550"/>
          </a:xfrm>
          <a:prstGeom prst="rect">
            <a:avLst/>
          </a:prstGeom>
          <a:solidFill>
            <a:srgbClr val="0E8ED0">
              <a:alpha val="83529"/>
            </a:srgbClr>
          </a:solidFill>
          <a:ln w="25400">
            <a:solidFill>
              <a:schemeClr val="bg1"/>
            </a:solidFill>
            <a:miter lim="800000"/>
            <a:headEnd/>
            <a:tailEnd/>
          </a:ln>
        </p:spPr>
        <p:txBody>
          <a:bodyPr wrap="none" anchor="ctr"/>
          <a:lstStyle/>
          <a:p>
            <a:endParaRPr lang="en-US" sz="1050" dirty="0"/>
          </a:p>
        </p:txBody>
      </p:sp>
      <p:sp>
        <p:nvSpPr>
          <p:cNvPr id="5" name="Text Placeholder 4"/>
          <p:cNvSpPr>
            <a:spLocks noGrp="1"/>
          </p:cNvSpPr>
          <p:nvPr>
            <p:ph type="body" sz="quarter" idx="10" hasCustomPrompt="1"/>
          </p:nvPr>
        </p:nvSpPr>
        <p:spPr>
          <a:xfrm>
            <a:off x="762000" y="114300"/>
            <a:ext cx="2971800" cy="2114550"/>
          </a:xfrm>
          <a:prstGeom prst="rect">
            <a:avLst/>
          </a:prstGeom>
        </p:spPr>
        <p:txBody>
          <a:bodyPr anchor="ctr"/>
          <a:lstStyle>
            <a:lvl1pPr marL="0" indent="0" algn="ctr">
              <a:buNone/>
              <a:defRPr sz="3000" baseline="0">
                <a:solidFill>
                  <a:schemeClr val="bg1"/>
                </a:solidFill>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p:spPr>
        <p:txBody>
          <a:bodyPr anchor="ctr"/>
          <a:lstStyle>
            <a:lvl1pPr>
              <a:defRPr>
                <a:solidFill>
                  <a:schemeClr val="bg1"/>
                </a:solidFill>
              </a:defRPr>
            </a:lvl1pPr>
          </a:lstStyle>
          <a:p>
            <a:pPr lvl="0"/>
            <a:r>
              <a:rPr lang="en-US" dirty="0"/>
              <a:t>Click to add text</a:t>
            </a:r>
          </a:p>
        </p:txBody>
      </p:sp>
      <p:sp>
        <p:nvSpPr>
          <p:cNvPr id="11" name="Footer Placeholder 1"/>
          <p:cNvSpPr txBox="1">
            <a:spLocks/>
          </p:cNvSpPr>
          <p:nvPr userDrawn="1"/>
        </p:nvSpPr>
        <p:spPr>
          <a:xfrm>
            <a:off x="0" y="4972050"/>
            <a:ext cx="30480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America Needs You ©2018,</a:t>
            </a:r>
            <a:r>
              <a:rPr lang="en-US" sz="900" baseline="0" dirty="0">
                <a:solidFill>
                  <a:schemeClr val="bg1"/>
                </a:solidFill>
              </a:rPr>
              <a:t> </a:t>
            </a:r>
            <a:r>
              <a:rPr lang="en-US" sz="900" dirty="0">
                <a:solidFill>
                  <a:schemeClr val="bg1"/>
                </a:solidFill>
              </a:rPr>
              <a:t>All rights reserved</a:t>
            </a:r>
          </a:p>
          <a:p>
            <a:endParaRPr lang="en-US" sz="1350" dirty="0">
              <a:solidFill>
                <a:schemeClr val="accent2"/>
              </a:solidFill>
            </a:endParaRPr>
          </a:p>
        </p:txBody>
      </p:sp>
    </p:spTree>
    <p:extLst>
      <p:ext uri="{BB962C8B-B14F-4D97-AF65-F5344CB8AC3E}">
        <p14:creationId xmlns:p14="http://schemas.microsoft.com/office/powerpoint/2010/main" val="119350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0" name="Google Shape;80;p18"/>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9"/>
          <p:cNvSpPr txBox="1">
            <a:spLocks noGrp="1"/>
          </p:cNvSpPr>
          <p:nvPr>
            <p:ph type="body" idx="1"/>
          </p:nvPr>
        </p:nvSpPr>
        <p:spPr>
          <a:xfrm>
            <a:off x="457200" y="1151335"/>
            <a:ext cx="4040100" cy="480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3"/>
          </p:nvPr>
        </p:nvSpPr>
        <p:spPr>
          <a:xfrm>
            <a:off x="4645025" y="1151335"/>
            <a:ext cx="4041900" cy="480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2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5" name="Google Shape;105;p22"/>
          <p:cNvSpPr txBox="1">
            <a:spLocks noGrp="1"/>
          </p:cNvSpPr>
          <p:nvPr>
            <p:ph type="body" idx="1"/>
          </p:nvPr>
        </p:nvSpPr>
        <p:spPr>
          <a:xfrm>
            <a:off x="3575050" y="204788"/>
            <a:ext cx="5111700" cy="438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22"/>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07" name="Google Shape;107;p2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2" name="Google Shape;112;p23"/>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3" name="Google Shape;113;p23"/>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9" name="Google Shape;119;p24"/>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Google Shape;120;p2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5" name="Google Shape;125;p25"/>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 name="Google Shape;126;p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27"/>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5" name="Google Shape;135;p27"/>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EFEFEF"/>
              </a:buClr>
              <a:buSzPts val="3200"/>
              <a:buNone/>
              <a:defRPr sz="3200" i="0" u="none" strike="noStrike" cap="none">
                <a:solidFill>
                  <a:srgbClr val="EFEFEF"/>
                </a:solidFill>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6" name="Google Shape;136;p27"/>
          <p:cNvSpPr txBox="1"/>
          <p:nvPr/>
        </p:nvSpPr>
        <p:spPr>
          <a:xfrm>
            <a:off x="6324600" y="288451"/>
            <a:ext cx="2590800" cy="62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July 21, 2016</a:t>
            </a:r>
            <a:endParaRPr/>
          </a:p>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Tinley Park, Illinois</a:t>
            </a:r>
            <a:endParaRPr sz="2400" b="1" i="0" u="none" strike="noStrike" cap="none">
              <a:solidFill>
                <a:schemeClr val="dk1"/>
              </a:solidFill>
              <a:latin typeface="Calibri"/>
              <a:ea typeface="Calibri"/>
              <a:cs typeface="Calibri"/>
              <a:sym typeface="Calibri"/>
            </a:endParaRPr>
          </a:p>
        </p:txBody>
      </p:sp>
      <p:pic>
        <p:nvPicPr>
          <p:cNvPr id="137" name="Google Shape;137;p27"/>
          <p:cNvPicPr preferRelativeResize="0"/>
          <p:nvPr/>
        </p:nvPicPr>
        <p:blipFill rotWithShape="1">
          <a:blip r:embed="rId2">
            <a:alphaModFix/>
          </a:blip>
          <a:srcRect/>
          <a:stretch/>
        </p:blipFill>
        <p:spPr>
          <a:xfrm>
            <a:off x="381001" y="114299"/>
            <a:ext cx="3524700" cy="971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orkshop" type="obj">
  <p:cSld name="OBJECT">
    <p:bg>
      <p:bgPr>
        <a:solidFill>
          <a:srgbClr val="242424"/>
        </a:solidFill>
        <a:effectLst/>
      </p:bgPr>
    </p:bg>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457200" y="205975"/>
            <a:ext cx="8229600" cy="994200"/>
          </a:xfrm>
          <a:prstGeom prst="rect">
            <a:avLst/>
          </a:prstGeom>
          <a:noFill/>
          <a:ln>
            <a:noFill/>
          </a:ln>
        </p:spPr>
        <p:txBody>
          <a:bodyPr spcFirstLastPara="1" wrap="square" lIns="91425" tIns="91425" rIns="91425" bIns="91425" anchor="ctr" anchorCtr="0">
            <a:noAutofit/>
          </a:bodyPr>
          <a:lstStyle>
            <a:lvl1pPr marL="0" lvl="0" indent="0" rtl="0">
              <a:spcBef>
                <a:spcPts val="0"/>
              </a:spcBef>
              <a:spcAft>
                <a:spcPts val="0"/>
              </a:spcAft>
              <a:buClr>
                <a:schemeClr val="dk1"/>
              </a:buClr>
              <a:buSzPts val="1400"/>
              <a:buFont typeface="Calibri"/>
              <a:buNone/>
              <a:defRPr sz="3600" b="0" i="0" u="none" strike="noStrike" cap="none">
                <a:solidFill>
                  <a:srgbClr val="FFFFFF"/>
                </a:solidFill>
                <a:latin typeface="Avenir"/>
                <a:ea typeface="Avenir"/>
                <a:cs typeface="Avenir"/>
                <a:sym typeface="Avenir"/>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0" name="Google Shape;140;p28"/>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ctr" anchorCtr="0">
            <a:noAutofit/>
          </a:bodyPr>
          <a:lstStyle>
            <a:lvl1pPr marL="457200" marR="0" lvl="0" indent="-368300" algn="l" rtl="0">
              <a:spcBef>
                <a:spcPts val="0"/>
              </a:spcBef>
              <a:spcAft>
                <a:spcPts val="0"/>
              </a:spcAft>
              <a:buClr>
                <a:srgbClr val="FFFFFF"/>
              </a:buClr>
              <a:buSzPts val="2200"/>
              <a:buFont typeface="Open Sans"/>
              <a:buChar char="●"/>
              <a:defRPr sz="1800" i="0" u="none" strike="noStrike" cap="none">
                <a:solidFill>
                  <a:srgbClr val="FFFFFF"/>
                </a:solidFill>
                <a:latin typeface="Avenir"/>
                <a:ea typeface="Avenir"/>
                <a:cs typeface="Avenir"/>
                <a:sym typeface="Avenir"/>
              </a:defRPr>
            </a:lvl1pPr>
            <a:lvl2pPr marL="914400" marR="0" lvl="1" indent="-336550" algn="l" rtl="0">
              <a:spcBef>
                <a:spcPts val="560"/>
              </a:spcBef>
              <a:spcAft>
                <a:spcPts val="0"/>
              </a:spcAft>
              <a:buClr>
                <a:srgbClr val="FFFFFF"/>
              </a:buClr>
              <a:buSzPts val="1700"/>
              <a:buFont typeface="Open Sans"/>
              <a:buChar char="○"/>
              <a:defRPr sz="2800" i="0" u="none" strike="noStrike" cap="none">
                <a:solidFill>
                  <a:srgbClr val="FFFFFF"/>
                </a:solidFill>
                <a:latin typeface="Avenir"/>
                <a:ea typeface="Avenir"/>
                <a:cs typeface="Avenir"/>
                <a:sym typeface="Avenir"/>
              </a:defRPr>
            </a:lvl2pPr>
            <a:lvl3pPr marL="1371600" marR="0" lvl="2" indent="-336550" algn="l" rtl="0">
              <a:spcBef>
                <a:spcPts val="480"/>
              </a:spcBef>
              <a:spcAft>
                <a:spcPts val="0"/>
              </a:spcAft>
              <a:buClr>
                <a:srgbClr val="FFFFFF"/>
              </a:buClr>
              <a:buSzPts val="1700"/>
              <a:buFont typeface="Open Sans"/>
              <a:buChar char="■"/>
              <a:defRPr sz="2400" i="0" u="none" strike="noStrike" cap="none">
                <a:solidFill>
                  <a:srgbClr val="FFFFFF"/>
                </a:solidFill>
                <a:latin typeface="Avenir"/>
                <a:ea typeface="Avenir"/>
                <a:cs typeface="Avenir"/>
                <a:sym typeface="Avenir"/>
              </a:defRPr>
            </a:lvl3pPr>
            <a:lvl4pPr marL="1828800" marR="0" lvl="3" indent="-336550" algn="l" rtl="0">
              <a:spcBef>
                <a:spcPts val="4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4pPr>
            <a:lvl5pPr marL="2286000" marR="0" lvl="4" indent="-336550" algn="l" rtl="0">
              <a:spcBef>
                <a:spcPts val="4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5pPr>
            <a:lvl6pPr marL="2743200" marR="0" lvl="5" indent="-336550" algn="l" rtl="0">
              <a:spcBef>
                <a:spcPts val="4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6pPr>
            <a:lvl7pPr marL="3200400" marR="0" lvl="6" indent="-336550" algn="l" rtl="0">
              <a:spcBef>
                <a:spcPts val="4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7pPr>
            <a:lvl8pPr marL="3657600" marR="0" lvl="7" indent="-336550" algn="l" rtl="0">
              <a:spcBef>
                <a:spcPts val="4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8pPr>
            <a:lvl9pPr marL="4114800" marR="0" lvl="8" indent="-336550" algn="l" rtl="0">
              <a:spcBef>
                <a:spcPts val="400"/>
              </a:spcBef>
              <a:spcAft>
                <a:spcPts val="0"/>
              </a:spcAft>
              <a:buClr>
                <a:srgbClr val="FFFFFF"/>
              </a:buClr>
              <a:buSzPts val="1700"/>
              <a:buFont typeface="Open Sans"/>
              <a:buChar char="■"/>
              <a:defRPr sz="2000" i="0" u="none" strike="noStrike" cap="none">
                <a:solidFill>
                  <a:srgbClr val="FFFFFF"/>
                </a:solidFill>
                <a:latin typeface="Avenir"/>
                <a:ea typeface="Avenir"/>
                <a:cs typeface="Avenir"/>
                <a:sym typeface="Avenir"/>
              </a:defRPr>
            </a:lvl9pPr>
          </a:lstStyle>
          <a:p>
            <a:endParaRPr/>
          </a:p>
        </p:txBody>
      </p:sp>
      <p:sp>
        <p:nvSpPr>
          <p:cNvPr id="141" name="Google Shape;141;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4" name="Google Shape;144;p29"/>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45" name="Google Shape;145;p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46" name="Google Shape;146;p29"/>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9" name="Google Shape;149;p30"/>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30"/>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3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52" name="Google Shape;152;p30"/>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5" name="Google Shape;155;p31"/>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6" name="Google Shape;156;p31"/>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7" name="Google Shape;157;p31"/>
          <p:cNvSpPr txBox="1">
            <a:spLocks noGrp="1"/>
          </p:cNvSpPr>
          <p:nvPr>
            <p:ph type="body" idx="3"/>
          </p:nvPr>
        </p:nvSpPr>
        <p:spPr>
          <a:xfrm>
            <a:off x="4645025" y="1151335"/>
            <a:ext cx="4041900" cy="4797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8" name="Google Shape;158;p31"/>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9" name="Google Shape;159;p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0" name="Google Shape;160;p31"/>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3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7" name="Google Shape;167;p33"/>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8"/>
        <p:cNvGrpSpPr/>
        <p:nvPr/>
      </p:nvGrpSpPr>
      <p:grpSpPr>
        <a:xfrm>
          <a:off x="0" y="0"/>
          <a:ext cx="0" cy="0"/>
          <a:chOff x="0" y="0"/>
          <a:chExt cx="0" cy="0"/>
        </a:xfrm>
      </p:grpSpPr>
      <p:sp>
        <p:nvSpPr>
          <p:cNvPr id="169" name="Google Shape;169;p34"/>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0" name="Google Shape;170;p34"/>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Google Shape;171;p34"/>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72" name="Google Shape;172;p3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73" name="Google Shape;173;p34"/>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6" name="Google Shape;176;p35"/>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7" name="Google Shape;177;p35"/>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78" name="Google Shape;178;p3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79" name="Google Shape;179;p35"/>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82" name="Google Shape;182;p36"/>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Google Shape;183;p3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4" name="Google Shape;184;p36"/>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5"/>
        <p:cNvGrpSpPr/>
        <p:nvPr/>
      </p:nvGrpSpPr>
      <p:grpSpPr>
        <a:xfrm>
          <a:off x="0" y="0"/>
          <a:ext cx="0" cy="0"/>
          <a:chOff x="0" y="0"/>
          <a:chExt cx="0" cy="0"/>
        </a:xfrm>
      </p:grpSpPr>
      <p:sp>
        <p:nvSpPr>
          <p:cNvPr id="186" name="Google Shape;186;p37"/>
          <p:cNvSpPr txBox="1">
            <a:spLocks noGrp="1"/>
          </p:cNvSpPr>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87" name="Google Shape;187;p37"/>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8" name="Google Shape;188;p3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9" name="Google Shape;189;p37"/>
          <p:cNvPicPr preferRelativeResize="0"/>
          <p:nvPr/>
        </p:nvPicPr>
        <p:blipFill rotWithShape="1">
          <a:blip r:embed="rId2">
            <a:alphaModFix/>
          </a:blip>
          <a:srcRect t="22333" b="22886"/>
          <a:stretch/>
        </p:blipFill>
        <p:spPr>
          <a:xfrm>
            <a:off x="0" y="4632592"/>
            <a:ext cx="1828800" cy="5142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01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cap">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4572000" y="0"/>
            <a:ext cx="4572000" cy="5143500"/>
          </a:xfrm>
          <a:prstGeom prst="rect">
            <a:avLst/>
          </a:prstGeom>
          <a:solidFill>
            <a:schemeClr val="tx2"/>
          </a:solidFill>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
        <p:nvSpPr>
          <p:cNvPr id="3" name="Text Placeholder 2"/>
          <p:cNvSpPr>
            <a:spLocks noGrp="1"/>
          </p:cNvSpPr>
          <p:nvPr>
            <p:ph type="body" sz="quarter" idx="16" hasCustomPrompt="1"/>
          </p:nvPr>
        </p:nvSpPr>
        <p:spPr>
          <a:xfrm>
            <a:off x="-24525" y="971550"/>
            <a:ext cx="2425559" cy="800100"/>
          </a:xfrm>
          <a:prstGeom prst="rect">
            <a:avLst/>
          </a:prstGeom>
          <a:solidFill>
            <a:schemeClr val="accent1"/>
          </a:solidFill>
        </p:spPr>
        <p:txBody>
          <a:bodyPr anchor="ctr"/>
          <a:lstStyle>
            <a:lvl1pPr marL="0" indent="0" algn="ctr">
              <a:buNone/>
              <a:defRPr sz="1800" b="0">
                <a:solidFill>
                  <a:schemeClr val="bg1"/>
                </a:solidFill>
                <a:latin typeface="Calibri" panose="020F0502020204030204" pitchFamily="34" charset="0"/>
              </a:defRPr>
            </a:lvl1pPr>
            <a:lvl2pPr>
              <a:defRPr sz="1800"/>
            </a:lvl2pPr>
            <a:lvl3pPr>
              <a:defRPr sz="1800"/>
            </a:lvl3pPr>
            <a:lvl4pPr>
              <a:defRPr sz="1800"/>
            </a:lvl4pPr>
            <a:lvl5pPr>
              <a:defRPr sz="1800"/>
            </a:lvl5pPr>
          </a:lstStyle>
          <a:p>
            <a:pPr lvl="0"/>
            <a:r>
              <a:rPr lang="en-US" dirty="0"/>
              <a:t>Click to add text</a:t>
            </a:r>
          </a:p>
        </p:txBody>
      </p:sp>
      <p:sp>
        <p:nvSpPr>
          <p:cNvPr id="7" name="Text Placeholder 6"/>
          <p:cNvSpPr>
            <a:spLocks noGrp="1"/>
          </p:cNvSpPr>
          <p:nvPr>
            <p:ph type="body" sz="quarter" idx="17" hasCustomPrompt="1"/>
          </p:nvPr>
        </p:nvSpPr>
        <p:spPr>
          <a:xfrm>
            <a:off x="2134334" y="2057400"/>
            <a:ext cx="2436932" cy="800100"/>
          </a:xfrm>
          <a:prstGeom prst="rect">
            <a:avLst/>
          </a:prstGeom>
          <a:solidFill>
            <a:schemeClr val="accent1"/>
          </a:solidFill>
        </p:spPr>
        <p:txBody>
          <a:bodyPr anchor="ctr"/>
          <a:lstStyle>
            <a:lvl1pPr marL="0" indent="0" algn="ctr">
              <a:buNone/>
              <a:defRPr sz="1800">
                <a:solidFill>
                  <a:schemeClr val="bg1"/>
                </a:solidFill>
                <a:latin typeface="Calibri" panose="020F0502020204030204" pitchFamily="34" charset="0"/>
              </a:defRPr>
            </a:lvl1pPr>
          </a:lstStyle>
          <a:p>
            <a:pPr lvl="0"/>
            <a:r>
              <a:rPr lang="en-US" dirty="0"/>
              <a:t>Click to add text</a:t>
            </a:r>
          </a:p>
        </p:txBody>
      </p:sp>
      <p:sp>
        <p:nvSpPr>
          <p:cNvPr id="20" name="Text Placeholder 19"/>
          <p:cNvSpPr>
            <a:spLocks noGrp="1"/>
          </p:cNvSpPr>
          <p:nvPr>
            <p:ph type="body" sz="quarter" idx="18" hasCustomPrompt="1"/>
          </p:nvPr>
        </p:nvSpPr>
        <p:spPr>
          <a:xfrm>
            <a:off x="0" y="3143250"/>
            <a:ext cx="2425700" cy="800100"/>
          </a:xfrm>
          <a:prstGeom prst="rect">
            <a:avLst/>
          </a:prstGeom>
          <a:solidFill>
            <a:schemeClr val="accent1"/>
          </a:solidFill>
        </p:spPr>
        <p:txBody>
          <a:bodyPr anchor="ctr"/>
          <a:lstStyle>
            <a:lvl1pPr marL="0" indent="0" algn="ctr">
              <a:buNone/>
              <a:defRPr sz="1800" baseline="0">
                <a:solidFill>
                  <a:schemeClr val="bg1"/>
                </a:solidFill>
                <a:latin typeface="Calibri" panose="020F0502020204030204" pitchFamily="34" charset="0"/>
              </a:defRPr>
            </a:lvl1pPr>
          </a:lstStyle>
          <a:p>
            <a:pPr lvl="0"/>
            <a:r>
              <a:rPr lang="en-US" sz="1800" dirty="0"/>
              <a:t>Click to add text</a:t>
            </a:r>
            <a:endParaRPr lang="en-US" dirty="0"/>
          </a:p>
        </p:txBody>
      </p:sp>
      <p:sp>
        <p:nvSpPr>
          <p:cNvPr id="22" name="Text Placeholder 21"/>
          <p:cNvSpPr>
            <a:spLocks noGrp="1"/>
          </p:cNvSpPr>
          <p:nvPr>
            <p:ph type="body" sz="quarter" idx="19" hasCustomPrompt="1"/>
          </p:nvPr>
        </p:nvSpPr>
        <p:spPr>
          <a:xfrm>
            <a:off x="2149475" y="4171950"/>
            <a:ext cx="2406650" cy="800100"/>
          </a:xfrm>
          <a:prstGeom prst="rect">
            <a:avLst/>
          </a:prstGeom>
          <a:solidFill>
            <a:schemeClr val="accent1"/>
          </a:solidFill>
        </p:spPr>
        <p:txBody>
          <a:bodyPr anchor="ctr"/>
          <a:lstStyle>
            <a:lvl1pPr marL="0" indent="0" algn="ctr">
              <a:buNone/>
              <a:defRPr sz="1800" baseline="0">
                <a:solidFill>
                  <a:schemeClr val="bg1"/>
                </a:solidFill>
                <a:latin typeface="Calibri" panose="020F0502020204030204" pitchFamily="34" charset="0"/>
              </a:defRPr>
            </a:lvl1pPr>
          </a:lstStyle>
          <a:p>
            <a:pPr lvl="0"/>
            <a:r>
              <a:rPr lang="en-US" dirty="0"/>
              <a:t>Click to add text</a:t>
            </a:r>
          </a:p>
        </p:txBody>
      </p:sp>
      <p:sp>
        <p:nvSpPr>
          <p:cNvPr id="15" name="TextBox 3"/>
          <p:cNvSpPr txBox="1">
            <a:spLocks noChangeArrowheads="1"/>
          </p:cNvSpPr>
          <p:nvPr userDrawn="1"/>
        </p:nvSpPr>
        <p:spPr bwMode="auto">
          <a:xfrm>
            <a:off x="228601" y="171450"/>
            <a:ext cx="27206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ヒラギノ角ゴ ProN W6" charset="0"/>
                <a:cs typeface="ヒラギノ角ゴ ProN W6" charset="0"/>
              </a:defRPr>
            </a:lvl1pPr>
            <a:lvl2pPr marL="742950" indent="-285750">
              <a:defRPr>
                <a:solidFill>
                  <a:schemeClr val="tx1"/>
                </a:solidFill>
                <a:latin typeface="Corbel" charset="0"/>
                <a:ea typeface="ヒラギノ角ゴ ProN W6" charset="0"/>
                <a:cs typeface="ヒラギノ角ゴ ProN W6" charset="0"/>
              </a:defRPr>
            </a:lvl2pPr>
            <a:lvl3pPr marL="1143000" indent="-228600">
              <a:defRPr>
                <a:solidFill>
                  <a:schemeClr val="tx1"/>
                </a:solidFill>
                <a:latin typeface="Corbel" charset="0"/>
                <a:ea typeface="ヒラギノ角ゴ ProN W6" charset="0"/>
                <a:cs typeface="ヒラギノ角ゴ ProN W6" charset="0"/>
              </a:defRPr>
            </a:lvl3pPr>
            <a:lvl4pPr marL="1600200" indent="-228600">
              <a:defRPr>
                <a:solidFill>
                  <a:schemeClr val="tx1"/>
                </a:solidFill>
                <a:latin typeface="Corbel" charset="0"/>
                <a:ea typeface="ヒラギノ角ゴ ProN W6" charset="0"/>
                <a:cs typeface="ヒラギノ角ゴ ProN W6" charset="0"/>
              </a:defRPr>
            </a:lvl4pPr>
            <a:lvl5pPr marL="2057400" indent="-228600">
              <a:defRPr>
                <a:solidFill>
                  <a:schemeClr val="tx1"/>
                </a:solidFill>
                <a:latin typeface="Corbel" charset="0"/>
                <a:ea typeface="ヒラギノ角ゴ ProN W6" charset="0"/>
                <a:cs typeface="ヒラギノ角ゴ ProN W6" charset="0"/>
              </a:defRPr>
            </a:lvl5pPr>
            <a:lvl6pPr marL="2514600" indent="-228600" fontAlgn="base">
              <a:spcBef>
                <a:spcPct val="0"/>
              </a:spcBef>
              <a:spcAft>
                <a:spcPct val="0"/>
              </a:spcAft>
              <a:defRPr>
                <a:solidFill>
                  <a:schemeClr val="tx1"/>
                </a:solidFill>
                <a:latin typeface="Corbel" charset="0"/>
                <a:ea typeface="ヒラギノ角ゴ ProN W6" charset="0"/>
                <a:cs typeface="ヒラギノ角ゴ ProN W6" charset="0"/>
              </a:defRPr>
            </a:lvl6pPr>
            <a:lvl7pPr marL="2971800" indent="-228600" fontAlgn="base">
              <a:spcBef>
                <a:spcPct val="0"/>
              </a:spcBef>
              <a:spcAft>
                <a:spcPct val="0"/>
              </a:spcAft>
              <a:defRPr>
                <a:solidFill>
                  <a:schemeClr val="tx1"/>
                </a:solidFill>
                <a:latin typeface="Corbel" charset="0"/>
                <a:ea typeface="ヒラギノ角ゴ ProN W6" charset="0"/>
                <a:cs typeface="ヒラギノ角ゴ ProN W6" charset="0"/>
              </a:defRPr>
            </a:lvl7pPr>
            <a:lvl8pPr marL="3429000" indent="-228600" fontAlgn="base">
              <a:spcBef>
                <a:spcPct val="0"/>
              </a:spcBef>
              <a:spcAft>
                <a:spcPct val="0"/>
              </a:spcAft>
              <a:defRPr>
                <a:solidFill>
                  <a:schemeClr val="tx1"/>
                </a:solidFill>
                <a:latin typeface="Corbel" charset="0"/>
                <a:ea typeface="ヒラギノ角ゴ ProN W6" charset="0"/>
                <a:cs typeface="ヒラギノ角ゴ ProN W6" charset="0"/>
              </a:defRPr>
            </a:lvl8pPr>
            <a:lvl9pPr marL="3886200" indent="-228600" fontAlgn="base">
              <a:spcBef>
                <a:spcPct val="0"/>
              </a:spcBef>
              <a:spcAft>
                <a:spcPct val="0"/>
              </a:spcAft>
              <a:defRPr>
                <a:solidFill>
                  <a:schemeClr val="tx1"/>
                </a:solidFill>
                <a:latin typeface="Corbel" charset="0"/>
                <a:ea typeface="ヒラギノ角ゴ ProN W6" charset="0"/>
                <a:cs typeface="ヒラギノ角ゴ ProN W6" charset="0"/>
              </a:defRPr>
            </a:lvl9pPr>
          </a:lstStyle>
          <a:p>
            <a:r>
              <a:rPr lang="en-US" sz="3600" b="1" dirty="0">
                <a:solidFill>
                  <a:schemeClr val="tx2"/>
                </a:solidFill>
                <a:latin typeface="+mj-lt"/>
                <a:cs typeface="BrowalliaUPC" panose="020B0604020202020204" pitchFamily="34" charset="-34"/>
              </a:rPr>
              <a:t>Let's Review!</a:t>
            </a:r>
          </a:p>
        </p:txBody>
      </p:sp>
    </p:spTree>
    <p:extLst>
      <p:ext uri="{BB962C8B-B14F-4D97-AF65-F5344CB8AC3E}">
        <p14:creationId xmlns:p14="http://schemas.microsoft.com/office/powerpoint/2010/main" val="592359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tx2"/>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3345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bg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639322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bg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Content Placeholder 3"/>
          <p:cNvSpPr>
            <a:spLocks noGrp="1"/>
          </p:cNvSpPr>
          <p:nvPr>
            <p:ph sz="quarter" idx="13"/>
          </p:nvPr>
        </p:nvSpPr>
        <p:spPr>
          <a:xfrm>
            <a:off x="0" y="-21431"/>
            <a:ext cx="4495800" cy="32789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1519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bg2"/>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tx2"/>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874892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bg2"/>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p:spPr>
        <p:txBody>
          <a:bodyPr anchor="ctr"/>
          <a:lstStyle>
            <a:lvl1pPr>
              <a:defRPr>
                <a:solidFill>
                  <a:schemeClr val="bg1"/>
                </a:solidFill>
              </a:defRPr>
            </a:lvl1pPr>
          </a:lstStyle>
          <a:p>
            <a:pPr lvl="0"/>
            <a:r>
              <a:rPr lang="en-US" dirty="0"/>
              <a:t>Click to add text</a:t>
            </a:r>
          </a:p>
        </p:txBody>
      </p:sp>
      <p:sp>
        <p:nvSpPr>
          <p:cNvPr id="13"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©2017,</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81099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bg2"/>
          </a:solidFill>
        </p:spPr>
        <p:txBody>
          <a:bodyPr anchor="ctr"/>
          <a:lstStyle>
            <a:lvl1pPr marL="175022" indent="0">
              <a:buNone/>
              <a:defRPr baseline="0">
                <a:solidFill>
                  <a:schemeClr val="bg1"/>
                </a:solidFill>
                <a:latin typeface="Calibri" panose="020F0502020204030204" pitchFamily="34" charset="0"/>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4084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ange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bg2"/>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1068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ange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bg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673253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ange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tx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bg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Content Placeholder 3"/>
          <p:cNvSpPr>
            <a:spLocks noGrp="1"/>
          </p:cNvSpPr>
          <p:nvPr>
            <p:ph sz="quarter" idx="13"/>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495800" y="-21431"/>
            <a:ext cx="4648200" cy="327898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659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range_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tx2">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rgbClr val="FCBB46"/>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bg2"/>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033422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ange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tx2">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bg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©2017,</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685579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_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accent3"/>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tx2"/>
          </a:solidFill>
        </p:spPr>
        <p:txBody>
          <a:bodyPr anchor="ctr"/>
          <a:lstStyle>
            <a:lvl1pPr marL="175022" indent="0">
              <a:buNone/>
              <a:defRPr baseline="0">
                <a:solidFill>
                  <a:schemeClr val="bg1"/>
                </a:solidFill>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bg2"/>
          </a:solidFill>
          <a:ln w="28575">
            <a:noFill/>
          </a:ln>
        </p:spPr>
        <p:txBody>
          <a:bodyPr anchor="ctr"/>
          <a:lstStyle>
            <a:lvl1pPr marL="0" indent="0" algn="ctr">
              <a:buNone/>
              <a:defRPr sz="30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90835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Yellow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accent3"/>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1454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accent3"/>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633623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tx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accent3"/>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Text Placeholder 3"/>
          <p:cNvSpPr>
            <a:spLocks noGrp="1"/>
          </p:cNvSpPr>
          <p:nvPr>
            <p:ph type="body" sz="quarter" idx="13"/>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301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Yellow_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tx2">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accent3"/>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031872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Yellow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accent3">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accent3"/>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©2017,</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86882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Yellow_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tx2"/>
          </a:solidFill>
        </p:spPr>
        <p:txBody>
          <a:bodyPr anchor="ctr"/>
          <a:lstStyle>
            <a:lvl1pPr marL="175022" indent="0">
              <a:buNone/>
              <a:defRPr baseline="0">
                <a:solidFill>
                  <a:schemeClr val="bg1"/>
                </a:solidFill>
                <a:latin typeface="Calibri" panose="020F0502020204030204" pitchFamily="34" charset="0"/>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accent3"/>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248007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accent3"/>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3646977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accent3"/>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Text Placeholder 3"/>
          <p:cNvSpPr>
            <a:spLocks noGrp="1"/>
          </p:cNvSpPr>
          <p:nvPr>
            <p:ph type="body" sz="quarter" idx="13"/>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723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Yellow_4">
    <p:spTree>
      <p:nvGrpSpPr>
        <p:cNvPr id="1" name=""/>
        <p:cNvGrpSpPr/>
        <p:nvPr/>
      </p:nvGrpSpPr>
      <p:grpSpPr>
        <a:xfrm>
          <a:off x="0" y="0"/>
          <a:ext cx="0" cy="0"/>
          <a:chOff x="0" y="0"/>
          <a:chExt cx="0" cy="0"/>
        </a:xfrm>
      </p:grpSpPr>
      <p:sp>
        <p:nvSpPr>
          <p:cNvPr id="8" name="Rectangle 4"/>
          <p:cNvSpPr>
            <a:spLocks/>
          </p:cNvSpPr>
          <p:nvPr userDrawn="1"/>
        </p:nvSpPr>
        <p:spPr bwMode="auto">
          <a:xfrm>
            <a:off x="3619500" y="-1079"/>
            <a:ext cx="5181600" cy="5143500"/>
          </a:xfrm>
          <a:prstGeom prst="rect">
            <a:avLst/>
          </a:prstGeom>
          <a:solidFill>
            <a:schemeClr val="accent3">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3"/>
          <p:cNvSpPr>
            <a:spLocks/>
          </p:cNvSpPr>
          <p:nvPr userDrawn="1"/>
        </p:nvSpPr>
        <p:spPr bwMode="auto">
          <a:xfrm>
            <a:off x="4724400" y="114300"/>
            <a:ext cx="2971800" cy="1885950"/>
          </a:xfrm>
          <a:prstGeom prst="rect">
            <a:avLst/>
          </a:prstGeom>
          <a:solidFill>
            <a:srgbClr val="0E8ED0">
              <a:alpha val="96861"/>
            </a:srgbClr>
          </a:solidFill>
          <a:ln w="25400">
            <a:solidFill>
              <a:schemeClr val="bg1"/>
            </a:solidFill>
            <a:miter lim="800000"/>
            <a:headEnd/>
            <a:tailEnd/>
          </a:ln>
        </p:spPr>
        <p:txBody>
          <a:bodyPr wrap="none" anchor="ctr"/>
          <a:lstStyle/>
          <a:p>
            <a:endParaRPr lang="en-US" sz="1050" dirty="0"/>
          </a:p>
        </p:txBody>
      </p:sp>
      <p:sp>
        <p:nvSpPr>
          <p:cNvPr id="4" name="Text Placeholder 3"/>
          <p:cNvSpPr>
            <a:spLocks noGrp="1"/>
          </p:cNvSpPr>
          <p:nvPr>
            <p:ph type="body" sz="quarter" idx="14" hasCustomPrompt="1"/>
          </p:nvPr>
        </p:nvSpPr>
        <p:spPr>
          <a:xfrm>
            <a:off x="4724400" y="114300"/>
            <a:ext cx="2971800" cy="1885950"/>
          </a:xfrm>
          <a:prstGeom prst="rect">
            <a:avLst/>
          </a:prstGeom>
          <a:solidFill>
            <a:schemeClr val="tx2"/>
          </a:solidFill>
          <a:ln w="28575">
            <a:solidFill>
              <a:schemeClr val="bg1"/>
            </a:solid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6" name="Text Placeholder 5"/>
          <p:cNvSpPr>
            <a:spLocks noGrp="1"/>
          </p:cNvSpPr>
          <p:nvPr>
            <p:ph type="body" sz="quarter" idx="15" hasCustomPrompt="1"/>
          </p:nvPr>
        </p:nvSpPr>
        <p:spPr>
          <a:xfrm>
            <a:off x="3619500" y="2000250"/>
            <a:ext cx="5181600" cy="3142172"/>
          </a:xfrm>
          <a:prstGeom prst="rect">
            <a:avLst/>
          </a:prstGeom>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2606987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Yellow_5">
    <p:spTree>
      <p:nvGrpSpPr>
        <p:cNvPr id="1" name=""/>
        <p:cNvGrpSpPr/>
        <p:nvPr/>
      </p:nvGrpSpPr>
      <p:grpSpPr>
        <a:xfrm>
          <a:off x="0" y="0"/>
          <a:ext cx="0" cy="0"/>
          <a:chOff x="0" y="0"/>
          <a:chExt cx="0" cy="0"/>
        </a:xfrm>
      </p:grpSpPr>
      <p:sp>
        <p:nvSpPr>
          <p:cNvPr id="8" name="Rectangle 4"/>
          <p:cNvSpPr>
            <a:spLocks/>
          </p:cNvSpPr>
          <p:nvPr userDrawn="1"/>
        </p:nvSpPr>
        <p:spPr bwMode="auto">
          <a:xfrm>
            <a:off x="0" y="2343150"/>
            <a:ext cx="5638800" cy="2800350"/>
          </a:xfrm>
          <a:prstGeom prst="rect">
            <a:avLst/>
          </a:prstGeom>
          <a:solidFill>
            <a:schemeClr val="accent3">
              <a:alpha val="92940"/>
            </a:schemeClr>
          </a:solidFill>
          <a:ln w="38100">
            <a:noFill/>
            <a:miter lim="800000"/>
            <a:headEnd/>
            <a:tailEnd/>
          </a:ln>
        </p:spPr>
        <p:txBody>
          <a:bodyPr wrap="none" anchor="ctr"/>
          <a:lstStyle/>
          <a:p>
            <a:endParaRPr lang="en-US" sz="1050" dirty="0"/>
          </a:p>
        </p:txBody>
      </p:sp>
      <p:sp>
        <p:nvSpPr>
          <p:cNvPr id="9" name="Rectangle 7"/>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10" name="Rectangle 14"/>
          <p:cNvSpPr>
            <a:spLocks/>
          </p:cNvSpPr>
          <p:nvPr userDrawn="1"/>
        </p:nvSpPr>
        <p:spPr bwMode="auto">
          <a:xfrm>
            <a:off x="0" y="0"/>
            <a:ext cx="2971800" cy="2114550"/>
          </a:xfrm>
          <a:prstGeom prst="rect">
            <a:avLst/>
          </a:prstGeom>
          <a:solidFill>
            <a:schemeClr val="accent6">
              <a:alpha val="83529"/>
            </a:schemeClr>
          </a:solidFill>
          <a:ln w="25400">
            <a:noFill/>
            <a:miter lim="800000"/>
            <a:headEnd/>
            <a:tailEnd/>
          </a:ln>
        </p:spPr>
        <p:txBody>
          <a:bodyPr wrap="none" anchor="ctr"/>
          <a:lstStyle/>
          <a:p>
            <a:endParaRPr lang="en-US" sz="1050" dirty="0">
              <a:solidFill>
                <a:schemeClr val="bg1"/>
              </a:solidFill>
            </a:endParaRPr>
          </a:p>
        </p:txBody>
      </p:sp>
      <p:sp>
        <p:nvSpPr>
          <p:cNvPr id="5" name="Text Placeholder 4"/>
          <p:cNvSpPr>
            <a:spLocks noGrp="1"/>
          </p:cNvSpPr>
          <p:nvPr>
            <p:ph type="body" sz="quarter" idx="10"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
        <p:nvSpPr>
          <p:cNvPr id="7" name="Text Placeholder 6"/>
          <p:cNvSpPr>
            <a:spLocks noGrp="1"/>
          </p:cNvSpPr>
          <p:nvPr>
            <p:ph type="body" sz="quarter" idx="11" hasCustomPrompt="1"/>
          </p:nvPr>
        </p:nvSpPr>
        <p:spPr>
          <a:xfrm>
            <a:off x="0" y="2343150"/>
            <a:ext cx="5638800" cy="2800350"/>
          </a:xfrm>
          <a:prstGeom prst="rect">
            <a:avLst/>
          </a:prstGeom>
          <a:solidFill>
            <a:schemeClr val="accent3"/>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©2017,</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633803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Yellow_6">
    <p:spTree>
      <p:nvGrpSpPr>
        <p:cNvPr id="1" name=""/>
        <p:cNvGrpSpPr/>
        <p:nvPr/>
      </p:nvGrpSpPr>
      <p:grpSpPr>
        <a:xfrm>
          <a:off x="0" y="0"/>
          <a:ext cx="0" cy="0"/>
          <a:chOff x="0" y="0"/>
          <a:chExt cx="0" cy="0"/>
        </a:xfrm>
      </p:grpSpPr>
      <p:sp>
        <p:nvSpPr>
          <p:cNvPr id="4" name="Rectangle 6"/>
          <p:cNvSpPr>
            <a:spLocks/>
          </p:cNvSpPr>
          <p:nvPr userDrawn="1"/>
        </p:nvSpPr>
        <p:spPr bwMode="auto">
          <a:xfrm>
            <a:off x="0" y="228600"/>
            <a:ext cx="9144000" cy="514350"/>
          </a:xfrm>
          <a:prstGeom prst="rect">
            <a:avLst/>
          </a:prstGeom>
          <a:solidFill>
            <a:schemeClr val="bg2"/>
          </a:solidFill>
          <a:ln w="25400">
            <a:noFill/>
            <a:miter lim="800000"/>
            <a:headEnd/>
            <a:tailEnd/>
          </a:ln>
        </p:spPr>
        <p:txBody>
          <a:bodyPr wrap="none" anchor="ctr"/>
          <a:lstStyle/>
          <a:p>
            <a:endParaRPr lang="en-US" sz="1050" dirty="0"/>
          </a:p>
        </p:txBody>
      </p:sp>
      <p:sp>
        <p:nvSpPr>
          <p:cNvPr id="6" name="Rectangle 4"/>
          <p:cNvSpPr>
            <a:spLocks/>
          </p:cNvSpPr>
          <p:nvPr userDrawn="1"/>
        </p:nvSpPr>
        <p:spPr bwMode="auto">
          <a:xfrm>
            <a:off x="0" y="3714750"/>
            <a:ext cx="9144000" cy="971550"/>
          </a:xfrm>
          <a:prstGeom prst="rect">
            <a:avLst/>
          </a:prstGeom>
          <a:solidFill>
            <a:schemeClr val="accent1">
              <a:alpha val="94116"/>
            </a:schemeClr>
          </a:solidFill>
          <a:ln w="38100">
            <a:noFill/>
            <a:miter lim="800000"/>
            <a:headEnd/>
            <a:tailEnd/>
          </a:ln>
        </p:spPr>
        <p:txBody>
          <a:bodyPr wrap="none" anchor="ctr"/>
          <a:lstStyle/>
          <a:p>
            <a:endParaRPr lang="en-US" sz="1050" dirty="0">
              <a:solidFill>
                <a:schemeClr val="bg1"/>
              </a:solidFill>
            </a:endParaRPr>
          </a:p>
        </p:txBody>
      </p:sp>
      <p:sp>
        <p:nvSpPr>
          <p:cNvPr id="9" name="Text Placeholder 8"/>
          <p:cNvSpPr>
            <a:spLocks noGrp="1"/>
          </p:cNvSpPr>
          <p:nvPr>
            <p:ph type="body" sz="quarter" idx="10" hasCustomPrompt="1"/>
          </p:nvPr>
        </p:nvSpPr>
        <p:spPr>
          <a:xfrm>
            <a:off x="0" y="3714750"/>
            <a:ext cx="9144000" cy="967979"/>
          </a:xfrm>
          <a:prstGeom prst="rect">
            <a:avLst/>
          </a:prstGeom>
          <a:solidFill>
            <a:schemeClr val="accent3"/>
          </a:solidFill>
        </p:spPr>
        <p:txBody>
          <a:bodyPr anchor="ctr"/>
          <a:lstStyle>
            <a:lvl1pPr marL="175022" indent="0">
              <a:buNone/>
              <a:defRPr baseline="0">
                <a:solidFill>
                  <a:schemeClr val="bg1"/>
                </a:solidFill>
                <a:latin typeface="Calibri" panose="020F0502020204030204" pitchFamily="34" charset="0"/>
              </a:defRPr>
            </a:lvl1pPr>
          </a:lstStyle>
          <a:p>
            <a:pPr lvl="0"/>
            <a:r>
              <a:rPr lang="en-US" dirty="0"/>
              <a:t>Click to add text. This slide is especially helpful for content that requires longer, descriptive phrases.</a:t>
            </a:r>
          </a:p>
        </p:txBody>
      </p:sp>
      <p:sp>
        <p:nvSpPr>
          <p:cNvPr id="7" name="Content Placeholder 6"/>
          <p:cNvSpPr>
            <a:spLocks noGrp="1"/>
          </p:cNvSpPr>
          <p:nvPr>
            <p:ph sz="quarter" idx="12"/>
          </p:nvPr>
        </p:nvSpPr>
        <p:spPr>
          <a:xfrm>
            <a:off x="3048000" y="800100"/>
            <a:ext cx="6096000" cy="28575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hasCustomPrompt="1"/>
          </p:nvPr>
        </p:nvSpPr>
        <p:spPr>
          <a:xfrm>
            <a:off x="0" y="0"/>
            <a:ext cx="2971800" cy="2114550"/>
          </a:xfrm>
          <a:prstGeom prst="rect">
            <a:avLst/>
          </a:prstGeom>
          <a:solidFill>
            <a:schemeClr val="tx2"/>
          </a:solidFill>
          <a:ln w="28575">
            <a:noFill/>
          </a:ln>
        </p:spPr>
        <p:txBody>
          <a:bodyPr anchor="ctr"/>
          <a:lstStyle>
            <a:lvl1pPr marL="0" indent="0" algn="ctr">
              <a:buNone/>
              <a:defRPr sz="3000" baseline="0">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409664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Yellow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accent1"/>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5902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accent1"/>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tx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89115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tx2"/>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accent1"/>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4" name="Content Placeholder 3"/>
          <p:cNvSpPr>
            <a:spLocks noGrp="1"/>
          </p:cNvSpPr>
          <p:nvPr>
            <p:ph sz="quarter" idx="13"/>
          </p:nvPr>
        </p:nvSpPr>
        <p:spPr>
          <a:xfrm>
            <a:off x="0" y="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4495800" y="0"/>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24695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Yellow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accent1"/>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434536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Yellow_3">
    <p:spTree>
      <p:nvGrpSpPr>
        <p:cNvPr id="1" name=""/>
        <p:cNvGrpSpPr/>
        <p:nvPr/>
      </p:nvGrpSpPr>
      <p:grpSpPr>
        <a:xfrm>
          <a:off x="0" y="0"/>
          <a:ext cx="0" cy="0"/>
          <a:chOff x="0" y="0"/>
          <a:chExt cx="0" cy="0"/>
        </a:xfrm>
      </p:grpSpPr>
      <p:sp>
        <p:nvSpPr>
          <p:cNvPr id="3" name="Rectangle 4"/>
          <p:cNvSpPr>
            <a:spLocks/>
          </p:cNvSpPr>
          <p:nvPr userDrawn="1"/>
        </p:nvSpPr>
        <p:spPr bwMode="auto">
          <a:xfrm>
            <a:off x="4495800" y="-21566"/>
            <a:ext cx="4648200" cy="5165066"/>
          </a:xfrm>
          <a:prstGeom prst="rect">
            <a:avLst/>
          </a:prstGeom>
          <a:solidFill>
            <a:schemeClr val="accent1"/>
          </a:solidFill>
          <a:ln w="38100">
            <a:noFill/>
            <a:miter lim="800000"/>
            <a:headEnd/>
            <a:tailEnd/>
          </a:ln>
        </p:spPr>
        <p:txBody>
          <a:bodyPr wrap="none" anchor="ctr"/>
          <a:lstStyle/>
          <a:p>
            <a:endParaRPr lang="en-US" sz="1050" dirty="0">
              <a:latin typeface="Calibri" panose="020F0502020204030204" pitchFamily="34" charset="0"/>
            </a:endParaRPr>
          </a:p>
        </p:txBody>
      </p:sp>
      <p:sp>
        <p:nvSpPr>
          <p:cNvPr id="8" name="Text Placeholder 2"/>
          <p:cNvSpPr>
            <a:spLocks noGrp="1"/>
          </p:cNvSpPr>
          <p:nvPr>
            <p:ph type="body" sz="quarter" idx="12" hasCustomPrompt="1"/>
          </p:nvPr>
        </p:nvSpPr>
        <p:spPr>
          <a:xfrm>
            <a:off x="0" y="3257550"/>
            <a:ext cx="9144000" cy="7429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7" name="Text Placeholder 3"/>
          <p:cNvSpPr>
            <a:spLocks noGrp="1"/>
          </p:cNvSpPr>
          <p:nvPr>
            <p:ph type="body" sz="quarter" idx="13"/>
          </p:nvPr>
        </p:nvSpPr>
        <p:spPr>
          <a:xfrm>
            <a:off x="4495800" y="-21566"/>
            <a:ext cx="4648200" cy="32575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0"/>
          <p:cNvSpPr>
            <a:spLocks noGrp="1"/>
          </p:cNvSpPr>
          <p:nvPr>
            <p:ph sz="quarter" idx="14"/>
          </p:nvPr>
        </p:nvSpPr>
        <p:spPr>
          <a:xfrm>
            <a:off x="-14514" y="-10680"/>
            <a:ext cx="4495800" cy="3257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408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C:\Users\mjohnson\Downloads\Fotolia_96306127_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000"/>
          <a:stretch/>
        </p:blipFill>
        <p:spPr bwMode="auto">
          <a:xfrm>
            <a:off x="1" y="0"/>
            <a:ext cx="91731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0" y="3886201"/>
            <a:ext cx="9144000" cy="1076612"/>
          </a:xfrm>
          <a:prstGeom prst="rect">
            <a:avLst/>
          </a:prstGeom>
          <a:solidFill>
            <a:srgbClr val="2EABDA"/>
          </a:solidFill>
        </p:spPr>
        <p:txBody>
          <a:bodyPr wrap="square" rtlCol="0" anchor="ctr">
            <a:noAutofit/>
          </a:bodyPr>
          <a:lstStyle/>
          <a:p>
            <a:pPr algn="ctr"/>
            <a:r>
              <a:rPr lang="en-US" sz="3600" b="1" dirty="0">
                <a:solidFill>
                  <a:schemeClr val="bg1"/>
                </a:solidFill>
                <a:latin typeface="Calibri" panose="020F0502020204030204" pitchFamily="34" charset="0"/>
              </a:rPr>
              <a:t>Welcome </a:t>
            </a:r>
          </a:p>
          <a:p>
            <a:pPr algn="ctr"/>
            <a:r>
              <a:rPr lang="en-US" sz="3600" b="1" dirty="0">
                <a:solidFill>
                  <a:schemeClr val="bg1"/>
                </a:solidFill>
                <a:latin typeface="Calibri" panose="020F0502020204030204" pitchFamily="34" charset="0"/>
              </a:rPr>
              <a:t>Mentor Coaches!</a:t>
            </a:r>
          </a:p>
        </p:txBody>
      </p:sp>
      <p:sp>
        <p:nvSpPr>
          <p:cNvPr id="6" name="Footer Placeholder 1"/>
          <p:cNvSpPr txBox="1">
            <a:spLocks/>
          </p:cNvSpPr>
          <p:nvPr userDrawn="1"/>
        </p:nvSpPr>
        <p:spPr>
          <a:xfrm>
            <a:off x="3629"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©2017,</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pic>
        <p:nvPicPr>
          <p:cNvPr id="7" name="Picture 6" descr="M:\Marketing\Logo\Final ANY Logo - Complete File\any america needs you.png"/>
          <p:cNvPicPr/>
          <p:nvPr userDrawn="1"/>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3912648" y="2743200"/>
            <a:ext cx="1318704" cy="1028700"/>
          </a:xfrm>
          <a:prstGeom prst="rect">
            <a:avLst/>
          </a:prstGeom>
          <a:noFill/>
          <a:extLst/>
        </p:spPr>
      </p:pic>
    </p:spTree>
    <p:extLst>
      <p:ext uri="{BB962C8B-B14F-4D97-AF65-F5344CB8AC3E}">
        <p14:creationId xmlns:p14="http://schemas.microsoft.com/office/powerpoint/2010/main" val="29164950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descr="C:\Users\mjohnson\Downloads\Fotolia_96306127_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0000"/>
          <a:stretch/>
        </p:blipFill>
        <p:spPr bwMode="auto">
          <a:xfrm>
            <a:off x="1" y="0"/>
            <a:ext cx="91731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0" y="3886201"/>
            <a:ext cx="9144000" cy="1076612"/>
          </a:xfrm>
          <a:prstGeom prst="rect">
            <a:avLst/>
          </a:prstGeom>
          <a:solidFill>
            <a:srgbClr val="2EABDA"/>
          </a:solidFill>
        </p:spPr>
        <p:txBody>
          <a:bodyPr wrap="square" rtlCol="0" anchor="ctr">
            <a:noAutofit/>
          </a:bodyPr>
          <a:lstStyle/>
          <a:p>
            <a:pPr algn="ctr"/>
            <a:r>
              <a:rPr lang="en-US" sz="3600" b="1" dirty="0">
                <a:solidFill>
                  <a:schemeClr val="bg1"/>
                </a:solidFill>
                <a:latin typeface="Calibri" panose="020F0502020204030204" pitchFamily="34" charset="0"/>
              </a:rPr>
              <a:t>Welcome </a:t>
            </a:r>
          </a:p>
          <a:p>
            <a:pPr algn="ctr"/>
            <a:r>
              <a:rPr lang="en-US" sz="3600" b="1" dirty="0">
                <a:solidFill>
                  <a:schemeClr val="bg1"/>
                </a:solidFill>
                <a:latin typeface="Calibri" panose="020F0502020204030204" pitchFamily="34" charset="0"/>
              </a:rPr>
              <a:t>Mentor and Career Coaches!</a:t>
            </a:r>
          </a:p>
        </p:txBody>
      </p:sp>
      <p:sp>
        <p:nvSpPr>
          <p:cNvPr id="6" name="Footer Placeholder 1"/>
          <p:cNvSpPr txBox="1">
            <a:spLocks/>
          </p:cNvSpPr>
          <p:nvPr userDrawn="1"/>
        </p:nvSpPr>
        <p:spPr>
          <a:xfrm>
            <a:off x="3629"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©2017,</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pic>
        <p:nvPicPr>
          <p:cNvPr id="7" name="Picture 6" descr="M:\Marketing\Logo\Final ANY Logo - Complete File\any america needs you.png"/>
          <p:cNvPicPr/>
          <p:nvPr userDrawn="1"/>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3912648" y="2743200"/>
            <a:ext cx="1318704" cy="1028700"/>
          </a:xfrm>
          <a:prstGeom prst="rect">
            <a:avLst/>
          </a:prstGeom>
          <a:noFill/>
          <a:extLst/>
        </p:spPr>
      </p:pic>
    </p:spTree>
    <p:extLst>
      <p:ext uri="{BB962C8B-B14F-4D97-AF65-F5344CB8AC3E}">
        <p14:creationId xmlns:p14="http://schemas.microsoft.com/office/powerpoint/2010/main" val="612940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reak">
    <p:spTree>
      <p:nvGrpSpPr>
        <p:cNvPr id="1" name=""/>
        <p:cNvGrpSpPr/>
        <p:nvPr/>
      </p:nvGrpSpPr>
      <p:grpSpPr>
        <a:xfrm>
          <a:off x="0" y="0"/>
          <a:ext cx="0" cy="0"/>
          <a:chOff x="0" y="0"/>
          <a:chExt cx="0" cy="0"/>
        </a:xfrm>
      </p:grpSpPr>
      <p:sp>
        <p:nvSpPr>
          <p:cNvPr id="12" name="Rectangle 11"/>
          <p:cNvSpPr/>
          <p:nvPr userDrawn="1"/>
        </p:nvSpPr>
        <p:spPr>
          <a:xfrm>
            <a:off x="0"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BREAK</a:t>
            </a:r>
          </a:p>
        </p:txBody>
      </p:sp>
      <p:pic>
        <p:nvPicPr>
          <p:cNvPr id="1027" name="Picture 3" descr="C:\Users\mjohnson\Downloads\Fotolia_104094679_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221" b="4412"/>
          <a:stretch/>
        </p:blipFill>
        <p:spPr bwMode="auto">
          <a:xfrm>
            <a:off x="762000" y="1371600"/>
            <a:ext cx="3134549" cy="358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8659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1032" name="Picture 8" descr="C:\Users\mjohnson\Downloads\Fotolia_62942027_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494"/>
          <a:stretch/>
        </p:blipFill>
        <p:spPr bwMode="auto">
          <a:xfrm>
            <a:off x="228602" y="905038"/>
            <a:ext cx="4038599" cy="40479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BREAK</a:t>
            </a:r>
          </a:p>
        </p:txBody>
      </p:sp>
    </p:spTree>
    <p:extLst>
      <p:ext uri="{BB962C8B-B14F-4D97-AF65-F5344CB8AC3E}">
        <p14:creationId xmlns:p14="http://schemas.microsoft.com/office/powerpoint/2010/main" val="2689656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5" name="Rectangle 4"/>
          <p:cNvSpPr/>
          <p:nvPr userDrawn="1"/>
        </p:nvSpPr>
        <p:spPr>
          <a:xfrm>
            <a:off x="11373"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LUNCH</a:t>
            </a:r>
          </a:p>
        </p:txBody>
      </p:sp>
      <p:pic>
        <p:nvPicPr>
          <p:cNvPr id="3" name="Picture 7" descr="C:\Users\mjohnson\Downloads\Fotolia_65004468_S.jpg"/>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657" y="0"/>
            <a:ext cx="5818356"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©2016,</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spTree>
    <p:extLst>
      <p:ext uri="{BB962C8B-B14F-4D97-AF65-F5344CB8AC3E}">
        <p14:creationId xmlns:p14="http://schemas.microsoft.com/office/powerpoint/2010/main" val="1128228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Time">
    <p:spTree>
      <p:nvGrpSpPr>
        <p:cNvPr id="1" name=""/>
        <p:cNvGrpSpPr/>
        <p:nvPr/>
      </p:nvGrpSpPr>
      <p:grpSpPr>
        <a:xfrm>
          <a:off x="0" y="0"/>
          <a:ext cx="0" cy="0"/>
          <a:chOff x="0" y="0"/>
          <a:chExt cx="0" cy="0"/>
        </a:xfrm>
      </p:grpSpPr>
      <p:pic>
        <p:nvPicPr>
          <p:cNvPr id="3" name="Picture 2" descr="C:\Users\mjohnson\Downloads\Fotolia_65125319_M.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5492"/>
          <a:stretch/>
        </p:blipFill>
        <p:spPr bwMode="auto">
          <a:xfrm>
            <a:off x="1" y="1737530"/>
            <a:ext cx="9145355" cy="34059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1373" y="74295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itle 5"/>
          <p:cNvSpPr txBox="1">
            <a:spLocks/>
          </p:cNvSpPr>
          <p:nvPr userDrawn="1"/>
        </p:nvSpPr>
        <p:spPr>
          <a:xfrm>
            <a:off x="5372669" y="285750"/>
            <a:ext cx="3048000" cy="16002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Team Time</a:t>
            </a:r>
          </a:p>
        </p:txBody>
      </p:sp>
      <p:sp>
        <p:nvSpPr>
          <p:cNvPr id="6"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©2017,</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5572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nouncements">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647" b="100000" l="625" r="95938"/>
                    </a14:imgEffect>
                  </a14:imgLayer>
                </a14:imgProps>
              </a:ext>
              <a:ext uri="{28A0092B-C50C-407E-A947-70E740481C1C}">
                <a14:useLocalDpi xmlns:a14="http://schemas.microsoft.com/office/drawing/2010/main" val="0"/>
              </a:ext>
            </a:extLst>
          </a:blip>
          <a:stretch>
            <a:fillRect/>
          </a:stretch>
        </p:blipFill>
        <p:spPr bwMode="auto">
          <a:xfrm>
            <a:off x="2455459" y="1613246"/>
            <a:ext cx="4724400" cy="342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userDrawn="1"/>
        </p:nvSpPr>
        <p:spPr>
          <a:xfrm>
            <a:off x="0" y="600075"/>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5"/>
          <p:cNvSpPr txBox="1">
            <a:spLocks/>
          </p:cNvSpPr>
          <p:nvPr userDrawn="1"/>
        </p:nvSpPr>
        <p:spPr>
          <a:xfrm>
            <a:off x="2455460" y="171450"/>
            <a:ext cx="4255827" cy="13716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Announcements</a:t>
            </a:r>
          </a:p>
        </p:txBody>
      </p:sp>
    </p:spTree>
    <p:extLst>
      <p:ext uri="{BB962C8B-B14F-4D97-AF65-F5344CB8AC3E}">
        <p14:creationId xmlns:p14="http://schemas.microsoft.com/office/powerpoint/2010/main" val="18536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381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p:cNvSpPr/>
          <p:nvPr userDrawn="1"/>
        </p:nvSpPr>
        <p:spPr>
          <a:xfrm>
            <a:off x="8763000" y="-1329"/>
            <a:ext cx="381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rot="16200000">
            <a:off x="4467225" y="-4392354"/>
            <a:ext cx="285750" cy="906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Rectangle 5"/>
          <p:cNvSpPr/>
          <p:nvPr userDrawn="1"/>
        </p:nvSpPr>
        <p:spPr>
          <a:xfrm rot="16200000">
            <a:off x="4391025" y="466725"/>
            <a:ext cx="285750" cy="906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p:cNvSpPr txBox="1"/>
          <p:nvPr userDrawn="1"/>
        </p:nvSpPr>
        <p:spPr>
          <a:xfrm>
            <a:off x="1406237" y="1298615"/>
            <a:ext cx="6248400" cy="553998"/>
          </a:xfrm>
          <a:prstGeom prst="rect">
            <a:avLst/>
          </a:prstGeom>
          <a:noFill/>
          <a:ln>
            <a:noFill/>
          </a:ln>
        </p:spPr>
        <p:txBody>
          <a:bodyPr wrap="square" rtlCol="0">
            <a:spAutoFit/>
          </a:bodyPr>
          <a:lstStyle/>
          <a:p>
            <a:pPr algn="ctr"/>
            <a:r>
              <a:rPr lang="en-US" sz="3000" b="1" dirty="0">
                <a:solidFill>
                  <a:schemeClr val="bg2"/>
                </a:solidFill>
                <a:latin typeface="Calibri" panose="020F0502020204030204" pitchFamily="34" charset="0"/>
              </a:rPr>
              <a:t>Action Items</a:t>
            </a:r>
          </a:p>
        </p:txBody>
      </p:sp>
      <p:pic>
        <p:nvPicPr>
          <p:cNvPr id="8" name="Picture 7" descr="M:\Marketing\Logo\Final ANY Logo - Complete File\any america needs you.png"/>
          <p:cNvPicPr/>
          <p:nvPr userDrawn="1"/>
        </p:nvPicPr>
        <p:blipFill rotWithShape="1">
          <a:blip r:embed="rId2" cstate="print">
            <a:extLst>
              <a:ext uri="{28A0092B-C50C-407E-A947-70E740481C1C}">
                <a14:useLocalDpi xmlns:a14="http://schemas.microsoft.com/office/drawing/2010/main" val="0"/>
              </a:ext>
            </a:extLst>
          </a:blip>
          <a:srcRect l="33819" t="29355" r="36093" b="26331"/>
          <a:stretch/>
        </p:blipFill>
        <p:spPr bwMode="auto">
          <a:xfrm>
            <a:off x="3892814" y="400051"/>
            <a:ext cx="1205976" cy="879515"/>
          </a:xfrm>
          <a:prstGeom prst="rect">
            <a:avLst/>
          </a:prstGeom>
          <a:noFill/>
          <a:extLst/>
        </p:spPr>
      </p:pic>
      <p:sp>
        <p:nvSpPr>
          <p:cNvPr id="9" name="Text Placeholder 9"/>
          <p:cNvSpPr>
            <a:spLocks noGrp="1"/>
          </p:cNvSpPr>
          <p:nvPr>
            <p:ph type="body" sz="quarter" idx="10"/>
          </p:nvPr>
        </p:nvSpPr>
        <p:spPr>
          <a:xfrm>
            <a:off x="609600" y="1771650"/>
            <a:ext cx="8001000" cy="2971800"/>
          </a:xfrm>
          <a:prstGeom prst="rect">
            <a:avLst/>
          </a:prstGeom>
        </p:spPr>
        <p:txBody>
          <a:bodyPr/>
          <a:lstStyle>
            <a:lvl1pPr>
              <a:defRPr>
                <a:solidFill>
                  <a:srgbClr val="000000"/>
                </a:solidFill>
                <a:latin typeface="Calibri" panose="020F0502020204030204" pitchFamily="34" charset="0"/>
              </a:defRPr>
            </a:lvl1pPr>
            <a:lvl2pPr>
              <a:defRPr>
                <a:solidFill>
                  <a:srgbClr val="000000"/>
                </a:solidFill>
                <a:latin typeface="Calibri" panose="020F0502020204030204" pitchFamily="34" charset="0"/>
              </a:defRPr>
            </a:lvl2pPr>
            <a:lvl3pPr>
              <a:defRPr>
                <a:solidFill>
                  <a:srgbClr val="000000"/>
                </a:solidFill>
                <a:latin typeface="Calibri" panose="020F0502020204030204" pitchFamily="34" charset="0"/>
              </a:defRPr>
            </a:lvl3pPr>
            <a:lvl4pPr>
              <a:defRPr>
                <a:solidFill>
                  <a:srgbClr val="000000"/>
                </a:solidFill>
                <a:latin typeface="Calibri" panose="020F0502020204030204" pitchFamily="34" charset="0"/>
              </a:defRPr>
            </a:lvl4pPr>
            <a:lvl5pPr>
              <a:defRPr>
                <a:solidFill>
                  <a:srgbClr val="000000"/>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latin typeface="Calibri" panose="020F0502020204030204" pitchFamily="34" charset="0"/>
              </a:rPr>
              <a:t>America Needs You ©2017,</a:t>
            </a:r>
            <a:r>
              <a:rPr lang="en-US" sz="900" baseline="0" dirty="0">
                <a:solidFill>
                  <a:schemeClr val="bg1"/>
                </a:solidFill>
                <a:latin typeface="Calibri" panose="020F0502020204030204" pitchFamily="34" charset="0"/>
              </a:rPr>
              <a:t> </a:t>
            </a:r>
            <a:r>
              <a:rPr lang="en-US" sz="900" dirty="0">
                <a:solidFill>
                  <a:schemeClr val="bg1"/>
                </a:solidFill>
                <a:latin typeface="Calibri" panose="020F0502020204030204" pitchFamily="34" charset="0"/>
              </a:rPr>
              <a:t>All rights reserved</a:t>
            </a:r>
          </a:p>
          <a:p>
            <a:endParaRPr lang="en-US" sz="13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77169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ha Moment">
    <p:spTree>
      <p:nvGrpSpPr>
        <p:cNvPr id="1" name=""/>
        <p:cNvGrpSpPr/>
        <p:nvPr/>
      </p:nvGrpSpPr>
      <p:grpSpPr>
        <a:xfrm>
          <a:off x="0" y="0"/>
          <a:ext cx="0" cy="0"/>
          <a:chOff x="0" y="0"/>
          <a:chExt cx="0" cy="0"/>
        </a:xfrm>
      </p:grpSpPr>
      <p:sp>
        <p:nvSpPr>
          <p:cNvPr id="9" name="Rectangle 8"/>
          <p:cNvSpPr/>
          <p:nvPr userDrawn="1"/>
        </p:nvSpPr>
        <p:spPr>
          <a:xfrm>
            <a:off x="0" y="571500"/>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p:cNvSpPr txBox="1"/>
          <p:nvPr userDrawn="1"/>
        </p:nvSpPr>
        <p:spPr>
          <a:xfrm>
            <a:off x="2095500" y="1"/>
            <a:ext cx="4953000" cy="1615827"/>
          </a:xfrm>
          <a:prstGeom prst="rect">
            <a:avLst/>
          </a:prstGeom>
          <a:noFill/>
        </p:spPr>
        <p:txBody>
          <a:bodyPr wrap="square" rtlCol="0">
            <a:spAutoFit/>
          </a:bodyPr>
          <a:lstStyle/>
          <a:p>
            <a:pPr algn="ctr"/>
            <a:r>
              <a:rPr lang="en-US" sz="3300" dirty="0">
                <a:solidFill>
                  <a:schemeClr val="accent2"/>
                </a:solidFill>
                <a:latin typeface="Calibri" panose="020F0502020204030204" pitchFamily="34" charset="0"/>
              </a:rPr>
              <a:t>What</a:t>
            </a:r>
            <a:r>
              <a:rPr lang="en-US" sz="3300" baseline="0" dirty="0">
                <a:solidFill>
                  <a:schemeClr val="accent2"/>
                </a:solidFill>
                <a:latin typeface="Calibri" panose="020F0502020204030204" pitchFamily="34" charset="0"/>
              </a:rPr>
              <a:t> was your </a:t>
            </a:r>
          </a:p>
          <a:p>
            <a:pPr algn="ctr"/>
            <a:r>
              <a:rPr lang="en-US" sz="3300" b="1" baseline="0" dirty="0">
                <a:solidFill>
                  <a:schemeClr val="bg1"/>
                </a:solidFill>
                <a:latin typeface="Calibri" panose="020F0502020204030204" pitchFamily="34" charset="0"/>
              </a:rPr>
              <a:t>"AHA!" </a:t>
            </a:r>
          </a:p>
          <a:p>
            <a:pPr algn="ctr"/>
            <a:r>
              <a:rPr lang="en-US" sz="3300" baseline="0" dirty="0">
                <a:solidFill>
                  <a:schemeClr val="accent2"/>
                </a:solidFill>
                <a:latin typeface="Calibri" panose="020F0502020204030204" pitchFamily="34" charset="0"/>
              </a:rPr>
              <a:t>moment of the day?</a:t>
            </a:r>
            <a:endParaRPr lang="en-US" sz="3300" dirty="0">
              <a:solidFill>
                <a:schemeClr val="accent2"/>
              </a:solidFill>
              <a:latin typeface="Calibri" panose="020F0502020204030204" pitchFamily="34" charset="0"/>
            </a:endParaRPr>
          </a:p>
        </p:txBody>
      </p:sp>
      <p:pic>
        <p:nvPicPr>
          <p:cNvPr id="11" name="Picture 4" descr="C:\Users\mjohnson\Downloads\Fotolia_89924830_M (1).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12285" b="85994" l="9840" r="89894"/>
                    </a14:imgEffect>
                  </a14:imgLayer>
                </a14:imgProps>
              </a:ext>
              <a:ext uri="{28A0092B-C50C-407E-A947-70E740481C1C}">
                <a14:useLocalDpi xmlns:a14="http://schemas.microsoft.com/office/drawing/2010/main" val="0"/>
              </a:ext>
            </a:extLst>
          </a:blip>
          <a:srcRect t="12508" b="14083"/>
          <a:stretch/>
        </p:blipFill>
        <p:spPr bwMode="auto">
          <a:xfrm>
            <a:off x="2558386" y="1809940"/>
            <a:ext cx="4027228" cy="331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71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PV">
    <p:spTree>
      <p:nvGrpSpPr>
        <p:cNvPr id="1" name=""/>
        <p:cNvGrpSpPr/>
        <p:nvPr/>
      </p:nvGrpSpPr>
      <p:grpSpPr>
        <a:xfrm>
          <a:off x="0" y="0"/>
          <a:ext cx="0" cy="0"/>
          <a:chOff x="0" y="0"/>
          <a:chExt cx="0" cy="0"/>
        </a:xfrm>
      </p:grpSpPr>
      <p:pic>
        <p:nvPicPr>
          <p:cNvPr id="3" name="Picture 2" descr="http://sphotos.xx.fbcdn.net/hphotos-ash3/166040_430278930345209_838386314_n.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842" t="5173" r="11842" b="17301"/>
          <a:stretch/>
        </p:blipFill>
        <p:spPr bwMode="auto">
          <a:xfrm>
            <a:off x="2590134" y="2583053"/>
            <a:ext cx="3986479" cy="22431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Rectangle 7"/>
          <p:cNvSpPr/>
          <p:nvPr userDrawn="1"/>
        </p:nvSpPr>
        <p:spPr>
          <a:xfrm>
            <a:off x="-9526" y="1611503"/>
            <a:ext cx="2905126"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libri" panose="020F0502020204030204" pitchFamily="34" charset="0"/>
              </a:rPr>
              <a:t>Share what </a:t>
            </a:r>
          </a:p>
          <a:p>
            <a:pPr algn="ctr"/>
            <a:r>
              <a:rPr lang="en-US" sz="2100" b="1" dirty="0">
                <a:solidFill>
                  <a:schemeClr val="tx1"/>
                </a:solidFill>
                <a:latin typeface="Calibri" panose="020F0502020204030204" pitchFamily="34" charset="0"/>
              </a:rPr>
              <a:t>you've learned.</a:t>
            </a:r>
          </a:p>
        </p:txBody>
      </p:sp>
      <p:sp>
        <p:nvSpPr>
          <p:cNvPr id="9" name="Rectangle 8"/>
          <p:cNvSpPr/>
          <p:nvPr userDrawn="1"/>
        </p:nvSpPr>
        <p:spPr>
          <a:xfrm>
            <a:off x="2819400" y="1611503"/>
            <a:ext cx="3733800"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libri" panose="020F0502020204030204" pitchFamily="34" charset="0"/>
              </a:rPr>
              <a:t>Thank someone </a:t>
            </a:r>
          </a:p>
          <a:p>
            <a:pPr algn="ctr"/>
            <a:r>
              <a:rPr lang="en-US" sz="2100" b="1" dirty="0">
                <a:solidFill>
                  <a:schemeClr val="tx1"/>
                </a:solidFill>
                <a:latin typeface="Calibri" panose="020F0502020204030204" pitchFamily="34" charset="0"/>
              </a:rPr>
              <a:t>in the room.</a:t>
            </a:r>
          </a:p>
        </p:txBody>
      </p:sp>
      <p:sp>
        <p:nvSpPr>
          <p:cNvPr id="10" name="Rectangle 9"/>
          <p:cNvSpPr/>
          <p:nvPr userDrawn="1"/>
        </p:nvSpPr>
        <p:spPr>
          <a:xfrm>
            <a:off x="6477002" y="1611503"/>
            <a:ext cx="2666999" cy="97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tx1"/>
                </a:solidFill>
                <a:latin typeface="Calibri" panose="020F0502020204030204" pitchFamily="34" charset="0"/>
              </a:rPr>
              <a:t>Share a proud moment.</a:t>
            </a:r>
          </a:p>
        </p:txBody>
      </p:sp>
      <p:sp>
        <p:nvSpPr>
          <p:cNvPr id="11" name="Rectangle 10"/>
          <p:cNvSpPr/>
          <p:nvPr userDrawn="1"/>
        </p:nvSpPr>
        <p:spPr>
          <a:xfrm>
            <a:off x="0" y="600075"/>
            <a:ext cx="9144000"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itle 5"/>
          <p:cNvSpPr txBox="1">
            <a:spLocks/>
          </p:cNvSpPr>
          <p:nvPr userDrawn="1"/>
        </p:nvSpPr>
        <p:spPr>
          <a:xfrm>
            <a:off x="2455460" y="160361"/>
            <a:ext cx="4255827" cy="13716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Public</a:t>
            </a:r>
            <a:r>
              <a:rPr lang="en-US" sz="3300" b="1" baseline="0" dirty="0">
                <a:solidFill>
                  <a:schemeClr val="bg1"/>
                </a:solidFill>
                <a:latin typeface="Calibri" panose="020F0502020204030204" pitchFamily="34" charset="0"/>
              </a:rPr>
              <a:t> &amp; Private</a:t>
            </a:r>
          </a:p>
          <a:p>
            <a:r>
              <a:rPr lang="en-US" sz="3300" b="1" baseline="0" dirty="0">
                <a:solidFill>
                  <a:schemeClr val="bg1"/>
                </a:solidFill>
                <a:latin typeface="Calibri" panose="020F0502020204030204" pitchFamily="34" charset="0"/>
              </a:rPr>
              <a:t>Victories</a:t>
            </a:r>
            <a:endParaRPr lang="en-US" sz="33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43893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Name Badges">
    <p:spTree>
      <p:nvGrpSpPr>
        <p:cNvPr id="1" name=""/>
        <p:cNvGrpSpPr/>
        <p:nvPr/>
      </p:nvGrpSpPr>
      <p:grpSpPr>
        <a:xfrm>
          <a:off x="0" y="0"/>
          <a:ext cx="0" cy="0"/>
          <a:chOff x="0" y="0"/>
          <a:chExt cx="0" cy="0"/>
        </a:xfrm>
      </p:grpSpPr>
      <p:pic>
        <p:nvPicPr>
          <p:cNvPr id="2050" name="Picture 2" descr="vinylnamebadgeholder.gif (500×39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0750" y="1964425"/>
            <a:ext cx="4762500" cy="2800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327267" y="2714199"/>
            <a:ext cx="4419600" cy="1771650"/>
          </a:xfrm>
          <a:prstGeom prst="rect">
            <a:avLst/>
          </a:prstGeom>
          <a:noFill/>
        </p:spPr>
        <p:txBody>
          <a:bodyPr wrap="square" rtlCol="0" anchor="ctr">
            <a:noAutofit/>
          </a:bodyPr>
          <a:lstStyle/>
          <a:p>
            <a:pPr algn="ctr"/>
            <a:r>
              <a:rPr lang="en-US" sz="2700" dirty="0">
                <a:solidFill>
                  <a:schemeClr val="tx1"/>
                </a:solidFill>
                <a:latin typeface="Calibri" panose="020F0502020204030204" pitchFamily="34" charset="0"/>
              </a:rPr>
              <a:t>Please</a:t>
            </a:r>
            <a:r>
              <a:rPr lang="en-US" sz="2700" baseline="0" dirty="0">
                <a:solidFill>
                  <a:schemeClr val="tx1"/>
                </a:solidFill>
                <a:latin typeface="Calibri" panose="020F0502020204030204" pitchFamily="34" charset="0"/>
              </a:rPr>
              <a:t> return your </a:t>
            </a:r>
          </a:p>
          <a:p>
            <a:pPr algn="ctr"/>
            <a:r>
              <a:rPr lang="en-US" sz="2700" b="1" baseline="0" dirty="0">
                <a:solidFill>
                  <a:schemeClr val="tx1"/>
                </a:solidFill>
                <a:latin typeface="Calibri" panose="020F0502020204030204" pitchFamily="34" charset="0"/>
              </a:rPr>
              <a:t>name badge </a:t>
            </a:r>
          </a:p>
          <a:p>
            <a:pPr algn="ctr"/>
            <a:r>
              <a:rPr lang="en-US" sz="2700" baseline="0" dirty="0">
                <a:solidFill>
                  <a:schemeClr val="tx1"/>
                </a:solidFill>
                <a:latin typeface="Calibri" panose="020F0502020204030204" pitchFamily="34" charset="0"/>
              </a:rPr>
              <a:t>before you leave. </a:t>
            </a:r>
            <a:endParaRPr lang="en-US" sz="2700" dirty="0">
              <a:solidFill>
                <a:schemeClr val="tx1"/>
              </a:solidFill>
              <a:latin typeface="Calibri" panose="020F0502020204030204" pitchFamily="34" charset="0"/>
            </a:endParaRPr>
          </a:p>
        </p:txBody>
      </p:sp>
      <p:sp>
        <p:nvSpPr>
          <p:cNvPr id="12" name="Rectangle 11"/>
          <p:cNvSpPr/>
          <p:nvPr userDrawn="1"/>
        </p:nvSpPr>
        <p:spPr>
          <a:xfrm>
            <a:off x="1" y="600075"/>
            <a:ext cx="9155373" cy="514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5"/>
          <p:cNvSpPr txBox="1">
            <a:spLocks/>
          </p:cNvSpPr>
          <p:nvPr userDrawn="1"/>
        </p:nvSpPr>
        <p:spPr>
          <a:xfrm>
            <a:off x="2455460" y="171450"/>
            <a:ext cx="4255827" cy="1371600"/>
          </a:xfrm>
          <a:prstGeom prst="rect">
            <a:avLst/>
          </a:prstGeom>
          <a:solidFill>
            <a:schemeClr val="accent2"/>
          </a:solidFill>
          <a:ln w="28575">
            <a:solidFill>
              <a:schemeClr val="bg1"/>
            </a:solid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bg1"/>
                </a:solidFill>
                <a:latin typeface="Calibri" panose="020F0502020204030204" pitchFamily="34" charset="0"/>
              </a:rPr>
              <a:t>Don't Forget!</a:t>
            </a:r>
          </a:p>
        </p:txBody>
      </p:sp>
    </p:spTree>
    <p:extLst>
      <p:ext uri="{BB962C8B-B14F-4D97-AF65-F5344CB8AC3E}">
        <p14:creationId xmlns:p14="http://schemas.microsoft.com/office/powerpoint/2010/main" val="11811847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9"/>
        <p:cNvGrpSpPr/>
        <p:nvPr/>
      </p:nvGrpSpPr>
      <p:grpSpPr>
        <a:xfrm>
          <a:off x="0" y="0"/>
          <a:ext cx="0" cy="0"/>
          <a:chOff x="0" y="0"/>
          <a:chExt cx="0" cy="0"/>
        </a:xfrm>
      </p:grpSpPr>
      <p:sp>
        <p:nvSpPr>
          <p:cNvPr id="60" name="Shape 60"/>
          <p:cNvSpPr>
            <a:spLocks noGrp="1"/>
          </p:cNvSpPr>
          <p:nvPr>
            <p:ph type="ctrTitle"/>
          </p:nvPr>
        </p:nvSpPr>
        <p:spPr>
          <a:xfrm>
            <a:off x="592138" y="1649015"/>
            <a:ext cx="8153399" cy="428625"/>
          </a:xfrm>
          <a:prstGeom prst="rect">
            <a:avLst/>
          </a:prstGeom>
          <a:noFill/>
          <a:ln>
            <a:noFill/>
          </a:ln>
        </p:spPr>
        <p:txBody>
          <a:bodyPr anchor="b"/>
          <a:lstStyle>
            <a:lvl1pPr marL="0" marR="0" indent="0" algn="l" rtl="0">
              <a:lnSpc>
                <a:spcPct val="90000"/>
              </a:lnSpc>
              <a:spcBef>
                <a:spcPts val="0"/>
              </a:spcBef>
              <a:spcAft>
                <a:spcPts val="0"/>
              </a:spcAft>
              <a:defRPr sz="2550" b="1" i="0" u="none" strike="noStrike" cap="none" baseline="0">
                <a:solidFill>
                  <a:schemeClr val="dk1"/>
                </a:solidFill>
                <a:latin typeface="Arial" panose="00000000000000000000"/>
                <a:ea typeface="Arial" panose="00000000000000000000"/>
                <a:cs typeface="Arial" panose="00000000000000000000"/>
                <a:sym typeface="Arial" panose="0000000000000000000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1" name="Shape 61"/>
          <p:cNvSpPr>
            <a:spLocks noGrp="1"/>
          </p:cNvSpPr>
          <p:nvPr>
            <p:ph type="subTitle" idx="1"/>
          </p:nvPr>
        </p:nvSpPr>
        <p:spPr>
          <a:xfrm>
            <a:off x="592138" y="2056209"/>
            <a:ext cx="8153399" cy="357187"/>
          </a:xfrm>
          <a:prstGeom prst="rect">
            <a:avLst/>
          </a:prstGeom>
          <a:noFill/>
          <a:ln>
            <a:noFill/>
          </a:ln>
        </p:spPr>
        <p:txBody>
          <a:bodyPr/>
          <a:lstStyle>
            <a:lvl1pPr marL="257175" marR="0" indent="-257175" algn="l" rtl="0">
              <a:lnSpc>
                <a:spcPct val="95000"/>
              </a:lnSpc>
              <a:spcBef>
                <a:spcPts val="1950"/>
              </a:spcBef>
              <a:spcAft>
                <a:spcPts val="98"/>
              </a:spcAft>
              <a:buClr>
                <a:schemeClr val="dk1"/>
              </a:buClr>
              <a:buSzPct val="99358"/>
              <a:buFont typeface="Arial"/>
              <a:buChar char="•"/>
              <a:defRPr sz="195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3" name="Shape 63"/>
          <p:cNvSpPr>
            <a:spLocks noGrp="1"/>
          </p:cNvSpPr>
          <p:nvPr>
            <p:ph type="body" idx="2"/>
          </p:nvPr>
        </p:nvSpPr>
        <p:spPr>
          <a:xfrm>
            <a:off x="457200" y="914400"/>
            <a:ext cx="8229600" cy="1481138"/>
          </a:xfrm>
          <a:prstGeom prst="rect">
            <a:avLst/>
          </a:prstGeom>
          <a:noFill/>
          <a:ln>
            <a:noFill/>
          </a:ln>
        </p:spPr>
        <p:txBody>
          <a:bodyPr/>
          <a:lstStyle>
            <a:lvl1pPr marL="257175" indent="-257175" algn="l" rtl="0">
              <a:lnSpc>
                <a:spcPct val="95000"/>
              </a:lnSpc>
              <a:spcBef>
                <a:spcPts val="1650"/>
              </a:spcBef>
              <a:spcAft>
                <a:spcPts val="83"/>
              </a:spcAft>
              <a:buSzPct val="98484"/>
              <a:buFont typeface="Arial"/>
              <a:buChar char="•"/>
              <a:defRPr sz="1650">
                <a:solidFill>
                  <a:srgbClr val="595959"/>
                </a:solidFill>
                <a:latin typeface="Arial" panose="00000000000000000000"/>
                <a:ea typeface="Arial" panose="00000000000000000000"/>
                <a:cs typeface="Arial" panose="00000000000000000000"/>
                <a:sym typeface="Arial" panose="00000000000000000000"/>
              </a:defRPr>
            </a:lvl1pPr>
            <a:lvl2pPr marL="172641" indent="-172641" algn="l" rtl="0">
              <a:lnSpc>
                <a:spcPct val="95000"/>
              </a:lnSpc>
              <a:spcBef>
                <a:spcPts val="675"/>
              </a:spcBef>
              <a:spcAft>
                <a:spcPts val="75"/>
              </a:spcAft>
              <a:buSzPct val="100000"/>
              <a:buFont typeface="Arial"/>
              <a:buChar char="•"/>
              <a:defRPr sz="1500">
                <a:solidFill>
                  <a:srgbClr val="595959"/>
                </a:solidFill>
                <a:latin typeface="Arial" panose="00000000000000000000"/>
                <a:ea typeface="Arial" panose="00000000000000000000"/>
                <a:cs typeface="Arial" panose="00000000000000000000"/>
                <a:sym typeface="Arial" panose="00000000000000000000"/>
              </a:defRPr>
            </a:lvl2pPr>
            <a:lvl3pPr marL="344091" indent="-172640" algn="l" rtl="0">
              <a:lnSpc>
                <a:spcPct val="95000"/>
              </a:lnSpc>
              <a:spcBef>
                <a:spcPts val="810"/>
              </a:spcBef>
              <a:spcAft>
                <a:spcPts val="90"/>
              </a:spcAft>
              <a:buSzPct val="100694"/>
              <a:buFont typeface="Arial"/>
              <a:buChar char="•"/>
              <a:defRPr sz="1800">
                <a:solidFill>
                  <a:srgbClr val="595959"/>
                </a:solidFill>
                <a:latin typeface="Arial" panose="00000000000000000000"/>
                <a:ea typeface="Arial" panose="00000000000000000000"/>
                <a:cs typeface="Arial" panose="00000000000000000000"/>
                <a:sym typeface="Arial" panose="00000000000000000000"/>
              </a:defRPr>
            </a:lvl3pPr>
            <a:lvl4pPr marL="513160" indent="-170259" algn="l" rtl="0">
              <a:lnSpc>
                <a:spcPct val="95000"/>
              </a:lnSpc>
              <a:spcBef>
                <a:spcPts val="540"/>
              </a:spcBef>
              <a:spcAft>
                <a:spcPts val="60"/>
              </a:spcAft>
              <a:buSzPct val="98958"/>
              <a:buFont typeface="Arial"/>
              <a:buChar char="•"/>
              <a:defRPr sz="1200">
                <a:solidFill>
                  <a:srgbClr val="595959"/>
                </a:solidFill>
                <a:latin typeface="Arial" panose="00000000000000000000"/>
                <a:ea typeface="Arial" panose="00000000000000000000"/>
                <a:cs typeface="Arial" panose="00000000000000000000"/>
                <a:sym typeface="Arial" panose="00000000000000000000"/>
              </a:defRPr>
            </a:lvl4pPr>
            <a:lvl5pPr marL="684610" indent="-170259" algn="l" rtl="0">
              <a:lnSpc>
                <a:spcPct val="95000"/>
              </a:lnSpc>
              <a:spcBef>
                <a:spcPts val="540"/>
              </a:spcBef>
              <a:spcAft>
                <a:spcPts val="60"/>
              </a:spcAft>
              <a:buSzPct val="98958"/>
              <a:buFont typeface="Arial"/>
              <a:buChar char="•"/>
              <a:defRPr sz="1200">
                <a:solidFill>
                  <a:srgbClr val="595959"/>
                </a:solidFill>
                <a:latin typeface="Arial" panose="00000000000000000000"/>
                <a:ea typeface="Arial" panose="00000000000000000000"/>
                <a:cs typeface="Arial" panose="00000000000000000000"/>
                <a:sym typeface="Arial" panose="00000000000000000000"/>
              </a:defRPr>
            </a:lvl5pPr>
            <a:lvl6pPr marL="1027510" indent="-170259" algn="l" rtl="0">
              <a:lnSpc>
                <a:spcPct val="95000"/>
              </a:lnSpc>
              <a:spcBef>
                <a:spcPts val="540"/>
              </a:spcBef>
              <a:spcAft>
                <a:spcPts val="60"/>
              </a:spcAft>
              <a:buSzPct val="98958"/>
              <a:buFont typeface="Arial"/>
              <a:buChar char="•"/>
              <a:defRPr sz="1200">
                <a:solidFill>
                  <a:srgbClr val="595959"/>
                </a:solidFill>
              </a:defRPr>
            </a:lvl6pPr>
            <a:lvl7pPr marL="1370410" indent="-170260" algn="l" rtl="0">
              <a:lnSpc>
                <a:spcPct val="95000"/>
              </a:lnSpc>
              <a:spcBef>
                <a:spcPts val="540"/>
              </a:spcBef>
              <a:spcAft>
                <a:spcPts val="60"/>
              </a:spcAft>
              <a:buSzPct val="98958"/>
              <a:buFont typeface="Arial"/>
              <a:buChar char="•"/>
              <a:defRPr sz="1200">
                <a:solidFill>
                  <a:srgbClr val="595959"/>
                </a:solidFill>
              </a:defRPr>
            </a:lvl7pPr>
            <a:lvl8pPr marL="1713310" indent="-170260" algn="l" rtl="0">
              <a:lnSpc>
                <a:spcPct val="95000"/>
              </a:lnSpc>
              <a:spcBef>
                <a:spcPts val="540"/>
              </a:spcBef>
              <a:spcAft>
                <a:spcPts val="60"/>
              </a:spcAft>
              <a:buSzPct val="98958"/>
              <a:buFont typeface="Arial"/>
              <a:buChar char="•"/>
              <a:defRPr sz="1200">
                <a:solidFill>
                  <a:srgbClr val="595959"/>
                </a:solidFill>
              </a:defRPr>
            </a:lvl8pPr>
            <a:lvl9pPr marL="2056210" indent="-170260" algn="l" rtl="0">
              <a:lnSpc>
                <a:spcPct val="95000"/>
              </a:lnSpc>
              <a:spcBef>
                <a:spcPts val="540"/>
              </a:spcBef>
              <a:spcAft>
                <a:spcPts val="60"/>
              </a:spcAft>
              <a:buSzPct val="98958"/>
              <a:buFont typeface="Arial"/>
              <a:buChar char="•"/>
              <a:defRPr sz="1200">
                <a:solidFill>
                  <a:srgbClr val="595959"/>
                </a:solidFill>
              </a:defRPr>
            </a:lvl9pPr>
          </a:lstStyle>
          <a:p>
            <a:endParaRPr/>
          </a:p>
        </p:txBody>
      </p:sp>
      <p:sp>
        <p:nvSpPr>
          <p:cNvPr id="64" name="Shape 64"/>
          <p:cNvSpPr>
            <a:spLocks noGrp="1"/>
          </p:cNvSpPr>
          <p:nvPr>
            <p:ph type="title" idx="3"/>
          </p:nvPr>
        </p:nvSpPr>
        <p:spPr>
          <a:xfrm>
            <a:off x="457200" y="271463"/>
            <a:ext cx="8229600" cy="357187"/>
          </a:xfrm>
          <a:prstGeom prst="rect">
            <a:avLst/>
          </a:prstGeom>
          <a:noFill/>
          <a:ln>
            <a:noFill/>
          </a:ln>
        </p:spPr>
        <p:txBody>
          <a:bodyPr/>
          <a:lstStyle>
            <a:lvl1pPr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1pPr>
            <a:lvl2pPr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2pPr>
            <a:lvl3pPr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3pPr>
            <a:lvl4pPr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4pPr>
            <a:lvl5pPr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5pPr>
            <a:lvl6pPr marL="342900"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6pPr>
            <a:lvl7pPr marL="685800"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7pPr>
            <a:lvl8pPr marL="1028700"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8pPr>
            <a:lvl9pPr marL="1371600" algn="l" rtl="0">
              <a:lnSpc>
                <a:spcPct val="90000"/>
              </a:lnSpc>
              <a:spcBef>
                <a:spcPts val="0"/>
              </a:spcBef>
              <a:spcAft>
                <a:spcPts val="0"/>
              </a:spcAft>
              <a:defRPr sz="2100" b="1">
                <a:solidFill>
                  <a:srgbClr val="595959"/>
                </a:solidFill>
                <a:latin typeface="Arial" panose="00000000000000000000"/>
                <a:ea typeface="Arial" panose="00000000000000000000"/>
                <a:cs typeface="Arial" panose="00000000000000000000"/>
                <a:sym typeface="Arial" panose="00000000000000000000"/>
              </a:defRPr>
            </a:lvl9pPr>
          </a:lstStyle>
          <a:p>
            <a:endParaRPr/>
          </a:p>
        </p:txBody>
      </p:sp>
      <p:sp>
        <p:nvSpPr>
          <p:cNvPr id="6" name="Shape 62"/>
          <p:cNvSpPr>
            <a:spLocks noGrp="1"/>
          </p:cNvSpPr>
          <p:nvPr>
            <p:ph type="sldNum" idx="10"/>
          </p:nvPr>
        </p:nvSpPr>
        <p:spPr>
          <a:xfrm>
            <a:off x="6553200" y="4767263"/>
            <a:ext cx="2133600" cy="273844"/>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112558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range_1">
  <p:cSld name="1_Orange_1">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0" y="205979"/>
            <a:ext cx="9144000" cy="857250"/>
          </a:xfrm>
          <a:prstGeom prst="rect">
            <a:avLst/>
          </a:prstGeom>
          <a:solidFill>
            <a:schemeClr val="lt2"/>
          </a:solidFill>
          <a:ln>
            <a:noFill/>
          </a:ln>
        </p:spPr>
        <p:txBody>
          <a:bodyPr spcFirstLastPara="1" wrap="square" lIns="91425" tIns="45700" rIns="91425" bIns="45700" anchor="ctr" anchorCtr="0"/>
          <a:lstStyle>
            <a:lvl1pPr marR="0" lvl="0" algn="ctr" rtl="0">
              <a:spcBef>
                <a:spcPts val="0"/>
              </a:spcBef>
              <a:spcAft>
                <a:spcPts val="0"/>
              </a:spcAft>
              <a:buClr>
                <a:schemeClr val="lt1"/>
              </a:buClr>
              <a:buSzPts val="4000"/>
              <a:buFont typeface="Calibri"/>
              <a:buNone/>
              <a:defRPr sz="3000">
                <a:solidFill>
                  <a:schemeClr val="lt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5" name="Google Shape;25;p6"/>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6" name="Google Shape;26;p6"/>
          <p:cNvSpPr txBox="1"/>
          <p:nvPr/>
        </p:nvSpPr>
        <p:spPr>
          <a:xfrm>
            <a:off x="0" y="4972050"/>
            <a:ext cx="3352800" cy="171450"/>
          </a:xfrm>
          <a:prstGeom prst="rect">
            <a:avLst/>
          </a:prstGeom>
          <a:noFill/>
          <a:ln>
            <a:noFill/>
          </a:ln>
        </p:spPr>
        <p:txBody>
          <a:bodyPr spcFirstLastPara="1" wrap="square" lIns="68569" tIns="34275" rIns="68569" bIns="34275" anchor="t" anchorCtr="0">
            <a:noAutofit/>
          </a:bodyPr>
          <a:lstStyle/>
          <a:p>
            <a:pPr marL="0" marR="0" lvl="0" indent="0" algn="l" rtl="0">
              <a:spcBef>
                <a:spcPts val="0"/>
              </a:spcBef>
              <a:spcAft>
                <a:spcPts val="0"/>
              </a:spcAft>
              <a:buNone/>
            </a:pPr>
            <a:r>
              <a:rPr lang="en-US" sz="900">
                <a:solidFill>
                  <a:schemeClr val="accent6"/>
                </a:solidFill>
                <a:latin typeface="Calibri"/>
                <a:ea typeface="Calibri"/>
                <a:cs typeface="Calibri"/>
                <a:sym typeface="Calibri"/>
              </a:rPr>
              <a:t>America Needs You ©2016, All rights reserved</a:t>
            </a:r>
            <a:endParaRPr sz="1050"/>
          </a:p>
          <a:p>
            <a:pPr marL="0" marR="0" lvl="0" indent="0" algn="l" rtl="0">
              <a:spcBef>
                <a:spcPts val="0"/>
              </a:spcBef>
              <a:spcAft>
                <a:spcPts val="0"/>
              </a:spcAft>
              <a:buNone/>
            </a:pPr>
            <a:endParaRPr sz="135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2692123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D66"/>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7901" r="7560" b="10032"/>
          <a:stretch/>
        </p:blipFill>
        <p:spPr>
          <a:xfrm>
            <a:off x="4902449" y="0"/>
            <a:ext cx="4241552" cy="5143500"/>
          </a:xfrm>
          <a:prstGeom prst="rect">
            <a:avLst/>
          </a:prstGeom>
        </p:spPr>
      </p:pic>
      <p:sp>
        <p:nvSpPr>
          <p:cNvPr id="2" name="Title 1"/>
          <p:cNvSpPr>
            <a:spLocks noGrp="1"/>
          </p:cNvSpPr>
          <p:nvPr>
            <p:ph type="ctrTitle"/>
          </p:nvPr>
        </p:nvSpPr>
        <p:spPr>
          <a:xfrm>
            <a:off x="541735" y="3842942"/>
            <a:ext cx="4068365" cy="849708"/>
          </a:xfrm>
        </p:spPr>
        <p:txBody>
          <a:bodyPr lIns="0" tIns="0" bIns="0" anchor="t" anchorCtr="0"/>
          <a:lstStyle>
            <a:lvl1pPr algn="l">
              <a:defRPr sz="2400">
                <a:solidFill>
                  <a:srgbClr val="FFFFFF"/>
                </a:solidFill>
                <a:latin typeface="Georgia"/>
                <a:cs typeface="Georgia"/>
              </a:defRPr>
            </a:lvl1pPr>
          </a:lstStyle>
          <a:p>
            <a:r>
              <a:rPr lang="en-US" dirty="0"/>
              <a:t>Click to edit Master title style</a:t>
            </a:r>
          </a:p>
        </p:txBody>
      </p:sp>
      <p:pic>
        <p:nvPicPr>
          <p:cNvPr id="10" name="Picture 1" descr="imentor_white_bay.png"/>
          <p:cNvPicPr>
            <a:picLocks noChangeAspect="1"/>
          </p:cNvPicPr>
          <p:nvPr userDrawn="1"/>
        </p:nvPicPr>
        <p:blipFill rotWithShape="1">
          <a:blip r:embed="rId3">
            <a:extLst>
              <a:ext uri="{28A0092B-C50C-407E-A947-70E740481C1C}">
                <a14:useLocalDpi xmlns:a14="http://schemas.microsoft.com/office/drawing/2010/main" val="0"/>
              </a:ext>
            </a:extLst>
          </a:blip>
          <a:srcRect b="26729"/>
          <a:stretch/>
        </p:blipFill>
        <p:spPr bwMode="auto">
          <a:xfrm>
            <a:off x="477441" y="271463"/>
            <a:ext cx="124539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userDrawn="1"/>
        </p:nvSpPr>
        <p:spPr>
          <a:xfrm>
            <a:off x="541735" y="3654029"/>
            <a:ext cx="1451372" cy="46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solidFill>
                <a:schemeClr val="bg1"/>
              </a:solidFill>
            </a:endParaRPr>
          </a:p>
        </p:txBody>
      </p:sp>
    </p:spTree>
    <p:extLst>
      <p:ext uri="{BB962C8B-B14F-4D97-AF65-F5344CB8AC3E}">
        <p14:creationId xmlns:p14="http://schemas.microsoft.com/office/powerpoint/2010/main" val="1530588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8"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10"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cxnSp>
        <p:nvCxnSpPr>
          <p:cNvPr id="5" name="Straight Connector 4"/>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201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9"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11"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cxnSp>
        <p:nvCxnSpPr>
          <p:cNvPr id="13" name="Straight Connector 12"/>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37624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0">
                <a:solidFill>
                  <a:srgbClr val="4287E1"/>
                </a:solidFill>
                <a:latin typeface="GT Haptik Medium"/>
                <a:cs typeface="GT Haptik Medium"/>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0">
                <a:solidFill>
                  <a:srgbClr val="4287E1"/>
                </a:solidFill>
                <a:latin typeface="GT Haptik Medium"/>
                <a:cs typeface="GT Haptik Medium"/>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11" name="Footer Placeholder 4"/>
          <p:cNvSpPr>
            <a:spLocks noGrp="1"/>
          </p:cNvSpPr>
          <p:nvPr>
            <p:ph type="ftr" sz="quarter" idx="11"/>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13"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cxnSp>
        <p:nvCxnSpPr>
          <p:cNvPr id="16" name="Straight Connector 15"/>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31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9"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cxnSp>
        <p:nvCxnSpPr>
          <p:cNvPr id="11" name="Straight Connector 10"/>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1607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7800" r="32871" b="10153"/>
          <a:stretch/>
        </p:blipFill>
        <p:spPr>
          <a:xfrm>
            <a:off x="6928099" y="-1"/>
            <a:ext cx="2215901" cy="5143502"/>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9" name="Picture 7" descr="imentor_2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cxnSp>
        <p:nvCxnSpPr>
          <p:cNvPr id="11" name="Straight Connector 10"/>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7892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1E2D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pic>
        <p:nvPicPr>
          <p:cNvPr id="3" name="Picture 2" descr="imentor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554" y="4793059"/>
            <a:ext cx="682442" cy="233759"/>
          </a:xfrm>
          <a:prstGeom prst="rect">
            <a:avLst/>
          </a:prstGeom>
        </p:spPr>
      </p:pic>
      <p:cxnSp>
        <p:nvCxnSpPr>
          <p:cNvPr id="10" name="Straight Connector 9"/>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chemeClr val="bg1"/>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FFFFFF"/>
                </a:solidFill>
                <a:latin typeface="GT Haptik Regular"/>
                <a:ea typeface="+mn-ea"/>
                <a:cs typeface="GT Haptik Regular"/>
              </a:defRPr>
            </a:lvl1pPr>
          </a:lstStyle>
          <a:p>
            <a:pPr>
              <a:defRPr/>
            </a:pPr>
            <a:endParaRPr lang="en-US" dirty="0"/>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FFFFFF"/>
                </a:solidFill>
                <a:latin typeface="GT Haptik Medium" charset="0"/>
                <a:cs typeface="GT Haptik Medium" charset="0"/>
              </a:rPr>
              <a:pPr algn="r"/>
              <a:t>‹#›</a:t>
            </a:fld>
            <a:endParaRPr lang="en-US" sz="900" dirty="0">
              <a:solidFill>
                <a:srgbClr val="FFFFFF"/>
              </a:solidFill>
              <a:latin typeface="GT Haptik Medium" charset="0"/>
              <a:cs typeface="GT Haptik Medium" charset="0"/>
            </a:endParaRPr>
          </a:p>
        </p:txBody>
      </p:sp>
    </p:spTree>
    <p:extLst>
      <p:ext uri="{BB962C8B-B14F-4D97-AF65-F5344CB8AC3E}">
        <p14:creationId xmlns:p14="http://schemas.microsoft.com/office/powerpoint/2010/main" val="32248841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1E2D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pic>
        <p:nvPicPr>
          <p:cNvPr id="15" name="Picture 14"/>
          <p:cNvPicPr>
            <a:picLocks noChangeAspect="1"/>
          </p:cNvPicPr>
          <p:nvPr userDrawn="1"/>
        </p:nvPicPr>
        <p:blipFill rotWithShape="1">
          <a:blip r:embed="rId2"/>
          <a:srcRect t="7698" r="32871" b="10255"/>
          <a:stretch/>
        </p:blipFill>
        <p:spPr>
          <a:xfrm>
            <a:off x="6928099" y="-1"/>
            <a:ext cx="2215901" cy="5143501"/>
          </a:xfrm>
          <a:prstGeom prst="rect">
            <a:avLst/>
          </a:prstGeom>
        </p:spPr>
      </p:pic>
      <p:pic>
        <p:nvPicPr>
          <p:cNvPr id="3" name="Picture 2" descr="imentor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554" y="4793059"/>
            <a:ext cx="682442" cy="233759"/>
          </a:xfrm>
          <a:prstGeom prst="rect">
            <a:avLst/>
          </a:prstGeom>
        </p:spPr>
      </p:pic>
      <p:cxnSp>
        <p:nvCxnSpPr>
          <p:cNvPr id="10" name="Straight Connector 9"/>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chemeClr val="bg1"/>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FFFFFF"/>
                </a:solidFill>
                <a:latin typeface="GT Haptik Regular"/>
                <a:ea typeface="+mn-ea"/>
                <a:cs typeface="GT Haptik Regular"/>
              </a:defRPr>
            </a:lvl1pPr>
          </a:lstStyle>
          <a:p>
            <a:pPr>
              <a:defRPr/>
            </a:pPr>
            <a:endParaRPr lang="en-US" dirty="0"/>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FFFFFF"/>
                </a:solidFill>
                <a:latin typeface="GT Haptik Medium" charset="0"/>
                <a:cs typeface="GT Haptik Medium" charset="0"/>
              </a:rPr>
              <a:pPr algn="r"/>
              <a:t>‹#›</a:t>
            </a:fld>
            <a:endParaRPr lang="en-US" sz="900" dirty="0">
              <a:solidFill>
                <a:srgbClr val="FFFFFF"/>
              </a:solidFill>
              <a:latin typeface="GT Haptik Medium" charset="0"/>
              <a:cs typeface="GT Haptik Medium" charset="0"/>
            </a:endParaRPr>
          </a:p>
        </p:txBody>
      </p:sp>
    </p:spTree>
    <p:extLst>
      <p:ext uri="{BB962C8B-B14F-4D97-AF65-F5344CB8AC3E}">
        <p14:creationId xmlns:p14="http://schemas.microsoft.com/office/powerpoint/2010/main" val="38334828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1E2D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pic>
        <p:nvPicPr>
          <p:cNvPr id="3" name="Picture 2" descr="imentor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554" y="4793059"/>
            <a:ext cx="682442" cy="233759"/>
          </a:xfrm>
          <a:prstGeom prst="rect">
            <a:avLst/>
          </a:prstGeom>
        </p:spPr>
      </p:pic>
      <p:cxnSp>
        <p:nvCxnSpPr>
          <p:cNvPr id="10" name="Straight Connector 9"/>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3"/>
          <a:srcRect t="7800" r="32871" b="10153"/>
          <a:stretch/>
        </p:blipFill>
        <p:spPr>
          <a:xfrm>
            <a:off x="6928099" y="-1"/>
            <a:ext cx="2215901" cy="5143501"/>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chemeClr val="bg1"/>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FFFFFF"/>
                </a:solidFill>
                <a:latin typeface="GT Haptik Regular"/>
                <a:ea typeface="+mn-ea"/>
                <a:cs typeface="GT Haptik Regular"/>
              </a:defRPr>
            </a:lvl1pPr>
          </a:lstStyle>
          <a:p>
            <a:pPr>
              <a:defRPr/>
            </a:pPr>
            <a:endParaRPr lang="en-US" dirty="0"/>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FFFFFF"/>
                </a:solidFill>
                <a:latin typeface="GT Haptik Medium" charset="0"/>
                <a:cs typeface="GT Haptik Medium" charset="0"/>
              </a:rPr>
              <a:pPr algn="r"/>
              <a:t>‹#›</a:t>
            </a:fld>
            <a:endParaRPr lang="en-US" sz="900" dirty="0">
              <a:solidFill>
                <a:srgbClr val="FFFFFF"/>
              </a:solidFill>
              <a:latin typeface="GT Haptik Medium" charset="0"/>
              <a:cs typeface="GT Haptik Medium" charset="0"/>
            </a:endParaRPr>
          </a:p>
        </p:txBody>
      </p:sp>
    </p:spTree>
    <p:extLst>
      <p:ext uri="{BB962C8B-B14F-4D97-AF65-F5344CB8AC3E}">
        <p14:creationId xmlns:p14="http://schemas.microsoft.com/office/powerpoint/2010/main" val="8331234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287E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pic>
        <p:nvPicPr>
          <p:cNvPr id="15" name="Picture 14"/>
          <p:cNvPicPr>
            <a:picLocks noChangeAspect="1"/>
          </p:cNvPicPr>
          <p:nvPr userDrawn="1"/>
        </p:nvPicPr>
        <p:blipFill rotWithShape="1">
          <a:blip r:embed="rId2"/>
          <a:srcRect t="7698" r="32871" b="10255"/>
          <a:stretch/>
        </p:blipFill>
        <p:spPr>
          <a:xfrm>
            <a:off x="6928099" y="-1"/>
            <a:ext cx="2215901" cy="5143501"/>
          </a:xfrm>
          <a:prstGeom prst="rect">
            <a:avLst/>
          </a:prstGeom>
        </p:spPr>
      </p:pic>
      <p:cxnSp>
        <p:nvCxnSpPr>
          <p:cNvPr id="10" name="Straight Connector 9"/>
          <p:cNvCxnSpPr/>
          <p:nvPr userDrawn="1"/>
        </p:nvCxnSpPr>
        <p:spPr>
          <a:xfrm>
            <a:off x="541735" y="792560"/>
            <a:ext cx="873919" cy="2183"/>
          </a:xfrm>
          <a:prstGeom prst="line">
            <a:avLst/>
          </a:prstGeom>
          <a:ln w="57150" cmpd="sng">
            <a:solidFill>
              <a:srgbClr val="1E2D6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FFFFFF"/>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FFFFFF"/>
                </a:solidFill>
                <a:latin typeface="GT Haptik Regular"/>
                <a:ea typeface="+mn-ea"/>
                <a:cs typeface="GT Haptik Regular"/>
              </a:defRPr>
            </a:lvl1pPr>
          </a:lstStyle>
          <a:p>
            <a:pPr>
              <a:defRPr/>
            </a:pPr>
            <a:endParaRPr lang="en-US" dirty="0"/>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FFFFFF"/>
                </a:solidFill>
                <a:latin typeface="GT Haptik Medium" charset="0"/>
                <a:cs typeface="GT Haptik Medium" charset="0"/>
              </a:rPr>
              <a:pPr algn="r"/>
              <a:t>‹#›</a:t>
            </a:fld>
            <a:endParaRPr lang="en-US" sz="900" dirty="0">
              <a:solidFill>
                <a:srgbClr val="FFFFFF"/>
              </a:solidFill>
              <a:latin typeface="GT Haptik Medium" charset="0"/>
              <a:cs typeface="GT Haptik Medium" charset="0"/>
            </a:endParaRPr>
          </a:p>
        </p:txBody>
      </p:sp>
      <p:pic>
        <p:nvPicPr>
          <p:cNvPr id="14" name="Picture 13" descr="imentor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554" y="4793059"/>
            <a:ext cx="682442" cy="233759"/>
          </a:xfrm>
          <a:prstGeom prst="rect">
            <a:avLst/>
          </a:prstGeom>
        </p:spPr>
      </p:pic>
    </p:spTree>
    <p:extLst>
      <p:ext uri="{BB962C8B-B14F-4D97-AF65-F5344CB8AC3E}">
        <p14:creationId xmlns:p14="http://schemas.microsoft.com/office/powerpoint/2010/main" val="3933473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287E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cxnSp>
        <p:nvCxnSpPr>
          <p:cNvPr id="10" name="Straight Connector 9"/>
          <p:cNvCxnSpPr/>
          <p:nvPr userDrawn="1"/>
        </p:nvCxnSpPr>
        <p:spPr>
          <a:xfrm>
            <a:off x="541735" y="792560"/>
            <a:ext cx="873919" cy="2183"/>
          </a:xfrm>
          <a:prstGeom prst="line">
            <a:avLst/>
          </a:prstGeom>
          <a:ln w="57150" cmpd="sng">
            <a:solidFill>
              <a:srgbClr val="1E2D66"/>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2"/>
          <a:srcRect t="7800" r="32871" b="10153"/>
          <a:stretch/>
        </p:blipFill>
        <p:spPr>
          <a:xfrm>
            <a:off x="6928099" y="0"/>
            <a:ext cx="2215901" cy="5143500"/>
          </a:xfrm>
          <a:prstGeom prst="rect">
            <a:avLst/>
          </a:prstGeom>
        </p:spPr>
      </p:pic>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FFFFFF"/>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FFFFFF"/>
                </a:solidFill>
                <a:latin typeface="GT Haptik Regular"/>
                <a:ea typeface="+mn-ea"/>
                <a:cs typeface="GT Haptik Regular"/>
              </a:defRPr>
            </a:lvl1pPr>
          </a:lstStyle>
          <a:p>
            <a:pPr>
              <a:defRPr/>
            </a:pPr>
            <a:endParaRPr lang="en-US" dirty="0"/>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FFFFFF"/>
                </a:solidFill>
                <a:latin typeface="GT Haptik Medium" charset="0"/>
                <a:cs typeface="GT Haptik Medium" charset="0"/>
              </a:rPr>
              <a:pPr algn="r"/>
              <a:t>‹#›</a:t>
            </a:fld>
            <a:endParaRPr lang="en-US" sz="900" dirty="0">
              <a:solidFill>
                <a:srgbClr val="FFFFFF"/>
              </a:solidFill>
              <a:latin typeface="GT Haptik Medium" charset="0"/>
              <a:cs typeface="GT Haptik Medium" charset="0"/>
            </a:endParaRPr>
          </a:p>
        </p:txBody>
      </p:sp>
      <p:pic>
        <p:nvPicPr>
          <p:cNvPr id="14" name="Picture 13" descr="imentor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554" y="4793059"/>
            <a:ext cx="682442" cy="233759"/>
          </a:xfrm>
          <a:prstGeom prst="rect">
            <a:avLst/>
          </a:prstGeom>
        </p:spPr>
      </p:pic>
    </p:spTree>
    <p:extLst>
      <p:ext uri="{BB962C8B-B14F-4D97-AF65-F5344CB8AC3E}">
        <p14:creationId xmlns:p14="http://schemas.microsoft.com/office/powerpoint/2010/main" val="25585362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pic>
        <p:nvPicPr>
          <p:cNvPr id="13" name="Picture 12"/>
          <p:cNvPicPr>
            <a:picLocks noChangeAspect="1"/>
          </p:cNvPicPr>
          <p:nvPr userDrawn="1"/>
        </p:nvPicPr>
        <p:blipFill>
          <a:blip r:embed="rId2">
            <a:alphaModFix amt="23000"/>
          </a:blip>
          <a:stretch>
            <a:fillRect/>
          </a:stretch>
        </p:blipFill>
        <p:spPr>
          <a:xfrm>
            <a:off x="-130176" y="-212725"/>
            <a:ext cx="3153890" cy="2536825"/>
          </a:xfrm>
          <a:prstGeom prst="rect">
            <a:avLst/>
          </a:prstGeom>
        </p:spPr>
      </p:pic>
      <p:pic>
        <p:nvPicPr>
          <p:cNvPr id="14" name="Picture 13"/>
          <p:cNvPicPr>
            <a:picLocks noChangeAspect="1"/>
          </p:cNvPicPr>
          <p:nvPr userDrawn="1"/>
        </p:nvPicPr>
        <p:blipFill rotWithShape="1">
          <a:blip r:embed="rId3"/>
          <a:srcRect t="7698" r="32871" b="10255"/>
          <a:stretch/>
        </p:blipFill>
        <p:spPr>
          <a:xfrm>
            <a:off x="6928099" y="-1"/>
            <a:ext cx="2215901" cy="5143501"/>
          </a:xfrm>
          <a:prstGeom prst="rect">
            <a:avLst/>
          </a:prstGeom>
        </p:spPr>
      </p:pic>
      <p:sp>
        <p:nvSpPr>
          <p:cNvPr id="6"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FFFFFF"/>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7"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FFFFFF"/>
                </a:solidFill>
                <a:latin typeface="GT Haptik Regular"/>
                <a:ea typeface="+mn-ea"/>
                <a:cs typeface="GT Haptik Regular"/>
              </a:defRPr>
            </a:lvl1pPr>
          </a:lstStyle>
          <a:p>
            <a:pPr>
              <a:defRPr/>
            </a:pPr>
            <a:endParaRPr lang="en-US" dirty="0"/>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FFFFFF"/>
                </a:solidFill>
                <a:latin typeface="GT Haptik Medium" charset="0"/>
                <a:cs typeface="GT Haptik Medium" charset="0"/>
              </a:rPr>
              <a:pPr algn="r"/>
              <a:t>‹#›</a:t>
            </a:fld>
            <a:endParaRPr lang="en-US" sz="900" dirty="0">
              <a:solidFill>
                <a:srgbClr val="FFFFFF"/>
              </a:solidFill>
              <a:latin typeface="GT Haptik Medium" charset="0"/>
              <a:cs typeface="GT Haptik Medium" charset="0"/>
            </a:endParaRPr>
          </a:p>
        </p:txBody>
      </p:sp>
      <p:pic>
        <p:nvPicPr>
          <p:cNvPr id="15" name="Picture 14" descr="imentor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554" y="4793059"/>
            <a:ext cx="682442" cy="233759"/>
          </a:xfrm>
          <a:prstGeom prst="rect">
            <a:avLst/>
          </a:prstGeom>
        </p:spPr>
      </p:pic>
    </p:spTree>
    <p:extLst>
      <p:ext uri="{BB962C8B-B14F-4D97-AF65-F5344CB8AC3E}">
        <p14:creationId xmlns:p14="http://schemas.microsoft.com/office/powerpoint/2010/main" val="3938929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0" y="0"/>
            <a:ext cx="9144000" cy="5143500"/>
          </a:xfrm>
        </p:spPr>
        <p:txBody>
          <a:bodyPr/>
          <a:lstStyle/>
          <a:p>
            <a:endParaRPr lang="en-US"/>
          </a:p>
        </p:txBody>
      </p:sp>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sp>
        <p:nvSpPr>
          <p:cNvPr id="5" name="Text Placeholder 4"/>
          <p:cNvSpPr>
            <a:spLocks noGrp="1"/>
          </p:cNvSpPr>
          <p:nvPr>
            <p:ph type="body" sz="quarter" idx="10"/>
          </p:nvPr>
        </p:nvSpPr>
        <p:spPr>
          <a:xfrm>
            <a:off x="484582" y="3352800"/>
            <a:ext cx="4538267" cy="1112044"/>
          </a:xfrm>
        </p:spPr>
        <p:txBody>
          <a:bodyPr/>
          <a:lstStyle>
            <a:lvl1pPr>
              <a:defRPr sz="1575">
                <a:solidFill>
                  <a:schemeClr val="bg1"/>
                </a:solidFill>
                <a:latin typeface="GT Haptik Regular"/>
                <a:cs typeface="GT Haptik Regular"/>
              </a:defRPr>
            </a:lvl1pPr>
            <a:lvl2pPr>
              <a:defRPr>
                <a:latin typeface="GT Haptik Regular"/>
                <a:cs typeface="GT Haptik Regular"/>
              </a:defRPr>
            </a:lvl2pPr>
            <a:lvl3pPr>
              <a:defRPr>
                <a:latin typeface="GT Haptik Regular"/>
                <a:cs typeface="GT Haptik Regular"/>
              </a:defRPr>
            </a:lvl3pPr>
            <a:lvl4pPr>
              <a:defRPr>
                <a:latin typeface="GT Haptik Regular"/>
                <a:cs typeface="GT Haptik Regular"/>
              </a:defRPr>
            </a:lvl4pPr>
            <a:lvl5pPr>
              <a:defRPr>
                <a:latin typeface="GT Haptik Regular"/>
                <a:cs typeface="GT Haptik Regular"/>
              </a:defRPr>
            </a:lvl5pPr>
          </a:lstStyle>
          <a:p>
            <a:pPr lvl="0"/>
            <a:r>
              <a:rPr lang="en-US" dirty="0"/>
              <a:t>Click to edit Master text styles</a:t>
            </a:r>
          </a:p>
        </p:txBody>
      </p:sp>
    </p:spTree>
    <p:extLst>
      <p:ext uri="{BB962C8B-B14F-4D97-AF65-F5344CB8AC3E}">
        <p14:creationId xmlns:p14="http://schemas.microsoft.com/office/powerpoint/2010/main" val="7028797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054351" y="1805335"/>
            <a:ext cx="2652713" cy="1176338"/>
          </a:xfrm>
          <a:ln>
            <a:noFill/>
          </a:ln>
        </p:spPr>
        <p:txBody>
          <a:bodyPr/>
          <a:lstStyle/>
          <a:p>
            <a:endParaRPr lang="en-US"/>
          </a:p>
        </p:txBody>
      </p:sp>
      <p:sp>
        <p:nvSpPr>
          <p:cNvPr id="2" name="Title 1"/>
          <p:cNvSpPr>
            <a:spLocks noGrp="1"/>
          </p:cNvSpPr>
          <p:nvPr>
            <p:ph type="title" hasCustomPrompt="1"/>
          </p:nvPr>
        </p:nvSpPr>
        <p:spPr/>
        <p:txBody>
          <a:bodyPr/>
          <a:lstStyle/>
          <a:p>
            <a:r>
              <a:rPr lang="en-US" dirty="0"/>
              <a:t>Photo template: 1/3 column small</a:t>
            </a:r>
          </a:p>
        </p:txBody>
      </p:sp>
      <p:cxnSp>
        <p:nvCxnSpPr>
          <p:cNvPr id="4" name="Straight Connector 3"/>
          <p:cNvCxnSpPr/>
          <p:nvPr userDrawn="1"/>
        </p:nvCxnSpPr>
        <p:spPr>
          <a:xfrm>
            <a:off x="3054351" y="1789859"/>
            <a:ext cx="2652713" cy="0"/>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2573735" y="-1699399"/>
            <a:ext cx="3919935" cy="253916"/>
          </a:xfrm>
          <a:prstGeom prst="rect">
            <a:avLst/>
          </a:prstGeom>
          <a:noFill/>
        </p:spPr>
        <p:txBody>
          <a:bodyPr wrap="square" rtlCol="0">
            <a:spAutoFit/>
          </a:bodyPr>
          <a:lstStyle/>
          <a:p>
            <a:r>
              <a:rPr lang="en-US" sz="1050" dirty="0">
                <a:solidFill>
                  <a:srgbClr val="4287E1"/>
                </a:solidFill>
                <a:latin typeface="GT Haptik Medium"/>
                <a:cs typeface="GT Haptik Medium"/>
              </a:rPr>
              <a:t>Image size templates</a:t>
            </a:r>
          </a:p>
        </p:txBody>
      </p:sp>
    </p:spTree>
    <p:extLst>
      <p:ext uri="{BB962C8B-B14F-4D97-AF65-F5344CB8AC3E}">
        <p14:creationId xmlns:p14="http://schemas.microsoft.com/office/powerpoint/2010/main" val="231785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Photo template: 1/3 column square</a:t>
            </a:r>
          </a:p>
        </p:txBody>
      </p:sp>
      <p:sp>
        <p:nvSpPr>
          <p:cNvPr id="5" name="TextBox 4"/>
          <p:cNvSpPr txBox="1"/>
          <p:nvPr userDrawn="1"/>
        </p:nvSpPr>
        <p:spPr>
          <a:xfrm>
            <a:off x="-2573735" y="-1699399"/>
            <a:ext cx="3919935" cy="253916"/>
          </a:xfrm>
          <a:prstGeom prst="rect">
            <a:avLst/>
          </a:prstGeom>
          <a:noFill/>
        </p:spPr>
        <p:txBody>
          <a:bodyPr wrap="square" rtlCol="0">
            <a:spAutoFit/>
          </a:bodyPr>
          <a:lstStyle/>
          <a:p>
            <a:r>
              <a:rPr lang="en-US" sz="1050" dirty="0">
                <a:solidFill>
                  <a:srgbClr val="4287E1"/>
                </a:solidFill>
                <a:latin typeface="GT Haptik Medium"/>
                <a:cs typeface="GT Haptik Medium"/>
              </a:rPr>
              <a:t>Image size templates</a:t>
            </a:r>
          </a:p>
        </p:txBody>
      </p:sp>
      <p:sp>
        <p:nvSpPr>
          <p:cNvPr id="12" name="Picture Placeholder 12"/>
          <p:cNvSpPr>
            <a:spLocks noGrp="1"/>
          </p:cNvSpPr>
          <p:nvPr>
            <p:ph type="pic" sz="quarter" idx="11"/>
          </p:nvPr>
        </p:nvSpPr>
        <p:spPr>
          <a:xfrm>
            <a:off x="3136901" y="1440610"/>
            <a:ext cx="2652713" cy="2625328"/>
          </a:xfrm>
          <a:ln>
            <a:noFill/>
          </a:ln>
        </p:spPr>
        <p:txBody>
          <a:bodyPr/>
          <a:lstStyle/>
          <a:p>
            <a:endParaRPr lang="en-US"/>
          </a:p>
        </p:txBody>
      </p:sp>
      <p:cxnSp>
        <p:nvCxnSpPr>
          <p:cNvPr id="13" name="Straight Connector 12"/>
          <p:cNvCxnSpPr/>
          <p:nvPr userDrawn="1"/>
        </p:nvCxnSpPr>
        <p:spPr>
          <a:xfrm>
            <a:off x="3136901" y="1440166"/>
            <a:ext cx="2652713" cy="0"/>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008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6"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8"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spTree>
    <p:extLst>
      <p:ext uri="{BB962C8B-B14F-4D97-AF65-F5344CB8AC3E}">
        <p14:creationId xmlns:p14="http://schemas.microsoft.com/office/powerpoint/2010/main" val="28486693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8"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10"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cxnSp>
        <p:nvCxnSpPr>
          <p:cNvPr id="13" name="Straight Connector 12"/>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119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7454900" y="4811715"/>
            <a:ext cx="9271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1E2D66"/>
                </a:solidFill>
                <a:latin typeface="GT Haptik Regular"/>
                <a:cs typeface="GT Haptik Regular"/>
              </a:defRPr>
            </a:lvl1pPr>
          </a:lstStyle>
          <a:p>
            <a:pPr>
              <a:defRPr/>
            </a:pPr>
            <a:fld id="{2E432862-089D-6B40-AFEA-5A4C9313BBDE}" type="datetime1">
              <a:rPr lang="en-US" smtClean="0"/>
              <a:pPr>
                <a:defRPr/>
              </a:pPr>
              <a:t>8/8/2019</a:t>
            </a:fld>
            <a:endParaRPr lang="en-US" dirty="0"/>
          </a:p>
        </p:txBody>
      </p:sp>
      <p:sp>
        <p:nvSpPr>
          <p:cNvPr id="8" name="Footer Placeholder 4"/>
          <p:cNvSpPr>
            <a:spLocks noGrp="1"/>
          </p:cNvSpPr>
          <p:nvPr>
            <p:ph type="ftr" sz="quarter" idx="3"/>
          </p:nvPr>
        </p:nvSpPr>
        <p:spPr>
          <a:xfrm>
            <a:off x="1295400" y="4799014"/>
            <a:ext cx="5638800" cy="273844"/>
          </a:xfrm>
          <a:prstGeom prst="rect">
            <a:avLst/>
          </a:prstGeom>
        </p:spPr>
        <p:txBody>
          <a:bodyPr vert="horz" lIns="91440" tIns="45720" rIns="91440" bIns="45720" rtlCol="0" anchor="ctr"/>
          <a:lstStyle>
            <a:lvl1pPr algn="l" eaLnBrk="1" fontAlgn="auto" hangingPunct="1">
              <a:spcBef>
                <a:spcPts val="0"/>
              </a:spcBef>
              <a:spcAft>
                <a:spcPts val="0"/>
              </a:spcAft>
              <a:defRPr sz="750">
                <a:solidFill>
                  <a:srgbClr val="4287E1"/>
                </a:solidFill>
                <a:latin typeface="GT Haptik Regular"/>
                <a:ea typeface="+mn-ea"/>
                <a:cs typeface="GT Haptik Regular"/>
              </a:defRPr>
            </a:lvl1pPr>
          </a:lstStyle>
          <a:p>
            <a:pPr>
              <a:defRPr/>
            </a:pPr>
            <a:endParaRPr lang="en-US" dirty="0"/>
          </a:p>
        </p:txBody>
      </p:sp>
      <p:pic>
        <p:nvPicPr>
          <p:cNvPr id="10" name="Picture 7" descr="imentor_2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5221" y="4793059"/>
            <a:ext cx="675084" cy="23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
          <p:cNvSpPr txBox="1">
            <a:spLocks/>
          </p:cNvSpPr>
          <p:nvPr userDrawn="1"/>
        </p:nvSpPr>
        <p:spPr bwMode="auto">
          <a:xfrm>
            <a:off x="8458204" y="4835129"/>
            <a:ext cx="311150" cy="27384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algn="r"/>
            <a:fld id="{C367A962-F549-044F-9F9B-47124993D2DD}" type="slidenum">
              <a:rPr lang="en-US" sz="900" smtClean="0">
                <a:solidFill>
                  <a:srgbClr val="4287E1"/>
                </a:solidFill>
                <a:latin typeface="GT Haptik Medium" charset="0"/>
                <a:cs typeface="GT Haptik Medium" charset="0"/>
              </a:rPr>
              <a:pPr algn="r"/>
              <a:t>‹#›</a:t>
            </a:fld>
            <a:endParaRPr lang="en-US" sz="900" dirty="0">
              <a:solidFill>
                <a:srgbClr val="4287E1"/>
              </a:solidFill>
              <a:latin typeface="GT Haptik Medium" charset="0"/>
              <a:cs typeface="GT Haptik Medium" charset="0"/>
            </a:endParaRPr>
          </a:p>
        </p:txBody>
      </p:sp>
    </p:spTree>
    <p:extLst>
      <p:ext uri="{BB962C8B-B14F-4D97-AF65-F5344CB8AC3E}">
        <p14:creationId xmlns:p14="http://schemas.microsoft.com/office/powerpoint/2010/main" val="2103758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Media Placeholder 8"/>
          <p:cNvSpPr>
            <a:spLocks noGrp="1"/>
          </p:cNvSpPr>
          <p:nvPr>
            <p:ph type="media" sz="quarter" idx="10"/>
          </p:nvPr>
        </p:nvSpPr>
        <p:spPr>
          <a:xfrm>
            <a:off x="1797690" y="1358901"/>
            <a:ext cx="5597409" cy="3171825"/>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cxnSp>
        <p:nvCxnSpPr>
          <p:cNvPr id="10" name="Straight Connector 9"/>
          <p:cNvCxnSpPr/>
          <p:nvPr userDrawn="1"/>
        </p:nvCxnSpPr>
        <p:spPr>
          <a:xfrm>
            <a:off x="541735" y="792560"/>
            <a:ext cx="873919" cy="2183"/>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908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Media Placeholder 8"/>
          <p:cNvSpPr>
            <a:spLocks noGrp="1"/>
          </p:cNvSpPr>
          <p:nvPr>
            <p:ph type="media" sz="quarter" idx="10"/>
          </p:nvPr>
        </p:nvSpPr>
        <p:spPr>
          <a:xfrm>
            <a:off x="-6482" y="0"/>
            <a:ext cx="9150482" cy="5143500"/>
          </a:xfrm>
        </p:spPr>
        <p:txBody>
          <a:bodyPr/>
          <a:lstStyle/>
          <a:p>
            <a:endParaRPr lang="en-US"/>
          </a:p>
        </p:txBody>
      </p:sp>
    </p:spTree>
    <p:extLst>
      <p:ext uri="{BB962C8B-B14F-4D97-AF65-F5344CB8AC3E}">
        <p14:creationId xmlns:p14="http://schemas.microsoft.com/office/powerpoint/2010/main" val="2774780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36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cap">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4572000" y="0"/>
            <a:ext cx="4572000" cy="5143500"/>
          </a:xfrm>
          <a:prstGeom prst="rect">
            <a:avLst/>
          </a:prstGeom>
          <a:solidFill>
            <a:schemeClr val="tx2"/>
          </a:solidFill>
        </p:spPr>
        <p:txBody>
          <a:bodyPr anchor="ctr"/>
          <a:lstStyle>
            <a:lvl1pPr>
              <a:defRPr baseline="0">
                <a:solidFill>
                  <a:schemeClr val="bg1"/>
                </a:solidFill>
                <a:latin typeface="Calibri" panose="020F0502020204030204" pitchFamily="34" charset="0"/>
              </a:defRPr>
            </a:lvl1pPr>
          </a:lstStyle>
          <a:p>
            <a:pPr lvl="0"/>
            <a:r>
              <a:rPr lang="en-US" dirty="0"/>
              <a:t>Click to add text</a:t>
            </a:r>
          </a:p>
        </p:txBody>
      </p:sp>
      <p:sp>
        <p:nvSpPr>
          <p:cNvPr id="3" name="Text Placeholder 2"/>
          <p:cNvSpPr>
            <a:spLocks noGrp="1"/>
          </p:cNvSpPr>
          <p:nvPr>
            <p:ph type="body" sz="quarter" idx="16" hasCustomPrompt="1"/>
          </p:nvPr>
        </p:nvSpPr>
        <p:spPr>
          <a:xfrm>
            <a:off x="-24525" y="971550"/>
            <a:ext cx="2425559" cy="800100"/>
          </a:xfrm>
          <a:prstGeom prst="rect">
            <a:avLst/>
          </a:prstGeom>
          <a:solidFill>
            <a:schemeClr val="accent1"/>
          </a:solidFill>
        </p:spPr>
        <p:txBody>
          <a:bodyPr anchor="ctr"/>
          <a:lstStyle>
            <a:lvl1pPr marL="0" indent="0" algn="ctr">
              <a:buNone/>
              <a:defRPr sz="1800" b="0">
                <a:solidFill>
                  <a:schemeClr val="bg1"/>
                </a:solidFill>
                <a:latin typeface="Calibri" panose="020F0502020204030204" pitchFamily="34" charset="0"/>
              </a:defRPr>
            </a:lvl1pPr>
            <a:lvl2pPr>
              <a:defRPr sz="1800"/>
            </a:lvl2pPr>
            <a:lvl3pPr>
              <a:defRPr sz="1800"/>
            </a:lvl3pPr>
            <a:lvl4pPr>
              <a:defRPr sz="1800"/>
            </a:lvl4pPr>
            <a:lvl5pPr>
              <a:defRPr sz="1800"/>
            </a:lvl5pPr>
          </a:lstStyle>
          <a:p>
            <a:pPr lvl="0"/>
            <a:r>
              <a:rPr lang="en-US" dirty="0"/>
              <a:t>Click to add text</a:t>
            </a:r>
          </a:p>
        </p:txBody>
      </p:sp>
      <p:sp>
        <p:nvSpPr>
          <p:cNvPr id="7" name="Text Placeholder 6"/>
          <p:cNvSpPr>
            <a:spLocks noGrp="1"/>
          </p:cNvSpPr>
          <p:nvPr>
            <p:ph type="body" sz="quarter" idx="17" hasCustomPrompt="1"/>
          </p:nvPr>
        </p:nvSpPr>
        <p:spPr>
          <a:xfrm>
            <a:off x="2134334" y="2057400"/>
            <a:ext cx="2436932" cy="800100"/>
          </a:xfrm>
          <a:prstGeom prst="rect">
            <a:avLst/>
          </a:prstGeom>
          <a:solidFill>
            <a:schemeClr val="accent1"/>
          </a:solidFill>
        </p:spPr>
        <p:txBody>
          <a:bodyPr anchor="ctr"/>
          <a:lstStyle>
            <a:lvl1pPr marL="0" indent="0" algn="ctr">
              <a:buNone/>
              <a:defRPr sz="1800">
                <a:solidFill>
                  <a:schemeClr val="bg1"/>
                </a:solidFill>
                <a:latin typeface="Calibri" panose="020F0502020204030204" pitchFamily="34" charset="0"/>
              </a:defRPr>
            </a:lvl1pPr>
          </a:lstStyle>
          <a:p>
            <a:pPr lvl="0"/>
            <a:r>
              <a:rPr lang="en-US" dirty="0"/>
              <a:t>Click to add text</a:t>
            </a:r>
          </a:p>
        </p:txBody>
      </p:sp>
      <p:sp>
        <p:nvSpPr>
          <p:cNvPr id="20" name="Text Placeholder 19"/>
          <p:cNvSpPr>
            <a:spLocks noGrp="1"/>
          </p:cNvSpPr>
          <p:nvPr>
            <p:ph type="body" sz="quarter" idx="18" hasCustomPrompt="1"/>
          </p:nvPr>
        </p:nvSpPr>
        <p:spPr>
          <a:xfrm>
            <a:off x="0" y="3143250"/>
            <a:ext cx="2425700" cy="800100"/>
          </a:xfrm>
          <a:prstGeom prst="rect">
            <a:avLst/>
          </a:prstGeom>
          <a:solidFill>
            <a:schemeClr val="accent1"/>
          </a:solidFill>
        </p:spPr>
        <p:txBody>
          <a:bodyPr anchor="ctr"/>
          <a:lstStyle>
            <a:lvl1pPr marL="0" indent="0" algn="ctr">
              <a:buNone/>
              <a:defRPr sz="1800" baseline="0">
                <a:solidFill>
                  <a:schemeClr val="bg1"/>
                </a:solidFill>
                <a:latin typeface="Calibri" panose="020F0502020204030204" pitchFamily="34" charset="0"/>
              </a:defRPr>
            </a:lvl1pPr>
          </a:lstStyle>
          <a:p>
            <a:pPr lvl="0"/>
            <a:r>
              <a:rPr lang="en-US" sz="1800" dirty="0"/>
              <a:t>Click to add text</a:t>
            </a:r>
            <a:endParaRPr lang="en-US" dirty="0"/>
          </a:p>
        </p:txBody>
      </p:sp>
      <p:sp>
        <p:nvSpPr>
          <p:cNvPr id="22" name="Text Placeholder 21"/>
          <p:cNvSpPr>
            <a:spLocks noGrp="1"/>
          </p:cNvSpPr>
          <p:nvPr>
            <p:ph type="body" sz="quarter" idx="19" hasCustomPrompt="1"/>
          </p:nvPr>
        </p:nvSpPr>
        <p:spPr>
          <a:xfrm>
            <a:off x="2149475" y="4171950"/>
            <a:ext cx="2406650" cy="800100"/>
          </a:xfrm>
          <a:prstGeom prst="rect">
            <a:avLst/>
          </a:prstGeom>
          <a:solidFill>
            <a:schemeClr val="accent1"/>
          </a:solidFill>
        </p:spPr>
        <p:txBody>
          <a:bodyPr anchor="ctr"/>
          <a:lstStyle>
            <a:lvl1pPr marL="0" indent="0" algn="ctr">
              <a:buNone/>
              <a:defRPr sz="1800" baseline="0">
                <a:solidFill>
                  <a:schemeClr val="bg1"/>
                </a:solidFill>
                <a:latin typeface="Calibri" panose="020F0502020204030204" pitchFamily="34" charset="0"/>
              </a:defRPr>
            </a:lvl1pPr>
          </a:lstStyle>
          <a:p>
            <a:pPr lvl="0"/>
            <a:r>
              <a:rPr lang="en-US" dirty="0"/>
              <a:t>Click to add text</a:t>
            </a:r>
          </a:p>
        </p:txBody>
      </p:sp>
      <p:sp>
        <p:nvSpPr>
          <p:cNvPr id="15" name="TextBox 3"/>
          <p:cNvSpPr txBox="1">
            <a:spLocks noChangeArrowheads="1"/>
          </p:cNvSpPr>
          <p:nvPr userDrawn="1"/>
        </p:nvSpPr>
        <p:spPr bwMode="auto">
          <a:xfrm>
            <a:off x="228601" y="171450"/>
            <a:ext cx="27206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rbel" charset="0"/>
                <a:ea typeface="ヒラギノ角ゴ ProN W6" charset="0"/>
                <a:cs typeface="ヒラギノ角ゴ ProN W6" charset="0"/>
              </a:defRPr>
            </a:lvl1pPr>
            <a:lvl2pPr marL="742950" indent="-285750">
              <a:defRPr>
                <a:solidFill>
                  <a:schemeClr val="tx1"/>
                </a:solidFill>
                <a:latin typeface="Corbel" charset="0"/>
                <a:ea typeface="ヒラギノ角ゴ ProN W6" charset="0"/>
                <a:cs typeface="ヒラギノ角ゴ ProN W6" charset="0"/>
              </a:defRPr>
            </a:lvl2pPr>
            <a:lvl3pPr marL="1143000" indent="-228600">
              <a:defRPr>
                <a:solidFill>
                  <a:schemeClr val="tx1"/>
                </a:solidFill>
                <a:latin typeface="Corbel" charset="0"/>
                <a:ea typeface="ヒラギノ角ゴ ProN W6" charset="0"/>
                <a:cs typeface="ヒラギノ角ゴ ProN W6" charset="0"/>
              </a:defRPr>
            </a:lvl3pPr>
            <a:lvl4pPr marL="1600200" indent="-228600">
              <a:defRPr>
                <a:solidFill>
                  <a:schemeClr val="tx1"/>
                </a:solidFill>
                <a:latin typeface="Corbel" charset="0"/>
                <a:ea typeface="ヒラギノ角ゴ ProN W6" charset="0"/>
                <a:cs typeface="ヒラギノ角ゴ ProN W6" charset="0"/>
              </a:defRPr>
            </a:lvl4pPr>
            <a:lvl5pPr marL="2057400" indent="-228600">
              <a:defRPr>
                <a:solidFill>
                  <a:schemeClr val="tx1"/>
                </a:solidFill>
                <a:latin typeface="Corbel" charset="0"/>
                <a:ea typeface="ヒラギノ角ゴ ProN W6" charset="0"/>
                <a:cs typeface="ヒラギノ角ゴ ProN W6" charset="0"/>
              </a:defRPr>
            </a:lvl5pPr>
            <a:lvl6pPr marL="2514600" indent="-228600" fontAlgn="base">
              <a:spcBef>
                <a:spcPct val="0"/>
              </a:spcBef>
              <a:spcAft>
                <a:spcPct val="0"/>
              </a:spcAft>
              <a:defRPr>
                <a:solidFill>
                  <a:schemeClr val="tx1"/>
                </a:solidFill>
                <a:latin typeface="Corbel" charset="0"/>
                <a:ea typeface="ヒラギノ角ゴ ProN W6" charset="0"/>
                <a:cs typeface="ヒラギノ角ゴ ProN W6" charset="0"/>
              </a:defRPr>
            </a:lvl6pPr>
            <a:lvl7pPr marL="2971800" indent="-228600" fontAlgn="base">
              <a:spcBef>
                <a:spcPct val="0"/>
              </a:spcBef>
              <a:spcAft>
                <a:spcPct val="0"/>
              </a:spcAft>
              <a:defRPr>
                <a:solidFill>
                  <a:schemeClr val="tx1"/>
                </a:solidFill>
                <a:latin typeface="Corbel" charset="0"/>
                <a:ea typeface="ヒラギノ角ゴ ProN W6" charset="0"/>
                <a:cs typeface="ヒラギノ角ゴ ProN W6" charset="0"/>
              </a:defRPr>
            </a:lvl7pPr>
            <a:lvl8pPr marL="3429000" indent="-228600" fontAlgn="base">
              <a:spcBef>
                <a:spcPct val="0"/>
              </a:spcBef>
              <a:spcAft>
                <a:spcPct val="0"/>
              </a:spcAft>
              <a:defRPr>
                <a:solidFill>
                  <a:schemeClr val="tx1"/>
                </a:solidFill>
                <a:latin typeface="Corbel" charset="0"/>
                <a:ea typeface="ヒラギノ角ゴ ProN W6" charset="0"/>
                <a:cs typeface="ヒラギノ角ゴ ProN W6" charset="0"/>
              </a:defRPr>
            </a:lvl8pPr>
            <a:lvl9pPr marL="3886200" indent="-228600" fontAlgn="base">
              <a:spcBef>
                <a:spcPct val="0"/>
              </a:spcBef>
              <a:spcAft>
                <a:spcPct val="0"/>
              </a:spcAft>
              <a:defRPr>
                <a:solidFill>
                  <a:schemeClr val="tx1"/>
                </a:solidFill>
                <a:latin typeface="Corbel" charset="0"/>
                <a:ea typeface="ヒラギノ角ゴ ProN W6" charset="0"/>
                <a:cs typeface="ヒラギノ角ゴ ProN W6" charset="0"/>
              </a:defRPr>
            </a:lvl9pPr>
          </a:lstStyle>
          <a:p>
            <a:r>
              <a:rPr lang="en-US" sz="3600" b="1" dirty="0">
                <a:solidFill>
                  <a:schemeClr val="tx2"/>
                </a:solidFill>
                <a:latin typeface="+mj-lt"/>
                <a:cs typeface="BrowalliaUPC" panose="020B0604020202020204" pitchFamily="34" charset="-34"/>
              </a:rPr>
              <a:t>Let's Review!</a:t>
            </a:r>
          </a:p>
        </p:txBody>
      </p:sp>
    </p:spTree>
    <p:extLst>
      <p:ext uri="{BB962C8B-B14F-4D97-AF65-F5344CB8AC3E}">
        <p14:creationId xmlns:p14="http://schemas.microsoft.com/office/powerpoint/2010/main" val="14696985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ue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05979"/>
            <a:ext cx="9144000" cy="857250"/>
          </a:xfrm>
          <a:prstGeom prst="rect">
            <a:avLst/>
          </a:prstGeom>
          <a:solidFill>
            <a:schemeClr val="tx2"/>
          </a:solidFill>
        </p:spPr>
        <p:txBody>
          <a:bodyPr anchor="ctr"/>
          <a:lstStyle>
            <a:lvl1pPr>
              <a:defRPr sz="3000">
                <a:solidFill>
                  <a:schemeClr val="bg1"/>
                </a:solidFill>
                <a:latin typeface="Calibri" panose="020F0502020204030204" pitchFamily="34" charset="0"/>
              </a:defRPr>
            </a:lvl1pPr>
          </a:lstStyle>
          <a:p>
            <a:r>
              <a:rPr lang="en-US" dirty="0"/>
              <a:t>Click to add text</a:t>
            </a:r>
          </a:p>
        </p:txBody>
      </p:sp>
      <p:sp>
        <p:nvSpPr>
          <p:cNvPr id="4" name="Content Placeholder 3"/>
          <p:cNvSpPr>
            <a:spLocks noGrp="1"/>
          </p:cNvSpPr>
          <p:nvPr>
            <p:ph sz="quarter" idx="10"/>
          </p:nvPr>
        </p:nvSpPr>
        <p:spPr>
          <a:xfrm>
            <a:off x="457200" y="1200150"/>
            <a:ext cx="8229600" cy="36576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2755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ue_2">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381000" y="1514475"/>
            <a:ext cx="3200400" cy="2114550"/>
          </a:xfrm>
          <a:prstGeom prst="rect">
            <a:avLst/>
          </a:prstGeom>
          <a:solidFill>
            <a:schemeClr val="tx2"/>
          </a:solidFill>
        </p:spPr>
        <p:txBody>
          <a:bodyPr anchor="ctr"/>
          <a:lstStyle>
            <a:lvl1pPr marL="0" indent="0" algn="ctr">
              <a:buNone/>
              <a:defRPr sz="3000">
                <a:solidFill>
                  <a:schemeClr val="bg1"/>
                </a:solidFill>
                <a:latin typeface="Calibri" panose="020F0502020204030204" pitchFamily="34" charset="0"/>
              </a:defRPr>
            </a:lvl1pPr>
          </a:lstStyle>
          <a:p>
            <a:pPr lvl="0"/>
            <a:r>
              <a:rPr lang="en-US" dirty="0"/>
              <a:t>Click to add text</a:t>
            </a:r>
          </a:p>
        </p:txBody>
      </p:sp>
      <p:sp>
        <p:nvSpPr>
          <p:cNvPr id="9" name="Rectangle 4"/>
          <p:cNvSpPr>
            <a:spLocks/>
          </p:cNvSpPr>
          <p:nvPr userDrawn="1"/>
        </p:nvSpPr>
        <p:spPr bwMode="auto">
          <a:xfrm>
            <a:off x="3962400" y="0"/>
            <a:ext cx="4800600" cy="5143500"/>
          </a:xfrm>
          <a:prstGeom prst="rect">
            <a:avLst/>
          </a:prstGeom>
          <a:solidFill>
            <a:schemeClr val="tx2">
              <a:alpha val="90979"/>
            </a:schemeClr>
          </a:solidFill>
          <a:ln w="38100">
            <a:noFill/>
            <a:miter lim="800000"/>
            <a:headEnd/>
            <a:tailEnd/>
          </a:ln>
        </p:spPr>
        <p:txBody>
          <a:bodyPr wrap="none" anchor="ctr"/>
          <a:lstStyle/>
          <a:p>
            <a:endParaRPr lang="en-US" sz="1050" dirty="0">
              <a:solidFill>
                <a:schemeClr val="bg1"/>
              </a:solidFill>
            </a:endParaRPr>
          </a:p>
        </p:txBody>
      </p:sp>
      <p:sp>
        <p:nvSpPr>
          <p:cNvPr id="6" name="Text Placeholder 13"/>
          <p:cNvSpPr>
            <a:spLocks noGrp="1"/>
          </p:cNvSpPr>
          <p:nvPr>
            <p:ph type="body" sz="quarter" idx="11" hasCustomPrompt="1"/>
          </p:nvPr>
        </p:nvSpPr>
        <p:spPr>
          <a:xfrm>
            <a:off x="3962400" y="0"/>
            <a:ext cx="4800600" cy="5143500"/>
          </a:xfrm>
          <a:prstGeom prst="rect">
            <a:avLst/>
          </a:prstGeom>
          <a:solidFill>
            <a:schemeClr val="bg2"/>
          </a:solidFill>
        </p:spPr>
        <p:txBody>
          <a:bodyPr anchor="ctr"/>
          <a:lstStyle>
            <a:lvl1pPr>
              <a:defRPr>
                <a:solidFill>
                  <a:schemeClr val="bg1"/>
                </a:solidFill>
                <a:latin typeface="Calibri" panose="020F0502020204030204" pitchFamily="34" charset="0"/>
              </a:defRPr>
            </a:lvl1pPr>
          </a:lstStyle>
          <a:p>
            <a:pPr lvl="0"/>
            <a:r>
              <a:rPr lang="en-US" dirty="0"/>
              <a:t>Click to add text</a:t>
            </a:r>
          </a:p>
        </p:txBody>
      </p:sp>
    </p:spTree>
    <p:extLst>
      <p:ext uri="{BB962C8B-B14F-4D97-AF65-F5344CB8AC3E}">
        <p14:creationId xmlns:p14="http://schemas.microsoft.com/office/powerpoint/2010/main" val="124291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50" Type="http://schemas.openxmlformats.org/officeDocument/2006/relationships/slideLayout" Target="../slideLayouts/slideLayout145.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8" Type="http://schemas.openxmlformats.org/officeDocument/2006/relationships/slideLayout" Target="../slideLayouts/slideLayout103.xml"/><Relationship Id="rId5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6" name="Google Shape;56;p14"/>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1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FFFFFF"/>
              </a:buClr>
              <a:buSzPts val="1400"/>
              <a:buFont typeface="Playfair Display"/>
              <a:buNone/>
              <a:defRPr sz="4400" i="0" u="none" strike="noStrike" cap="none">
                <a:solidFill>
                  <a:srgbClr val="FFFFFF"/>
                </a:solidFill>
                <a:latin typeface="Playfair Display"/>
                <a:ea typeface="Playfair Display"/>
                <a:cs typeface="Playfair Display"/>
                <a:sym typeface="Playfair Display"/>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1" name="Google Shape;131;p2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rgbClr val="FFFFFF"/>
              </a:buClr>
              <a:buSzPts val="3200"/>
              <a:buFont typeface="Avenir"/>
              <a:buChar char="•"/>
              <a:defRPr sz="3200" i="0" u="none" strike="noStrike" cap="none">
                <a:solidFill>
                  <a:srgbClr val="FFFFFF"/>
                </a:solidFill>
                <a:latin typeface="Avenir"/>
                <a:ea typeface="Avenir"/>
                <a:cs typeface="Avenir"/>
                <a:sym typeface="Avenir"/>
              </a:defRPr>
            </a:lvl1pPr>
            <a:lvl2pPr marL="914400" marR="0" lvl="1" indent="-406400" algn="l" rtl="0">
              <a:spcBef>
                <a:spcPts val="560"/>
              </a:spcBef>
              <a:spcAft>
                <a:spcPts val="0"/>
              </a:spcAft>
              <a:buClr>
                <a:srgbClr val="FFFFFF"/>
              </a:buClr>
              <a:buSzPts val="2800"/>
              <a:buFont typeface="Avenir"/>
              <a:buChar char="–"/>
              <a:defRPr sz="2800" i="0" u="none" strike="noStrike" cap="none">
                <a:solidFill>
                  <a:srgbClr val="FFFFFF"/>
                </a:solidFill>
                <a:latin typeface="Avenir"/>
                <a:ea typeface="Avenir"/>
                <a:cs typeface="Avenir"/>
                <a:sym typeface="Avenir"/>
              </a:defRPr>
            </a:lvl2pPr>
            <a:lvl3pPr marL="1371600" marR="0" lvl="2" indent="-381000" algn="l" rtl="0">
              <a:spcBef>
                <a:spcPts val="480"/>
              </a:spcBef>
              <a:spcAft>
                <a:spcPts val="0"/>
              </a:spcAft>
              <a:buClr>
                <a:srgbClr val="FFFFFF"/>
              </a:buClr>
              <a:buSzPts val="2400"/>
              <a:buFont typeface="Avenir"/>
              <a:buChar char="•"/>
              <a:defRPr sz="2400" i="0" u="none" strike="noStrike" cap="none">
                <a:solidFill>
                  <a:srgbClr val="FFFFFF"/>
                </a:solidFill>
                <a:latin typeface="Avenir"/>
                <a:ea typeface="Avenir"/>
                <a:cs typeface="Avenir"/>
                <a:sym typeface="Avenir"/>
              </a:defRPr>
            </a:lvl3pPr>
            <a:lvl4pPr marL="1828800" marR="0" lvl="3" indent="-355600" algn="l" rtl="0">
              <a:spcBef>
                <a:spcPts val="400"/>
              </a:spcBef>
              <a:spcAft>
                <a:spcPts val="0"/>
              </a:spcAft>
              <a:buClr>
                <a:srgbClr val="FFFFFF"/>
              </a:buClr>
              <a:buSzPts val="2000"/>
              <a:buFont typeface="Avenir"/>
              <a:buChar char="–"/>
              <a:defRPr sz="2000" i="0" u="none" strike="noStrike" cap="none">
                <a:solidFill>
                  <a:srgbClr val="FFFFFF"/>
                </a:solidFill>
                <a:latin typeface="Avenir"/>
                <a:ea typeface="Avenir"/>
                <a:cs typeface="Avenir"/>
                <a:sym typeface="Avenir"/>
              </a:defRPr>
            </a:lvl4pPr>
            <a:lvl5pPr marL="2286000" marR="0" lvl="4" indent="-355600" algn="l" rtl="0">
              <a:spcBef>
                <a:spcPts val="400"/>
              </a:spcBef>
              <a:spcAft>
                <a:spcPts val="0"/>
              </a:spcAft>
              <a:buClr>
                <a:srgbClr val="FFFFFF"/>
              </a:buClr>
              <a:buSzPts val="2000"/>
              <a:buFont typeface="Avenir"/>
              <a:buChar char="»"/>
              <a:defRPr sz="2000" i="0" u="none" strike="noStrike" cap="none">
                <a:solidFill>
                  <a:srgbClr val="FFFFFF"/>
                </a:solidFill>
                <a:latin typeface="Avenir"/>
                <a:ea typeface="Avenir"/>
                <a:cs typeface="Avenir"/>
                <a:sym typeface="Avenir"/>
              </a:defRPr>
            </a:lvl5pPr>
            <a:lvl6pPr marL="2743200" marR="0" lvl="5" indent="-355600" algn="l" rtl="0">
              <a:spcBef>
                <a:spcPts val="400"/>
              </a:spcBef>
              <a:spcAft>
                <a:spcPts val="0"/>
              </a:spcAft>
              <a:buClr>
                <a:srgbClr val="FFFFFF"/>
              </a:buClr>
              <a:buSzPts val="2000"/>
              <a:buFont typeface="Avenir"/>
              <a:buChar char="•"/>
              <a:defRPr sz="2000" i="0" u="none" strike="noStrike" cap="none">
                <a:solidFill>
                  <a:srgbClr val="FFFFFF"/>
                </a:solidFill>
                <a:latin typeface="Avenir"/>
                <a:ea typeface="Avenir"/>
                <a:cs typeface="Avenir"/>
                <a:sym typeface="Avenir"/>
              </a:defRPr>
            </a:lvl6pPr>
            <a:lvl7pPr marL="3200400" marR="0" lvl="6" indent="-355600" algn="l" rtl="0">
              <a:spcBef>
                <a:spcPts val="400"/>
              </a:spcBef>
              <a:spcAft>
                <a:spcPts val="0"/>
              </a:spcAft>
              <a:buClr>
                <a:srgbClr val="FFFFFF"/>
              </a:buClr>
              <a:buSzPts val="2000"/>
              <a:buFont typeface="Avenir"/>
              <a:buChar char="•"/>
              <a:defRPr sz="2000" i="0" u="none" strike="noStrike" cap="none">
                <a:solidFill>
                  <a:srgbClr val="FFFFFF"/>
                </a:solidFill>
                <a:latin typeface="Avenir"/>
                <a:ea typeface="Avenir"/>
                <a:cs typeface="Avenir"/>
                <a:sym typeface="Avenir"/>
              </a:defRPr>
            </a:lvl7pPr>
            <a:lvl8pPr marL="3657600" marR="0" lvl="7" indent="-355600" algn="l" rtl="0">
              <a:spcBef>
                <a:spcPts val="400"/>
              </a:spcBef>
              <a:spcAft>
                <a:spcPts val="0"/>
              </a:spcAft>
              <a:buClr>
                <a:srgbClr val="FFFFFF"/>
              </a:buClr>
              <a:buSzPts val="2000"/>
              <a:buFont typeface="Avenir"/>
              <a:buChar char="•"/>
              <a:defRPr sz="2000" i="0" u="none" strike="noStrike" cap="none">
                <a:solidFill>
                  <a:srgbClr val="FFFFFF"/>
                </a:solidFill>
                <a:latin typeface="Avenir"/>
                <a:ea typeface="Avenir"/>
                <a:cs typeface="Avenir"/>
                <a:sym typeface="Avenir"/>
              </a:defRPr>
            </a:lvl8pPr>
            <a:lvl9pPr marL="4114800" marR="0" lvl="8" indent="-355600" algn="l" rtl="0">
              <a:spcBef>
                <a:spcPts val="400"/>
              </a:spcBef>
              <a:spcAft>
                <a:spcPts val="0"/>
              </a:spcAft>
              <a:buClr>
                <a:srgbClr val="FFFFFF"/>
              </a:buClr>
              <a:buSzPts val="2000"/>
              <a:buFont typeface="Avenir"/>
              <a:buChar char="•"/>
              <a:defRPr sz="2000" i="0" u="none" strike="noStrike" cap="none">
                <a:solidFill>
                  <a:srgbClr val="FFFFFF"/>
                </a:solidFill>
                <a:latin typeface="Avenir"/>
                <a:ea typeface="Avenir"/>
                <a:cs typeface="Avenir"/>
                <a:sym typeface="Avenir"/>
              </a:defRPr>
            </a:lvl9pPr>
          </a:lstStyle>
          <a:p>
            <a:endParaRPr/>
          </a:p>
        </p:txBody>
      </p:sp>
      <p:sp>
        <p:nvSpPr>
          <p:cNvPr id="132" name="Google Shape;132;p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p:cNvSpPr txBox="1">
            <a:spLocks/>
          </p:cNvSpPr>
          <p:nvPr/>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©2017,</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spTree>
    <p:extLst>
      <p:ext uri="{BB962C8B-B14F-4D97-AF65-F5344CB8AC3E}">
        <p14:creationId xmlns:p14="http://schemas.microsoft.com/office/powerpoint/2010/main" val="10023078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3550" y="205979"/>
            <a:ext cx="8229600" cy="46712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69901" y="850895"/>
            <a:ext cx="8229600" cy="35976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230031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Lst>
  <p:hf hdr="0" ftr="0" dt="0"/>
  <p:txStyles>
    <p:titleStyle>
      <a:lvl1pPr algn="l" defTabSz="342900" rtl="0" eaLnBrk="0" fontAlgn="base" hangingPunct="0">
        <a:spcBef>
          <a:spcPct val="0"/>
        </a:spcBef>
        <a:spcAft>
          <a:spcPct val="0"/>
        </a:spcAft>
        <a:defRPr sz="2400" kern="1200">
          <a:solidFill>
            <a:srgbClr val="1E2D66"/>
          </a:solidFill>
          <a:latin typeface="GT Haptik Medium"/>
          <a:ea typeface="ＭＳ Ｐゴシック" charset="-128"/>
          <a:cs typeface="GT Haptik Medium"/>
        </a:defRPr>
      </a:lvl1pPr>
      <a:lvl2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128"/>
        </a:defRPr>
      </a:lvl6pPr>
      <a:lvl7pPr marL="685800" algn="ctr" defTabSz="342900" rtl="0" fontAlgn="base">
        <a:spcBef>
          <a:spcPct val="0"/>
        </a:spcBef>
        <a:spcAft>
          <a:spcPct val="0"/>
        </a:spcAft>
        <a:defRPr sz="3300">
          <a:solidFill>
            <a:schemeClr val="tx1"/>
          </a:solidFill>
          <a:latin typeface="Calibri" charset="0"/>
          <a:ea typeface="ＭＳ Ｐゴシック" charset="-128"/>
        </a:defRPr>
      </a:lvl7pPr>
      <a:lvl8pPr marL="1028700" algn="ctr" defTabSz="342900" rtl="0" fontAlgn="base">
        <a:spcBef>
          <a:spcPct val="0"/>
        </a:spcBef>
        <a:spcAft>
          <a:spcPct val="0"/>
        </a:spcAft>
        <a:defRPr sz="3300">
          <a:solidFill>
            <a:schemeClr val="tx1"/>
          </a:solidFill>
          <a:latin typeface="Calibri" charset="0"/>
          <a:ea typeface="ＭＳ Ｐゴシック" charset="-128"/>
        </a:defRPr>
      </a:lvl8pPr>
      <a:lvl9pPr marL="1371600" algn="ctr" defTabSz="342900" rtl="0" fontAlgn="base">
        <a:spcBef>
          <a:spcPct val="0"/>
        </a:spcBef>
        <a:spcAft>
          <a:spcPct val="0"/>
        </a:spcAft>
        <a:defRPr sz="3300">
          <a:solidFill>
            <a:schemeClr val="tx1"/>
          </a:solidFill>
          <a:latin typeface="Calibri" charset="0"/>
          <a:ea typeface="ＭＳ Ｐゴシック" charset="-128"/>
        </a:defRPr>
      </a:lvl9pPr>
    </p:titleStyle>
    <p:bodyStyle>
      <a:lvl1pPr marL="0" indent="0" algn="l" defTabSz="342900" rtl="0" eaLnBrk="0" fontAlgn="base" hangingPunct="0">
        <a:spcBef>
          <a:spcPct val="20000"/>
        </a:spcBef>
        <a:spcAft>
          <a:spcPct val="0"/>
        </a:spcAft>
        <a:buFont typeface="Arial" charset="0"/>
        <a:buNone/>
        <a:defRPr sz="1463" kern="1200">
          <a:solidFill>
            <a:srgbClr val="1E2D66"/>
          </a:solidFill>
          <a:latin typeface="Georgia"/>
          <a:ea typeface="ＭＳ Ｐゴシック" charset="-128"/>
          <a:cs typeface="Georgia"/>
        </a:defRPr>
      </a:lvl1pPr>
      <a:lvl2pPr marL="215504" indent="-215504" algn="l" defTabSz="342900" rtl="0" eaLnBrk="0" fontAlgn="base" hangingPunct="0">
        <a:spcBef>
          <a:spcPct val="20000"/>
        </a:spcBef>
        <a:spcAft>
          <a:spcPct val="0"/>
        </a:spcAft>
        <a:buClr>
          <a:srgbClr val="4287E1"/>
        </a:buClr>
        <a:buFont typeface="Arial"/>
        <a:buChar char="•"/>
        <a:defRPr sz="1463" kern="1200">
          <a:solidFill>
            <a:srgbClr val="1E2D66"/>
          </a:solidFill>
          <a:latin typeface="Georgia"/>
          <a:ea typeface="ＭＳ Ｐゴシック" charset="-128"/>
          <a:cs typeface="Georgia"/>
        </a:defRPr>
      </a:lvl2pPr>
      <a:lvl3pPr marL="342900" indent="-127397" algn="l" defTabSz="342900" rtl="0" eaLnBrk="0" fontAlgn="base" hangingPunct="0">
        <a:spcBef>
          <a:spcPct val="20000"/>
        </a:spcBef>
        <a:spcAft>
          <a:spcPct val="0"/>
        </a:spcAft>
        <a:buClr>
          <a:srgbClr val="4287E1"/>
        </a:buClr>
        <a:buFont typeface="Arial"/>
        <a:buChar char="•"/>
        <a:defRPr sz="1463" kern="1200">
          <a:solidFill>
            <a:srgbClr val="1E2D66"/>
          </a:solidFill>
          <a:latin typeface="Georgia"/>
          <a:ea typeface="ＭＳ Ｐゴシック" charset="-128"/>
          <a:cs typeface="Georgia"/>
        </a:defRPr>
      </a:lvl3pPr>
      <a:lvl4pPr marL="514350" indent="-171450" algn="l" defTabSz="342900" rtl="0" eaLnBrk="0" fontAlgn="base" hangingPunct="0">
        <a:spcBef>
          <a:spcPct val="20000"/>
        </a:spcBef>
        <a:spcAft>
          <a:spcPct val="0"/>
        </a:spcAft>
        <a:buClr>
          <a:srgbClr val="4287E1"/>
        </a:buClr>
        <a:buFont typeface="Arial"/>
        <a:buChar char="•"/>
        <a:defRPr sz="1463" kern="1200">
          <a:solidFill>
            <a:srgbClr val="1E2D66"/>
          </a:solidFill>
          <a:latin typeface="Georgia"/>
          <a:ea typeface="ＭＳ Ｐゴシック" charset="-128"/>
          <a:cs typeface="Georgia"/>
        </a:defRPr>
      </a:lvl4pPr>
      <a:lvl5pPr marL="641747" indent="-127397" algn="l" defTabSz="342900" rtl="0" eaLnBrk="0" fontAlgn="base" hangingPunct="0">
        <a:spcBef>
          <a:spcPct val="20000"/>
        </a:spcBef>
        <a:spcAft>
          <a:spcPct val="0"/>
        </a:spcAft>
        <a:buClr>
          <a:srgbClr val="4287E1"/>
        </a:buClr>
        <a:buFont typeface="Arial"/>
        <a:buChar char="•"/>
        <a:defRPr sz="1463" kern="1200">
          <a:solidFill>
            <a:srgbClr val="1E2D66"/>
          </a:solidFill>
          <a:latin typeface="Georgia"/>
          <a:ea typeface="ＭＳ Ｐゴシック" charset="-128"/>
          <a:cs typeface="Georgi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p:cNvSpPr txBox="1">
            <a:spLocks/>
          </p:cNvSpPr>
          <p:nvPr userDrawn="1"/>
        </p:nvSpPr>
        <p:spPr>
          <a:xfrm>
            <a:off x="0" y="4972050"/>
            <a:ext cx="33528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accent6"/>
                </a:solidFill>
                <a:latin typeface="Calibri" panose="020F0502020204030204" pitchFamily="34" charset="0"/>
              </a:rPr>
              <a:t>America Needs You ©2018,</a:t>
            </a:r>
            <a:r>
              <a:rPr lang="en-US" sz="900" baseline="0" dirty="0">
                <a:solidFill>
                  <a:schemeClr val="accent6"/>
                </a:solidFill>
                <a:latin typeface="Calibri" panose="020F0502020204030204" pitchFamily="34" charset="0"/>
              </a:rPr>
              <a:t> </a:t>
            </a:r>
            <a:r>
              <a:rPr lang="en-US" sz="900" dirty="0">
                <a:solidFill>
                  <a:schemeClr val="accent6"/>
                </a:solidFill>
                <a:latin typeface="Calibri" panose="020F0502020204030204" pitchFamily="34" charset="0"/>
              </a:rPr>
              <a:t>All rights reserved</a:t>
            </a:r>
          </a:p>
          <a:p>
            <a:endParaRPr lang="en-US" sz="1350" dirty="0">
              <a:solidFill>
                <a:schemeClr val="accent6"/>
              </a:solidFill>
              <a:latin typeface="Calibri" panose="020F0502020204030204" pitchFamily="34" charset="0"/>
            </a:endParaRPr>
          </a:p>
        </p:txBody>
      </p:sp>
    </p:spTree>
    <p:extLst>
      <p:ext uri="{BB962C8B-B14F-4D97-AF65-F5344CB8AC3E}">
        <p14:creationId xmlns:p14="http://schemas.microsoft.com/office/powerpoint/2010/main" val="76923842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s://connect.mentoring.org/index.php?action=search&amp;fwID3=6338" TargetMode="External"/><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hyperlink" Target="http://www.gmcacanada.com/"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76.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82.xml"/><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8"/>
          <p:cNvPicPr preferRelativeResize="0"/>
          <p:nvPr/>
        </p:nvPicPr>
        <p:blipFill rotWithShape="1">
          <a:blip r:embed="rId3">
            <a:alphaModFix/>
          </a:blip>
          <a:srcRect t="6167" b="9465"/>
          <a:stretch/>
        </p:blipFill>
        <p:spPr>
          <a:xfrm>
            <a:off x="0" y="0"/>
            <a:ext cx="9144004" cy="5143500"/>
          </a:xfrm>
          <a:prstGeom prst="rect">
            <a:avLst/>
          </a:prstGeom>
          <a:noFill/>
          <a:ln>
            <a:noFill/>
          </a:ln>
        </p:spPr>
      </p:pic>
      <p:sp>
        <p:nvSpPr>
          <p:cNvPr id="195" name="Google Shape;195;p38"/>
          <p:cNvSpPr txBox="1">
            <a:spLocks noGrp="1"/>
          </p:cNvSpPr>
          <p:nvPr>
            <p:ph type="title"/>
          </p:nvPr>
        </p:nvSpPr>
        <p:spPr>
          <a:xfrm>
            <a:off x="457200" y="764049"/>
            <a:ext cx="8229600" cy="2325991"/>
          </a:xfrm>
          <a:prstGeom prst="rect">
            <a:avLst/>
          </a:prstGeom>
          <a:solidFill>
            <a:srgbClr val="FAFAFA">
              <a:alpha val="73030"/>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000000"/>
                </a:solidFill>
                <a:latin typeface="Playfair Display"/>
                <a:ea typeface="Playfair Display"/>
                <a:cs typeface="Playfair Display"/>
                <a:sym typeface="Playfair Display"/>
              </a:rPr>
              <a:t>Developing a </a:t>
            </a:r>
            <a:br>
              <a:rPr lang="en" sz="4800" dirty="0">
                <a:solidFill>
                  <a:srgbClr val="000000"/>
                </a:solidFill>
                <a:latin typeface="Playfair Display"/>
                <a:ea typeface="Playfair Display"/>
                <a:cs typeface="Playfair Display"/>
                <a:sym typeface="Playfair Display"/>
              </a:rPr>
            </a:br>
            <a:r>
              <a:rPr lang="en" sz="4800" dirty="0">
                <a:solidFill>
                  <a:srgbClr val="000000"/>
                </a:solidFill>
                <a:latin typeface="Playfair Display"/>
                <a:ea typeface="Playfair Display"/>
                <a:cs typeface="Playfair Display"/>
                <a:sym typeface="Playfair Display"/>
              </a:rPr>
              <a:t>Mentoring Program 101: </a:t>
            </a:r>
            <a:br>
              <a:rPr lang="en" dirty="0">
                <a:solidFill>
                  <a:srgbClr val="000000"/>
                </a:solidFill>
                <a:latin typeface="Playfair Display"/>
                <a:ea typeface="Playfair Display"/>
                <a:cs typeface="Playfair Display"/>
                <a:sym typeface="Playfair Display"/>
              </a:rPr>
            </a:br>
            <a:r>
              <a:rPr lang="en" sz="2400" b="1" dirty="0">
                <a:solidFill>
                  <a:srgbClr val="000000"/>
                </a:solidFill>
              </a:rPr>
              <a:t>from recruitment, training, and engaging your volunteers</a:t>
            </a:r>
            <a:endParaRPr sz="2400" b="1" dirty="0">
              <a:solidFill>
                <a:srgbClr val="000000"/>
              </a:solidFill>
            </a:endParaRPr>
          </a:p>
        </p:txBody>
      </p:sp>
      <p:sp>
        <p:nvSpPr>
          <p:cNvPr id="196" name="Google Shape;196;p38"/>
          <p:cNvSpPr/>
          <p:nvPr/>
        </p:nvSpPr>
        <p:spPr>
          <a:xfrm>
            <a:off x="1990950" y="3708550"/>
            <a:ext cx="5162100" cy="121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38"/>
          <p:cNvPicPr preferRelativeResize="0"/>
          <p:nvPr/>
        </p:nvPicPr>
        <p:blipFill>
          <a:blip r:embed="rId4">
            <a:alphaModFix/>
          </a:blip>
          <a:stretch>
            <a:fillRect/>
          </a:stretch>
        </p:blipFill>
        <p:spPr>
          <a:xfrm>
            <a:off x="2165639" y="4054424"/>
            <a:ext cx="1786493" cy="587930"/>
          </a:xfrm>
          <a:prstGeom prst="rect">
            <a:avLst/>
          </a:prstGeom>
          <a:noFill/>
          <a:ln>
            <a:noFill/>
          </a:ln>
        </p:spPr>
      </p:pic>
      <p:pic>
        <p:nvPicPr>
          <p:cNvPr id="198" name="Google Shape;198;p38"/>
          <p:cNvPicPr preferRelativeResize="0"/>
          <p:nvPr/>
        </p:nvPicPr>
        <p:blipFill>
          <a:blip r:embed="rId5">
            <a:alphaModFix/>
          </a:blip>
          <a:stretch>
            <a:fillRect/>
          </a:stretch>
        </p:blipFill>
        <p:spPr>
          <a:xfrm>
            <a:off x="5165348" y="4020296"/>
            <a:ext cx="1872839" cy="587929"/>
          </a:xfrm>
          <a:prstGeom prst="rect">
            <a:avLst/>
          </a:prstGeom>
          <a:noFill/>
          <a:ln>
            <a:noFill/>
          </a:ln>
        </p:spPr>
      </p:pic>
      <p:pic>
        <p:nvPicPr>
          <p:cNvPr id="199" name="Google Shape;199;p38"/>
          <p:cNvPicPr preferRelativeResize="0"/>
          <p:nvPr/>
        </p:nvPicPr>
        <p:blipFill>
          <a:blip r:embed="rId6">
            <a:alphaModFix/>
          </a:blip>
          <a:stretch>
            <a:fillRect/>
          </a:stretch>
        </p:blipFill>
        <p:spPr>
          <a:xfrm>
            <a:off x="4067224" y="3840867"/>
            <a:ext cx="1098134" cy="10150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457200" y="205975"/>
            <a:ext cx="4114800" cy="464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Why use the one-on-one mentoring model for college access programming?</a:t>
            </a:r>
            <a:endParaRPr>
              <a:latin typeface="Playfair Display"/>
              <a:ea typeface="Playfair Display"/>
              <a:cs typeface="Playfair Display"/>
              <a:sym typeface="Playfair Display"/>
            </a:endParaRPr>
          </a:p>
        </p:txBody>
      </p:sp>
      <p:pic>
        <p:nvPicPr>
          <p:cNvPr id="260" name="Google Shape;260;p43"/>
          <p:cNvPicPr preferRelativeResize="0"/>
          <p:nvPr/>
        </p:nvPicPr>
        <p:blipFill>
          <a:blip r:embed="rId3">
            <a:alphaModFix/>
          </a:blip>
          <a:stretch>
            <a:fillRect/>
          </a:stretch>
        </p:blipFill>
        <p:spPr>
          <a:xfrm>
            <a:off x="4572000" y="680851"/>
            <a:ext cx="3954149" cy="399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4"/>
          <p:cNvSpPr/>
          <p:nvPr/>
        </p:nvSpPr>
        <p:spPr>
          <a:xfrm>
            <a:off x="4850400" y="258475"/>
            <a:ext cx="3836400" cy="889200"/>
          </a:xfrm>
          <a:prstGeom prst="rect">
            <a:avLst/>
          </a:prstGeom>
          <a:solidFill>
            <a:srgbClr val="FFFFFF">
              <a:alpha val="5691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4"/>
          <p:cNvSpPr/>
          <p:nvPr/>
        </p:nvSpPr>
        <p:spPr>
          <a:xfrm>
            <a:off x="349275" y="258475"/>
            <a:ext cx="3836400" cy="889200"/>
          </a:xfrm>
          <a:prstGeom prst="rect">
            <a:avLst/>
          </a:prstGeom>
          <a:solidFill>
            <a:srgbClr val="FFFFFF">
              <a:alpha val="5691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4"/>
          <p:cNvSpPr txBox="1">
            <a:spLocks noGrp="1"/>
          </p:cNvSpPr>
          <p:nvPr>
            <p:ph type="title"/>
          </p:nvPr>
        </p:nvSpPr>
        <p:spPr>
          <a:xfrm>
            <a:off x="457200" y="205975"/>
            <a:ext cx="8229600" cy="99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rgbClr val="000000"/>
                </a:solidFill>
                <a:latin typeface="Playfair Display"/>
                <a:ea typeface="Playfair Display"/>
                <a:cs typeface="Playfair Display"/>
                <a:sym typeface="Playfair Display"/>
              </a:rPr>
              <a:t>PROS</a:t>
            </a:r>
            <a:r>
              <a:rPr lang="en" sz="4800" dirty="0">
                <a:latin typeface="Playfair Display"/>
                <a:ea typeface="Playfair Display"/>
                <a:cs typeface="Playfair Display"/>
                <a:sym typeface="Playfair Display"/>
              </a:rPr>
              <a:t> </a:t>
            </a:r>
            <a:r>
              <a:rPr lang="en" dirty="0">
                <a:latin typeface="Playfair Display"/>
                <a:ea typeface="Playfair Display"/>
                <a:cs typeface="Playfair Display"/>
                <a:sym typeface="Playfair Display"/>
              </a:rPr>
              <a:t>			</a:t>
            </a:r>
            <a:r>
              <a:rPr lang="en" sz="4800" dirty="0">
                <a:solidFill>
                  <a:srgbClr val="000000"/>
                </a:solidFill>
                <a:latin typeface="Playfair Display"/>
                <a:ea typeface="Playfair Display"/>
                <a:cs typeface="Playfair Display"/>
                <a:sym typeface="Playfair Display"/>
              </a:rPr>
              <a:t>CONS</a:t>
            </a:r>
            <a:endParaRPr sz="4800" dirty="0">
              <a:solidFill>
                <a:srgbClr val="000000"/>
              </a:solidFill>
              <a:latin typeface="Playfair Display"/>
              <a:ea typeface="Playfair Display"/>
              <a:cs typeface="Playfair Display"/>
              <a:sym typeface="Playfair Display"/>
            </a:endParaRPr>
          </a:p>
        </p:txBody>
      </p:sp>
      <p:cxnSp>
        <p:nvCxnSpPr>
          <p:cNvPr id="268" name="Google Shape;268;p44"/>
          <p:cNvCxnSpPr/>
          <p:nvPr/>
        </p:nvCxnSpPr>
        <p:spPr>
          <a:xfrm>
            <a:off x="4523000" y="309250"/>
            <a:ext cx="0" cy="4388700"/>
          </a:xfrm>
          <a:prstGeom prst="straightConnector1">
            <a:avLst/>
          </a:prstGeom>
          <a:noFill/>
          <a:ln w="76200" cap="flat" cmpd="sng">
            <a:solidFill>
              <a:srgbClr val="FFFFFF"/>
            </a:solidFill>
            <a:prstDash val="solid"/>
            <a:round/>
            <a:headEnd type="none" w="med" len="med"/>
            <a:tailEnd type="none" w="med" len="med"/>
          </a:ln>
        </p:spPr>
      </p:cxnSp>
      <p:pic>
        <p:nvPicPr>
          <p:cNvPr id="269" name="Google Shape;269;p44"/>
          <p:cNvPicPr preferRelativeResize="0"/>
          <p:nvPr/>
        </p:nvPicPr>
        <p:blipFill rotWithShape="1">
          <a:blip r:embed="rId3">
            <a:alphaModFix/>
          </a:blip>
          <a:srcRect l="67571" b="54747"/>
          <a:stretch/>
        </p:blipFill>
        <p:spPr>
          <a:xfrm>
            <a:off x="349275" y="258475"/>
            <a:ext cx="1668711" cy="889150"/>
          </a:xfrm>
          <a:prstGeom prst="rect">
            <a:avLst/>
          </a:prstGeom>
          <a:noFill/>
          <a:ln>
            <a:noFill/>
          </a:ln>
        </p:spPr>
      </p:pic>
      <p:sp>
        <p:nvSpPr>
          <p:cNvPr id="270" name="Google Shape;270;p44"/>
          <p:cNvSpPr txBox="1"/>
          <p:nvPr/>
        </p:nvSpPr>
        <p:spPr>
          <a:xfrm>
            <a:off x="349275" y="1269600"/>
            <a:ext cx="3836400" cy="3178500"/>
          </a:xfrm>
          <a:prstGeom prst="rect">
            <a:avLst/>
          </a:prstGeom>
          <a:noFill/>
          <a:ln>
            <a:noFill/>
          </a:ln>
        </p:spPr>
        <p:txBody>
          <a:bodyPr spcFirstLastPara="1" wrap="square" lIns="91425" tIns="91425" rIns="91425" bIns="91425" anchor="t" anchorCtr="0">
            <a:noAutofit/>
          </a:bodyPr>
          <a:lstStyle/>
          <a:p>
            <a:pPr marL="457200" lvl="0" indent="-342900" algn="l" rtl="0">
              <a:spcBef>
                <a:spcPts val="1000"/>
              </a:spcBef>
              <a:spcAft>
                <a:spcPts val="0"/>
              </a:spcAft>
              <a:buClr>
                <a:schemeClr val="lt1"/>
              </a:buClr>
              <a:buSzPts val="1800"/>
              <a:buFont typeface="Open Sans"/>
              <a:buChar char="●"/>
            </a:pPr>
            <a:r>
              <a:rPr lang="en" sz="1800">
                <a:solidFill>
                  <a:schemeClr val="lt1"/>
                </a:solidFill>
                <a:latin typeface="Avenir"/>
                <a:ea typeface="Avenir"/>
                <a:cs typeface="Avenir"/>
                <a:sym typeface="Avenir"/>
              </a:rPr>
              <a:t>Individualized support</a:t>
            </a:r>
            <a:endParaRPr sz="1800">
              <a:solidFill>
                <a:schemeClr val="lt1"/>
              </a:solidFill>
              <a:latin typeface="Avenir"/>
              <a:ea typeface="Avenir"/>
              <a:cs typeface="Avenir"/>
              <a:sym typeface="Avenir"/>
            </a:endParaRPr>
          </a:p>
          <a:p>
            <a:pPr marL="457200" lvl="0" indent="-342900" algn="l" rtl="0">
              <a:spcBef>
                <a:spcPts val="1000"/>
              </a:spcBef>
              <a:spcAft>
                <a:spcPts val="0"/>
              </a:spcAft>
              <a:buClr>
                <a:schemeClr val="lt1"/>
              </a:buClr>
              <a:buSzPts val="1800"/>
              <a:buFont typeface="Open Sans"/>
              <a:buChar char="●"/>
            </a:pPr>
            <a:r>
              <a:rPr lang="en" sz="1800">
                <a:solidFill>
                  <a:schemeClr val="lt1"/>
                </a:solidFill>
                <a:latin typeface="Avenir"/>
                <a:ea typeface="Avenir"/>
                <a:cs typeface="Avenir"/>
                <a:sym typeface="Avenir"/>
              </a:rPr>
              <a:t>Strong communication with student</a:t>
            </a:r>
            <a:endParaRPr sz="1800">
              <a:solidFill>
                <a:schemeClr val="lt1"/>
              </a:solidFill>
              <a:latin typeface="Avenir"/>
              <a:ea typeface="Avenir"/>
              <a:cs typeface="Avenir"/>
              <a:sym typeface="Avenir"/>
            </a:endParaRPr>
          </a:p>
          <a:p>
            <a:pPr marL="457200" lvl="0" indent="-342900" algn="l" rtl="0">
              <a:spcBef>
                <a:spcPts val="1000"/>
              </a:spcBef>
              <a:spcAft>
                <a:spcPts val="0"/>
              </a:spcAft>
              <a:buClr>
                <a:schemeClr val="lt1"/>
              </a:buClr>
              <a:buSzPts val="1800"/>
              <a:buFont typeface="Open Sans"/>
              <a:buChar char="●"/>
            </a:pPr>
            <a:r>
              <a:rPr lang="en" sz="1800">
                <a:solidFill>
                  <a:schemeClr val="lt1"/>
                </a:solidFill>
                <a:latin typeface="Avenir"/>
                <a:ea typeface="Avenir"/>
                <a:cs typeface="Avenir"/>
                <a:sym typeface="Avenir"/>
              </a:rPr>
              <a:t>Transportation</a:t>
            </a:r>
            <a:endParaRPr sz="1800">
              <a:solidFill>
                <a:schemeClr val="lt1"/>
              </a:solidFill>
              <a:latin typeface="Avenir"/>
              <a:ea typeface="Avenir"/>
              <a:cs typeface="Avenir"/>
              <a:sym typeface="Avenir"/>
            </a:endParaRPr>
          </a:p>
          <a:p>
            <a:pPr marL="457200" lvl="0" indent="-342900" algn="l" rtl="0">
              <a:spcBef>
                <a:spcPts val="1000"/>
              </a:spcBef>
              <a:spcAft>
                <a:spcPts val="0"/>
              </a:spcAft>
              <a:buClr>
                <a:schemeClr val="lt1"/>
              </a:buClr>
              <a:buSzPts val="1800"/>
              <a:buFont typeface="Open Sans"/>
              <a:buChar char="●"/>
            </a:pPr>
            <a:r>
              <a:rPr lang="en" sz="1800">
                <a:solidFill>
                  <a:schemeClr val="lt1"/>
                </a:solidFill>
                <a:latin typeface="Avenir"/>
                <a:ea typeface="Avenir"/>
                <a:cs typeface="Avenir"/>
                <a:sym typeface="Avenir"/>
              </a:rPr>
              <a:t>Meet students where they are </a:t>
            </a:r>
            <a:br>
              <a:rPr lang="en" sz="1800">
                <a:solidFill>
                  <a:schemeClr val="lt1"/>
                </a:solidFill>
                <a:latin typeface="Avenir"/>
                <a:ea typeface="Avenir"/>
                <a:cs typeface="Avenir"/>
                <a:sym typeface="Avenir"/>
              </a:rPr>
            </a:br>
            <a:r>
              <a:rPr lang="en" sz="1800">
                <a:solidFill>
                  <a:schemeClr val="lt1"/>
                </a:solidFill>
                <a:latin typeface="Avenir"/>
                <a:ea typeface="Avenir"/>
                <a:cs typeface="Avenir"/>
                <a:sym typeface="Avenir"/>
              </a:rPr>
              <a:t>(literally and metaphorically)</a:t>
            </a:r>
            <a:endParaRPr sz="1800">
              <a:solidFill>
                <a:schemeClr val="lt1"/>
              </a:solidFill>
              <a:latin typeface="Avenir"/>
              <a:ea typeface="Avenir"/>
              <a:cs typeface="Avenir"/>
              <a:sym typeface="Avenir"/>
            </a:endParaRPr>
          </a:p>
          <a:p>
            <a:pPr marL="457200" lvl="0" indent="-342900" algn="l" rtl="0">
              <a:spcBef>
                <a:spcPts val="1000"/>
              </a:spcBef>
              <a:spcAft>
                <a:spcPts val="0"/>
              </a:spcAft>
              <a:buClr>
                <a:schemeClr val="lt1"/>
              </a:buClr>
              <a:buSzPts val="1800"/>
              <a:buFont typeface="Open Sans"/>
              <a:buChar char="●"/>
            </a:pPr>
            <a:r>
              <a:rPr lang="en" sz="1800">
                <a:solidFill>
                  <a:schemeClr val="lt1"/>
                </a:solidFill>
                <a:latin typeface="Avenir"/>
                <a:ea typeface="Avenir"/>
                <a:cs typeface="Avenir"/>
                <a:sym typeface="Avenir"/>
              </a:rPr>
              <a:t>Relationship and support can extend beyond formal program</a:t>
            </a:r>
            <a:endParaRPr sz="1800">
              <a:solidFill>
                <a:schemeClr val="lt1"/>
              </a:solidFill>
              <a:latin typeface="Avenir"/>
              <a:ea typeface="Avenir"/>
              <a:cs typeface="Avenir"/>
              <a:sym typeface="Avenir"/>
            </a:endParaRPr>
          </a:p>
          <a:p>
            <a:pPr marL="457200" lvl="0" indent="-342900" algn="l" rtl="0">
              <a:spcBef>
                <a:spcPts val="1000"/>
              </a:spcBef>
              <a:spcAft>
                <a:spcPts val="0"/>
              </a:spcAft>
              <a:buClr>
                <a:schemeClr val="lt1"/>
              </a:buClr>
              <a:buSzPts val="1800"/>
              <a:buFont typeface="Open Sans"/>
              <a:buChar char="●"/>
            </a:pPr>
            <a:r>
              <a:rPr lang="en" sz="1800">
                <a:solidFill>
                  <a:schemeClr val="lt1"/>
                </a:solidFill>
                <a:latin typeface="Avenir"/>
                <a:ea typeface="Avenir"/>
                <a:cs typeface="Avenir"/>
                <a:sym typeface="Avenir"/>
              </a:rPr>
              <a:t>Extends student’s network</a:t>
            </a:r>
            <a:endParaRPr/>
          </a:p>
        </p:txBody>
      </p:sp>
      <p:pic>
        <p:nvPicPr>
          <p:cNvPr id="271" name="Google Shape;271;p44"/>
          <p:cNvPicPr preferRelativeResize="0"/>
          <p:nvPr/>
        </p:nvPicPr>
        <p:blipFill rotWithShape="1">
          <a:blip r:embed="rId3">
            <a:alphaModFix/>
          </a:blip>
          <a:srcRect l="67571" b="54747"/>
          <a:stretch/>
        </p:blipFill>
        <p:spPr>
          <a:xfrm rot="10800000">
            <a:off x="7118130" y="309250"/>
            <a:ext cx="1568669" cy="838400"/>
          </a:xfrm>
          <a:prstGeom prst="rect">
            <a:avLst/>
          </a:prstGeom>
          <a:noFill/>
          <a:ln>
            <a:noFill/>
          </a:ln>
        </p:spPr>
      </p:pic>
      <p:sp>
        <p:nvSpPr>
          <p:cNvPr id="272" name="Google Shape;272;p44"/>
          <p:cNvSpPr txBox="1">
            <a:spLocks noGrp="1"/>
          </p:cNvSpPr>
          <p:nvPr>
            <p:ph type="body" idx="1"/>
          </p:nvPr>
        </p:nvSpPr>
        <p:spPr>
          <a:xfrm>
            <a:off x="4850400" y="1269600"/>
            <a:ext cx="3836400" cy="36033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chemeClr val="lt1"/>
              </a:buClr>
              <a:buSzPts val="1800"/>
              <a:buChar char="●"/>
            </a:pPr>
            <a:r>
              <a:rPr lang="en">
                <a:solidFill>
                  <a:schemeClr val="lt1"/>
                </a:solidFill>
              </a:rPr>
              <a:t>Time consuming to recruit, vet, and train mentors</a:t>
            </a:r>
            <a:endParaRPr>
              <a:solidFill>
                <a:schemeClr val="lt1"/>
              </a:solidFill>
            </a:endParaRPr>
          </a:p>
          <a:p>
            <a:pPr marL="457200" lvl="0" indent="-342900" algn="l" rtl="0">
              <a:spcBef>
                <a:spcPts val="1000"/>
              </a:spcBef>
              <a:spcAft>
                <a:spcPts val="0"/>
              </a:spcAft>
              <a:buClr>
                <a:schemeClr val="lt1"/>
              </a:buClr>
              <a:buSzPts val="1800"/>
              <a:buChar char="●"/>
            </a:pPr>
            <a:r>
              <a:rPr lang="en">
                <a:solidFill>
                  <a:schemeClr val="lt1"/>
                </a:solidFill>
              </a:rPr>
              <a:t>Matches sometimes fail</a:t>
            </a:r>
            <a:endParaRPr>
              <a:solidFill>
                <a:schemeClr val="lt1"/>
              </a:solidFill>
            </a:endParaRPr>
          </a:p>
          <a:p>
            <a:pPr marL="457200" lvl="0" indent="-342900" algn="l" rtl="0">
              <a:spcBef>
                <a:spcPts val="1000"/>
              </a:spcBef>
              <a:spcAft>
                <a:spcPts val="0"/>
              </a:spcAft>
              <a:buClr>
                <a:schemeClr val="lt1"/>
              </a:buClr>
              <a:buSzPts val="1800"/>
              <a:buChar char="●"/>
            </a:pPr>
            <a:r>
              <a:rPr lang="en">
                <a:solidFill>
                  <a:schemeClr val="lt1"/>
                </a:solidFill>
              </a:rPr>
              <a:t>Less control over the content students receive</a:t>
            </a:r>
            <a:endParaRPr>
              <a:solidFill>
                <a:schemeClr val="lt1"/>
              </a:solidFill>
            </a:endParaRPr>
          </a:p>
          <a:p>
            <a:pPr marL="457200" lvl="0" indent="-342900" algn="l" rtl="0">
              <a:spcBef>
                <a:spcPts val="1000"/>
              </a:spcBef>
              <a:spcAft>
                <a:spcPts val="0"/>
              </a:spcAft>
              <a:buClr>
                <a:schemeClr val="lt1"/>
              </a:buClr>
              <a:buSzPts val="1800"/>
              <a:buChar char="●"/>
            </a:pPr>
            <a:r>
              <a:rPr lang="en">
                <a:solidFill>
                  <a:schemeClr val="lt1"/>
                </a:solidFill>
              </a:rPr>
              <a:t>Misguided advice from mentor</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10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10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1000"/>
                                        <p:tgtEl>
                                          <p:spTgt spid="2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
                                            <p:txEl>
                                              <p:pRg st="3" end="3"/>
                                            </p:txEl>
                                          </p:spTgt>
                                        </p:tgtEl>
                                        <p:attrNameLst>
                                          <p:attrName>style.visibility</p:attrName>
                                        </p:attrNameLst>
                                      </p:cBhvr>
                                      <p:to>
                                        <p:strVal val="visible"/>
                                      </p:to>
                                    </p:set>
                                    <p:animEffect transition="in" filter="fade">
                                      <p:cBhvr>
                                        <p:cTn id="22" dur="1000"/>
                                        <p:tgtEl>
                                          <p:spTgt spid="2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0">
                                            <p:txEl>
                                              <p:pRg st="4" end="4"/>
                                            </p:txEl>
                                          </p:spTgt>
                                        </p:tgtEl>
                                        <p:attrNameLst>
                                          <p:attrName>style.visibility</p:attrName>
                                        </p:attrNameLst>
                                      </p:cBhvr>
                                      <p:to>
                                        <p:strVal val="visible"/>
                                      </p:to>
                                    </p:set>
                                    <p:animEffect transition="in" filter="fade">
                                      <p:cBhvr>
                                        <p:cTn id="27" dur="1000"/>
                                        <p:tgtEl>
                                          <p:spTgt spid="2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0">
                                            <p:txEl>
                                              <p:pRg st="5" end="5"/>
                                            </p:txEl>
                                          </p:spTgt>
                                        </p:tgtEl>
                                        <p:attrNameLst>
                                          <p:attrName>style.visibility</p:attrName>
                                        </p:attrNameLst>
                                      </p:cBhvr>
                                      <p:to>
                                        <p:strVal val="visible"/>
                                      </p:to>
                                    </p:set>
                                    <p:animEffect transition="in" filter="fade">
                                      <p:cBhvr>
                                        <p:cTn id="32" dur="1000"/>
                                        <p:tgtEl>
                                          <p:spTgt spid="2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2">
                                            <p:txEl>
                                              <p:pRg st="0" end="0"/>
                                            </p:txEl>
                                          </p:spTgt>
                                        </p:tgtEl>
                                        <p:attrNameLst>
                                          <p:attrName>style.visibility</p:attrName>
                                        </p:attrNameLst>
                                      </p:cBhvr>
                                      <p:to>
                                        <p:strVal val="visible"/>
                                      </p:to>
                                    </p:set>
                                    <p:animEffect transition="in" filter="fade">
                                      <p:cBhvr>
                                        <p:cTn id="37" dur="1000"/>
                                        <p:tgtEl>
                                          <p:spTgt spid="27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2">
                                            <p:txEl>
                                              <p:pRg st="1" end="1"/>
                                            </p:txEl>
                                          </p:spTgt>
                                        </p:tgtEl>
                                        <p:attrNameLst>
                                          <p:attrName>style.visibility</p:attrName>
                                        </p:attrNameLst>
                                      </p:cBhvr>
                                      <p:to>
                                        <p:strVal val="visible"/>
                                      </p:to>
                                    </p:set>
                                    <p:animEffect transition="in" filter="fade">
                                      <p:cBhvr>
                                        <p:cTn id="42" dur="1000"/>
                                        <p:tgtEl>
                                          <p:spTgt spid="27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2">
                                            <p:txEl>
                                              <p:pRg st="2" end="2"/>
                                            </p:txEl>
                                          </p:spTgt>
                                        </p:tgtEl>
                                        <p:attrNameLst>
                                          <p:attrName>style.visibility</p:attrName>
                                        </p:attrNameLst>
                                      </p:cBhvr>
                                      <p:to>
                                        <p:strVal val="visible"/>
                                      </p:to>
                                    </p:set>
                                    <p:animEffect transition="in" filter="fade">
                                      <p:cBhvr>
                                        <p:cTn id="47" dur="1000"/>
                                        <p:tgtEl>
                                          <p:spTgt spid="27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2">
                                            <p:txEl>
                                              <p:pRg st="3" end="3"/>
                                            </p:txEl>
                                          </p:spTgt>
                                        </p:tgtEl>
                                        <p:attrNameLst>
                                          <p:attrName>style.visibility</p:attrName>
                                        </p:attrNameLst>
                                      </p:cBhvr>
                                      <p:to>
                                        <p:strVal val="visible"/>
                                      </p:to>
                                    </p:set>
                                    <p:animEffect transition="in" filter="fade">
                                      <p:cBhvr>
                                        <p:cTn id="52" dur="1000"/>
                                        <p:tgtEl>
                                          <p:spTgt spid="2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5"/>
          <p:cNvSpPr txBox="1">
            <a:spLocks noGrp="1"/>
          </p:cNvSpPr>
          <p:nvPr>
            <p:ph type="title"/>
          </p:nvPr>
        </p:nvSpPr>
        <p:spPr>
          <a:xfrm>
            <a:off x="457200" y="205975"/>
            <a:ext cx="8229600" cy="99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Recruiting</a:t>
            </a:r>
            <a:endParaRPr>
              <a:latin typeface="Playfair Display"/>
              <a:ea typeface="Playfair Display"/>
              <a:cs typeface="Playfair Display"/>
              <a:sym typeface="Playfair Display"/>
            </a:endParaRPr>
          </a:p>
        </p:txBody>
      </p:sp>
      <p:sp>
        <p:nvSpPr>
          <p:cNvPr id="278" name="Google Shape;278;p45"/>
          <p:cNvSpPr txBox="1">
            <a:spLocks noGrp="1"/>
          </p:cNvSpPr>
          <p:nvPr>
            <p:ph type="body" idx="1"/>
          </p:nvPr>
        </p:nvSpPr>
        <p:spPr>
          <a:xfrm>
            <a:off x="186075" y="3892425"/>
            <a:ext cx="2702100" cy="1458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a:t>Social Media posts</a:t>
            </a:r>
            <a:endParaRPr/>
          </a:p>
          <a:p>
            <a:pPr marL="457200" lvl="0" indent="-368300" algn="l" rtl="0">
              <a:spcBef>
                <a:spcPts val="0"/>
              </a:spcBef>
              <a:spcAft>
                <a:spcPts val="0"/>
              </a:spcAft>
              <a:buSzPts val="2200"/>
              <a:buChar char="●"/>
            </a:pPr>
            <a:r>
              <a:rPr lang="en"/>
              <a:t>E-newsletter</a:t>
            </a:r>
            <a:endParaRPr/>
          </a:p>
        </p:txBody>
      </p:sp>
      <p:pic>
        <p:nvPicPr>
          <p:cNvPr id="279" name="Google Shape;279;p45"/>
          <p:cNvPicPr preferRelativeResize="0"/>
          <p:nvPr/>
        </p:nvPicPr>
        <p:blipFill>
          <a:blip r:embed="rId3">
            <a:alphaModFix/>
          </a:blip>
          <a:stretch>
            <a:fillRect/>
          </a:stretch>
        </p:blipFill>
        <p:spPr>
          <a:xfrm>
            <a:off x="6288299" y="1377925"/>
            <a:ext cx="2360513" cy="2287675"/>
          </a:xfrm>
          <a:prstGeom prst="rect">
            <a:avLst/>
          </a:prstGeom>
          <a:noFill/>
          <a:ln>
            <a:noFill/>
          </a:ln>
        </p:spPr>
      </p:pic>
      <p:pic>
        <p:nvPicPr>
          <p:cNvPr id="280" name="Google Shape;280;p45"/>
          <p:cNvPicPr preferRelativeResize="0"/>
          <p:nvPr/>
        </p:nvPicPr>
        <p:blipFill>
          <a:blip r:embed="rId4">
            <a:alphaModFix/>
          </a:blip>
          <a:stretch>
            <a:fillRect/>
          </a:stretch>
        </p:blipFill>
        <p:spPr>
          <a:xfrm>
            <a:off x="3322581" y="1377925"/>
            <a:ext cx="2360513" cy="2287675"/>
          </a:xfrm>
          <a:prstGeom prst="rect">
            <a:avLst/>
          </a:prstGeom>
          <a:noFill/>
          <a:ln>
            <a:noFill/>
          </a:ln>
        </p:spPr>
      </p:pic>
      <p:pic>
        <p:nvPicPr>
          <p:cNvPr id="281" name="Google Shape;281;p45"/>
          <p:cNvPicPr preferRelativeResize="0"/>
          <p:nvPr/>
        </p:nvPicPr>
        <p:blipFill>
          <a:blip r:embed="rId5">
            <a:alphaModFix/>
          </a:blip>
          <a:stretch>
            <a:fillRect/>
          </a:stretch>
        </p:blipFill>
        <p:spPr>
          <a:xfrm>
            <a:off x="356863" y="1377925"/>
            <a:ext cx="2360513" cy="2287675"/>
          </a:xfrm>
          <a:prstGeom prst="rect">
            <a:avLst/>
          </a:prstGeom>
          <a:noFill/>
          <a:ln>
            <a:noFill/>
          </a:ln>
        </p:spPr>
      </p:pic>
      <p:sp>
        <p:nvSpPr>
          <p:cNvPr id="282" name="Google Shape;282;p45"/>
          <p:cNvSpPr txBox="1"/>
          <p:nvPr/>
        </p:nvSpPr>
        <p:spPr>
          <a:xfrm>
            <a:off x="5979200" y="3848325"/>
            <a:ext cx="2978700" cy="15462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Font typeface="Open Sans"/>
              <a:buChar char="●"/>
            </a:pPr>
            <a:r>
              <a:rPr lang="en" sz="1800">
                <a:solidFill>
                  <a:schemeClr val="lt1"/>
                </a:solidFill>
                <a:latin typeface="Avenir"/>
                <a:ea typeface="Avenir"/>
                <a:cs typeface="Avenir"/>
                <a:sym typeface="Avenir"/>
              </a:rPr>
              <a:t>Interest Sessions</a:t>
            </a:r>
            <a:endParaRPr sz="1800">
              <a:solidFill>
                <a:schemeClr val="lt1"/>
              </a:solidFill>
              <a:latin typeface="Avenir"/>
              <a:ea typeface="Avenir"/>
              <a:cs typeface="Avenir"/>
              <a:sym typeface="Avenir"/>
            </a:endParaRPr>
          </a:p>
          <a:p>
            <a:pPr marL="457200" lvl="0" indent="-368300" algn="l" rtl="0">
              <a:spcBef>
                <a:spcPts val="0"/>
              </a:spcBef>
              <a:spcAft>
                <a:spcPts val="0"/>
              </a:spcAft>
              <a:buClr>
                <a:schemeClr val="lt1"/>
              </a:buClr>
              <a:buSzPts val="2200"/>
              <a:buFont typeface="Open Sans"/>
              <a:buChar char="●"/>
            </a:pPr>
            <a:r>
              <a:rPr lang="en" sz="1800" u="sng">
                <a:solidFill>
                  <a:schemeClr val="hlink"/>
                </a:solidFill>
                <a:latin typeface="Avenir"/>
                <a:ea typeface="Avenir"/>
                <a:cs typeface="Avenir"/>
                <a:sym typeface="Avenir"/>
                <a:hlinkClick r:id="rId6"/>
              </a:rPr>
              <a:t>Mentoring.org</a:t>
            </a:r>
            <a:endParaRPr sz="1800">
              <a:solidFill>
                <a:schemeClr val="lt1"/>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sp>
        <p:nvSpPr>
          <p:cNvPr id="283" name="Google Shape;283;p45"/>
          <p:cNvSpPr txBox="1"/>
          <p:nvPr/>
        </p:nvSpPr>
        <p:spPr>
          <a:xfrm>
            <a:off x="2707950" y="3848325"/>
            <a:ext cx="3369300" cy="14580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Font typeface="Open Sans"/>
              <a:buChar char="●"/>
            </a:pPr>
            <a:r>
              <a:rPr lang="en" sz="1800">
                <a:solidFill>
                  <a:schemeClr val="lt1"/>
                </a:solidFill>
                <a:latin typeface="Avenir"/>
                <a:ea typeface="Avenir"/>
                <a:cs typeface="Avenir"/>
                <a:sym typeface="Avenir"/>
              </a:rPr>
              <a:t>Word of mouth</a:t>
            </a:r>
            <a:endParaRPr sz="1800">
              <a:solidFill>
                <a:schemeClr val="lt1"/>
              </a:solidFill>
              <a:latin typeface="Avenir"/>
              <a:ea typeface="Avenir"/>
              <a:cs typeface="Avenir"/>
              <a:sym typeface="Avenir"/>
            </a:endParaRPr>
          </a:p>
          <a:p>
            <a:pPr marL="457200" lvl="0" indent="-368300" algn="l" rtl="0">
              <a:spcBef>
                <a:spcPts val="0"/>
              </a:spcBef>
              <a:spcAft>
                <a:spcPts val="0"/>
              </a:spcAft>
              <a:buClr>
                <a:schemeClr val="lt1"/>
              </a:buClr>
              <a:buSzPts val="2200"/>
              <a:buFont typeface="Open Sans"/>
              <a:buChar char="●"/>
            </a:pPr>
            <a:r>
              <a:rPr lang="en" sz="1800">
                <a:solidFill>
                  <a:schemeClr val="lt1"/>
                </a:solidFill>
                <a:latin typeface="Avenir"/>
                <a:ea typeface="Avenir"/>
                <a:cs typeface="Avenir"/>
                <a:sym typeface="Avenir"/>
              </a:rPr>
              <a:t>Tabling at events, or doing presentations</a:t>
            </a:r>
            <a:endParaRPr sz="1800">
              <a:solidFill>
                <a:schemeClr val="lt1"/>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1000"/>
                                        <p:tgtEl>
                                          <p:spTgt spid="280"/>
                                        </p:tgtEl>
                                      </p:cBhvr>
                                    </p:animEffect>
                                  </p:childTnLst>
                                </p:cTn>
                              </p:par>
                              <p:par>
                                <p:cTn id="11" presetID="10" presetClass="entr" presetSubtype="0" fill="hold" nodeType="withEffect">
                                  <p:stCondLst>
                                    <p:cond delay="0"/>
                                  </p:stCondLst>
                                  <p:childTnLst>
                                    <p:set>
                                      <p:cBhvr>
                                        <p:cTn id="12" dur="1" fill="hold">
                                          <p:stCondLst>
                                            <p:cond delay="0"/>
                                          </p:stCondLst>
                                        </p:cTn>
                                        <p:tgtEl>
                                          <p:spTgt spid="279"/>
                                        </p:tgtEl>
                                        <p:attrNameLst>
                                          <p:attrName>style.visibility</p:attrName>
                                        </p:attrNameLst>
                                      </p:cBhvr>
                                      <p:to>
                                        <p:strVal val="visible"/>
                                      </p:to>
                                    </p:set>
                                    <p:animEffect transition="in" filter="fade">
                                      <p:cBhvr>
                                        <p:cTn id="13" dur="1000"/>
                                        <p:tgtEl>
                                          <p:spTgt spid="2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8">
                                            <p:txEl>
                                              <p:pRg st="0" end="0"/>
                                            </p:txEl>
                                          </p:spTgt>
                                        </p:tgtEl>
                                        <p:attrNameLst>
                                          <p:attrName>style.visibility</p:attrName>
                                        </p:attrNameLst>
                                      </p:cBhvr>
                                      <p:to>
                                        <p:strVal val="visible"/>
                                      </p:to>
                                    </p:set>
                                    <p:animEffect transition="in" filter="fade">
                                      <p:cBhvr>
                                        <p:cTn id="18" dur="1000"/>
                                        <p:tgtEl>
                                          <p:spTgt spid="27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8">
                                            <p:txEl>
                                              <p:pRg st="1" end="1"/>
                                            </p:txEl>
                                          </p:spTgt>
                                        </p:tgtEl>
                                        <p:attrNameLst>
                                          <p:attrName>style.visibility</p:attrName>
                                        </p:attrNameLst>
                                      </p:cBhvr>
                                      <p:to>
                                        <p:strVal val="visible"/>
                                      </p:to>
                                    </p:set>
                                    <p:animEffect transition="in" filter="fade">
                                      <p:cBhvr>
                                        <p:cTn id="23" dur="1000"/>
                                        <p:tgtEl>
                                          <p:spTgt spid="27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3">
                                            <p:txEl>
                                              <p:pRg st="0" end="0"/>
                                            </p:txEl>
                                          </p:spTgt>
                                        </p:tgtEl>
                                        <p:attrNameLst>
                                          <p:attrName>style.visibility</p:attrName>
                                        </p:attrNameLst>
                                      </p:cBhvr>
                                      <p:to>
                                        <p:strVal val="visible"/>
                                      </p:to>
                                    </p:set>
                                    <p:animEffect transition="in" filter="fade">
                                      <p:cBhvr>
                                        <p:cTn id="28" dur="1000"/>
                                        <p:tgtEl>
                                          <p:spTgt spid="28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3">
                                            <p:txEl>
                                              <p:pRg st="1" end="1"/>
                                            </p:txEl>
                                          </p:spTgt>
                                        </p:tgtEl>
                                        <p:attrNameLst>
                                          <p:attrName>style.visibility</p:attrName>
                                        </p:attrNameLst>
                                      </p:cBhvr>
                                      <p:to>
                                        <p:strVal val="visible"/>
                                      </p:to>
                                    </p:set>
                                    <p:animEffect transition="in" filter="fade">
                                      <p:cBhvr>
                                        <p:cTn id="33" dur="1000"/>
                                        <p:tgtEl>
                                          <p:spTgt spid="28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3">
                                            <p:txEl>
                                              <p:pRg st="2" end="2"/>
                                            </p:txEl>
                                          </p:spTgt>
                                        </p:tgtEl>
                                        <p:attrNameLst>
                                          <p:attrName>style.visibility</p:attrName>
                                        </p:attrNameLst>
                                      </p:cBhvr>
                                      <p:to>
                                        <p:strVal val="visible"/>
                                      </p:to>
                                    </p:set>
                                    <p:animEffect transition="in" filter="fade">
                                      <p:cBhvr>
                                        <p:cTn id="38" dur="1000"/>
                                        <p:tgtEl>
                                          <p:spTgt spid="28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2">
                                            <p:txEl>
                                              <p:pRg st="0" end="0"/>
                                            </p:txEl>
                                          </p:spTgt>
                                        </p:tgtEl>
                                        <p:attrNameLst>
                                          <p:attrName>style.visibility</p:attrName>
                                        </p:attrNameLst>
                                      </p:cBhvr>
                                      <p:to>
                                        <p:strVal val="visible"/>
                                      </p:to>
                                    </p:set>
                                    <p:animEffect transition="in" filter="fade">
                                      <p:cBhvr>
                                        <p:cTn id="43" dur="1000"/>
                                        <p:tgtEl>
                                          <p:spTgt spid="28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2">
                                            <p:txEl>
                                              <p:pRg st="1" end="1"/>
                                            </p:txEl>
                                          </p:spTgt>
                                        </p:tgtEl>
                                        <p:attrNameLst>
                                          <p:attrName>style.visibility</p:attrName>
                                        </p:attrNameLst>
                                      </p:cBhvr>
                                      <p:to>
                                        <p:strVal val="visible"/>
                                      </p:to>
                                    </p:set>
                                    <p:animEffect transition="in" filter="fade">
                                      <p:cBhvr>
                                        <p:cTn id="48" dur="1000"/>
                                        <p:tgtEl>
                                          <p:spTgt spid="28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2">
                                            <p:txEl>
                                              <p:pRg st="2" end="2"/>
                                            </p:txEl>
                                          </p:spTgt>
                                        </p:tgtEl>
                                        <p:attrNameLst>
                                          <p:attrName>style.visibility</p:attrName>
                                        </p:attrNameLst>
                                      </p:cBhvr>
                                      <p:to>
                                        <p:strVal val="visible"/>
                                      </p:to>
                                    </p:set>
                                    <p:animEffect transition="in" filter="fade">
                                      <p:cBhvr>
                                        <p:cTn id="53" dur="1000"/>
                                        <p:tgtEl>
                                          <p:spTgt spid="2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457200" y="205975"/>
            <a:ext cx="8229600" cy="99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Playfair Display"/>
                <a:ea typeface="Playfair Display"/>
                <a:cs typeface="Playfair Display"/>
                <a:sym typeface="Playfair Display"/>
              </a:rPr>
              <a:t>Vetting Process</a:t>
            </a:r>
            <a:endParaRPr dirty="0">
              <a:latin typeface="Playfair Display"/>
              <a:ea typeface="Playfair Display"/>
              <a:cs typeface="Playfair Display"/>
              <a:sym typeface="Playfair Display"/>
            </a:endParaRPr>
          </a:p>
        </p:txBody>
      </p:sp>
      <p:grpSp>
        <p:nvGrpSpPr>
          <p:cNvPr id="289" name="Google Shape;289;p46"/>
          <p:cNvGrpSpPr/>
          <p:nvPr/>
        </p:nvGrpSpPr>
        <p:grpSpPr>
          <a:xfrm rot="-3244337">
            <a:off x="-432242" y="2672741"/>
            <a:ext cx="3051041" cy="637516"/>
            <a:chOff x="745425" y="2449225"/>
            <a:chExt cx="3988062" cy="994194"/>
          </a:xfrm>
        </p:grpSpPr>
        <p:sp>
          <p:nvSpPr>
            <p:cNvPr id="290" name="Google Shape;290;p46"/>
            <p:cNvSpPr/>
            <p:nvPr/>
          </p:nvSpPr>
          <p:spPr>
            <a:xfrm>
              <a:off x="745425" y="2449225"/>
              <a:ext cx="3988062" cy="994194"/>
            </a:xfrm>
            <a:prstGeom prst="flowChartTerminator">
              <a:avLst/>
            </a:prstGeom>
            <a:solidFill>
              <a:srgbClr val="0C343D"/>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400" b="1">
                  <a:solidFill>
                    <a:srgbClr val="FFFFFF"/>
                  </a:solidFill>
                  <a:latin typeface="Avenir"/>
                  <a:ea typeface="Avenir"/>
                  <a:cs typeface="Avenir"/>
                  <a:sym typeface="Avenir"/>
                </a:rPr>
                <a:t>Expectations</a:t>
              </a:r>
              <a:endParaRPr sz="2400" b="1">
                <a:solidFill>
                  <a:srgbClr val="FFFFFF"/>
                </a:solidFill>
                <a:latin typeface="Avenir"/>
                <a:ea typeface="Avenir"/>
                <a:cs typeface="Avenir"/>
                <a:sym typeface="Avenir"/>
              </a:endParaRPr>
            </a:p>
          </p:txBody>
        </p:sp>
        <p:sp>
          <p:nvSpPr>
            <p:cNvPr id="291" name="Google Shape;291;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Playfair Display"/>
                  <a:ea typeface="Playfair Display"/>
                  <a:cs typeface="Playfair Display"/>
                  <a:sym typeface="Playfair Display"/>
                </a:rPr>
                <a:t>1</a:t>
              </a:r>
              <a:endParaRPr sz="1800" b="1">
                <a:latin typeface="Playfair Display"/>
                <a:ea typeface="Playfair Display"/>
                <a:cs typeface="Playfair Display"/>
                <a:sym typeface="Playfair Display"/>
              </a:endParaRPr>
            </a:p>
          </p:txBody>
        </p:sp>
      </p:grpSp>
      <p:grpSp>
        <p:nvGrpSpPr>
          <p:cNvPr id="292" name="Google Shape;292;p46"/>
          <p:cNvGrpSpPr/>
          <p:nvPr/>
        </p:nvGrpSpPr>
        <p:grpSpPr>
          <a:xfrm rot="-3244337">
            <a:off x="717699" y="2672741"/>
            <a:ext cx="3051041" cy="637516"/>
            <a:chOff x="745425" y="2449225"/>
            <a:chExt cx="3988062" cy="994194"/>
          </a:xfrm>
        </p:grpSpPr>
        <p:sp>
          <p:nvSpPr>
            <p:cNvPr id="293" name="Google Shape;293;p46"/>
            <p:cNvSpPr/>
            <p:nvPr/>
          </p:nvSpPr>
          <p:spPr>
            <a:xfrm>
              <a:off x="745425" y="2449225"/>
              <a:ext cx="3988062" cy="994194"/>
            </a:xfrm>
            <a:prstGeom prst="flowChartTerminator">
              <a:avLst/>
            </a:prstGeom>
            <a:solidFill>
              <a:srgbClr val="134F5C"/>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400" b="1">
                  <a:solidFill>
                    <a:srgbClr val="FFFFFF"/>
                  </a:solidFill>
                  <a:latin typeface="Avenir"/>
                  <a:ea typeface="Avenir"/>
                  <a:cs typeface="Avenir"/>
                  <a:sym typeface="Avenir"/>
                </a:rPr>
                <a:t>Intro video</a:t>
              </a:r>
              <a:endParaRPr sz="2400" b="1">
                <a:solidFill>
                  <a:srgbClr val="FFFFFF"/>
                </a:solidFill>
                <a:latin typeface="Avenir"/>
                <a:ea typeface="Avenir"/>
                <a:cs typeface="Avenir"/>
                <a:sym typeface="Avenir"/>
              </a:endParaRPr>
            </a:p>
          </p:txBody>
        </p:sp>
        <p:sp>
          <p:nvSpPr>
            <p:cNvPr id="294" name="Google Shape;294;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Playfair Display"/>
                  <a:ea typeface="Playfair Display"/>
                  <a:cs typeface="Playfair Display"/>
                  <a:sym typeface="Playfair Display"/>
                </a:rPr>
                <a:t>2</a:t>
              </a:r>
              <a:endParaRPr sz="1800" b="1">
                <a:latin typeface="Playfair Display"/>
                <a:ea typeface="Playfair Display"/>
                <a:cs typeface="Playfair Display"/>
                <a:sym typeface="Playfair Display"/>
              </a:endParaRPr>
            </a:p>
          </p:txBody>
        </p:sp>
      </p:grpSp>
      <p:grpSp>
        <p:nvGrpSpPr>
          <p:cNvPr id="295" name="Google Shape;295;p46"/>
          <p:cNvGrpSpPr/>
          <p:nvPr/>
        </p:nvGrpSpPr>
        <p:grpSpPr>
          <a:xfrm rot="-3244337">
            <a:off x="1867640" y="2672741"/>
            <a:ext cx="3051041" cy="637516"/>
            <a:chOff x="745425" y="2449225"/>
            <a:chExt cx="3988062" cy="994194"/>
          </a:xfrm>
        </p:grpSpPr>
        <p:sp>
          <p:nvSpPr>
            <p:cNvPr id="296" name="Google Shape;296;p46"/>
            <p:cNvSpPr/>
            <p:nvPr/>
          </p:nvSpPr>
          <p:spPr>
            <a:xfrm>
              <a:off x="745425" y="2449225"/>
              <a:ext cx="3988062" cy="994194"/>
            </a:xfrm>
            <a:prstGeom prst="flowChartTerminator">
              <a:avLst/>
            </a:prstGeom>
            <a:solidFill>
              <a:srgbClr val="45818E"/>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400" b="1">
                  <a:solidFill>
                    <a:srgbClr val="FFFFFF"/>
                  </a:solidFill>
                  <a:latin typeface="Avenir"/>
                  <a:ea typeface="Avenir"/>
                  <a:cs typeface="Avenir"/>
                  <a:sym typeface="Avenir"/>
                </a:rPr>
                <a:t>Application</a:t>
              </a:r>
              <a:endParaRPr sz="2400" b="1">
                <a:solidFill>
                  <a:srgbClr val="FFFFFF"/>
                </a:solidFill>
                <a:latin typeface="Avenir"/>
                <a:ea typeface="Avenir"/>
                <a:cs typeface="Avenir"/>
                <a:sym typeface="Avenir"/>
              </a:endParaRPr>
            </a:p>
          </p:txBody>
        </p:sp>
        <p:sp>
          <p:nvSpPr>
            <p:cNvPr id="297" name="Google Shape;297;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3</a:t>
              </a:r>
              <a:endParaRPr sz="1800" b="1">
                <a:latin typeface="Playfair Display"/>
                <a:ea typeface="Playfair Display"/>
                <a:cs typeface="Playfair Display"/>
                <a:sym typeface="Playfair Display"/>
              </a:endParaRPr>
            </a:p>
          </p:txBody>
        </p:sp>
      </p:grpSp>
      <p:grpSp>
        <p:nvGrpSpPr>
          <p:cNvPr id="298" name="Google Shape;298;p46"/>
          <p:cNvGrpSpPr/>
          <p:nvPr/>
        </p:nvGrpSpPr>
        <p:grpSpPr>
          <a:xfrm rot="-3244337">
            <a:off x="3017581" y="2672741"/>
            <a:ext cx="3051041" cy="637516"/>
            <a:chOff x="745425" y="2449225"/>
            <a:chExt cx="3988062" cy="994194"/>
          </a:xfrm>
        </p:grpSpPr>
        <p:sp>
          <p:nvSpPr>
            <p:cNvPr id="299" name="Google Shape;299;p46"/>
            <p:cNvSpPr/>
            <p:nvPr/>
          </p:nvSpPr>
          <p:spPr>
            <a:xfrm>
              <a:off x="745425" y="2449225"/>
              <a:ext cx="3988062" cy="994194"/>
            </a:xfrm>
            <a:prstGeom prst="flowChartTerminator">
              <a:avLst/>
            </a:prstGeom>
            <a:solidFill>
              <a:srgbClr val="76A5A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400" b="1">
                  <a:solidFill>
                    <a:srgbClr val="FFFFFF"/>
                  </a:solidFill>
                  <a:latin typeface="Avenir"/>
                  <a:ea typeface="Avenir"/>
                  <a:cs typeface="Avenir"/>
                  <a:sym typeface="Avenir"/>
                </a:rPr>
                <a:t>Interview</a:t>
              </a:r>
              <a:endParaRPr sz="2400" b="1">
                <a:solidFill>
                  <a:srgbClr val="FFFFFF"/>
                </a:solidFill>
                <a:latin typeface="Avenir"/>
                <a:ea typeface="Avenir"/>
                <a:cs typeface="Avenir"/>
                <a:sym typeface="Avenir"/>
              </a:endParaRPr>
            </a:p>
          </p:txBody>
        </p:sp>
        <p:sp>
          <p:nvSpPr>
            <p:cNvPr id="300" name="Google Shape;300;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4</a:t>
              </a:r>
              <a:endParaRPr sz="1800" b="1">
                <a:latin typeface="Playfair Display"/>
                <a:ea typeface="Playfair Display"/>
                <a:cs typeface="Playfair Display"/>
                <a:sym typeface="Playfair Display"/>
              </a:endParaRPr>
            </a:p>
          </p:txBody>
        </p:sp>
      </p:grpSp>
      <p:grpSp>
        <p:nvGrpSpPr>
          <p:cNvPr id="301" name="Google Shape;301;p46"/>
          <p:cNvGrpSpPr/>
          <p:nvPr/>
        </p:nvGrpSpPr>
        <p:grpSpPr>
          <a:xfrm rot="-3244337">
            <a:off x="4168520" y="2672741"/>
            <a:ext cx="3046207" cy="637516"/>
            <a:chOff x="751717" y="2449222"/>
            <a:chExt cx="3981744" cy="994194"/>
          </a:xfrm>
        </p:grpSpPr>
        <p:sp>
          <p:nvSpPr>
            <p:cNvPr id="302" name="Google Shape;302;p46"/>
            <p:cNvSpPr/>
            <p:nvPr/>
          </p:nvSpPr>
          <p:spPr>
            <a:xfrm>
              <a:off x="751717" y="2449222"/>
              <a:ext cx="3981744" cy="994194"/>
            </a:xfrm>
            <a:prstGeom prst="flowChartTerminator">
              <a:avLst/>
            </a:prstGeom>
            <a:solidFill>
              <a:srgbClr val="A2C4C9"/>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1800" b="1">
                  <a:solidFill>
                    <a:srgbClr val="FFFFFF"/>
                  </a:solidFill>
                  <a:latin typeface="Avenir"/>
                  <a:ea typeface="Avenir"/>
                  <a:cs typeface="Avenir"/>
                  <a:sym typeface="Avenir"/>
                </a:rPr>
                <a:t>Background check</a:t>
              </a:r>
              <a:endParaRPr sz="1800" b="1">
                <a:solidFill>
                  <a:srgbClr val="FFFFFF"/>
                </a:solidFill>
                <a:latin typeface="Avenir"/>
                <a:ea typeface="Avenir"/>
                <a:cs typeface="Avenir"/>
                <a:sym typeface="Avenir"/>
              </a:endParaRPr>
            </a:p>
          </p:txBody>
        </p:sp>
        <p:sp>
          <p:nvSpPr>
            <p:cNvPr id="303" name="Google Shape;303;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5</a:t>
              </a:r>
              <a:endParaRPr sz="1800" b="1">
                <a:latin typeface="Playfair Display"/>
                <a:ea typeface="Playfair Display"/>
                <a:cs typeface="Playfair Display"/>
                <a:sym typeface="Playfair Display"/>
              </a:endParaRPr>
            </a:p>
          </p:txBody>
        </p:sp>
      </p:grpSp>
      <p:grpSp>
        <p:nvGrpSpPr>
          <p:cNvPr id="304" name="Google Shape;304;p46"/>
          <p:cNvGrpSpPr/>
          <p:nvPr/>
        </p:nvGrpSpPr>
        <p:grpSpPr>
          <a:xfrm rot="-3244337">
            <a:off x="5315625" y="2672741"/>
            <a:ext cx="3046207" cy="637516"/>
            <a:chOff x="751717" y="2449222"/>
            <a:chExt cx="3981744" cy="994194"/>
          </a:xfrm>
        </p:grpSpPr>
        <p:sp>
          <p:nvSpPr>
            <p:cNvPr id="305" name="Google Shape;305;p46"/>
            <p:cNvSpPr/>
            <p:nvPr/>
          </p:nvSpPr>
          <p:spPr>
            <a:xfrm>
              <a:off x="751717" y="2449222"/>
              <a:ext cx="3981744" cy="994194"/>
            </a:xfrm>
            <a:prstGeom prst="flowChartTerminator">
              <a:avLst/>
            </a:prstGeom>
            <a:solidFill>
              <a:srgbClr val="D0E0E3"/>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400" b="1">
                  <a:solidFill>
                    <a:srgbClr val="666666"/>
                  </a:solidFill>
                  <a:latin typeface="Avenir"/>
                  <a:ea typeface="Avenir"/>
                  <a:cs typeface="Avenir"/>
                  <a:sym typeface="Avenir"/>
                </a:rPr>
                <a:t>References</a:t>
              </a:r>
              <a:endParaRPr sz="2400" b="1">
                <a:solidFill>
                  <a:srgbClr val="666666"/>
                </a:solidFill>
                <a:latin typeface="Avenir"/>
                <a:ea typeface="Avenir"/>
                <a:cs typeface="Avenir"/>
                <a:sym typeface="Avenir"/>
              </a:endParaRPr>
            </a:p>
          </p:txBody>
        </p:sp>
        <p:sp>
          <p:nvSpPr>
            <p:cNvPr id="306" name="Google Shape;306;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6</a:t>
              </a:r>
              <a:endParaRPr sz="1800" b="1">
                <a:latin typeface="Playfair Display"/>
                <a:ea typeface="Playfair Display"/>
                <a:cs typeface="Playfair Display"/>
                <a:sym typeface="Playfair Display"/>
              </a:endParaRPr>
            </a:p>
          </p:txBody>
        </p:sp>
      </p:grpSp>
      <p:grpSp>
        <p:nvGrpSpPr>
          <p:cNvPr id="307" name="Google Shape;307;p46"/>
          <p:cNvGrpSpPr/>
          <p:nvPr/>
        </p:nvGrpSpPr>
        <p:grpSpPr>
          <a:xfrm rot="-3244337">
            <a:off x="6462729" y="2672741"/>
            <a:ext cx="3046207" cy="637516"/>
            <a:chOff x="751717" y="2449222"/>
            <a:chExt cx="3981744" cy="994194"/>
          </a:xfrm>
        </p:grpSpPr>
        <p:sp>
          <p:nvSpPr>
            <p:cNvPr id="308" name="Google Shape;308;p46"/>
            <p:cNvSpPr/>
            <p:nvPr/>
          </p:nvSpPr>
          <p:spPr>
            <a:xfrm>
              <a:off x="751717" y="2449222"/>
              <a:ext cx="3981744" cy="994194"/>
            </a:xfrm>
            <a:prstGeom prst="flowChartTerminator">
              <a:avLst/>
            </a:prstGeom>
            <a:solidFill>
              <a:srgbClr val="F9FEFF"/>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2400" b="1">
                  <a:solidFill>
                    <a:srgbClr val="666666"/>
                  </a:solidFill>
                  <a:latin typeface="Avenir"/>
                  <a:ea typeface="Avenir"/>
                  <a:cs typeface="Avenir"/>
                  <a:sym typeface="Avenir"/>
                </a:rPr>
                <a:t>Training</a:t>
              </a:r>
              <a:endParaRPr sz="2400" b="1">
                <a:solidFill>
                  <a:srgbClr val="666666"/>
                </a:solidFill>
                <a:latin typeface="Avenir"/>
                <a:ea typeface="Avenir"/>
                <a:cs typeface="Avenir"/>
                <a:sym typeface="Avenir"/>
              </a:endParaRPr>
            </a:p>
          </p:txBody>
        </p:sp>
        <p:sp>
          <p:nvSpPr>
            <p:cNvPr id="309" name="Google Shape;309;p46"/>
            <p:cNvSpPr/>
            <p:nvPr/>
          </p:nvSpPr>
          <p:spPr>
            <a:xfrm>
              <a:off x="1024952" y="2685488"/>
              <a:ext cx="440700" cy="468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7</a:t>
              </a:r>
              <a:endParaRPr sz="1800" b="1">
                <a:latin typeface="Playfair Display"/>
                <a:ea typeface="Playfair Display"/>
                <a:cs typeface="Playfair Display"/>
                <a:sym typeface="Playfair Displ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fade">
                                      <p:cBhvr>
                                        <p:cTn id="12" dur="26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5"/>
                                        </p:tgtEl>
                                        <p:attrNameLst>
                                          <p:attrName>style.visibility</p:attrName>
                                        </p:attrNameLst>
                                      </p:cBhvr>
                                      <p:to>
                                        <p:strVal val="visible"/>
                                      </p:to>
                                    </p:set>
                                    <p:animEffect transition="in" filter="fade">
                                      <p:cBhvr>
                                        <p:cTn id="17" dur="2100"/>
                                        <p:tgtEl>
                                          <p:spTgt spid="2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8"/>
                                        </p:tgtEl>
                                        <p:attrNameLst>
                                          <p:attrName>style.visibility</p:attrName>
                                        </p:attrNameLst>
                                      </p:cBhvr>
                                      <p:to>
                                        <p:strVal val="visible"/>
                                      </p:to>
                                    </p:set>
                                    <p:animEffect transition="in" filter="fade">
                                      <p:cBhvr>
                                        <p:cTn id="22" dur="1000"/>
                                        <p:tgtEl>
                                          <p:spTgt spid="2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fade">
                                      <p:cBhvr>
                                        <p:cTn id="27" dur="1000"/>
                                        <p:tgtEl>
                                          <p:spTgt spid="3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4"/>
                                        </p:tgtEl>
                                        <p:attrNameLst>
                                          <p:attrName>style.visibility</p:attrName>
                                        </p:attrNameLst>
                                      </p:cBhvr>
                                      <p:to>
                                        <p:strVal val="visible"/>
                                      </p:to>
                                    </p:set>
                                    <p:animEffect transition="in" filter="fade">
                                      <p:cBhvr>
                                        <p:cTn id="32" dur="1000"/>
                                        <p:tgtEl>
                                          <p:spTgt spid="3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
                                        </p:tgtEl>
                                        <p:attrNameLst>
                                          <p:attrName>style.visibility</p:attrName>
                                        </p:attrNameLst>
                                      </p:cBhvr>
                                      <p:to>
                                        <p:strVal val="visible"/>
                                      </p:to>
                                    </p:set>
                                    <p:animEffect transition="in" filter="fade">
                                      <p:cBhvr>
                                        <p:cTn id="37"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txBox="1">
            <a:spLocks noGrp="1"/>
          </p:cNvSpPr>
          <p:nvPr>
            <p:ph type="title"/>
          </p:nvPr>
        </p:nvSpPr>
        <p:spPr>
          <a:xfrm>
            <a:off x="457200" y="205975"/>
            <a:ext cx="8229600" cy="87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Special Considerations</a:t>
            </a:r>
            <a:endParaRPr>
              <a:latin typeface="Playfair Display"/>
              <a:ea typeface="Playfair Display"/>
              <a:cs typeface="Playfair Display"/>
              <a:sym typeface="Playfair Display"/>
            </a:endParaRPr>
          </a:p>
        </p:txBody>
      </p:sp>
      <p:sp>
        <p:nvSpPr>
          <p:cNvPr id="315" name="Google Shape;315;p47"/>
          <p:cNvSpPr txBox="1">
            <a:spLocks noGrp="1"/>
          </p:cNvSpPr>
          <p:nvPr>
            <p:ph type="body" idx="1"/>
          </p:nvPr>
        </p:nvSpPr>
        <p:spPr>
          <a:xfrm>
            <a:off x="3580925" y="1200150"/>
            <a:ext cx="5273700" cy="3394500"/>
          </a:xfrm>
          <a:prstGeom prst="rect">
            <a:avLst/>
          </a:prstGeom>
        </p:spPr>
        <p:txBody>
          <a:bodyPr spcFirstLastPara="1" wrap="square" lIns="91425" tIns="91425" rIns="91425" bIns="91425" anchor="ctr" anchorCtr="0">
            <a:noAutofit/>
          </a:bodyPr>
          <a:lstStyle/>
          <a:p>
            <a:pPr marL="457200" lvl="0" indent="-368300" algn="l" rtl="0">
              <a:spcBef>
                <a:spcPts val="0"/>
              </a:spcBef>
              <a:spcAft>
                <a:spcPts val="0"/>
              </a:spcAft>
              <a:buSzPts val="2200"/>
              <a:buChar char="●"/>
            </a:pPr>
            <a:r>
              <a:rPr lang="en"/>
              <a:t>Geography</a:t>
            </a:r>
            <a:endParaRPr sz="1200"/>
          </a:p>
          <a:p>
            <a:pPr marL="457200" lvl="0" indent="-368300" algn="l" rtl="0">
              <a:spcBef>
                <a:spcPts val="0"/>
              </a:spcBef>
              <a:spcAft>
                <a:spcPts val="0"/>
              </a:spcAft>
              <a:buSzPts val="2200"/>
              <a:buChar char="●"/>
            </a:pPr>
            <a:r>
              <a:rPr lang="en"/>
              <a:t>Vulnerable population</a:t>
            </a:r>
            <a:endParaRPr sz="1200"/>
          </a:p>
          <a:p>
            <a:pPr marL="457200" lvl="0" indent="-368300" algn="l" rtl="0">
              <a:spcBef>
                <a:spcPts val="0"/>
              </a:spcBef>
              <a:spcAft>
                <a:spcPts val="0"/>
              </a:spcAft>
              <a:buSzPts val="2200"/>
              <a:buChar char="●"/>
            </a:pPr>
            <a:r>
              <a:rPr lang="en"/>
              <a:t>Race &amp; Ethnicity</a:t>
            </a:r>
            <a:endParaRPr sz="1200"/>
          </a:p>
          <a:p>
            <a:pPr marL="457200" lvl="0" indent="-368300" algn="l" rtl="0">
              <a:spcBef>
                <a:spcPts val="0"/>
              </a:spcBef>
              <a:spcAft>
                <a:spcPts val="0"/>
              </a:spcAft>
              <a:buSzPts val="2200"/>
              <a:buChar char="●"/>
            </a:pPr>
            <a:r>
              <a:rPr lang="en"/>
              <a:t>Gender &amp; Sexuality</a:t>
            </a:r>
            <a:endParaRPr/>
          </a:p>
          <a:p>
            <a:pPr marL="457200" lvl="0" indent="-368300" algn="l" rtl="0">
              <a:spcBef>
                <a:spcPts val="0"/>
              </a:spcBef>
              <a:spcAft>
                <a:spcPts val="0"/>
              </a:spcAft>
              <a:buSzPts val="2200"/>
              <a:buChar char="●"/>
            </a:pPr>
            <a:r>
              <a:rPr lang="en"/>
              <a:t>Interests, Career, Major, Personality</a:t>
            </a:r>
            <a:endParaRPr/>
          </a:p>
        </p:txBody>
      </p:sp>
      <p:pic>
        <p:nvPicPr>
          <p:cNvPr id="316" name="Google Shape;316;p47"/>
          <p:cNvPicPr preferRelativeResize="0"/>
          <p:nvPr/>
        </p:nvPicPr>
        <p:blipFill rotWithShape="1">
          <a:blip r:embed="rId3">
            <a:alphaModFix/>
          </a:blip>
          <a:srcRect l="9113" r="14562"/>
          <a:stretch/>
        </p:blipFill>
        <p:spPr>
          <a:xfrm>
            <a:off x="358125" y="1076050"/>
            <a:ext cx="3076300" cy="36426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animEffect transition="in" filter="fade">
                                      <p:cBhvr>
                                        <p:cTn id="7" dur="1000"/>
                                        <p:tgtEl>
                                          <p:spTgt spid="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xEl>
                                              <p:pRg st="1" end="1"/>
                                            </p:txEl>
                                          </p:spTgt>
                                        </p:tgtEl>
                                        <p:attrNameLst>
                                          <p:attrName>style.visibility</p:attrName>
                                        </p:attrNameLst>
                                      </p:cBhvr>
                                      <p:to>
                                        <p:strVal val="visible"/>
                                      </p:to>
                                    </p:set>
                                    <p:animEffect transition="in" filter="fade">
                                      <p:cBhvr>
                                        <p:cTn id="12" dur="1000"/>
                                        <p:tgtEl>
                                          <p:spTgt spid="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5">
                                            <p:txEl>
                                              <p:pRg st="2" end="2"/>
                                            </p:txEl>
                                          </p:spTgt>
                                        </p:tgtEl>
                                        <p:attrNameLst>
                                          <p:attrName>style.visibility</p:attrName>
                                        </p:attrNameLst>
                                      </p:cBhvr>
                                      <p:to>
                                        <p:strVal val="visible"/>
                                      </p:to>
                                    </p:set>
                                    <p:animEffect transition="in" filter="fade">
                                      <p:cBhvr>
                                        <p:cTn id="17" dur="1000"/>
                                        <p:tgtEl>
                                          <p:spTgt spid="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5">
                                            <p:txEl>
                                              <p:pRg st="3" end="3"/>
                                            </p:txEl>
                                          </p:spTgt>
                                        </p:tgtEl>
                                        <p:attrNameLst>
                                          <p:attrName>style.visibility</p:attrName>
                                        </p:attrNameLst>
                                      </p:cBhvr>
                                      <p:to>
                                        <p:strVal val="visible"/>
                                      </p:to>
                                    </p:set>
                                    <p:animEffect transition="in" filter="fade">
                                      <p:cBhvr>
                                        <p:cTn id="22" dur="1000"/>
                                        <p:tgtEl>
                                          <p:spTgt spid="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5">
                                            <p:txEl>
                                              <p:pRg st="4" end="4"/>
                                            </p:txEl>
                                          </p:spTgt>
                                        </p:tgtEl>
                                        <p:attrNameLst>
                                          <p:attrName>style.visibility</p:attrName>
                                        </p:attrNameLst>
                                      </p:cBhvr>
                                      <p:to>
                                        <p:strVal val="visible"/>
                                      </p:to>
                                    </p:set>
                                    <p:animEffect transition="in" filter="fade">
                                      <p:cBhvr>
                                        <p:cTn id="27" dur="1000"/>
                                        <p:tgtEl>
                                          <p:spTgt spid="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Z:\Pictures\Mason\2011 Class 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l="4962" r="3401" b="239"/>
          <a:stretch/>
        </p:blipFill>
        <p:spPr bwMode="auto">
          <a:xfrm>
            <a:off x="0" y="-461075"/>
            <a:ext cx="9143999" cy="660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136528" y="4184419"/>
            <a:ext cx="6870941" cy="742950"/>
          </a:xfrm>
          <a:prstGeom prst="rect">
            <a:avLst/>
          </a:prstGeom>
          <a:solidFill>
            <a:schemeClr val="tx2">
              <a:alpha val="60000"/>
            </a:schemeClr>
          </a:solidFill>
          <a:ln w="9525">
            <a:noFill/>
            <a:miter lim="800000"/>
            <a:headEnd/>
            <a:tailEnd/>
          </a:ln>
        </p:spPr>
        <p:txBody>
          <a:bodyPr lIns="137160" tIns="68580" rIns="137160" bIns="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white"/>
                </a:solidFill>
                <a:effectLst/>
                <a:uLnTx/>
                <a:uFillTx/>
                <a:latin typeface="Calibri"/>
                <a:ea typeface="ヒラギノ角ゴ ProN W6" charset="-128"/>
                <a:cs typeface="Arial"/>
                <a:sym typeface="Arial"/>
              </a:rPr>
              <a:t>America Needs You</a:t>
            </a:r>
          </a:p>
        </p:txBody>
      </p:sp>
      <p:pic>
        <p:nvPicPr>
          <p:cNvPr id="12" name="Picture 11" descr="M:\Marketing\Logo\Final ANY Logo - Complete File\any america needs you.png"/>
          <p:cNvPicPr/>
          <p:nvPr/>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8007469" y="70384"/>
            <a:ext cx="760428" cy="762717"/>
          </a:xfrm>
          <a:prstGeom prst="rect">
            <a:avLst/>
          </a:prstGeom>
          <a:noFill/>
          <a:extLst/>
        </p:spPr>
      </p:pic>
    </p:spTree>
    <p:extLst>
      <p:ext uri="{BB962C8B-B14F-4D97-AF65-F5344CB8AC3E}">
        <p14:creationId xmlns:p14="http://schemas.microsoft.com/office/powerpoint/2010/main" val="37119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3552" y="-2374"/>
            <a:ext cx="8473965" cy="5143500"/>
          </a:xfrm>
          <a:prstGeom prst="rect">
            <a:avLst/>
          </a:prstGeom>
          <a:solidFill>
            <a:srgbClr val="F0F8FA">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Light" panose="020F0302020204030204" pitchFamily="34" charset="0"/>
              <a:ea typeface="+mn-ea"/>
              <a:cs typeface="+mn-cs"/>
              <a:sym typeface="Arial"/>
            </a:endParaRPr>
          </a:p>
        </p:txBody>
      </p:sp>
      <p:sp>
        <p:nvSpPr>
          <p:cNvPr id="4108" name="Shape 262"/>
          <p:cNvSpPr>
            <a:spLocks noGrp="1"/>
          </p:cNvSpPr>
          <p:nvPr>
            <p:ph type="sldNum" sz="quarter" idx="10"/>
          </p:nvPr>
        </p:nvSpPr>
        <p:spPr>
          <a:xfrm>
            <a:off x="6079283" y="5147298"/>
            <a:ext cx="1600200" cy="276969"/>
          </a:xfrm>
          <a:noFill/>
        </p:spPr>
        <p:txBody>
          <a:bodyPr tIns="34275" bIns="34275">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a:ln>
                  <a:noFill/>
                </a:ln>
                <a:solidFill>
                  <a:srgbClr val="000000"/>
                </a:solidFill>
                <a:effectLst/>
                <a:uLnTx/>
                <a:uFillTx/>
                <a:latin typeface="Calibri Light" panose="020F0302020204030204" pitchFamily="34" charset="0"/>
                <a:ea typeface="+mn-ea"/>
                <a:cs typeface="Arial"/>
                <a:sym typeface="Arial"/>
              </a:rPr>
              <a:t> </a:t>
            </a:r>
          </a:p>
        </p:txBody>
      </p:sp>
      <p:sp>
        <p:nvSpPr>
          <p:cNvPr id="7" name="Rectangle 6"/>
          <p:cNvSpPr/>
          <p:nvPr/>
        </p:nvSpPr>
        <p:spPr>
          <a:xfrm>
            <a:off x="772510" y="797730"/>
            <a:ext cx="7748751" cy="4231469"/>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0" lang="en-US" sz="2400" b="0" i="0" u="none" strike="noStrike" kern="1200" cap="none" spc="0" normalizeH="0" baseline="0" noProof="0" dirty="0">
              <a:ln>
                <a:noFill/>
              </a:ln>
              <a:solidFill>
                <a:srgbClr val="FFFFFF"/>
              </a:solidFill>
              <a:effectLst/>
              <a:uLnTx/>
              <a:uFillTx/>
              <a:latin typeface="Calibri"/>
              <a:ea typeface="ヒラギノ角ゴ ProN W3" charset="-128"/>
              <a:cs typeface="ヒラギノ角ゴ ProN W3" charset="-128"/>
              <a:sym typeface="Arial"/>
            </a:endParaRPr>
          </a:p>
        </p:txBody>
      </p:sp>
      <p:sp>
        <p:nvSpPr>
          <p:cNvPr id="8" name="Rectangle 7"/>
          <p:cNvSpPr/>
          <p:nvPr/>
        </p:nvSpPr>
        <p:spPr>
          <a:xfrm>
            <a:off x="1106211" y="89034"/>
            <a:ext cx="6915149" cy="7848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a:noFill/>
                </a:ln>
                <a:solidFill>
                  <a:srgbClr val="000000"/>
                </a:solidFill>
                <a:effectLst/>
                <a:uLnTx/>
                <a:uFillTx/>
                <a:latin typeface="Calibri Light" panose="020F0302020204030204" pitchFamily="34" charset="0"/>
                <a:ea typeface="Josefin Slab" pitchFamily="2" charset="0"/>
                <a:cs typeface="Arial"/>
                <a:sym typeface="Arial"/>
              </a:rPr>
              <a:t>OUR PROGRAM</a:t>
            </a:r>
          </a:p>
        </p:txBody>
      </p:sp>
      <p:cxnSp>
        <p:nvCxnSpPr>
          <p:cNvPr id="9" name="Straight Connector 8"/>
          <p:cNvCxnSpPr/>
          <p:nvPr/>
        </p:nvCxnSpPr>
        <p:spPr>
          <a:xfrm>
            <a:off x="4650533" y="1610227"/>
            <a:ext cx="3036094" cy="238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50133" y="3499748"/>
            <a:ext cx="302776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0133" y="1610227"/>
            <a:ext cx="302776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57677" y="3496177"/>
            <a:ext cx="302776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ardrop 14"/>
          <p:cNvSpPr/>
          <p:nvPr/>
        </p:nvSpPr>
        <p:spPr>
          <a:xfrm rot="13432600" flipH="1">
            <a:off x="2743152" y="1267327"/>
            <a:ext cx="411956" cy="411956"/>
          </a:xfrm>
          <a:prstGeom prst="teardrop">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Light" panose="020F0302020204030204" pitchFamily="34" charset="0"/>
              <a:ea typeface="+mn-ea"/>
              <a:cs typeface="+mn-cs"/>
              <a:sym typeface="Arial"/>
            </a:endParaRPr>
          </a:p>
        </p:txBody>
      </p:sp>
      <p:pic>
        <p:nvPicPr>
          <p:cNvPr id="16" name="Picture 8" descr="http://middletennessee.wish.org/~/media/085-000/312x214%20Icons/MAW_icon-vector-blue_02_people_312x214.ashx?w=312"/>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732385" y="1310300"/>
            <a:ext cx="433488" cy="29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ardrop 16"/>
          <p:cNvSpPr/>
          <p:nvPr/>
        </p:nvSpPr>
        <p:spPr>
          <a:xfrm rot="13432600" flipH="1">
            <a:off x="2761012" y="3191377"/>
            <a:ext cx="410765" cy="411956"/>
          </a:xfrm>
          <a:prstGeom prst="teardrop">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Light" panose="020F0302020204030204" pitchFamily="34" charset="0"/>
              <a:ea typeface="+mn-ea"/>
              <a:cs typeface="+mn-cs"/>
              <a:sym typeface="Arial"/>
            </a:endParaRPr>
          </a:p>
        </p:txBody>
      </p:sp>
      <p:sp>
        <p:nvSpPr>
          <p:cNvPr id="18" name="Teardrop 17"/>
          <p:cNvSpPr/>
          <p:nvPr/>
        </p:nvSpPr>
        <p:spPr>
          <a:xfrm rot="13432600" flipH="1">
            <a:off x="5966174" y="3168755"/>
            <a:ext cx="411956" cy="411956"/>
          </a:xfrm>
          <a:prstGeom prst="teardrop">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Light" panose="020F0302020204030204" pitchFamily="34" charset="0"/>
              <a:ea typeface="+mn-ea"/>
              <a:cs typeface="+mn-cs"/>
              <a:sym typeface="Arial"/>
            </a:endParaRPr>
          </a:p>
        </p:txBody>
      </p:sp>
      <p:sp>
        <p:nvSpPr>
          <p:cNvPr id="19" name="Teardrop 18"/>
          <p:cNvSpPr/>
          <p:nvPr/>
        </p:nvSpPr>
        <p:spPr>
          <a:xfrm rot="13432600" flipH="1">
            <a:off x="5957839" y="1267327"/>
            <a:ext cx="411956" cy="410765"/>
          </a:xfrm>
          <a:prstGeom prst="teardrop">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Light" panose="020F0302020204030204" pitchFamily="34" charset="0"/>
              <a:ea typeface="+mn-ea"/>
              <a:cs typeface="+mn-cs"/>
              <a:sym typeface="Arial"/>
            </a:endParaRPr>
          </a:p>
        </p:txBody>
      </p:sp>
      <p:pic>
        <p:nvPicPr>
          <p:cNvPr id="20" name="Picture 10" descr="http://www.ipaa.com.au/images/iconsandsymbols/volunteer-icon.png%3Fsfvrsn%3D2"/>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5990543" y="3197593"/>
            <a:ext cx="363216" cy="354671"/>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15" descr="http://www.google.com/url?sa=i&amp;source=images&amp;cd=&amp;ved=0CAUQjBw&amp;url=http%3A%2F%2Fipar-ng.org%2Fwp-content%2Fuploads%2F2014%2F10%2Fmentor.gif&amp;ei=blC1VM3BJZWmuQTogoLADA&amp;psig=AFQjCNGpnNjbfcVdq4XnVvX2c-gGckXtcQ&amp;ust=1421255150682296"/>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5859017" y="1182064"/>
            <a:ext cx="59888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p:cNvSpPr>
          <p:nvPr/>
        </p:nvSpPr>
        <p:spPr>
          <a:xfrm>
            <a:off x="1660874" y="2059705"/>
            <a:ext cx="2645569"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671513" rtl="0" eaLnBrk="1" fontAlgn="auto" latinLnBrk="0" hangingPunct="1">
              <a:lnSpc>
                <a:spcPct val="100000"/>
              </a:lnSpc>
              <a:spcBef>
                <a:spcPts val="0"/>
              </a:spcBef>
              <a:spcAft>
                <a:spcPts val="0"/>
              </a:spcAft>
              <a:buClr>
                <a:srgbClr val="002960"/>
              </a:buClr>
              <a:buSzTx/>
              <a:buFont typeface="Arial"/>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Intensive Career Development</a:t>
            </a:r>
          </a:p>
        </p:txBody>
      </p:sp>
      <p:sp>
        <p:nvSpPr>
          <p:cNvPr id="23" name="Rectangle 2"/>
          <p:cNvSpPr txBox="1">
            <a:spLocks/>
          </p:cNvSpPr>
          <p:nvPr/>
        </p:nvSpPr>
        <p:spPr>
          <a:xfrm>
            <a:off x="5287790" y="2015379"/>
            <a:ext cx="1768723" cy="55399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671513" rtl="0" eaLnBrk="1" fontAlgn="auto" latinLnBrk="0" hangingPunct="1">
              <a:lnSpc>
                <a:spcPct val="100000"/>
              </a:lnSpc>
              <a:spcBef>
                <a:spcPct val="40000"/>
              </a:spcBef>
              <a:spcAft>
                <a:spcPts val="0"/>
              </a:spcAft>
              <a:buClr>
                <a:srgbClr val="002960"/>
              </a:buClr>
              <a:buSzTx/>
              <a:buFont typeface="Arial"/>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One-on-One Mentorship</a:t>
            </a:r>
          </a:p>
        </p:txBody>
      </p:sp>
      <p:sp>
        <p:nvSpPr>
          <p:cNvPr id="24" name="Rectangle 2"/>
          <p:cNvSpPr txBox="1">
            <a:spLocks/>
          </p:cNvSpPr>
          <p:nvPr/>
        </p:nvSpPr>
        <p:spPr bwMode="auto">
          <a:xfrm>
            <a:off x="1423939" y="4016377"/>
            <a:ext cx="3028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defTabSz="895350">
              <a:defRPr>
                <a:solidFill>
                  <a:schemeClr val="tx1"/>
                </a:solidFill>
                <a:latin typeface="Calibri" pitchFamily="34" charset="0"/>
                <a:cs typeface="Arial" pitchFamily="34" charset="0"/>
              </a:defRPr>
            </a:lvl1pPr>
            <a:lvl2pPr marL="193675" indent="-192088" defTabSz="895350">
              <a:defRPr>
                <a:solidFill>
                  <a:schemeClr val="tx1"/>
                </a:solidFill>
                <a:latin typeface="Calibri" pitchFamily="34" charset="0"/>
                <a:cs typeface="Arial" pitchFamily="34" charset="0"/>
              </a:defRPr>
            </a:lvl2pPr>
            <a:lvl3pPr marL="457200" indent="-261938" defTabSz="895350">
              <a:defRPr>
                <a:solidFill>
                  <a:schemeClr val="tx1"/>
                </a:solidFill>
                <a:latin typeface="Calibri" pitchFamily="34" charset="0"/>
                <a:cs typeface="Arial" pitchFamily="34" charset="0"/>
              </a:defRPr>
            </a:lvl3pPr>
            <a:lvl4pPr marL="614363" indent="-155575" defTabSz="895350">
              <a:defRPr>
                <a:solidFill>
                  <a:schemeClr val="tx1"/>
                </a:solidFill>
                <a:latin typeface="Calibri" pitchFamily="34" charset="0"/>
                <a:cs typeface="Arial" pitchFamily="34" charset="0"/>
              </a:defRPr>
            </a:lvl4pPr>
            <a:lvl5pPr marL="749300" indent="-130175" defTabSz="895350">
              <a:defRPr>
                <a:solidFill>
                  <a:schemeClr val="tx1"/>
                </a:solidFill>
                <a:latin typeface="Calibri" pitchFamily="34" charset="0"/>
                <a:cs typeface="Arial" pitchFamily="34" charset="0"/>
              </a:defRPr>
            </a:lvl5pPr>
            <a:lvl6pPr marL="1206500" indent="-130175" defTabSz="895350" eaLnBrk="0" fontAlgn="base" hangingPunct="0">
              <a:spcBef>
                <a:spcPct val="0"/>
              </a:spcBef>
              <a:spcAft>
                <a:spcPct val="0"/>
              </a:spcAft>
              <a:defRPr>
                <a:solidFill>
                  <a:schemeClr val="tx1"/>
                </a:solidFill>
                <a:latin typeface="Calibri" pitchFamily="34" charset="0"/>
                <a:cs typeface="Arial" pitchFamily="34" charset="0"/>
              </a:defRPr>
            </a:lvl6pPr>
            <a:lvl7pPr marL="1663700" indent="-130175" defTabSz="895350" eaLnBrk="0" fontAlgn="base" hangingPunct="0">
              <a:spcBef>
                <a:spcPct val="0"/>
              </a:spcBef>
              <a:spcAft>
                <a:spcPct val="0"/>
              </a:spcAft>
              <a:defRPr>
                <a:solidFill>
                  <a:schemeClr val="tx1"/>
                </a:solidFill>
                <a:latin typeface="Calibri" pitchFamily="34" charset="0"/>
                <a:cs typeface="Arial" pitchFamily="34" charset="0"/>
              </a:defRPr>
            </a:lvl7pPr>
            <a:lvl8pPr marL="2120900" indent="-130175" defTabSz="895350" eaLnBrk="0" fontAlgn="base" hangingPunct="0">
              <a:spcBef>
                <a:spcPct val="0"/>
              </a:spcBef>
              <a:spcAft>
                <a:spcPct val="0"/>
              </a:spcAft>
              <a:defRPr>
                <a:solidFill>
                  <a:schemeClr val="tx1"/>
                </a:solidFill>
                <a:latin typeface="Calibri" pitchFamily="34" charset="0"/>
                <a:cs typeface="Arial" pitchFamily="34" charset="0"/>
              </a:defRPr>
            </a:lvl8pPr>
            <a:lvl9pPr marL="2578100" indent="-130175" defTabSz="89535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671513" rtl="0" eaLnBrk="1" fontAlgn="auto" latinLnBrk="0" hangingPunct="1">
              <a:lnSpc>
                <a:spcPct val="100000"/>
              </a:lnSpc>
              <a:spcBef>
                <a:spcPct val="40000"/>
              </a:spcBef>
              <a:spcAft>
                <a:spcPts val="0"/>
              </a:spcAft>
              <a:buClr>
                <a:srgbClr val="002960"/>
              </a:buClr>
              <a:buSzTx/>
              <a:buFont typeface="Arial"/>
              <a:buNone/>
              <a:tabLst/>
              <a:defRPr/>
            </a:pPr>
            <a:r>
              <a:rPr kumimoji="0" lang="en-US" altLang="en-US" sz="1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pitchFamily="34" charset="0"/>
                <a:sym typeface="Arial"/>
              </a:rPr>
              <a:t>Robust Networks</a:t>
            </a:r>
          </a:p>
        </p:txBody>
      </p:sp>
      <p:sp>
        <p:nvSpPr>
          <p:cNvPr id="25" name="Rectangle 2"/>
          <p:cNvSpPr txBox="1">
            <a:spLocks/>
          </p:cNvSpPr>
          <p:nvPr/>
        </p:nvSpPr>
        <p:spPr bwMode="auto">
          <a:xfrm>
            <a:off x="4632673" y="3991859"/>
            <a:ext cx="30718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defTabSz="895350">
              <a:defRPr>
                <a:solidFill>
                  <a:schemeClr val="tx1"/>
                </a:solidFill>
                <a:latin typeface="Calibri" pitchFamily="34" charset="0"/>
                <a:cs typeface="Arial" pitchFamily="34" charset="0"/>
              </a:defRPr>
            </a:lvl1pPr>
            <a:lvl2pPr marL="193675" indent="-192088" defTabSz="895350">
              <a:defRPr>
                <a:solidFill>
                  <a:schemeClr val="tx1"/>
                </a:solidFill>
                <a:latin typeface="Calibri" pitchFamily="34" charset="0"/>
                <a:cs typeface="Arial" pitchFamily="34" charset="0"/>
              </a:defRPr>
            </a:lvl2pPr>
            <a:lvl3pPr marL="457200" indent="-261938" defTabSz="895350">
              <a:defRPr>
                <a:solidFill>
                  <a:schemeClr val="tx1"/>
                </a:solidFill>
                <a:latin typeface="Calibri" pitchFamily="34" charset="0"/>
                <a:cs typeface="Arial" pitchFamily="34" charset="0"/>
              </a:defRPr>
            </a:lvl3pPr>
            <a:lvl4pPr marL="614363" indent="-155575" defTabSz="895350">
              <a:defRPr>
                <a:solidFill>
                  <a:schemeClr val="tx1"/>
                </a:solidFill>
                <a:latin typeface="Calibri" pitchFamily="34" charset="0"/>
                <a:cs typeface="Arial" pitchFamily="34" charset="0"/>
              </a:defRPr>
            </a:lvl4pPr>
            <a:lvl5pPr marL="749300" indent="-130175" defTabSz="895350">
              <a:defRPr>
                <a:solidFill>
                  <a:schemeClr val="tx1"/>
                </a:solidFill>
                <a:latin typeface="Calibri" pitchFamily="34" charset="0"/>
                <a:cs typeface="Arial" pitchFamily="34" charset="0"/>
              </a:defRPr>
            </a:lvl5pPr>
            <a:lvl6pPr marL="1206500" indent="-130175" defTabSz="895350" eaLnBrk="0" fontAlgn="base" hangingPunct="0">
              <a:spcBef>
                <a:spcPct val="0"/>
              </a:spcBef>
              <a:spcAft>
                <a:spcPct val="0"/>
              </a:spcAft>
              <a:defRPr>
                <a:solidFill>
                  <a:schemeClr val="tx1"/>
                </a:solidFill>
                <a:latin typeface="Calibri" pitchFamily="34" charset="0"/>
                <a:cs typeface="Arial" pitchFamily="34" charset="0"/>
              </a:defRPr>
            </a:lvl6pPr>
            <a:lvl7pPr marL="1663700" indent="-130175" defTabSz="895350" eaLnBrk="0" fontAlgn="base" hangingPunct="0">
              <a:spcBef>
                <a:spcPct val="0"/>
              </a:spcBef>
              <a:spcAft>
                <a:spcPct val="0"/>
              </a:spcAft>
              <a:defRPr>
                <a:solidFill>
                  <a:schemeClr val="tx1"/>
                </a:solidFill>
                <a:latin typeface="Calibri" pitchFamily="34" charset="0"/>
                <a:cs typeface="Arial" pitchFamily="34" charset="0"/>
              </a:defRPr>
            </a:lvl7pPr>
            <a:lvl8pPr marL="2120900" indent="-130175" defTabSz="895350" eaLnBrk="0" fontAlgn="base" hangingPunct="0">
              <a:spcBef>
                <a:spcPct val="0"/>
              </a:spcBef>
              <a:spcAft>
                <a:spcPct val="0"/>
              </a:spcAft>
              <a:defRPr>
                <a:solidFill>
                  <a:schemeClr val="tx1"/>
                </a:solidFill>
                <a:latin typeface="Calibri" pitchFamily="34" charset="0"/>
                <a:cs typeface="Arial" pitchFamily="34" charset="0"/>
              </a:defRPr>
            </a:lvl8pPr>
            <a:lvl9pPr marL="2578100" indent="-130175" defTabSz="89535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ctr" defTabSz="671513" rtl="0" eaLnBrk="1" fontAlgn="auto" latinLnBrk="0" hangingPunct="1">
              <a:lnSpc>
                <a:spcPct val="100000"/>
              </a:lnSpc>
              <a:spcBef>
                <a:spcPct val="40000"/>
              </a:spcBef>
              <a:spcAft>
                <a:spcPts val="0"/>
              </a:spcAft>
              <a:buClr>
                <a:srgbClr val="002960"/>
              </a:buClr>
              <a:buSzTx/>
              <a:buFont typeface="Arial"/>
              <a:buNone/>
              <a:tabLst/>
              <a:defRPr/>
            </a:pPr>
            <a:r>
              <a:rPr kumimoji="0" lang="en-US" altLang="en-US" sz="1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pitchFamily="34" charset="0"/>
                <a:sym typeface="Arial"/>
              </a:rPr>
              <a:t>Holistic Support</a:t>
            </a:r>
          </a:p>
        </p:txBody>
      </p:sp>
      <p:sp>
        <p:nvSpPr>
          <p:cNvPr id="29" name="Rectangle 3"/>
          <p:cNvSpPr txBox="1">
            <a:spLocks/>
          </p:cNvSpPr>
          <p:nvPr/>
        </p:nvSpPr>
        <p:spPr>
          <a:xfrm>
            <a:off x="4777565" y="3971941"/>
            <a:ext cx="2800350" cy="3659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28588" marR="0" lvl="0" indent="-128588" algn="l" defTabSz="671513" rtl="0" eaLnBrk="1" fontAlgn="auto" latinLnBrk="0" hangingPunct="1">
              <a:lnSpc>
                <a:spcPct val="100000"/>
              </a:lnSpc>
              <a:spcBef>
                <a:spcPts val="0"/>
              </a:spcBef>
              <a:spcAft>
                <a:spcPts val="0"/>
              </a:spcAft>
              <a:buClr>
                <a:srgbClr val="000000">
                  <a:lumMod val="75000"/>
                  <a:lumOff val="25000"/>
                </a:srgbClr>
              </a:buClr>
              <a:buSzTx/>
              <a:buFont typeface="Arial" panose="020B0604020202020204" pitchFamily="34" charset="0"/>
              <a:buChar char="•"/>
              <a:tabLst/>
              <a:defRPr/>
            </a:pPr>
            <a:r>
              <a:rPr kumimoji="0" lang="en-US" sz="1013"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 </a:t>
            </a:r>
            <a:r>
              <a:rPr kumimoji="0" lang="en-US" sz="975"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 </a:t>
            </a:r>
          </a:p>
          <a:p>
            <a:pPr marL="145256" marR="0" lvl="1" indent="-144066" algn="l" defTabSz="671513" rtl="0" eaLnBrk="1" fontAlgn="auto" latinLnBrk="0" hangingPunct="1">
              <a:lnSpc>
                <a:spcPct val="100000"/>
              </a:lnSpc>
              <a:spcBef>
                <a:spcPct val="30000"/>
              </a:spcBef>
              <a:spcAft>
                <a:spcPts val="0"/>
              </a:spcAft>
              <a:buClr>
                <a:srgbClr val="002960"/>
              </a:buClr>
              <a:buSzPct val="125000"/>
              <a:buFont typeface="Arial" charset="0"/>
              <a:buChar char="▪"/>
              <a:tabLst/>
              <a:defRPr/>
            </a:pPr>
            <a:endParaRPr kumimoji="0" lang="en-US" sz="105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endParaRPr>
          </a:p>
        </p:txBody>
      </p:sp>
      <p:cxnSp>
        <p:nvCxnSpPr>
          <p:cNvPr id="31" name="Straight Connector 30"/>
          <p:cNvCxnSpPr/>
          <p:nvPr/>
        </p:nvCxnSpPr>
        <p:spPr>
          <a:xfrm>
            <a:off x="4654106" y="1606655"/>
            <a:ext cx="3571" cy="134887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77892" y="3490224"/>
            <a:ext cx="0" cy="14085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50133" y="1600702"/>
            <a:ext cx="0" cy="13548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683055" y="3490224"/>
            <a:ext cx="0" cy="14085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77893" y="1606655"/>
            <a:ext cx="1190" cy="137144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672339" y="1606655"/>
            <a:ext cx="10716" cy="135416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54105" y="3490224"/>
            <a:ext cx="0" cy="14085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50133" y="3490224"/>
            <a:ext cx="0" cy="140851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50133" y="2978101"/>
            <a:ext cx="3028950"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44580" y="4896352"/>
            <a:ext cx="3027759"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442989" y="4896352"/>
            <a:ext cx="3036094" cy="238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639818" y="2959628"/>
            <a:ext cx="3036094" cy="2381"/>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5" name="Picture 42" descr="http://www.gmcacanada.com/wp-content/uploads/2014/07/icon_54121.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908" y="3135417"/>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
          <p:cNvSpPr txBox="1">
            <a:spLocks noChangeArrowheads="1"/>
          </p:cNvSpPr>
          <p:nvPr/>
        </p:nvSpPr>
        <p:spPr bwMode="auto">
          <a:xfrm>
            <a:off x="1203674" y="950621"/>
            <a:ext cx="6858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en-US" sz="1425"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     </a:t>
            </a:r>
            <a:r>
              <a:rPr kumimoji="0" lang="en-US" altLang="en-US" sz="1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The ANY Program has </a:t>
            </a:r>
            <a:r>
              <a:rPr kumimoji="0" lang="en-US" altLang="en-US" sz="15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FOUR </a:t>
            </a:r>
            <a:r>
              <a:rPr kumimoji="0" lang="en-US" altLang="en-US" sz="15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components including:</a:t>
            </a:r>
          </a:p>
        </p:txBody>
      </p:sp>
    </p:spTree>
    <p:extLst>
      <p:ext uri="{BB962C8B-B14F-4D97-AF65-F5344CB8AC3E}">
        <p14:creationId xmlns:p14="http://schemas.microsoft.com/office/powerpoint/2010/main" val="3380558818"/>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7477"/>
            <a:ext cx="1885950" cy="4850273"/>
          </a:xfrm>
          <a:prstGeom prst="rect">
            <a:avLst/>
          </a:prstGeom>
          <a:noFill/>
        </p:spPr>
        <p:txBody>
          <a:bodyPr wrap="square" rtlCol="0" anchor="ctr">
            <a:noAutofit/>
          </a:bodyPr>
          <a:lstStyle/>
          <a:p>
            <a:pPr marL="257175" defTabSz="685800">
              <a:spcAft>
                <a:spcPts val="450"/>
              </a:spcAft>
              <a:buClrTx/>
            </a:pPr>
            <a:r>
              <a:rPr lang="en-US" sz="2400" b="1" kern="1200" dirty="0">
                <a:solidFill>
                  <a:srgbClr val="0E8ED0"/>
                </a:solidFill>
                <a:latin typeface="Calibri"/>
                <a:ea typeface="+mn-ea"/>
                <a:cs typeface="+mn-cs"/>
              </a:rPr>
              <a:t>July</a:t>
            </a:r>
          </a:p>
          <a:p>
            <a:pPr marL="257175" defTabSz="685800">
              <a:spcAft>
                <a:spcPts val="450"/>
              </a:spcAft>
              <a:buClrTx/>
            </a:pPr>
            <a:r>
              <a:rPr lang="en-US" sz="2400" b="1" kern="1200" dirty="0">
                <a:solidFill>
                  <a:srgbClr val="0E8ED0"/>
                </a:solidFill>
                <a:latin typeface="Calibri"/>
                <a:ea typeface="+mn-ea"/>
                <a:cs typeface="+mn-cs"/>
              </a:rPr>
              <a:t>August</a:t>
            </a:r>
          </a:p>
          <a:p>
            <a:pPr marL="257175" defTabSz="685800">
              <a:spcAft>
                <a:spcPts val="450"/>
              </a:spcAft>
              <a:buClrTx/>
            </a:pPr>
            <a:r>
              <a:rPr lang="en-US" sz="2400" b="1" kern="1200" dirty="0">
                <a:solidFill>
                  <a:srgbClr val="0E8ED0"/>
                </a:solidFill>
                <a:latin typeface="Calibri"/>
                <a:ea typeface="+mn-ea"/>
                <a:cs typeface="+mn-cs"/>
              </a:rPr>
              <a:t>September</a:t>
            </a:r>
          </a:p>
          <a:p>
            <a:pPr marL="257175" defTabSz="685800">
              <a:spcAft>
                <a:spcPts val="450"/>
              </a:spcAft>
              <a:buClrTx/>
            </a:pPr>
            <a:r>
              <a:rPr lang="en-US" sz="2400" b="1" kern="1200" dirty="0">
                <a:solidFill>
                  <a:srgbClr val="0E8ED0"/>
                </a:solidFill>
                <a:latin typeface="Calibri"/>
                <a:ea typeface="+mn-ea"/>
                <a:cs typeface="+mn-cs"/>
              </a:rPr>
              <a:t>October</a:t>
            </a:r>
          </a:p>
          <a:p>
            <a:pPr marL="257175" defTabSz="685800">
              <a:spcAft>
                <a:spcPts val="450"/>
              </a:spcAft>
              <a:buClrTx/>
            </a:pPr>
            <a:r>
              <a:rPr lang="en-US" sz="2400" b="1" kern="1200" dirty="0">
                <a:solidFill>
                  <a:srgbClr val="0E8ED0"/>
                </a:solidFill>
                <a:latin typeface="Calibri"/>
                <a:ea typeface="+mn-ea"/>
                <a:cs typeface="+mn-cs"/>
              </a:rPr>
              <a:t>November</a:t>
            </a:r>
          </a:p>
          <a:p>
            <a:pPr marL="257175" defTabSz="685800">
              <a:spcAft>
                <a:spcPts val="450"/>
              </a:spcAft>
              <a:buClrTx/>
            </a:pPr>
            <a:r>
              <a:rPr lang="en-US" sz="2400" b="1" kern="1200" dirty="0">
                <a:solidFill>
                  <a:srgbClr val="0E8ED0"/>
                </a:solidFill>
                <a:latin typeface="Calibri"/>
                <a:ea typeface="+mn-ea"/>
                <a:cs typeface="+mn-cs"/>
              </a:rPr>
              <a:t>December</a:t>
            </a:r>
          </a:p>
          <a:p>
            <a:pPr marL="257175" defTabSz="685800">
              <a:spcAft>
                <a:spcPts val="450"/>
              </a:spcAft>
              <a:buClrTx/>
            </a:pPr>
            <a:r>
              <a:rPr lang="en-US" sz="2400" b="1" kern="1200" dirty="0">
                <a:solidFill>
                  <a:srgbClr val="0E8ED0"/>
                </a:solidFill>
                <a:latin typeface="Calibri"/>
                <a:ea typeface="+mn-ea"/>
                <a:cs typeface="+mn-cs"/>
              </a:rPr>
              <a:t>January</a:t>
            </a:r>
          </a:p>
          <a:p>
            <a:pPr marL="257175" defTabSz="685800">
              <a:spcAft>
                <a:spcPts val="450"/>
              </a:spcAft>
              <a:buClrTx/>
            </a:pPr>
            <a:r>
              <a:rPr lang="en-US" sz="2400" b="1" kern="1200" dirty="0">
                <a:solidFill>
                  <a:srgbClr val="0E8ED0"/>
                </a:solidFill>
                <a:latin typeface="Calibri"/>
                <a:ea typeface="+mn-ea"/>
                <a:cs typeface="+mn-cs"/>
              </a:rPr>
              <a:t>February</a:t>
            </a:r>
          </a:p>
          <a:p>
            <a:pPr marL="257175" defTabSz="685800">
              <a:spcAft>
                <a:spcPts val="450"/>
              </a:spcAft>
              <a:buClrTx/>
            </a:pPr>
            <a:r>
              <a:rPr lang="en-US" sz="2400" b="1" kern="1200" dirty="0">
                <a:solidFill>
                  <a:srgbClr val="0E8ED0"/>
                </a:solidFill>
                <a:latin typeface="Calibri"/>
                <a:ea typeface="+mn-ea"/>
                <a:cs typeface="+mn-cs"/>
              </a:rPr>
              <a:t>March</a:t>
            </a:r>
          </a:p>
          <a:p>
            <a:pPr marL="257175" defTabSz="685800">
              <a:spcAft>
                <a:spcPts val="450"/>
              </a:spcAft>
              <a:buClrTx/>
            </a:pPr>
            <a:r>
              <a:rPr lang="en-US" sz="2400" b="1" kern="1200" dirty="0">
                <a:solidFill>
                  <a:srgbClr val="0E8ED0"/>
                </a:solidFill>
                <a:latin typeface="Calibri"/>
                <a:ea typeface="+mn-ea"/>
                <a:cs typeface="+mn-cs"/>
              </a:rPr>
              <a:t>April</a:t>
            </a:r>
          </a:p>
          <a:p>
            <a:pPr marL="257175" defTabSz="685800">
              <a:spcAft>
                <a:spcPts val="450"/>
              </a:spcAft>
              <a:buClrTx/>
            </a:pPr>
            <a:r>
              <a:rPr lang="en-US" sz="2400" b="1" kern="1200" dirty="0">
                <a:solidFill>
                  <a:srgbClr val="0E8ED0"/>
                </a:solidFill>
                <a:latin typeface="Calibri"/>
                <a:ea typeface="+mn-ea"/>
                <a:cs typeface="+mn-cs"/>
              </a:rPr>
              <a:t>May</a:t>
            </a:r>
          </a:p>
        </p:txBody>
      </p:sp>
      <p:sp>
        <p:nvSpPr>
          <p:cNvPr id="16" name="Rectangle 15"/>
          <p:cNvSpPr/>
          <p:nvPr/>
        </p:nvSpPr>
        <p:spPr bwMode="auto">
          <a:xfrm>
            <a:off x="3011503" y="171450"/>
            <a:ext cx="4303697" cy="742950"/>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325" kern="1200" dirty="0">
                <a:solidFill>
                  <a:srgbClr val="FFFFFF"/>
                </a:solidFill>
                <a:latin typeface="Calibri"/>
                <a:ea typeface="ヒラギノ角ゴ ProN W3" charset="-128"/>
                <a:cs typeface="ヒラギノ角ゴ ProN W3" charset="-128"/>
                <a:sym typeface="Gill Sans" charset="0"/>
              </a:rPr>
              <a:t>Orientation: Defining the role and the coaching model</a:t>
            </a:r>
          </a:p>
        </p:txBody>
      </p:sp>
      <p:sp>
        <p:nvSpPr>
          <p:cNvPr id="19" name="Rectangle 18"/>
          <p:cNvSpPr/>
          <p:nvPr/>
        </p:nvSpPr>
        <p:spPr bwMode="auto">
          <a:xfrm>
            <a:off x="3028950" y="3095749"/>
            <a:ext cx="4286249" cy="420090"/>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400" kern="1200" dirty="0">
                <a:solidFill>
                  <a:srgbClr val="FFFFFF"/>
                </a:solidFill>
                <a:latin typeface="Calibri"/>
                <a:ea typeface="ヒラギノ角ゴ ProN W3" charset="-128"/>
                <a:cs typeface="ヒラギノ角ゴ ProN W3" charset="-128"/>
                <a:sym typeface="Gill Sans" charset="0"/>
              </a:rPr>
              <a:t>Career development</a:t>
            </a:r>
          </a:p>
        </p:txBody>
      </p:sp>
      <p:sp>
        <p:nvSpPr>
          <p:cNvPr id="9" name="Rectangle 8"/>
          <p:cNvSpPr/>
          <p:nvPr/>
        </p:nvSpPr>
        <p:spPr bwMode="auto">
          <a:xfrm>
            <a:off x="3028950" y="3600450"/>
            <a:ext cx="4286250" cy="628650"/>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400" kern="1200" dirty="0">
                <a:solidFill>
                  <a:srgbClr val="FFFFFF"/>
                </a:solidFill>
                <a:latin typeface="Calibri"/>
                <a:ea typeface="ヒラギノ角ゴ ProN W3" charset="-128"/>
                <a:cs typeface="ヒラギノ角ゴ ProN W3" charset="-128"/>
                <a:sym typeface="Gill Sans" charset="0"/>
              </a:rPr>
              <a:t>Internship support</a:t>
            </a:r>
          </a:p>
        </p:txBody>
      </p:sp>
      <p:sp>
        <p:nvSpPr>
          <p:cNvPr id="10" name="Rectangle 9"/>
          <p:cNvSpPr/>
          <p:nvPr/>
        </p:nvSpPr>
        <p:spPr bwMode="auto">
          <a:xfrm>
            <a:off x="3028950" y="4286250"/>
            <a:ext cx="4286249" cy="457200"/>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325" kern="1200" dirty="0">
                <a:solidFill>
                  <a:srgbClr val="FFFFFF"/>
                </a:solidFill>
                <a:latin typeface="Calibri"/>
                <a:ea typeface="ヒラギノ角ゴ ProN W3" charset="-128"/>
                <a:cs typeface="ヒラギノ角ゴ ProN W3" charset="-128"/>
                <a:sym typeface="Gill Sans" charset="0"/>
              </a:rPr>
              <a:t>Summer engagement / Closure</a:t>
            </a:r>
          </a:p>
        </p:txBody>
      </p:sp>
      <p:sp>
        <p:nvSpPr>
          <p:cNvPr id="11" name="Rectangle 10"/>
          <p:cNvSpPr/>
          <p:nvPr/>
        </p:nvSpPr>
        <p:spPr bwMode="auto">
          <a:xfrm>
            <a:off x="3011503" y="2674053"/>
            <a:ext cx="4286249" cy="352549"/>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400" kern="1200" dirty="0">
                <a:solidFill>
                  <a:srgbClr val="FFFFFF"/>
                </a:solidFill>
                <a:latin typeface="Calibri"/>
                <a:ea typeface="ヒラギノ角ゴ ProN W3" charset="-128"/>
                <a:cs typeface="ヒラギノ角ゴ ProN W3" charset="-128"/>
                <a:sym typeface="Gill Sans" charset="0"/>
              </a:rPr>
              <a:t>Strength of Relationship (SOR)</a:t>
            </a:r>
          </a:p>
        </p:txBody>
      </p:sp>
      <p:sp>
        <p:nvSpPr>
          <p:cNvPr id="2" name="Up-Down Arrow 1"/>
          <p:cNvSpPr/>
          <p:nvPr/>
        </p:nvSpPr>
        <p:spPr>
          <a:xfrm>
            <a:off x="7365733" y="171450"/>
            <a:ext cx="628650" cy="4572000"/>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a:buClrTx/>
            </a:pPr>
            <a:r>
              <a:rPr lang="en-US" sz="2100" kern="1200" dirty="0">
                <a:solidFill>
                  <a:srgbClr val="FFFFFF"/>
                </a:solidFill>
                <a:latin typeface="Calibri"/>
              </a:rPr>
              <a:t>Building Trust and Rapport</a:t>
            </a:r>
          </a:p>
        </p:txBody>
      </p:sp>
      <p:sp>
        <p:nvSpPr>
          <p:cNvPr id="13" name="Rectangle 12"/>
          <p:cNvSpPr/>
          <p:nvPr/>
        </p:nvSpPr>
        <p:spPr bwMode="auto">
          <a:xfrm>
            <a:off x="3011504" y="1943101"/>
            <a:ext cx="4286249" cy="685799"/>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400" kern="1200" dirty="0">
                <a:solidFill>
                  <a:srgbClr val="FFFFFF"/>
                </a:solidFill>
                <a:latin typeface="Calibri"/>
                <a:ea typeface="ヒラギノ角ゴ ProN W3" charset="-128"/>
                <a:cs typeface="ヒラギノ角ゴ ProN W3" charset="-128"/>
                <a:sym typeface="Gill Sans" charset="0"/>
              </a:rPr>
              <a:t>Academic success</a:t>
            </a:r>
          </a:p>
        </p:txBody>
      </p:sp>
      <p:sp>
        <p:nvSpPr>
          <p:cNvPr id="14" name="Rectangle 13"/>
          <p:cNvSpPr/>
          <p:nvPr/>
        </p:nvSpPr>
        <p:spPr bwMode="auto">
          <a:xfrm>
            <a:off x="3011504" y="971550"/>
            <a:ext cx="4303696" cy="914400"/>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buClrTx/>
            </a:pPr>
            <a:r>
              <a:rPr lang="en-US" sz="2400" kern="1200" dirty="0">
                <a:solidFill>
                  <a:srgbClr val="FFFFFF"/>
                </a:solidFill>
                <a:latin typeface="Calibri"/>
                <a:ea typeface="ヒラギノ角ゴ ProN W3" charset="-128"/>
                <a:cs typeface="ヒラギノ角ゴ ProN W3" charset="-128"/>
                <a:sym typeface="Gill Sans" charset="0"/>
              </a:rPr>
              <a:t>Goal setting and communication</a:t>
            </a:r>
          </a:p>
        </p:txBody>
      </p:sp>
    </p:spTree>
    <p:extLst>
      <p:ext uri="{BB962C8B-B14F-4D97-AF65-F5344CB8AC3E}">
        <p14:creationId xmlns:p14="http://schemas.microsoft.com/office/powerpoint/2010/main" val="313753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fontAlgn="base">
              <a:spcAft>
                <a:spcPct val="0"/>
              </a:spcAft>
            </a:pPr>
            <a:r>
              <a:rPr lang="en-US" sz="2400" dirty="0">
                <a:solidFill>
                  <a:srgbClr val="FFFFFF"/>
                </a:solidFill>
                <a:latin typeface="+mn-lt"/>
                <a:ea typeface="ヒラギノ角ゴ ProN W3" charset="-128"/>
                <a:cs typeface="ヒラギノ角ゴ ProN W3" charset="-128"/>
              </a:rPr>
              <a:t>The term Mentor Coach captures </a:t>
            </a:r>
            <a:br>
              <a:rPr lang="en-US" sz="2400" dirty="0">
                <a:solidFill>
                  <a:srgbClr val="FFFFFF"/>
                </a:solidFill>
                <a:latin typeface="+mn-lt"/>
                <a:ea typeface="ヒラギノ角ゴ ProN W3" charset="-128"/>
                <a:cs typeface="ヒラギノ角ゴ ProN W3" charset="-128"/>
              </a:rPr>
            </a:br>
            <a:r>
              <a:rPr lang="en-US" sz="2400" dirty="0">
                <a:solidFill>
                  <a:srgbClr val="FFFFFF"/>
                </a:solidFill>
                <a:latin typeface="+mn-lt"/>
                <a:ea typeface="ヒラギノ角ゴ ProN W3" charset="-128"/>
                <a:cs typeface="ヒラギノ角ゴ ProN W3" charset="-128"/>
              </a:rPr>
              <a:t>ANY's vision for mentoring first-generation college students.</a:t>
            </a:r>
          </a:p>
        </p:txBody>
      </p:sp>
      <p:sp>
        <p:nvSpPr>
          <p:cNvPr id="4" name="Text Placeholder 3"/>
          <p:cNvSpPr txBox="1">
            <a:spLocks/>
          </p:cNvSpPr>
          <p:nvPr/>
        </p:nvSpPr>
        <p:spPr>
          <a:xfrm>
            <a:off x="1155700" y="1314450"/>
            <a:ext cx="3429000" cy="38290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0" defTabSz="685800">
              <a:lnSpc>
                <a:spcPct val="90000"/>
              </a:lnSpc>
              <a:buClrTx/>
              <a:buNone/>
            </a:pPr>
            <a:r>
              <a:rPr lang="en-US" sz="1800" dirty="0">
                <a:solidFill>
                  <a:srgbClr val="000000"/>
                </a:solidFill>
                <a:latin typeface="Calibri"/>
              </a:rPr>
              <a:t>Sometimes you are a coach, focused on </a:t>
            </a:r>
            <a:r>
              <a:rPr lang="en-US" sz="1800" b="1" dirty="0">
                <a:solidFill>
                  <a:srgbClr val="000000"/>
                </a:solidFill>
                <a:latin typeface="Calibri"/>
              </a:rPr>
              <a:t>skill development</a:t>
            </a:r>
            <a:r>
              <a:rPr lang="en-US" sz="1800" dirty="0">
                <a:solidFill>
                  <a:srgbClr val="000000"/>
                </a:solidFill>
                <a:latin typeface="Calibri"/>
              </a:rPr>
              <a:t>, professional </a:t>
            </a:r>
            <a:r>
              <a:rPr lang="en-US" sz="1800" b="1" dirty="0">
                <a:solidFill>
                  <a:srgbClr val="000000"/>
                </a:solidFill>
                <a:latin typeface="Calibri"/>
              </a:rPr>
              <a:t>exposure</a:t>
            </a:r>
            <a:r>
              <a:rPr lang="en-US" sz="1800" dirty="0">
                <a:solidFill>
                  <a:srgbClr val="000000"/>
                </a:solidFill>
                <a:latin typeface="Calibri"/>
              </a:rPr>
              <a:t>, </a:t>
            </a:r>
            <a:r>
              <a:rPr lang="en-US" sz="1800" b="1" dirty="0">
                <a:solidFill>
                  <a:srgbClr val="000000"/>
                </a:solidFill>
                <a:latin typeface="Calibri"/>
              </a:rPr>
              <a:t>strategizing</a:t>
            </a:r>
            <a:r>
              <a:rPr lang="en-US" sz="1800" dirty="0">
                <a:solidFill>
                  <a:srgbClr val="000000"/>
                </a:solidFill>
                <a:latin typeface="Calibri"/>
              </a:rPr>
              <a:t>, and </a:t>
            </a:r>
            <a:r>
              <a:rPr lang="en-US" sz="1800" b="1" dirty="0">
                <a:solidFill>
                  <a:srgbClr val="000000"/>
                </a:solidFill>
                <a:latin typeface="Calibri"/>
              </a:rPr>
              <a:t>feedback</a:t>
            </a:r>
            <a:r>
              <a:rPr lang="en-US" sz="1800" dirty="0">
                <a:solidFill>
                  <a:srgbClr val="000000"/>
                </a:solidFill>
                <a:latin typeface="Calibri"/>
              </a:rPr>
              <a:t>.</a:t>
            </a:r>
          </a:p>
          <a:p>
            <a:pPr marL="257175" indent="0" defTabSz="685800">
              <a:lnSpc>
                <a:spcPct val="90000"/>
              </a:lnSpc>
              <a:buClrTx/>
              <a:buNone/>
            </a:pPr>
            <a:endParaRPr lang="en-US" sz="1800" dirty="0">
              <a:solidFill>
                <a:srgbClr val="000000"/>
              </a:solidFill>
              <a:latin typeface="Calibri"/>
            </a:endParaRPr>
          </a:p>
          <a:p>
            <a:pPr marL="257175" indent="0" defTabSz="685800">
              <a:lnSpc>
                <a:spcPct val="90000"/>
              </a:lnSpc>
              <a:buClrTx/>
              <a:buNone/>
            </a:pPr>
            <a:r>
              <a:rPr lang="en-US" sz="1800" dirty="0">
                <a:solidFill>
                  <a:srgbClr val="000000"/>
                </a:solidFill>
                <a:latin typeface="Calibri"/>
              </a:rPr>
              <a:t>Sometimes you are a mentor, offering </a:t>
            </a:r>
            <a:r>
              <a:rPr lang="en-US" sz="1800" b="1" dirty="0">
                <a:solidFill>
                  <a:srgbClr val="000000"/>
                </a:solidFill>
                <a:latin typeface="Calibri"/>
              </a:rPr>
              <a:t>support</a:t>
            </a:r>
            <a:r>
              <a:rPr lang="en-US" sz="1800" dirty="0">
                <a:solidFill>
                  <a:srgbClr val="000000"/>
                </a:solidFill>
                <a:latin typeface="Calibri"/>
              </a:rPr>
              <a:t>, </a:t>
            </a:r>
            <a:r>
              <a:rPr lang="en-US" sz="1800" b="1" dirty="0">
                <a:solidFill>
                  <a:srgbClr val="000000"/>
                </a:solidFill>
                <a:latin typeface="Calibri"/>
              </a:rPr>
              <a:t>guidance</a:t>
            </a:r>
            <a:r>
              <a:rPr lang="en-US" sz="1800" dirty="0">
                <a:solidFill>
                  <a:srgbClr val="000000"/>
                </a:solidFill>
                <a:latin typeface="Calibri"/>
              </a:rPr>
              <a:t>, and a </a:t>
            </a:r>
            <a:r>
              <a:rPr lang="en-US" sz="1800" b="1" dirty="0">
                <a:solidFill>
                  <a:srgbClr val="000000"/>
                </a:solidFill>
                <a:latin typeface="Calibri"/>
              </a:rPr>
              <a:t>listening ear</a:t>
            </a:r>
            <a:r>
              <a:rPr lang="en-US" sz="1800" dirty="0">
                <a:solidFill>
                  <a:srgbClr val="000000"/>
                </a:solidFill>
                <a:latin typeface="Calibri"/>
              </a:rPr>
              <a:t>. </a:t>
            </a:r>
          </a:p>
          <a:p>
            <a:pPr marL="257175" indent="0" defTabSz="685800">
              <a:lnSpc>
                <a:spcPct val="90000"/>
              </a:lnSpc>
              <a:buClrTx/>
              <a:buNone/>
            </a:pPr>
            <a:endParaRPr lang="en-US" sz="1800" dirty="0">
              <a:solidFill>
                <a:srgbClr val="000000"/>
              </a:solidFill>
              <a:latin typeface="Calibri"/>
            </a:endParaRPr>
          </a:p>
          <a:p>
            <a:pPr marL="257175" indent="0" defTabSz="685800">
              <a:lnSpc>
                <a:spcPct val="90000"/>
              </a:lnSpc>
              <a:buClrTx/>
              <a:buNone/>
            </a:pPr>
            <a:r>
              <a:rPr lang="en-US" sz="1800" dirty="0">
                <a:solidFill>
                  <a:srgbClr val="000000"/>
                </a:solidFill>
                <a:latin typeface="Calibri"/>
              </a:rPr>
              <a:t>Students may encounter obstacles and </a:t>
            </a:r>
            <a:r>
              <a:rPr lang="en-US" sz="1800" b="1" dirty="0">
                <a:solidFill>
                  <a:srgbClr val="000000"/>
                </a:solidFill>
                <a:latin typeface="Calibri"/>
              </a:rPr>
              <a:t>disappointment</a:t>
            </a:r>
            <a:r>
              <a:rPr lang="en-US" sz="1800" dirty="0">
                <a:solidFill>
                  <a:srgbClr val="000000"/>
                </a:solidFill>
                <a:latin typeface="Calibri"/>
              </a:rPr>
              <a:t> as well as moments to </a:t>
            </a:r>
            <a:r>
              <a:rPr lang="en-US" sz="1800" b="1" dirty="0">
                <a:solidFill>
                  <a:srgbClr val="000000"/>
                </a:solidFill>
                <a:latin typeface="Calibri"/>
              </a:rPr>
              <a:t>celebrate</a:t>
            </a:r>
            <a:r>
              <a:rPr lang="en-US" sz="1800" dirty="0">
                <a:solidFill>
                  <a:srgbClr val="000000"/>
                </a:solidFill>
                <a:latin typeface="Calibri"/>
              </a:rPr>
              <a:t>.</a:t>
            </a:r>
          </a:p>
        </p:txBody>
      </p:sp>
      <p:pic>
        <p:nvPicPr>
          <p:cNvPr id="5" name="Picture 4" descr="NYNY2013-835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1" y="1257300"/>
            <a:ext cx="2730500" cy="3665862"/>
          </a:xfrm>
          <a:prstGeom prst="rect">
            <a:avLst/>
          </a:prstGeom>
        </p:spPr>
      </p:pic>
    </p:spTree>
    <p:extLst>
      <p:ext uri="{BB962C8B-B14F-4D97-AF65-F5344CB8AC3E}">
        <p14:creationId xmlns:p14="http://schemas.microsoft.com/office/powerpoint/2010/main" val="38972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8"/>
          <p:cNvSpPr txBox="1">
            <a:spLocks noGrp="1"/>
          </p:cNvSpPr>
          <p:nvPr>
            <p:ph type="title"/>
          </p:nvPr>
        </p:nvSpPr>
        <p:spPr>
          <a:xfrm>
            <a:off x="1143000" y="205979"/>
            <a:ext cx="6858000" cy="857250"/>
          </a:xfrm>
          <a:prstGeom prst="rect">
            <a:avLst/>
          </a:prstGeom>
          <a:solidFill>
            <a:schemeClr val="lt2"/>
          </a:solidFill>
          <a:ln>
            <a:noFill/>
          </a:ln>
        </p:spPr>
        <p:txBody>
          <a:bodyPr spcFirstLastPara="1" wrap="square" lIns="68569" tIns="34275" rIns="68569" bIns="34275" anchor="ctr" anchorCtr="0">
            <a:noAutofit/>
          </a:bodyPr>
          <a:lstStyle/>
          <a:p>
            <a:r>
              <a:rPr lang="en-US"/>
              <a:t>Coaching Framework</a:t>
            </a:r>
            <a:endParaRPr/>
          </a:p>
        </p:txBody>
      </p:sp>
      <p:grpSp>
        <p:nvGrpSpPr>
          <p:cNvPr id="625" name="Google Shape;625;p78"/>
          <p:cNvGrpSpPr/>
          <p:nvPr/>
        </p:nvGrpSpPr>
        <p:grpSpPr>
          <a:xfrm>
            <a:off x="-3301940" y="460695"/>
            <a:ext cx="9475758" cy="5307962"/>
            <a:chOff x="-5944979" y="-909741"/>
            <a:chExt cx="12634344" cy="7077283"/>
          </a:xfrm>
        </p:grpSpPr>
        <p:sp>
          <p:nvSpPr>
            <p:cNvPr id="626" name="Google Shape;626;p78"/>
            <p:cNvSpPr/>
            <p:nvPr/>
          </p:nvSpPr>
          <p:spPr>
            <a:xfrm>
              <a:off x="-5944979" y="-909741"/>
              <a:ext cx="7077283" cy="7077283"/>
            </a:xfrm>
            <a:prstGeom prst="blockArc">
              <a:avLst>
                <a:gd name="adj1" fmla="val 18900000"/>
                <a:gd name="adj2" fmla="val 2700000"/>
                <a:gd name="adj3" fmla="val 305"/>
              </a:avLst>
            </a:prstGeom>
            <a:noFill/>
            <a:ln w="25400" cap="flat" cmpd="sng">
              <a:solidFill>
                <a:srgbClr val="C87627"/>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27" name="Google Shape;627;p78"/>
            <p:cNvSpPr/>
            <p:nvPr/>
          </p:nvSpPr>
          <p:spPr>
            <a:xfrm>
              <a:off x="592647" y="404219"/>
              <a:ext cx="6096717" cy="80885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28" name="Google Shape;628;p78"/>
            <p:cNvSpPr txBox="1"/>
            <p:nvPr/>
          </p:nvSpPr>
          <p:spPr>
            <a:xfrm>
              <a:off x="592647" y="404219"/>
              <a:ext cx="6096717" cy="808859"/>
            </a:xfrm>
            <a:prstGeom prst="rect">
              <a:avLst/>
            </a:prstGeom>
            <a:noFill/>
            <a:ln>
              <a:noFill/>
            </a:ln>
          </p:spPr>
          <p:txBody>
            <a:bodyPr spcFirstLastPara="1" wrap="square" lIns="481519" tIns="80006" rIns="80006" bIns="80006" anchor="ctr" anchorCtr="0">
              <a:noAutofit/>
            </a:bodyPr>
            <a:lstStyle/>
            <a:p>
              <a:pPr defTabSz="685800">
                <a:lnSpc>
                  <a:spcPct val="90000"/>
                </a:lnSpc>
                <a:buClrTx/>
              </a:pPr>
              <a:r>
                <a:rPr lang="en-US" sz="3150" kern="1200">
                  <a:solidFill>
                    <a:prstClr val="white"/>
                  </a:solidFill>
                  <a:latin typeface="Calibri"/>
                  <a:ea typeface="Calibri"/>
                  <a:cs typeface="Calibri"/>
                  <a:sym typeface="Calibri"/>
                </a:rPr>
                <a:t>Clarify the Topic</a:t>
              </a:r>
              <a:endParaRPr sz="3150" kern="1200">
                <a:solidFill>
                  <a:prstClr val="white"/>
                </a:solidFill>
                <a:latin typeface="Calibri"/>
                <a:ea typeface="Calibri"/>
                <a:cs typeface="Calibri"/>
                <a:sym typeface="Calibri"/>
              </a:endParaRPr>
            </a:p>
          </p:txBody>
        </p:sp>
        <p:sp>
          <p:nvSpPr>
            <p:cNvPr id="629" name="Google Shape;629;p78"/>
            <p:cNvSpPr/>
            <p:nvPr/>
          </p:nvSpPr>
          <p:spPr>
            <a:xfrm>
              <a:off x="87110" y="303112"/>
              <a:ext cx="1011074" cy="10110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30" name="Google Shape;630;p78"/>
            <p:cNvSpPr/>
            <p:nvPr/>
          </p:nvSpPr>
          <p:spPr>
            <a:xfrm>
              <a:off x="1056385" y="1617719"/>
              <a:ext cx="5632980" cy="80885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31" name="Google Shape;631;p78"/>
            <p:cNvSpPr txBox="1"/>
            <p:nvPr/>
          </p:nvSpPr>
          <p:spPr>
            <a:xfrm>
              <a:off x="1056385" y="1617719"/>
              <a:ext cx="5632980" cy="808859"/>
            </a:xfrm>
            <a:prstGeom prst="rect">
              <a:avLst/>
            </a:prstGeom>
            <a:noFill/>
            <a:ln>
              <a:noFill/>
            </a:ln>
          </p:spPr>
          <p:txBody>
            <a:bodyPr spcFirstLastPara="1" wrap="square" lIns="481519" tIns="80006" rIns="80006" bIns="80006" anchor="ctr" anchorCtr="0">
              <a:noAutofit/>
            </a:bodyPr>
            <a:lstStyle/>
            <a:p>
              <a:pPr defTabSz="685800">
                <a:lnSpc>
                  <a:spcPct val="90000"/>
                </a:lnSpc>
                <a:buClrTx/>
              </a:pPr>
              <a:r>
                <a:rPr lang="en-US" sz="3150" kern="1200">
                  <a:solidFill>
                    <a:prstClr val="white"/>
                  </a:solidFill>
                  <a:latin typeface="Calibri"/>
                  <a:ea typeface="Calibri"/>
                  <a:cs typeface="Calibri"/>
                  <a:sym typeface="Calibri"/>
                </a:rPr>
                <a:t>Identify Goal</a:t>
              </a:r>
              <a:endParaRPr sz="3150" kern="1200">
                <a:solidFill>
                  <a:prstClr val="white"/>
                </a:solidFill>
                <a:latin typeface="Calibri"/>
                <a:ea typeface="Calibri"/>
                <a:cs typeface="Calibri"/>
                <a:sym typeface="Calibri"/>
              </a:endParaRPr>
            </a:p>
          </p:txBody>
        </p:sp>
        <p:sp>
          <p:nvSpPr>
            <p:cNvPr id="632" name="Google Shape;632;p78"/>
            <p:cNvSpPr/>
            <p:nvPr/>
          </p:nvSpPr>
          <p:spPr>
            <a:xfrm>
              <a:off x="550848" y="1516612"/>
              <a:ext cx="1011074" cy="10110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33" name="Google Shape;633;p78"/>
            <p:cNvSpPr/>
            <p:nvPr/>
          </p:nvSpPr>
          <p:spPr>
            <a:xfrm>
              <a:off x="1056385" y="2831220"/>
              <a:ext cx="5632980" cy="80885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34" name="Google Shape;634;p78"/>
            <p:cNvSpPr txBox="1"/>
            <p:nvPr/>
          </p:nvSpPr>
          <p:spPr>
            <a:xfrm>
              <a:off x="1056385" y="2831220"/>
              <a:ext cx="5632980" cy="808859"/>
            </a:xfrm>
            <a:prstGeom prst="rect">
              <a:avLst/>
            </a:prstGeom>
            <a:noFill/>
            <a:ln>
              <a:noFill/>
            </a:ln>
          </p:spPr>
          <p:txBody>
            <a:bodyPr spcFirstLastPara="1" wrap="square" lIns="481519" tIns="80006" rIns="80006" bIns="80006" anchor="ctr" anchorCtr="0">
              <a:noAutofit/>
            </a:bodyPr>
            <a:lstStyle/>
            <a:p>
              <a:pPr defTabSz="685800">
                <a:lnSpc>
                  <a:spcPct val="90000"/>
                </a:lnSpc>
                <a:buClrTx/>
              </a:pPr>
              <a:r>
                <a:rPr lang="en-US" sz="3150" kern="1200">
                  <a:solidFill>
                    <a:prstClr val="white"/>
                  </a:solidFill>
                  <a:latin typeface="Calibri"/>
                  <a:ea typeface="Calibri"/>
                  <a:cs typeface="Calibri"/>
                  <a:sym typeface="Calibri"/>
                </a:rPr>
                <a:t>Develop Solutions</a:t>
              </a:r>
              <a:endParaRPr sz="3150" kern="1200">
                <a:solidFill>
                  <a:prstClr val="white"/>
                </a:solidFill>
                <a:latin typeface="Calibri"/>
                <a:ea typeface="Calibri"/>
                <a:cs typeface="Calibri"/>
                <a:sym typeface="Calibri"/>
              </a:endParaRPr>
            </a:p>
          </p:txBody>
        </p:sp>
        <p:sp>
          <p:nvSpPr>
            <p:cNvPr id="635" name="Google Shape;635;p78"/>
            <p:cNvSpPr/>
            <p:nvPr/>
          </p:nvSpPr>
          <p:spPr>
            <a:xfrm>
              <a:off x="550848" y="2730112"/>
              <a:ext cx="1011074" cy="10110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36" name="Google Shape;636;p78"/>
            <p:cNvSpPr/>
            <p:nvPr/>
          </p:nvSpPr>
          <p:spPr>
            <a:xfrm>
              <a:off x="592647" y="4044720"/>
              <a:ext cx="6096717" cy="80885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sp>
          <p:nvSpPr>
            <p:cNvPr id="637" name="Google Shape;637;p78"/>
            <p:cNvSpPr txBox="1"/>
            <p:nvPr/>
          </p:nvSpPr>
          <p:spPr>
            <a:xfrm>
              <a:off x="592647" y="4044720"/>
              <a:ext cx="6096717" cy="808859"/>
            </a:xfrm>
            <a:prstGeom prst="rect">
              <a:avLst/>
            </a:prstGeom>
            <a:noFill/>
            <a:ln>
              <a:noFill/>
            </a:ln>
          </p:spPr>
          <p:txBody>
            <a:bodyPr spcFirstLastPara="1" wrap="square" lIns="481519" tIns="80006" rIns="80006" bIns="80006" anchor="ctr" anchorCtr="0">
              <a:noAutofit/>
            </a:bodyPr>
            <a:lstStyle/>
            <a:p>
              <a:pPr defTabSz="685800">
                <a:lnSpc>
                  <a:spcPct val="90000"/>
                </a:lnSpc>
                <a:buClrTx/>
              </a:pPr>
              <a:r>
                <a:rPr lang="en-US" sz="3150" kern="1200">
                  <a:solidFill>
                    <a:prstClr val="white"/>
                  </a:solidFill>
                  <a:latin typeface="Calibri"/>
                  <a:ea typeface="Calibri"/>
                  <a:cs typeface="Calibri"/>
                  <a:sym typeface="Calibri"/>
                </a:rPr>
                <a:t>Create Accountability</a:t>
              </a:r>
              <a:endParaRPr sz="3150" kern="1200">
                <a:solidFill>
                  <a:prstClr val="white"/>
                </a:solidFill>
                <a:latin typeface="Calibri"/>
                <a:ea typeface="Calibri"/>
                <a:cs typeface="Calibri"/>
                <a:sym typeface="Calibri"/>
              </a:endParaRPr>
            </a:p>
          </p:txBody>
        </p:sp>
        <p:sp>
          <p:nvSpPr>
            <p:cNvPr id="638" name="Google Shape;638;p78"/>
            <p:cNvSpPr/>
            <p:nvPr/>
          </p:nvSpPr>
          <p:spPr>
            <a:xfrm>
              <a:off x="87110" y="3943612"/>
              <a:ext cx="1011074" cy="10110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defTabSz="685800">
                <a:buClrTx/>
              </a:pPr>
              <a:endParaRPr sz="1350" kern="1200">
                <a:latin typeface="Calibri"/>
                <a:ea typeface="+mn-ea"/>
                <a:cs typeface="+mn-cs"/>
              </a:endParaRPr>
            </a:p>
          </p:txBody>
        </p:sp>
      </p:grpSp>
      <p:sp>
        <p:nvSpPr>
          <p:cNvPr id="639" name="Google Shape;639;p78"/>
          <p:cNvSpPr/>
          <p:nvPr/>
        </p:nvSpPr>
        <p:spPr>
          <a:xfrm>
            <a:off x="1714501" y="4775842"/>
            <a:ext cx="6379121" cy="196208"/>
          </a:xfrm>
          <a:prstGeom prst="rect">
            <a:avLst/>
          </a:prstGeom>
          <a:noFill/>
          <a:ln>
            <a:noFill/>
          </a:ln>
        </p:spPr>
        <p:txBody>
          <a:bodyPr spcFirstLastPara="1" wrap="square" lIns="68569" tIns="34275" rIns="68569" bIns="34275" anchor="t" anchorCtr="0">
            <a:noAutofit/>
          </a:bodyPr>
          <a:lstStyle/>
          <a:p>
            <a:pPr defTabSz="685800">
              <a:buClrTx/>
            </a:pPr>
            <a:r>
              <a:rPr lang="en-US" sz="825" i="1" kern="1200" dirty="0">
                <a:solidFill>
                  <a:srgbClr val="222222"/>
                </a:solidFill>
                <a:latin typeface="Calibri"/>
                <a:ea typeface="Calibri"/>
                <a:cs typeface="Calibri"/>
                <a:sym typeface="Calibri"/>
              </a:rPr>
              <a:t>Wilson, J., &amp; </a:t>
            </a:r>
            <a:r>
              <a:rPr lang="en-US" sz="825" i="1" kern="1200" dirty="0" err="1">
                <a:solidFill>
                  <a:srgbClr val="222222"/>
                </a:solidFill>
                <a:latin typeface="Calibri"/>
                <a:ea typeface="Calibri"/>
                <a:cs typeface="Calibri"/>
                <a:sym typeface="Calibri"/>
              </a:rPr>
              <a:t>Gislason</a:t>
            </a:r>
            <a:r>
              <a:rPr lang="en-US" sz="825" i="1" kern="1200" dirty="0">
                <a:solidFill>
                  <a:srgbClr val="222222"/>
                </a:solidFill>
                <a:latin typeface="Calibri"/>
                <a:ea typeface="Calibri"/>
                <a:cs typeface="Calibri"/>
                <a:sym typeface="Calibri"/>
              </a:rPr>
              <a:t>, M. (2009). Coaching skills for nonprofit managers and leaders: developing people to achieve your mission. John Wiley &amp; Sons.</a:t>
            </a:r>
            <a:endParaRPr sz="825" i="1" kern="1200" dirty="0">
              <a:latin typeface="Calibri"/>
              <a:ea typeface="Calibri"/>
              <a:cs typeface="Calibri"/>
              <a:sym typeface="Calibri"/>
            </a:endParaRPr>
          </a:p>
        </p:txBody>
      </p:sp>
    </p:spTree>
    <p:extLst>
      <p:ext uri="{BB962C8B-B14F-4D97-AF65-F5344CB8AC3E}">
        <p14:creationId xmlns:p14="http://schemas.microsoft.com/office/powerpoint/2010/main" val="637967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91300" y="0"/>
            <a:ext cx="1825026" cy="2433375"/>
          </a:xfrm>
          <a:prstGeom prst="rect">
            <a:avLst/>
          </a:prstGeom>
          <a:noFill/>
          <a:ln>
            <a:noFill/>
          </a:ln>
        </p:spPr>
      </p:pic>
      <p:pic>
        <p:nvPicPr>
          <p:cNvPr id="221" name="Google Shape;221;p40"/>
          <p:cNvPicPr preferRelativeResize="0"/>
          <p:nvPr/>
        </p:nvPicPr>
        <p:blipFill>
          <a:blip r:embed="rId4">
            <a:alphaModFix/>
          </a:blip>
          <a:stretch>
            <a:fillRect/>
          </a:stretch>
        </p:blipFill>
        <p:spPr>
          <a:xfrm>
            <a:off x="2881856" y="0"/>
            <a:ext cx="2005534" cy="2433374"/>
          </a:xfrm>
          <a:prstGeom prst="rect">
            <a:avLst/>
          </a:prstGeom>
          <a:noFill/>
          <a:ln>
            <a:noFill/>
          </a:ln>
        </p:spPr>
      </p:pic>
      <p:pic>
        <p:nvPicPr>
          <p:cNvPr id="222" name="Google Shape;222;p40"/>
          <p:cNvPicPr preferRelativeResize="0"/>
          <p:nvPr/>
        </p:nvPicPr>
        <p:blipFill>
          <a:blip r:embed="rId5">
            <a:alphaModFix/>
          </a:blip>
          <a:stretch>
            <a:fillRect/>
          </a:stretch>
        </p:blipFill>
        <p:spPr>
          <a:xfrm>
            <a:off x="4650396" y="0"/>
            <a:ext cx="1622244" cy="2433375"/>
          </a:xfrm>
          <a:prstGeom prst="rect">
            <a:avLst/>
          </a:prstGeom>
          <a:noFill/>
          <a:ln>
            <a:noFill/>
          </a:ln>
        </p:spPr>
      </p:pic>
      <p:pic>
        <p:nvPicPr>
          <p:cNvPr id="223" name="Google Shape;223;p40"/>
          <p:cNvPicPr preferRelativeResize="0"/>
          <p:nvPr/>
        </p:nvPicPr>
        <p:blipFill>
          <a:blip r:embed="rId6">
            <a:alphaModFix/>
          </a:blip>
          <a:stretch>
            <a:fillRect/>
          </a:stretch>
        </p:blipFill>
        <p:spPr>
          <a:xfrm>
            <a:off x="6272650" y="-12"/>
            <a:ext cx="1685150" cy="2527738"/>
          </a:xfrm>
          <a:prstGeom prst="rect">
            <a:avLst/>
          </a:prstGeom>
          <a:noFill/>
          <a:ln>
            <a:noFill/>
          </a:ln>
        </p:spPr>
      </p:pic>
      <p:pic>
        <p:nvPicPr>
          <p:cNvPr id="224" name="Google Shape;224;p40"/>
          <p:cNvPicPr preferRelativeResize="0"/>
          <p:nvPr/>
        </p:nvPicPr>
        <p:blipFill>
          <a:blip r:embed="rId7">
            <a:alphaModFix/>
          </a:blip>
          <a:stretch>
            <a:fillRect/>
          </a:stretch>
        </p:blipFill>
        <p:spPr>
          <a:xfrm>
            <a:off x="7644875" y="0"/>
            <a:ext cx="1685151" cy="2527726"/>
          </a:xfrm>
          <a:prstGeom prst="rect">
            <a:avLst/>
          </a:prstGeom>
          <a:noFill/>
          <a:ln>
            <a:noFill/>
          </a:ln>
        </p:spPr>
      </p:pic>
      <p:pic>
        <p:nvPicPr>
          <p:cNvPr id="225" name="Google Shape;225;p40"/>
          <p:cNvPicPr preferRelativeResize="0"/>
          <p:nvPr/>
        </p:nvPicPr>
        <p:blipFill>
          <a:blip r:embed="rId8">
            <a:alphaModFix/>
          </a:blip>
          <a:stretch>
            <a:fillRect/>
          </a:stretch>
        </p:blipFill>
        <p:spPr>
          <a:xfrm>
            <a:off x="3607450" y="2392950"/>
            <a:ext cx="1825026" cy="2732649"/>
          </a:xfrm>
          <a:prstGeom prst="rect">
            <a:avLst/>
          </a:prstGeom>
          <a:noFill/>
          <a:ln>
            <a:noFill/>
          </a:ln>
        </p:spPr>
      </p:pic>
      <p:pic>
        <p:nvPicPr>
          <p:cNvPr id="226" name="Google Shape;226;p40"/>
          <p:cNvPicPr preferRelativeResize="0"/>
          <p:nvPr/>
        </p:nvPicPr>
        <p:blipFill>
          <a:blip r:embed="rId9">
            <a:alphaModFix/>
          </a:blip>
          <a:stretch>
            <a:fillRect/>
          </a:stretch>
        </p:blipFill>
        <p:spPr>
          <a:xfrm>
            <a:off x="1791825" y="2465825"/>
            <a:ext cx="1708176" cy="2557724"/>
          </a:xfrm>
          <a:prstGeom prst="rect">
            <a:avLst/>
          </a:prstGeom>
          <a:noFill/>
          <a:ln>
            <a:noFill/>
          </a:ln>
        </p:spPr>
      </p:pic>
      <p:pic>
        <p:nvPicPr>
          <p:cNvPr id="227" name="Google Shape;227;p40"/>
          <p:cNvPicPr preferRelativeResize="0"/>
          <p:nvPr/>
        </p:nvPicPr>
        <p:blipFill>
          <a:blip r:embed="rId10">
            <a:alphaModFix/>
          </a:blip>
          <a:stretch>
            <a:fillRect/>
          </a:stretch>
        </p:blipFill>
        <p:spPr>
          <a:xfrm>
            <a:off x="1791825" y="2465825"/>
            <a:ext cx="1708176" cy="2557724"/>
          </a:xfrm>
          <a:prstGeom prst="rect">
            <a:avLst/>
          </a:prstGeom>
          <a:noFill/>
          <a:ln>
            <a:noFill/>
          </a:ln>
        </p:spPr>
      </p:pic>
      <p:pic>
        <p:nvPicPr>
          <p:cNvPr id="228" name="Google Shape;228;p40"/>
          <p:cNvPicPr preferRelativeResize="0"/>
          <p:nvPr/>
        </p:nvPicPr>
        <p:blipFill>
          <a:blip r:embed="rId11">
            <a:alphaModFix/>
          </a:blip>
          <a:stretch>
            <a:fillRect/>
          </a:stretch>
        </p:blipFill>
        <p:spPr>
          <a:xfrm>
            <a:off x="1791825" y="2465825"/>
            <a:ext cx="1708176" cy="2557724"/>
          </a:xfrm>
          <a:prstGeom prst="rect">
            <a:avLst/>
          </a:prstGeom>
          <a:noFill/>
          <a:ln>
            <a:noFill/>
          </a:ln>
        </p:spPr>
      </p:pic>
      <p:pic>
        <p:nvPicPr>
          <p:cNvPr id="229" name="Google Shape;229;p40"/>
          <p:cNvPicPr preferRelativeResize="0"/>
          <p:nvPr/>
        </p:nvPicPr>
        <p:blipFill>
          <a:blip r:embed="rId12">
            <a:alphaModFix/>
          </a:blip>
          <a:stretch>
            <a:fillRect/>
          </a:stretch>
        </p:blipFill>
        <p:spPr>
          <a:xfrm>
            <a:off x="1500825" y="0"/>
            <a:ext cx="1685162" cy="2433374"/>
          </a:xfrm>
          <a:prstGeom prst="rect">
            <a:avLst/>
          </a:prstGeom>
          <a:noFill/>
          <a:ln>
            <a:noFill/>
          </a:ln>
        </p:spPr>
      </p:pic>
      <p:pic>
        <p:nvPicPr>
          <p:cNvPr id="230" name="Google Shape;230;p40"/>
          <p:cNvPicPr preferRelativeResize="0"/>
          <p:nvPr/>
        </p:nvPicPr>
        <p:blipFill>
          <a:blip r:embed="rId11">
            <a:alphaModFix/>
          </a:blip>
          <a:stretch>
            <a:fillRect/>
          </a:stretch>
        </p:blipFill>
        <p:spPr>
          <a:xfrm>
            <a:off x="5414500" y="2392963"/>
            <a:ext cx="1825026" cy="2737524"/>
          </a:xfrm>
          <a:prstGeom prst="rect">
            <a:avLst/>
          </a:prstGeom>
          <a:noFill/>
          <a:ln>
            <a:noFill/>
          </a:ln>
        </p:spPr>
      </p:pic>
      <p:pic>
        <p:nvPicPr>
          <p:cNvPr id="231" name="Google Shape;231;p40"/>
          <p:cNvPicPr preferRelativeResize="0"/>
          <p:nvPr/>
        </p:nvPicPr>
        <p:blipFill>
          <a:blip r:embed="rId10">
            <a:alphaModFix/>
          </a:blip>
          <a:stretch>
            <a:fillRect/>
          </a:stretch>
        </p:blipFill>
        <p:spPr>
          <a:xfrm>
            <a:off x="7214900" y="2392975"/>
            <a:ext cx="1929099" cy="2893638"/>
          </a:xfrm>
          <a:prstGeom prst="rect">
            <a:avLst/>
          </a:prstGeom>
          <a:noFill/>
          <a:ln>
            <a:noFill/>
          </a:ln>
        </p:spPr>
      </p:pic>
      <p:pic>
        <p:nvPicPr>
          <p:cNvPr id="232" name="Google Shape;232;p40"/>
          <p:cNvPicPr preferRelativeResize="0"/>
          <p:nvPr/>
        </p:nvPicPr>
        <p:blipFill>
          <a:blip r:embed="rId13">
            <a:alphaModFix/>
          </a:blip>
          <a:stretch>
            <a:fillRect/>
          </a:stretch>
        </p:blipFill>
        <p:spPr>
          <a:xfrm>
            <a:off x="1791825" y="2392950"/>
            <a:ext cx="1825026" cy="2732690"/>
          </a:xfrm>
          <a:prstGeom prst="rect">
            <a:avLst/>
          </a:prstGeom>
          <a:noFill/>
          <a:ln>
            <a:noFill/>
          </a:ln>
        </p:spPr>
      </p:pic>
      <p:pic>
        <p:nvPicPr>
          <p:cNvPr id="233" name="Google Shape;233;p40"/>
          <p:cNvPicPr preferRelativeResize="0"/>
          <p:nvPr/>
        </p:nvPicPr>
        <p:blipFill>
          <a:blip r:embed="rId9">
            <a:alphaModFix/>
          </a:blip>
          <a:stretch>
            <a:fillRect/>
          </a:stretch>
        </p:blipFill>
        <p:spPr>
          <a:xfrm>
            <a:off x="0" y="2392950"/>
            <a:ext cx="1825026" cy="2737550"/>
          </a:xfrm>
          <a:prstGeom prst="rect">
            <a:avLst/>
          </a:prstGeom>
          <a:noFill/>
          <a:ln>
            <a:noFill/>
          </a:ln>
        </p:spPr>
      </p:pic>
      <p:sp>
        <p:nvSpPr>
          <p:cNvPr id="234" name="Google Shape;234;p40"/>
          <p:cNvSpPr/>
          <p:nvPr/>
        </p:nvSpPr>
        <p:spPr>
          <a:xfrm>
            <a:off x="1755075" y="1186950"/>
            <a:ext cx="5529000" cy="1988400"/>
          </a:xfrm>
          <a:prstGeom prst="rect">
            <a:avLst/>
          </a:prstGeom>
          <a:solidFill>
            <a:srgbClr val="FFFFFF">
              <a:alpha val="5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40"/>
          <p:cNvPicPr preferRelativeResize="0"/>
          <p:nvPr/>
        </p:nvPicPr>
        <p:blipFill>
          <a:blip r:embed="rId14">
            <a:alphaModFix/>
          </a:blip>
          <a:stretch>
            <a:fillRect/>
          </a:stretch>
        </p:blipFill>
        <p:spPr>
          <a:xfrm>
            <a:off x="1773025" y="1210550"/>
            <a:ext cx="5493875" cy="1964801"/>
          </a:xfrm>
          <a:prstGeom prst="rect">
            <a:avLst/>
          </a:prstGeom>
          <a:noFill/>
          <a:ln>
            <a:noFill/>
          </a:ln>
        </p:spPr>
      </p:pic>
    </p:spTree>
    <p:extLst>
      <p:ext uri="{BB962C8B-B14F-4D97-AF65-F5344CB8AC3E}">
        <p14:creationId xmlns:p14="http://schemas.microsoft.com/office/powerpoint/2010/main" val="11426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par>
                                <p:cTn id="8" presetID="10" presetClass="entr" presetSubtype="0" fill="hold" nodeType="withEffect">
                                  <p:stCondLst>
                                    <p:cond delay="0"/>
                                  </p:stCondLst>
                                  <p:childTnLst>
                                    <p:set>
                                      <p:cBhvr>
                                        <p:cTn id="9" dur="1" fill="hold">
                                          <p:stCondLst>
                                            <p:cond delay="0"/>
                                          </p:stCondLst>
                                        </p:cTn>
                                        <p:tgtEl>
                                          <p:spTgt spid="235"/>
                                        </p:tgtEl>
                                        <p:attrNameLst>
                                          <p:attrName>style.visibility</p:attrName>
                                        </p:attrNameLst>
                                      </p:cBhvr>
                                      <p:to>
                                        <p:strVal val="visible"/>
                                      </p:to>
                                    </p:set>
                                    <p:animEffect transition="in" filter="fade">
                                      <p:cBhvr>
                                        <p:cTn id="10"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6"/>
          <p:cNvSpPr txBox="1">
            <a:spLocks noGrp="1"/>
          </p:cNvSpPr>
          <p:nvPr>
            <p:ph type="title"/>
          </p:nvPr>
        </p:nvSpPr>
        <p:spPr>
          <a:xfrm>
            <a:off x="1143000" y="205979"/>
            <a:ext cx="6858000" cy="857250"/>
          </a:xfrm>
          <a:prstGeom prst="rect">
            <a:avLst/>
          </a:prstGeom>
          <a:solidFill>
            <a:schemeClr val="lt2"/>
          </a:solidFill>
          <a:ln>
            <a:noFill/>
          </a:ln>
        </p:spPr>
        <p:txBody>
          <a:bodyPr spcFirstLastPara="1" wrap="square" lIns="68569" tIns="34275" rIns="68569" bIns="34275" anchor="ctr" anchorCtr="0">
            <a:noAutofit/>
          </a:bodyPr>
          <a:lstStyle/>
          <a:p>
            <a:r>
              <a:rPr lang="en-US"/>
              <a:t>Being the Coach</a:t>
            </a:r>
            <a:endParaRPr/>
          </a:p>
        </p:txBody>
      </p:sp>
      <p:sp>
        <p:nvSpPr>
          <p:cNvPr id="610" name="Google Shape;610;p76"/>
          <p:cNvSpPr txBox="1">
            <a:spLocks noGrp="1"/>
          </p:cNvSpPr>
          <p:nvPr>
            <p:ph type="body" idx="1"/>
          </p:nvPr>
        </p:nvSpPr>
        <p:spPr>
          <a:xfrm>
            <a:off x="1485900" y="1200150"/>
            <a:ext cx="6400800" cy="3714750"/>
          </a:xfrm>
          <a:prstGeom prst="rect">
            <a:avLst/>
          </a:prstGeom>
          <a:noFill/>
          <a:ln>
            <a:noFill/>
          </a:ln>
        </p:spPr>
        <p:txBody>
          <a:bodyPr spcFirstLastPara="1" wrap="square" lIns="68569" tIns="34275" rIns="68569" bIns="34275" anchor="t" anchorCtr="0">
            <a:noAutofit/>
          </a:bodyPr>
          <a:lstStyle/>
          <a:p>
            <a:pPr marL="0" indent="0" algn="ctr">
              <a:spcBef>
                <a:spcPts val="0"/>
              </a:spcBef>
              <a:buSzPts val="2800"/>
              <a:buNone/>
            </a:pPr>
            <a:r>
              <a:rPr lang="en-US" sz="2100" i="1" dirty="0"/>
              <a:t>“Coaching is unlocking a person’s potential to maximize their own performance. It is helping them to learn rather than teaching them.”</a:t>
            </a:r>
            <a:endParaRPr dirty="0"/>
          </a:p>
          <a:p>
            <a:pPr marL="0" indent="0" algn="ctr">
              <a:spcBef>
                <a:spcPts val="420"/>
              </a:spcBef>
              <a:buSzPts val="2800"/>
              <a:buNone/>
            </a:pPr>
            <a:r>
              <a:rPr lang="en-US" sz="2100" dirty="0"/>
              <a:t> – John Whitmore, 2002</a:t>
            </a:r>
            <a:endParaRPr dirty="0"/>
          </a:p>
          <a:p>
            <a:pPr marL="0" indent="0" algn="ctr">
              <a:spcBef>
                <a:spcPts val="420"/>
              </a:spcBef>
              <a:buSzPts val="2800"/>
              <a:buNone/>
            </a:pPr>
            <a:endParaRPr sz="2100" dirty="0"/>
          </a:p>
          <a:p>
            <a:pPr marL="0" indent="0" algn="ctr">
              <a:spcBef>
                <a:spcPts val="420"/>
              </a:spcBef>
              <a:buSzPts val="2800"/>
              <a:buNone/>
            </a:pPr>
            <a:r>
              <a:rPr lang="en-US" sz="2100" i="1" dirty="0">
                <a:latin typeface="Arial"/>
                <a:ea typeface="Arial"/>
                <a:cs typeface="Arial"/>
                <a:sym typeface="Arial"/>
              </a:rPr>
              <a:t>“</a:t>
            </a:r>
            <a:r>
              <a:rPr lang="en-US" sz="2100" i="1" dirty="0"/>
              <a:t>A primary assumption of coaching should be that the person being coached is naturally creative and resourceful. In other words, people are not ‘broken’ and in need of fixing” </a:t>
            </a:r>
            <a:br>
              <a:rPr lang="en-US" sz="2100" dirty="0"/>
            </a:br>
            <a:r>
              <a:rPr lang="en-US" sz="2100" i="1" dirty="0"/>
              <a:t>     </a:t>
            </a:r>
            <a:r>
              <a:rPr lang="en-US" sz="1800" i="1" dirty="0"/>
              <a:t>– </a:t>
            </a:r>
            <a:r>
              <a:rPr lang="en-US" sz="2100" dirty="0"/>
              <a:t>Wilson and Gleason, 2017</a:t>
            </a:r>
            <a:endParaRPr sz="2100" dirty="0"/>
          </a:p>
          <a:p>
            <a:pPr marL="0" indent="0" algn="ctr">
              <a:buNone/>
            </a:pPr>
            <a:endParaRPr dirty="0"/>
          </a:p>
          <a:p>
            <a:pPr marL="0" indent="0">
              <a:buNone/>
            </a:pPr>
            <a:endParaRPr dirty="0"/>
          </a:p>
        </p:txBody>
      </p:sp>
    </p:spTree>
    <p:extLst>
      <p:ext uri="{BB962C8B-B14F-4D97-AF65-F5344CB8AC3E}">
        <p14:creationId xmlns:p14="http://schemas.microsoft.com/office/powerpoint/2010/main" val="3865772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000250" y="702365"/>
          <a:ext cx="5143501" cy="3657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2" name="TextBox 2"/>
          <p:cNvSpPr txBox="1">
            <a:spLocks noChangeArrowheads="1"/>
          </p:cNvSpPr>
          <p:nvPr/>
        </p:nvSpPr>
        <p:spPr bwMode="auto">
          <a:xfrm>
            <a:off x="1143000" y="171450"/>
            <a:ext cx="685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rbel" charset="0"/>
                <a:ea typeface="ヒラギノ角ゴ ProN W6" charset="0"/>
                <a:cs typeface="ヒラギノ角ゴ ProN W6" charset="0"/>
              </a:defRPr>
            </a:lvl1pPr>
            <a:lvl2pPr marL="742950" indent="-285750" eaLnBrk="0" hangingPunct="0">
              <a:defRPr sz="2400">
                <a:solidFill>
                  <a:schemeClr val="tx1"/>
                </a:solidFill>
                <a:latin typeface="Corbel" charset="0"/>
                <a:ea typeface="ヒラギノ角ゴ ProN W6" charset="0"/>
                <a:cs typeface="ヒラギノ角ゴ ProN W6" charset="0"/>
              </a:defRPr>
            </a:lvl2pPr>
            <a:lvl3pPr marL="1143000" indent="-228600" eaLnBrk="0" hangingPunct="0">
              <a:defRPr sz="2400">
                <a:solidFill>
                  <a:schemeClr val="tx1"/>
                </a:solidFill>
                <a:latin typeface="Corbel" charset="0"/>
                <a:ea typeface="ヒラギノ角ゴ ProN W6" charset="0"/>
                <a:cs typeface="ヒラギノ角ゴ ProN W6" charset="0"/>
              </a:defRPr>
            </a:lvl3pPr>
            <a:lvl4pPr marL="1600200" indent="-228600" eaLnBrk="0" hangingPunct="0">
              <a:defRPr sz="2400">
                <a:solidFill>
                  <a:schemeClr val="tx1"/>
                </a:solidFill>
                <a:latin typeface="Corbel" charset="0"/>
                <a:ea typeface="ヒラギノ角ゴ ProN W6" charset="0"/>
                <a:cs typeface="ヒラギノ角ゴ ProN W6" charset="0"/>
              </a:defRPr>
            </a:lvl4pPr>
            <a:lvl5pPr marL="2057400" indent="-228600" eaLnBrk="0" hangingPunct="0">
              <a:defRPr sz="2400">
                <a:solidFill>
                  <a:schemeClr val="tx1"/>
                </a:solidFill>
                <a:latin typeface="Corbel" charset="0"/>
                <a:ea typeface="ヒラギノ角ゴ ProN W6" charset="0"/>
                <a:cs typeface="ヒラギノ角ゴ ProN W6" charset="0"/>
              </a:defRPr>
            </a:lvl5pPr>
            <a:lvl6pPr marL="25146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6pPr>
            <a:lvl7pPr marL="29718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7pPr>
            <a:lvl8pPr marL="34290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8pPr>
            <a:lvl9pPr marL="38862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9pPr>
          </a:lstStyle>
          <a:p>
            <a:pPr algn="ctr" defTabSz="685800" eaLnBrk="1" hangingPunct="1">
              <a:buClrTx/>
            </a:pPr>
            <a:r>
              <a:rPr lang="en-US" sz="3000" b="1" kern="1200" dirty="0">
                <a:solidFill>
                  <a:srgbClr val="000000"/>
                </a:solidFill>
                <a:latin typeface="Calibri" panose="020F0502020204030204" pitchFamily="34" charset="0"/>
              </a:rPr>
              <a:t>We care about the whole person…</a:t>
            </a:r>
          </a:p>
        </p:txBody>
      </p:sp>
      <p:sp>
        <p:nvSpPr>
          <p:cNvPr id="128004" name="TextBox 4"/>
          <p:cNvSpPr txBox="1">
            <a:spLocks noChangeArrowheads="1"/>
          </p:cNvSpPr>
          <p:nvPr/>
        </p:nvSpPr>
        <p:spPr bwMode="auto">
          <a:xfrm>
            <a:off x="1143000" y="4481848"/>
            <a:ext cx="685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rbel" charset="0"/>
                <a:ea typeface="ヒラギノ角ゴ ProN W6" charset="0"/>
                <a:cs typeface="ヒラギノ角ゴ ProN W6" charset="0"/>
              </a:defRPr>
            </a:lvl1pPr>
            <a:lvl2pPr marL="742950" indent="-285750" eaLnBrk="0" hangingPunct="0">
              <a:defRPr sz="2400">
                <a:solidFill>
                  <a:schemeClr val="tx1"/>
                </a:solidFill>
                <a:latin typeface="Corbel" charset="0"/>
                <a:ea typeface="ヒラギノ角ゴ ProN W6" charset="0"/>
                <a:cs typeface="ヒラギノ角ゴ ProN W6" charset="0"/>
              </a:defRPr>
            </a:lvl2pPr>
            <a:lvl3pPr marL="1143000" indent="-228600" eaLnBrk="0" hangingPunct="0">
              <a:defRPr sz="2400">
                <a:solidFill>
                  <a:schemeClr val="tx1"/>
                </a:solidFill>
                <a:latin typeface="Corbel" charset="0"/>
                <a:ea typeface="ヒラギノ角ゴ ProN W6" charset="0"/>
                <a:cs typeface="ヒラギノ角ゴ ProN W6" charset="0"/>
              </a:defRPr>
            </a:lvl3pPr>
            <a:lvl4pPr marL="1600200" indent="-228600" eaLnBrk="0" hangingPunct="0">
              <a:defRPr sz="2400">
                <a:solidFill>
                  <a:schemeClr val="tx1"/>
                </a:solidFill>
                <a:latin typeface="Corbel" charset="0"/>
                <a:ea typeface="ヒラギノ角ゴ ProN W6" charset="0"/>
                <a:cs typeface="ヒラギノ角ゴ ProN W6" charset="0"/>
              </a:defRPr>
            </a:lvl4pPr>
            <a:lvl5pPr marL="2057400" indent="-228600" eaLnBrk="0" hangingPunct="0">
              <a:defRPr sz="2400">
                <a:solidFill>
                  <a:schemeClr val="tx1"/>
                </a:solidFill>
                <a:latin typeface="Corbel" charset="0"/>
                <a:ea typeface="ヒラギノ角ゴ ProN W6" charset="0"/>
                <a:cs typeface="ヒラギノ角ゴ ProN W6" charset="0"/>
              </a:defRPr>
            </a:lvl5pPr>
            <a:lvl6pPr marL="25146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6pPr>
            <a:lvl7pPr marL="29718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7pPr>
            <a:lvl8pPr marL="34290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8pPr>
            <a:lvl9pPr marL="3886200" indent="-228600" eaLnBrk="0" fontAlgn="base" hangingPunct="0">
              <a:spcBef>
                <a:spcPct val="0"/>
              </a:spcBef>
              <a:spcAft>
                <a:spcPct val="0"/>
              </a:spcAft>
              <a:defRPr sz="2400">
                <a:solidFill>
                  <a:schemeClr val="tx1"/>
                </a:solidFill>
                <a:latin typeface="Corbel" charset="0"/>
                <a:ea typeface="ヒラギノ角ゴ ProN W6" charset="0"/>
                <a:cs typeface="ヒラギノ角ゴ ProN W6" charset="0"/>
              </a:defRPr>
            </a:lvl9pPr>
          </a:lstStyle>
          <a:p>
            <a:pPr algn="ctr" defTabSz="685800" eaLnBrk="1" hangingPunct="1">
              <a:buClrTx/>
            </a:pPr>
            <a:r>
              <a:rPr lang="en-US" b="1" kern="1200" dirty="0">
                <a:solidFill>
                  <a:srgbClr val="000000"/>
                </a:solidFill>
                <a:latin typeface="Calibri" panose="020F0502020204030204" pitchFamily="34" charset="0"/>
              </a:rPr>
              <a:t>Mentor Coaches engage in holistic mentoring</a:t>
            </a:r>
          </a:p>
        </p:txBody>
      </p:sp>
    </p:spTree>
    <p:extLst>
      <p:ext uri="{BB962C8B-B14F-4D97-AF65-F5344CB8AC3E}">
        <p14:creationId xmlns:p14="http://schemas.microsoft.com/office/powerpoint/2010/main" val="121045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E2D66"/>
        </a:solidFill>
        <a:effectLst/>
      </p:bgPr>
    </p:bg>
    <p:spTree>
      <p:nvGrpSpPr>
        <p:cNvPr id="1" name=""/>
        <p:cNvGrpSpPr/>
        <p:nvPr/>
      </p:nvGrpSpPr>
      <p:grpSpPr>
        <a:xfrm>
          <a:off x="0" y="0"/>
          <a:ext cx="0" cy="0"/>
          <a:chOff x="0" y="0"/>
          <a:chExt cx="0" cy="0"/>
        </a:xfrm>
      </p:grpSpPr>
      <p:pic>
        <p:nvPicPr>
          <p:cNvPr id="7" name="Picture 6" descr="Bryan-and-Willsteedg_02-Fade-Strong.jpg"/>
          <p:cNvPicPr>
            <a:picLocks noChangeAspect="1"/>
          </p:cNvPicPr>
          <p:nvPr/>
        </p:nvPicPr>
        <p:blipFill rotWithShape="1">
          <a:blip r:embed="rId3">
            <a:extLst>
              <a:ext uri="{28A0092B-C50C-407E-A947-70E740481C1C}">
                <a14:useLocalDpi xmlns:a14="http://schemas.microsoft.com/office/drawing/2010/main" val="0"/>
              </a:ext>
            </a:extLst>
          </a:blip>
          <a:srcRect l="10849" t="15035" r="15229" b="22491"/>
          <a:stretch/>
        </p:blipFill>
        <p:spPr>
          <a:xfrm>
            <a:off x="0" y="-1"/>
            <a:ext cx="9144000" cy="5143501"/>
          </a:xfrm>
          <a:prstGeom prst="rect">
            <a:avLst/>
          </a:prstGeom>
        </p:spPr>
      </p:pic>
      <p:sp>
        <p:nvSpPr>
          <p:cNvPr id="15364" name="TextBox 3"/>
          <p:cNvSpPr txBox="1">
            <a:spLocks noChangeArrowheads="1"/>
          </p:cNvSpPr>
          <p:nvPr/>
        </p:nvSpPr>
        <p:spPr bwMode="auto">
          <a:xfrm>
            <a:off x="3932635" y="1293019"/>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defTabSz="342900" fontAlgn="base">
              <a:spcBef>
                <a:spcPct val="0"/>
              </a:spcBef>
              <a:spcAft>
                <a:spcPct val="0"/>
              </a:spcAft>
              <a:buClrTx/>
            </a:pPr>
            <a:endParaRPr lang="en-US" sz="1350" kern="1200">
              <a:solidFill>
                <a:prstClr val="black"/>
              </a:solidFill>
            </a:endParaRPr>
          </a:p>
        </p:txBody>
      </p:sp>
      <p:pic>
        <p:nvPicPr>
          <p:cNvPr id="15365" name="Picture 1" descr="imentor_white_bay.png"/>
          <p:cNvPicPr>
            <a:picLocks noChangeAspect="1"/>
          </p:cNvPicPr>
          <p:nvPr/>
        </p:nvPicPr>
        <p:blipFill rotWithShape="1">
          <a:blip r:embed="rId4">
            <a:extLst>
              <a:ext uri="{28A0092B-C50C-407E-A947-70E740481C1C}">
                <a14:useLocalDpi xmlns:a14="http://schemas.microsoft.com/office/drawing/2010/main" val="0"/>
              </a:ext>
            </a:extLst>
          </a:blip>
          <a:srcRect b="26729"/>
          <a:stretch/>
        </p:blipFill>
        <p:spPr bwMode="auto">
          <a:xfrm>
            <a:off x="477441" y="271463"/>
            <a:ext cx="124539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541735" y="3654029"/>
            <a:ext cx="1451372" cy="46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2" name="Title 1"/>
          <p:cNvSpPr>
            <a:spLocks noGrp="1"/>
          </p:cNvSpPr>
          <p:nvPr>
            <p:ph type="ctrTitle"/>
          </p:nvPr>
        </p:nvSpPr>
        <p:spPr>
          <a:xfrm>
            <a:off x="541735" y="4022330"/>
            <a:ext cx="6432503" cy="849708"/>
          </a:xfrm>
        </p:spPr>
        <p:txBody>
          <a:bodyPr/>
          <a:lstStyle/>
          <a:p>
            <a:r>
              <a:rPr lang="en-US" dirty="0"/>
              <a:t>Engaging Mentors in the Post-Secondary Years</a:t>
            </a:r>
          </a:p>
        </p:txBody>
      </p:sp>
    </p:spTree>
    <p:extLst>
      <p:ext uri="{BB962C8B-B14F-4D97-AF65-F5344CB8AC3E}">
        <p14:creationId xmlns:p14="http://schemas.microsoft.com/office/powerpoint/2010/main" val="3939642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825640" y="2152171"/>
            <a:ext cx="841373" cy="841373"/>
          </a:xfrm>
          <a:prstGeom prst="rect">
            <a:avLst/>
          </a:prstGeom>
        </p:spPr>
      </p:pic>
      <p:sp>
        <p:nvSpPr>
          <p:cNvPr id="8" name="Content Placeholder 1"/>
          <p:cNvSpPr txBox="1">
            <a:spLocks/>
          </p:cNvSpPr>
          <p:nvPr/>
        </p:nvSpPr>
        <p:spPr bwMode="auto">
          <a:xfrm>
            <a:off x="541735" y="882254"/>
            <a:ext cx="8359378" cy="47267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eaLnBrk="1" hangingPunct="1">
              <a:buClrTx/>
              <a:buNone/>
              <a:defRPr/>
            </a:pPr>
            <a:r>
              <a:rPr lang="en-US" sz="1463" dirty="0">
                <a:solidFill>
                  <a:srgbClr val="FFFFFF"/>
                </a:solidFill>
                <a:latin typeface="Georgia" charset="0"/>
                <a:ea typeface="ＭＳ Ｐゴシック" charset="0"/>
              </a:rPr>
              <a:t>Our model harnesses the power of long-term, personal relationships to </a:t>
            </a:r>
            <a:r>
              <a:rPr lang="en-US" sz="1463" b="1" dirty="0">
                <a:solidFill>
                  <a:srgbClr val="FFFFFF"/>
                </a:solidFill>
                <a:latin typeface="Georgia" charset="0"/>
                <a:ea typeface="ＭＳ Ｐゴシック" charset="0"/>
              </a:rPr>
              <a:t>help students succeed.</a:t>
            </a:r>
          </a:p>
        </p:txBody>
      </p:sp>
      <p:sp>
        <p:nvSpPr>
          <p:cNvPr id="28676" name="TextBox 3"/>
          <p:cNvSpPr txBox="1">
            <a:spLocks noChangeArrowheads="1"/>
          </p:cNvSpPr>
          <p:nvPr/>
        </p:nvSpPr>
        <p:spPr bwMode="auto">
          <a:xfrm>
            <a:off x="541735" y="1296648"/>
            <a:ext cx="5734050"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defTabSz="342900" eaLnBrk="0" fontAlgn="base" hangingPunct="0">
              <a:spcBef>
                <a:spcPct val="0"/>
              </a:spcBef>
              <a:spcAft>
                <a:spcPct val="0"/>
              </a:spcAft>
              <a:buClrTx/>
            </a:pPr>
            <a:r>
              <a:rPr lang="en-US" sz="2025" b="1" kern="1200" dirty="0">
                <a:solidFill>
                  <a:srgbClr val="4287E1"/>
                </a:solidFill>
                <a:latin typeface="GT Haptik Medium" charset="0"/>
                <a:cs typeface="GT Haptik Medium" charset="0"/>
              </a:rPr>
              <a:t>How it works</a:t>
            </a:r>
          </a:p>
        </p:txBody>
      </p:sp>
      <p:sp>
        <p:nvSpPr>
          <p:cNvPr id="17" name="Content Placeholder 1"/>
          <p:cNvSpPr txBox="1">
            <a:spLocks/>
          </p:cNvSpPr>
          <p:nvPr/>
        </p:nvSpPr>
        <p:spPr bwMode="auto">
          <a:xfrm>
            <a:off x="1574813" y="3140560"/>
            <a:ext cx="1330328"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algn="ctr" defTabSz="342900" fontAlgn="base">
              <a:spcBef>
                <a:spcPct val="20000"/>
              </a:spcBef>
              <a:spcAft>
                <a:spcPts val="3150"/>
              </a:spcAft>
              <a:buClrTx/>
            </a:pPr>
            <a:r>
              <a:rPr lang="en-US" sz="1350" kern="1200" dirty="0">
                <a:solidFill>
                  <a:prstClr val="white"/>
                </a:solidFill>
                <a:latin typeface="GT Haptik Medium"/>
                <a:cs typeface="GT Haptik Medium"/>
              </a:rPr>
              <a:t>We match </a:t>
            </a:r>
            <a:br>
              <a:rPr lang="en-US" sz="1350" kern="1200" dirty="0">
                <a:solidFill>
                  <a:prstClr val="white"/>
                </a:solidFill>
                <a:latin typeface="GT Haptik Medium"/>
                <a:cs typeface="GT Haptik Medium"/>
              </a:rPr>
            </a:br>
            <a:r>
              <a:rPr lang="en-US" sz="1350" kern="1200" dirty="0">
                <a:solidFill>
                  <a:prstClr val="white"/>
                </a:solidFill>
                <a:latin typeface="GT Haptik Medium"/>
                <a:cs typeface="GT Haptik Medium"/>
              </a:rPr>
              <a:t>every student </a:t>
            </a:r>
            <a:br>
              <a:rPr lang="en-US" sz="1350" kern="1200" dirty="0">
                <a:solidFill>
                  <a:prstClr val="white"/>
                </a:solidFill>
                <a:latin typeface="GT Haptik Medium"/>
                <a:cs typeface="GT Haptik Medium"/>
              </a:rPr>
            </a:br>
            <a:r>
              <a:rPr lang="en-US" sz="1350" kern="1200" dirty="0">
                <a:solidFill>
                  <a:prstClr val="white"/>
                </a:solidFill>
                <a:latin typeface="GT Haptik Medium"/>
                <a:cs typeface="GT Haptik Medium"/>
              </a:rPr>
              <a:t>in a school.</a:t>
            </a:r>
            <a:endParaRPr lang="en-US" sz="1350" i="1" kern="1200" dirty="0">
              <a:solidFill>
                <a:prstClr val="white"/>
              </a:solidFill>
              <a:latin typeface="Georgia" charset="0"/>
              <a:cs typeface="Georgia" charset="0"/>
            </a:endParaRPr>
          </a:p>
        </p:txBody>
      </p:sp>
      <p:cxnSp>
        <p:nvCxnSpPr>
          <p:cNvPr id="19" name="Straight Connector 18"/>
          <p:cNvCxnSpPr/>
          <p:nvPr/>
        </p:nvCxnSpPr>
        <p:spPr>
          <a:xfrm>
            <a:off x="3384564" y="2070102"/>
            <a:ext cx="0" cy="1879601"/>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83268" y="2070102"/>
            <a:ext cx="0" cy="1879601"/>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1"/>
          <p:cNvSpPr txBox="1">
            <a:spLocks/>
          </p:cNvSpPr>
          <p:nvPr/>
        </p:nvSpPr>
        <p:spPr bwMode="auto">
          <a:xfrm>
            <a:off x="3638566" y="3140560"/>
            <a:ext cx="1800230" cy="111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algn="ctr" defTabSz="342900" fontAlgn="base">
              <a:spcBef>
                <a:spcPct val="20000"/>
              </a:spcBef>
              <a:spcAft>
                <a:spcPts val="3150"/>
              </a:spcAft>
              <a:buClrTx/>
            </a:pPr>
            <a:r>
              <a:rPr lang="en-US" sz="1350" kern="1200" dirty="0">
                <a:solidFill>
                  <a:prstClr val="white"/>
                </a:solidFill>
                <a:latin typeface="GT Haptik Medium"/>
                <a:cs typeface="GT Haptik Medium"/>
              </a:rPr>
              <a:t>We provide </a:t>
            </a:r>
            <a:br>
              <a:rPr lang="en-US" sz="1350" kern="1200" dirty="0">
                <a:solidFill>
                  <a:prstClr val="white"/>
                </a:solidFill>
                <a:latin typeface="GT Haptik Medium"/>
                <a:cs typeface="GT Haptik Medium"/>
              </a:rPr>
            </a:br>
            <a:r>
              <a:rPr lang="en-US" sz="1350" kern="1200" dirty="0">
                <a:solidFill>
                  <a:prstClr val="white"/>
                </a:solidFill>
                <a:latin typeface="GT Haptik Medium"/>
                <a:cs typeface="GT Haptik Medium"/>
              </a:rPr>
              <a:t>best-in-class </a:t>
            </a:r>
            <a:br>
              <a:rPr lang="en-US" sz="1350" kern="1200" dirty="0">
                <a:solidFill>
                  <a:prstClr val="white"/>
                </a:solidFill>
                <a:latin typeface="GT Haptik Medium"/>
                <a:cs typeface="GT Haptik Medium"/>
              </a:rPr>
            </a:br>
            <a:r>
              <a:rPr lang="en-US" sz="1350" kern="1200" dirty="0">
                <a:solidFill>
                  <a:prstClr val="white"/>
                </a:solidFill>
                <a:latin typeface="GT Haptik Medium"/>
                <a:cs typeface="GT Haptik Medium"/>
              </a:rPr>
              <a:t>college curriculum </a:t>
            </a:r>
            <a:br>
              <a:rPr lang="en-US" sz="1350" kern="1200" dirty="0">
                <a:solidFill>
                  <a:prstClr val="white"/>
                </a:solidFill>
                <a:latin typeface="GT Haptik Medium"/>
                <a:cs typeface="GT Haptik Medium"/>
              </a:rPr>
            </a:br>
            <a:r>
              <a:rPr lang="en-US" sz="1350" kern="1200" dirty="0">
                <a:solidFill>
                  <a:prstClr val="white"/>
                </a:solidFill>
                <a:latin typeface="GT Haptik Medium"/>
                <a:cs typeface="GT Haptik Medium"/>
              </a:rPr>
              <a:t>and staff support.</a:t>
            </a:r>
            <a:br>
              <a:rPr lang="en-US" sz="1350" kern="1200" dirty="0">
                <a:solidFill>
                  <a:prstClr val="white"/>
                </a:solidFill>
                <a:latin typeface="GT Haptik Medium"/>
                <a:cs typeface="GT Haptik Medium"/>
              </a:rPr>
            </a:br>
            <a:endParaRPr lang="en-US" sz="1350" i="1" kern="1200" dirty="0">
              <a:solidFill>
                <a:prstClr val="white"/>
              </a:solidFill>
              <a:latin typeface="Georgia" charset="0"/>
              <a:cs typeface="Georgia" charset="0"/>
            </a:endParaRPr>
          </a:p>
        </p:txBody>
      </p:sp>
      <p:pic>
        <p:nvPicPr>
          <p:cNvPr id="24" name="Picture 23"/>
          <p:cNvPicPr>
            <a:picLocks noChangeAspect="1"/>
          </p:cNvPicPr>
          <p:nvPr/>
        </p:nvPicPr>
        <p:blipFill>
          <a:blip r:embed="rId4"/>
          <a:stretch>
            <a:fillRect/>
          </a:stretch>
        </p:blipFill>
        <p:spPr>
          <a:xfrm>
            <a:off x="4037670" y="2241559"/>
            <a:ext cx="931223" cy="759305"/>
          </a:xfrm>
          <a:prstGeom prst="rect">
            <a:avLst/>
          </a:prstGeom>
        </p:spPr>
      </p:pic>
      <p:sp>
        <p:nvSpPr>
          <p:cNvPr id="26" name="Content Placeholder 1"/>
          <p:cNvSpPr txBox="1">
            <a:spLocks/>
          </p:cNvSpPr>
          <p:nvPr/>
        </p:nvSpPr>
        <p:spPr bwMode="auto">
          <a:xfrm>
            <a:off x="5969005" y="3158613"/>
            <a:ext cx="1800230" cy="790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algn="ctr" defTabSz="342900" fontAlgn="base">
              <a:spcBef>
                <a:spcPct val="20000"/>
              </a:spcBef>
              <a:spcAft>
                <a:spcPts val="3150"/>
              </a:spcAft>
              <a:buClrTx/>
            </a:pPr>
            <a:r>
              <a:rPr lang="en-US" sz="1350" kern="1200" dirty="0">
                <a:solidFill>
                  <a:prstClr val="white"/>
                </a:solidFill>
                <a:latin typeface="GT Haptik Medium"/>
                <a:cs typeface="GT Haptik Medium"/>
              </a:rPr>
              <a:t>We harness the power of personal relationships.</a:t>
            </a:r>
            <a:endParaRPr lang="en-US" sz="1350" i="1" kern="1200" dirty="0">
              <a:solidFill>
                <a:prstClr val="white"/>
              </a:solidFill>
              <a:latin typeface="Georgia" charset="0"/>
              <a:cs typeface="Georgia" charset="0"/>
            </a:endParaRPr>
          </a:p>
        </p:txBody>
      </p:sp>
      <p:pic>
        <p:nvPicPr>
          <p:cNvPr id="27" name="Picture 26"/>
          <p:cNvPicPr>
            <a:picLocks noChangeAspect="1"/>
          </p:cNvPicPr>
          <p:nvPr/>
        </p:nvPicPr>
        <p:blipFill>
          <a:blip r:embed="rId5"/>
          <a:stretch>
            <a:fillRect/>
          </a:stretch>
        </p:blipFill>
        <p:spPr>
          <a:xfrm>
            <a:off x="6277172" y="2351701"/>
            <a:ext cx="1158684" cy="622793"/>
          </a:xfrm>
          <a:prstGeom prst="rect">
            <a:avLst/>
          </a:prstGeom>
        </p:spPr>
      </p:pic>
      <p:sp>
        <p:nvSpPr>
          <p:cNvPr id="2" name="Title 1"/>
          <p:cNvSpPr>
            <a:spLocks noGrp="1"/>
          </p:cNvSpPr>
          <p:nvPr>
            <p:ph type="title"/>
          </p:nvPr>
        </p:nvSpPr>
        <p:spPr/>
        <p:txBody>
          <a:bodyPr/>
          <a:lstStyle/>
          <a:p>
            <a:r>
              <a:rPr lang="en-US" dirty="0" err="1"/>
              <a:t>iMentor</a:t>
            </a:r>
            <a:r>
              <a:rPr lang="en-US" dirty="0"/>
              <a:t> Model</a:t>
            </a:r>
          </a:p>
        </p:txBody>
      </p:sp>
    </p:spTree>
    <p:extLst>
      <p:ext uri="{BB962C8B-B14F-4D97-AF65-F5344CB8AC3E}">
        <p14:creationId xmlns:p14="http://schemas.microsoft.com/office/powerpoint/2010/main" val="243879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26256" y="204787"/>
            <a:ext cx="7726592" cy="785810"/>
          </a:xfrm>
        </p:spPr>
        <p:txBody>
          <a:bodyPr vert="horz" wrap="square" lIns="0" tIns="0" rIns="0" bIns="0" numCol="1" anchor="t" anchorCtr="0" compatLnSpc="1">
            <a:prstTxWarp prst="textNoShape">
              <a:avLst/>
            </a:prstTxWarp>
          </a:bodyPr>
          <a:lstStyle/>
          <a:p>
            <a:pPr algn="l" eaLnBrk="1" hangingPunct="1"/>
            <a:r>
              <a:rPr lang="en-US" sz="2100" dirty="0">
                <a:latin typeface="GT Haptik Medium" charset="0"/>
                <a:ea typeface="ＭＳ Ｐゴシック" charset="0"/>
                <a:cs typeface="GT Haptik Medium" charset="0"/>
              </a:rPr>
              <a:t>Post-Secondary Program Launch and Engagement Challenges</a:t>
            </a:r>
          </a:p>
        </p:txBody>
      </p:sp>
      <p:pic>
        <p:nvPicPr>
          <p:cNvPr id="6" name="Picture 1" descr="14619217813_0f41fdf4d2_o.jpg"/>
          <p:cNvPicPr>
            <a:picLocks noChangeAspect="1"/>
          </p:cNvPicPr>
          <p:nvPr/>
        </p:nvPicPr>
        <p:blipFill>
          <a:blip r:embed="rId3">
            <a:extLst>
              <a:ext uri="{28A0092B-C50C-407E-A947-70E740481C1C}">
                <a14:useLocalDpi xmlns:a14="http://schemas.microsoft.com/office/drawing/2010/main" val="0"/>
              </a:ext>
            </a:extLst>
          </a:blip>
          <a:srcRect t="372" b="256"/>
          <a:stretch>
            <a:fillRect/>
          </a:stretch>
        </p:blipFill>
        <p:spPr bwMode="auto">
          <a:xfrm>
            <a:off x="6066235" y="1644257"/>
            <a:ext cx="2652713" cy="2625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541735" y="1644257"/>
            <a:ext cx="2652713" cy="2625328"/>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9" name="Rectangle 8"/>
          <p:cNvSpPr/>
          <p:nvPr/>
        </p:nvSpPr>
        <p:spPr>
          <a:xfrm>
            <a:off x="3306366" y="1644257"/>
            <a:ext cx="2652713" cy="2625328"/>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10" name="Content Placeholder 1"/>
          <p:cNvSpPr txBox="1">
            <a:spLocks/>
          </p:cNvSpPr>
          <p:nvPr/>
        </p:nvSpPr>
        <p:spPr bwMode="auto">
          <a:xfrm>
            <a:off x="679848" y="1644256"/>
            <a:ext cx="2420540" cy="2625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defTabSz="342900" fontAlgn="base">
              <a:spcAft>
                <a:spcPts val="450"/>
              </a:spcAft>
              <a:buClr>
                <a:srgbClr val="4287E1"/>
              </a:buClr>
              <a:buNone/>
              <a:defRPr/>
            </a:pPr>
            <a:endParaRPr lang="en-US" altLang="en-US" sz="1350" kern="1200" dirty="0">
              <a:solidFill>
                <a:srgbClr val="1E2D66"/>
              </a:solidFill>
              <a:latin typeface="Georgia" charset="0"/>
              <a:cs typeface="+mn-cs"/>
            </a:endParaRPr>
          </a:p>
          <a:p>
            <a:pPr marL="257175" indent="-257175" defTabSz="342900" fontAlgn="base">
              <a:spcAft>
                <a:spcPts val="450"/>
              </a:spcAft>
              <a:buClr>
                <a:srgbClr val="4287E1"/>
              </a:buClr>
              <a:defRPr/>
            </a:pPr>
            <a:r>
              <a:rPr lang="en-US" altLang="en-US" sz="1350" kern="1200" dirty="0">
                <a:solidFill>
                  <a:srgbClr val="1E2D66"/>
                </a:solidFill>
                <a:latin typeface="Georgia" charset="0"/>
                <a:cs typeface="+mn-cs"/>
              </a:rPr>
              <a:t>Formal Program Launch in 2017</a:t>
            </a:r>
          </a:p>
          <a:p>
            <a:pPr marL="257175" indent="-257175" defTabSz="342900" fontAlgn="base">
              <a:spcAft>
                <a:spcPts val="450"/>
              </a:spcAft>
              <a:buClr>
                <a:srgbClr val="4287E1"/>
              </a:buClr>
              <a:defRPr/>
            </a:pPr>
            <a:r>
              <a:rPr lang="en-US" altLang="en-US" sz="1350" kern="1200" dirty="0">
                <a:solidFill>
                  <a:srgbClr val="1E2D66"/>
                </a:solidFill>
                <a:latin typeface="Georgia" charset="0"/>
                <a:cs typeface="+mn-cs"/>
              </a:rPr>
              <a:t>Summer Melt Text Campaign</a:t>
            </a:r>
          </a:p>
          <a:p>
            <a:pPr marL="257175" indent="-257175" defTabSz="342900" fontAlgn="base">
              <a:spcAft>
                <a:spcPts val="450"/>
              </a:spcAft>
              <a:buClr>
                <a:srgbClr val="4287E1"/>
              </a:buClr>
              <a:defRPr/>
            </a:pPr>
            <a:r>
              <a:rPr lang="en-US" altLang="en-US" sz="1350" kern="1200" dirty="0">
                <a:solidFill>
                  <a:srgbClr val="1E2D66"/>
                </a:solidFill>
                <a:latin typeface="Georgia" charset="0"/>
                <a:cs typeface="+mn-cs"/>
              </a:rPr>
              <a:t>Mentoring Discussion Guides</a:t>
            </a:r>
          </a:p>
          <a:p>
            <a:pPr marL="257175" indent="-257175" defTabSz="342900" fontAlgn="base">
              <a:spcAft>
                <a:spcPts val="450"/>
              </a:spcAft>
              <a:buClr>
                <a:srgbClr val="4287E1"/>
              </a:buClr>
              <a:defRPr/>
            </a:pPr>
            <a:r>
              <a:rPr lang="en-US" altLang="en-US" sz="1350" kern="1200" dirty="0">
                <a:solidFill>
                  <a:srgbClr val="1E2D66"/>
                </a:solidFill>
                <a:latin typeface="Georgia" charset="0"/>
                <a:cs typeface="+mn-cs"/>
              </a:rPr>
              <a:t>Monthly Surveys</a:t>
            </a:r>
          </a:p>
          <a:p>
            <a:pPr marL="0" indent="0" defTabSz="342900" fontAlgn="base">
              <a:spcAft>
                <a:spcPts val="450"/>
              </a:spcAft>
              <a:buClr>
                <a:srgbClr val="4287E1"/>
              </a:buClr>
              <a:buNone/>
              <a:defRPr/>
            </a:pPr>
            <a:endParaRPr lang="en-US" altLang="en-US" sz="1125" kern="1200" dirty="0">
              <a:solidFill>
                <a:srgbClr val="1E2D66"/>
              </a:solidFill>
              <a:latin typeface="Georgia" charset="0"/>
              <a:cs typeface="+mn-cs"/>
            </a:endParaRPr>
          </a:p>
        </p:txBody>
      </p:sp>
      <p:sp>
        <p:nvSpPr>
          <p:cNvPr id="11" name="Content Placeholder 1"/>
          <p:cNvSpPr txBox="1">
            <a:spLocks/>
          </p:cNvSpPr>
          <p:nvPr/>
        </p:nvSpPr>
        <p:spPr bwMode="auto">
          <a:xfrm>
            <a:off x="3332560" y="1644256"/>
            <a:ext cx="2553890" cy="2508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defTabSz="342900" fontAlgn="base">
              <a:spcAft>
                <a:spcPts val="450"/>
              </a:spcAft>
              <a:buClr>
                <a:srgbClr val="4287E1"/>
              </a:buClr>
              <a:buNone/>
              <a:defRPr/>
            </a:pPr>
            <a:endParaRPr lang="en-US" altLang="en-US" sz="1350" kern="1200" dirty="0">
              <a:solidFill>
                <a:srgbClr val="1E2D66"/>
              </a:solidFill>
              <a:latin typeface="Georgia" charset="0"/>
            </a:endParaRPr>
          </a:p>
          <a:p>
            <a:pPr marL="257175" indent="-257175" defTabSz="342900" fontAlgn="base">
              <a:spcAft>
                <a:spcPts val="450"/>
              </a:spcAft>
              <a:buClr>
                <a:srgbClr val="4287E1"/>
              </a:buClr>
              <a:defRPr/>
            </a:pPr>
            <a:r>
              <a:rPr lang="en-US" altLang="en-US" sz="1350" kern="1200" dirty="0">
                <a:solidFill>
                  <a:srgbClr val="1E2D66"/>
                </a:solidFill>
                <a:latin typeface="Georgia" charset="0"/>
              </a:rPr>
              <a:t>Less Structure</a:t>
            </a:r>
          </a:p>
          <a:p>
            <a:pPr marL="257175" indent="-257175" defTabSz="342900" fontAlgn="base">
              <a:spcAft>
                <a:spcPts val="450"/>
              </a:spcAft>
              <a:buClr>
                <a:srgbClr val="4287E1"/>
              </a:buClr>
              <a:defRPr/>
            </a:pPr>
            <a:r>
              <a:rPr lang="en-US" altLang="en-US" sz="1350" kern="1200" dirty="0">
                <a:solidFill>
                  <a:srgbClr val="1E2D66"/>
                </a:solidFill>
                <a:latin typeface="Georgia" charset="0"/>
              </a:rPr>
              <a:t>Lack of Clarity: Mentor Role and Expectations</a:t>
            </a:r>
          </a:p>
          <a:p>
            <a:pPr marL="257175" indent="-257175" defTabSz="342900" fontAlgn="base">
              <a:spcAft>
                <a:spcPts val="450"/>
              </a:spcAft>
              <a:buClr>
                <a:srgbClr val="4287E1"/>
              </a:buClr>
              <a:defRPr/>
            </a:pPr>
            <a:r>
              <a:rPr lang="en-US" altLang="en-US" sz="1350" kern="1200" dirty="0">
                <a:solidFill>
                  <a:srgbClr val="1E2D66"/>
                </a:solidFill>
                <a:latin typeface="Georgia" charset="0"/>
              </a:rPr>
              <a:t>Pairs Not in Touch (with each other and with us)</a:t>
            </a:r>
          </a:p>
          <a:p>
            <a:pPr marL="257175" indent="-257175" defTabSz="342900" fontAlgn="base">
              <a:spcAft>
                <a:spcPts val="450"/>
              </a:spcAft>
              <a:buClr>
                <a:srgbClr val="4287E1"/>
              </a:buClr>
              <a:defRPr/>
            </a:pPr>
            <a:r>
              <a:rPr lang="en-US" altLang="en-US" sz="1350" kern="1200" dirty="0">
                <a:solidFill>
                  <a:srgbClr val="1E2D66"/>
                </a:solidFill>
                <a:latin typeface="Georgia" charset="0"/>
              </a:rPr>
              <a:t>Limited Opportunities to Intervene</a:t>
            </a:r>
          </a:p>
          <a:p>
            <a:pPr marL="257175" indent="-257175" defTabSz="342900" fontAlgn="base">
              <a:spcAft>
                <a:spcPts val="450"/>
              </a:spcAft>
              <a:buClr>
                <a:srgbClr val="4287E1"/>
              </a:buClr>
              <a:defRPr/>
            </a:pPr>
            <a:r>
              <a:rPr lang="en-US" altLang="en-US" sz="1350" kern="1200" dirty="0">
                <a:solidFill>
                  <a:srgbClr val="1E2D66"/>
                </a:solidFill>
                <a:latin typeface="Georgia" charset="0"/>
              </a:rPr>
              <a:t>Reactive Support</a:t>
            </a:r>
          </a:p>
          <a:p>
            <a:pPr marL="257175" indent="-257175" defTabSz="342900" fontAlgn="base">
              <a:spcAft>
                <a:spcPts val="450"/>
              </a:spcAft>
              <a:buClr>
                <a:srgbClr val="4287E1"/>
              </a:buClr>
              <a:defRPr/>
            </a:pPr>
            <a:endParaRPr lang="en-US" altLang="en-US" sz="1350" kern="1200" dirty="0">
              <a:solidFill>
                <a:srgbClr val="1E2D66"/>
              </a:solidFill>
              <a:latin typeface="Georgia" charset="0"/>
            </a:endParaRPr>
          </a:p>
        </p:txBody>
      </p:sp>
      <p:cxnSp>
        <p:nvCxnSpPr>
          <p:cNvPr id="12" name="Straight Connector 11"/>
          <p:cNvCxnSpPr/>
          <p:nvPr/>
        </p:nvCxnSpPr>
        <p:spPr>
          <a:xfrm>
            <a:off x="541735" y="1644257"/>
            <a:ext cx="2652713" cy="0"/>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306366" y="1644257"/>
            <a:ext cx="2652713" cy="0"/>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064250" y="1644257"/>
            <a:ext cx="2652713" cy="0"/>
          </a:xfrm>
          <a:prstGeom prst="line">
            <a:avLst/>
          </a:prstGeom>
          <a:ln w="57150" cmpd="sng">
            <a:solidFill>
              <a:srgbClr val="4287E1"/>
            </a:solidFill>
          </a:ln>
          <a:effectLst/>
        </p:spPr>
        <p:style>
          <a:lnRef idx="2">
            <a:schemeClr val="accent1"/>
          </a:lnRef>
          <a:fillRef idx="0">
            <a:schemeClr val="accent1"/>
          </a:fillRef>
          <a:effectRef idx="1">
            <a:schemeClr val="accent1"/>
          </a:effectRef>
          <a:fontRef idx="minor">
            <a:schemeClr val="tx1"/>
          </a:fontRef>
        </p:style>
      </p:cxnSp>
      <p:sp>
        <p:nvSpPr>
          <p:cNvPr id="15" name="TextBox 3"/>
          <p:cNvSpPr txBox="1">
            <a:spLocks noChangeArrowheads="1"/>
          </p:cNvSpPr>
          <p:nvPr/>
        </p:nvSpPr>
        <p:spPr bwMode="auto">
          <a:xfrm>
            <a:off x="541735" y="1312319"/>
            <a:ext cx="21570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defTabSz="342900" eaLnBrk="0" fontAlgn="base" hangingPunct="0">
              <a:spcBef>
                <a:spcPct val="0"/>
              </a:spcBef>
              <a:spcAft>
                <a:spcPct val="0"/>
              </a:spcAft>
              <a:buClrTx/>
            </a:pPr>
            <a:r>
              <a:rPr lang="en-US" sz="1500" b="1" kern="1200" dirty="0">
                <a:solidFill>
                  <a:srgbClr val="4287E1"/>
                </a:solidFill>
                <a:latin typeface="GT Haptik Medium" charset="0"/>
                <a:cs typeface="GT Haptik Medium" charset="0"/>
              </a:rPr>
              <a:t>HISTORICAL CONTEXT		</a:t>
            </a:r>
          </a:p>
        </p:txBody>
      </p:sp>
      <p:sp>
        <p:nvSpPr>
          <p:cNvPr id="16" name="TextBox 3"/>
          <p:cNvSpPr txBox="1">
            <a:spLocks noChangeArrowheads="1"/>
          </p:cNvSpPr>
          <p:nvPr/>
        </p:nvSpPr>
        <p:spPr bwMode="auto">
          <a:xfrm>
            <a:off x="3301995" y="1312319"/>
            <a:ext cx="276027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defTabSz="342900" eaLnBrk="0" fontAlgn="base" hangingPunct="0">
              <a:spcBef>
                <a:spcPct val="0"/>
              </a:spcBef>
              <a:spcAft>
                <a:spcPct val="0"/>
              </a:spcAft>
              <a:buClrTx/>
            </a:pPr>
            <a:r>
              <a:rPr lang="en-US" sz="1500" b="1" kern="1200" dirty="0">
                <a:solidFill>
                  <a:srgbClr val="4287E1"/>
                </a:solidFill>
                <a:latin typeface="GT Haptik Medium" charset="0"/>
                <a:cs typeface="GT Haptik Medium" charset="0"/>
              </a:rPr>
              <a:t>ENGAGEMENT CHALLENGES</a:t>
            </a:r>
          </a:p>
        </p:txBody>
      </p:sp>
    </p:spTree>
    <p:extLst>
      <p:ext uri="{BB962C8B-B14F-4D97-AF65-F5344CB8AC3E}">
        <p14:creationId xmlns:p14="http://schemas.microsoft.com/office/powerpoint/2010/main" val="2029440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92329" y="154648"/>
            <a:ext cx="7003076"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lang="en-US" spc="-56" dirty="0">
                <a:solidFill>
                  <a:schemeClr val="bg1"/>
                </a:solidFill>
              </a:rPr>
              <a:t>Post-Secondary Program </a:t>
            </a:r>
            <a:r>
              <a:rPr lang="en-US" dirty="0">
                <a:solidFill>
                  <a:schemeClr val="bg1"/>
                </a:solidFill>
              </a:rPr>
              <a:t>Model Components</a:t>
            </a:r>
            <a:endParaRPr dirty="0">
              <a:solidFill>
                <a:schemeClr val="bg1"/>
              </a:solidFill>
            </a:endParaRPr>
          </a:p>
        </p:txBody>
      </p:sp>
      <p:sp>
        <p:nvSpPr>
          <p:cNvPr id="4" name="object 4"/>
          <p:cNvSpPr txBox="1"/>
          <p:nvPr/>
        </p:nvSpPr>
        <p:spPr>
          <a:xfrm>
            <a:off x="402183" y="2938272"/>
            <a:ext cx="1117530" cy="1684435"/>
          </a:xfrm>
          <a:prstGeom prst="rect">
            <a:avLst/>
          </a:prstGeom>
        </p:spPr>
        <p:txBody>
          <a:bodyPr vert="horz" wrap="square" lIns="0" tIns="9525" rIns="0" bIns="0" rtlCol="0">
            <a:spAutoFit/>
          </a:bodyPr>
          <a:lstStyle/>
          <a:p>
            <a:pPr marL="9049" marR="3810" algn="ctr" defTabSz="342900" eaLnBrk="0" fontAlgn="base" hangingPunct="0">
              <a:spcBef>
                <a:spcPts val="75"/>
              </a:spcBef>
              <a:spcAft>
                <a:spcPct val="0"/>
              </a:spcAft>
              <a:buClrTx/>
            </a:pPr>
            <a:r>
              <a:rPr sz="1800" b="1" kern="1200" dirty="0">
                <a:solidFill>
                  <a:srgbClr val="FFFFFF"/>
                </a:solidFill>
                <a:latin typeface="GT Haptik"/>
                <a:ea typeface="ＭＳ Ｐゴシック" charset="0"/>
                <a:cs typeface="GT Haptik"/>
              </a:rPr>
              <a:t>Targeted  </a:t>
            </a:r>
            <a:r>
              <a:rPr lang="en-US" sz="1800" b="1" kern="1200" dirty="0">
                <a:solidFill>
                  <a:srgbClr val="FFFFFF"/>
                </a:solidFill>
                <a:latin typeface="GT Haptik"/>
                <a:ea typeface="ＭＳ Ｐゴシック" charset="0"/>
                <a:cs typeface="GT Haptik"/>
              </a:rPr>
              <a:t>Pair </a:t>
            </a:r>
            <a:r>
              <a:rPr sz="1800" b="1" kern="1200" dirty="0">
                <a:solidFill>
                  <a:srgbClr val="FFFFFF"/>
                </a:solidFill>
                <a:latin typeface="GT Haptik"/>
                <a:ea typeface="ＭＳ Ｐゴシック" charset="0"/>
                <a:cs typeface="GT Haptik"/>
              </a:rPr>
              <a:t>Support  from  </a:t>
            </a:r>
            <a:r>
              <a:rPr lang="en-US" sz="1800" b="1" kern="1200" spc="-4" dirty="0">
                <a:solidFill>
                  <a:srgbClr val="FFFFFF"/>
                </a:solidFill>
                <a:latin typeface="GT Haptik"/>
                <a:ea typeface="ＭＳ Ｐゴシック" charset="0"/>
                <a:cs typeface="GT Haptik"/>
              </a:rPr>
              <a:t>Program </a:t>
            </a:r>
          </a:p>
          <a:p>
            <a:pPr marL="9049" marR="3810" algn="ctr" defTabSz="342900" eaLnBrk="0" fontAlgn="base" hangingPunct="0">
              <a:spcBef>
                <a:spcPts val="75"/>
              </a:spcBef>
              <a:spcAft>
                <a:spcPct val="0"/>
              </a:spcAft>
              <a:buClrTx/>
            </a:pPr>
            <a:r>
              <a:rPr lang="en-US" sz="1800" b="1" kern="1200" spc="-4" dirty="0">
                <a:solidFill>
                  <a:srgbClr val="FFFFFF"/>
                </a:solidFill>
                <a:latin typeface="GT Haptik"/>
                <a:ea typeface="ＭＳ Ｐゴシック" charset="0"/>
                <a:cs typeface="GT Haptik"/>
              </a:rPr>
              <a:t>Managers</a:t>
            </a:r>
            <a:endParaRPr sz="1800" kern="1200" dirty="0">
              <a:solidFill>
                <a:prstClr val="black"/>
              </a:solidFill>
              <a:latin typeface="GT Haptik"/>
              <a:ea typeface="ＭＳ Ｐゴシック" charset="0"/>
              <a:cs typeface="GT Haptik"/>
            </a:endParaRPr>
          </a:p>
        </p:txBody>
      </p:sp>
      <p:sp>
        <p:nvSpPr>
          <p:cNvPr id="5" name="object 5"/>
          <p:cNvSpPr/>
          <p:nvPr/>
        </p:nvSpPr>
        <p:spPr>
          <a:xfrm>
            <a:off x="1054333" y="2200232"/>
            <a:ext cx="363379" cy="198120"/>
          </a:xfrm>
          <a:custGeom>
            <a:avLst/>
            <a:gdLst/>
            <a:ahLst/>
            <a:cxnLst/>
            <a:rect l="l" t="t" r="r" b="b"/>
            <a:pathLst>
              <a:path w="484505" h="264160">
                <a:moveTo>
                  <a:pt x="420237" y="89780"/>
                </a:moveTo>
                <a:lnTo>
                  <a:pt x="221617" y="89780"/>
                </a:lnTo>
                <a:lnTo>
                  <a:pt x="268407" y="95986"/>
                </a:lnTo>
                <a:lnTo>
                  <a:pt x="310393" y="113509"/>
                </a:lnTo>
                <a:lnTo>
                  <a:pt x="345923" y="140712"/>
                </a:lnTo>
                <a:lnTo>
                  <a:pt x="373346" y="175954"/>
                </a:lnTo>
                <a:lnTo>
                  <a:pt x="391011" y="217597"/>
                </a:lnTo>
                <a:lnTo>
                  <a:pt x="397266" y="264002"/>
                </a:lnTo>
                <a:lnTo>
                  <a:pt x="483948" y="264002"/>
                </a:lnTo>
                <a:lnTo>
                  <a:pt x="483948" y="221981"/>
                </a:lnTo>
                <a:lnTo>
                  <a:pt x="483476" y="216829"/>
                </a:lnTo>
                <a:lnTo>
                  <a:pt x="471023" y="172314"/>
                </a:lnTo>
                <a:lnTo>
                  <a:pt x="451219" y="131230"/>
                </a:lnTo>
                <a:lnTo>
                  <a:pt x="424843" y="94348"/>
                </a:lnTo>
                <a:lnTo>
                  <a:pt x="420237" y="89780"/>
                </a:lnTo>
                <a:close/>
              </a:path>
              <a:path w="484505" h="264160">
                <a:moveTo>
                  <a:pt x="221617" y="0"/>
                </a:moveTo>
                <a:lnTo>
                  <a:pt x="169123" y="5177"/>
                </a:lnTo>
                <a:lnTo>
                  <a:pt x="119481" y="20197"/>
                </a:lnTo>
                <a:lnTo>
                  <a:pt x="73924" y="44286"/>
                </a:lnTo>
                <a:lnTo>
                  <a:pt x="33686" y="76673"/>
                </a:lnTo>
                <a:lnTo>
                  <a:pt x="0" y="116588"/>
                </a:lnTo>
                <a:lnTo>
                  <a:pt x="75666" y="167524"/>
                </a:lnTo>
                <a:lnTo>
                  <a:pt x="103791" y="134453"/>
                </a:lnTo>
                <a:lnTo>
                  <a:pt x="138504" y="110053"/>
                </a:lnTo>
                <a:lnTo>
                  <a:pt x="178285" y="94953"/>
                </a:lnTo>
                <a:lnTo>
                  <a:pt x="221617" y="89780"/>
                </a:lnTo>
                <a:lnTo>
                  <a:pt x="420237" y="89780"/>
                </a:lnTo>
                <a:lnTo>
                  <a:pt x="392673" y="62442"/>
                </a:lnTo>
                <a:lnTo>
                  <a:pt x="355487" y="36281"/>
                </a:lnTo>
                <a:lnTo>
                  <a:pt x="314063" y="16639"/>
                </a:lnTo>
                <a:lnTo>
                  <a:pt x="269181" y="4288"/>
                </a:lnTo>
                <a:lnTo>
                  <a:pt x="221617" y="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6" name="object 6"/>
          <p:cNvSpPr/>
          <p:nvPr/>
        </p:nvSpPr>
        <p:spPr>
          <a:xfrm>
            <a:off x="1117171" y="1955992"/>
            <a:ext cx="220980" cy="219551"/>
          </a:xfrm>
          <a:custGeom>
            <a:avLst/>
            <a:gdLst/>
            <a:ahLst/>
            <a:cxnLst/>
            <a:rect l="l" t="t" r="r" b="b"/>
            <a:pathLst>
              <a:path w="294639" h="292735">
                <a:moveTo>
                  <a:pt x="147283" y="0"/>
                </a:moveTo>
                <a:lnTo>
                  <a:pt x="100836" y="7472"/>
                </a:lnTo>
                <a:lnTo>
                  <a:pt x="60418" y="28261"/>
                </a:lnTo>
                <a:lnTo>
                  <a:pt x="28496" y="59921"/>
                </a:lnTo>
                <a:lnTo>
                  <a:pt x="7535" y="100007"/>
                </a:lnTo>
                <a:lnTo>
                  <a:pt x="0" y="146074"/>
                </a:lnTo>
                <a:lnTo>
                  <a:pt x="7535" y="192141"/>
                </a:lnTo>
                <a:lnTo>
                  <a:pt x="28496" y="232227"/>
                </a:lnTo>
                <a:lnTo>
                  <a:pt x="60418" y="263887"/>
                </a:lnTo>
                <a:lnTo>
                  <a:pt x="100836" y="284676"/>
                </a:lnTo>
                <a:lnTo>
                  <a:pt x="147283" y="292149"/>
                </a:lnTo>
                <a:lnTo>
                  <a:pt x="193736" y="284676"/>
                </a:lnTo>
                <a:lnTo>
                  <a:pt x="234155" y="263887"/>
                </a:lnTo>
                <a:lnTo>
                  <a:pt x="266074" y="232227"/>
                </a:lnTo>
                <a:lnTo>
                  <a:pt x="280995" y="203689"/>
                </a:lnTo>
                <a:lnTo>
                  <a:pt x="147283" y="203689"/>
                </a:lnTo>
                <a:lnTo>
                  <a:pt x="125302" y="199210"/>
                </a:lnTo>
                <a:lnTo>
                  <a:pt x="107251" y="186944"/>
                </a:lnTo>
                <a:lnTo>
                  <a:pt x="95029" y="168646"/>
                </a:lnTo>
                <a:lnTo>
                  <a:pt x="90533" y="146074"/>
                </a:lnTo>
                <a:lnTo>
                  <a:pt x="95029" y="124273"/>
                </a:lnTo>
                <a:lnTo>
                  <a:pt x="107251" y="106367"/>
                </a:lnTo>
                <a:lnTo>
                  <a:pt x="125302" y="94241"/>
                </a:lnTo>
                <a:lnTo>
                  <a:pt x="147283" y="89780"/>
                </a:lnTo>
                <a:lnTo>
                  <a:pt x="281686" y="89780"/>
                </a:lnTo>
                <a:lnTo>
                  <a:pt x="266074" y="59921"/>
                </a:lnTo>
                <a:lnTo>
                  <a:pt x="234155" y="28261"/>
                </a:lnTo>
                <a:lnTo>
                  <a:pt x="193736" y="7472"/>
                </a:lnTo>
                <a:lnTo>
                  <a:pt x="147283" y="0"/>
                </a:lnTo>
                <a:close/>
              </a:path>
              <a:path w="294639" h="292735">
                <a:moveTo>
                  <a:pt x="281686" y="89780"/>
                </a:moveTo>
                <a:lnTo>
                  <a:pt x="147283" y="89780"/>
                </a:lnTo>
                <a:lnTo>
                  <a:pt x="170044" y="94241"/>
                </a:lnTo>
                <a:lnTo>
                  <a:pt x="188495" y="106367"/>
                </a:lnTo>
                <a:lnTo>
                  <a:pt x="200865" y="124273"/>
                </a:lnTo>
                <a:lnTo>
                  <a:pt x="205382" y="146074"/>
                </a:lnTo>
                <a:lnTo>
                  <a:pt x="200865" y="168646"/>
                </a:lnTo>
                <a:lnTo>
                  <a:pt x="188495" y="186944"/>
                </a:lnTo>
                <a:lnTo>
                  <a:pt x="170044" y="199210"/>
                </a:lnTo>
                <a:lnTo>
                  <a:pt x="147283" y="203689"/>
                </a:lnTo>
                <a:lnTo>
                  <a:pt x="280995" y="203689"/>
                </a:lnTo>
                <a:lnTo>
                  <a:pt x="287032" y="192141"/>
                </a:lnTo>
                <a:lnTo>
                  <a:pt x="294566" y="146074"/>
                </a:lnTo>
                <a:lnTo>
                  <a:pt x="287032" y="100007"/>
                </a:lnTo>
                <a:lnTo>
                  <a:pt x="281686" y="8978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7" name="object 7"/>
          <p:cNvSpPr/>
          <p:nvPr/>
        </p:nvSpPr>
        <p:spPr>
          <a:xfrm>
            <a:off x="396621" y="2200232"/>
            <a:ext cx="365284" cy="198120"/>
          </a:xfrm>
          <a:custGeom>
            <a:avLst/>
            <a:gdLst/>
            <a:ahLst/>
            <a:cxnLst/>
            <a:rect l="l" t="t" r="r" b="b"/>
            <a:pathLst>
              <a:path w="487044" h="264160">
                <a:moveTo>
                  <a:pt x="264850" y="0"/>
                </a:moveTo>
                <a:lnTo>
                  <a:pt x="217330" y="4288"/>
                </a:lnTo>
                <a:lnTo>
                  <a:pt x="172569" y="16639"/>
                </a:lnTo>
                <a:lnTo>
                  <a:pt x="131323" y="36281"/>
                </a:lnTo>
                <a:lnTo>
                  <a:pt x="94347" y="62442"/>
                </a:lnTo>
                <a:lnTo>
                  <a:pt x="62398" y="94348"/>
                </a:lnTo>
                <a:lnTo>
                  <a:pt x="36233" y="131230"/>
                </a:lnTo>
                <a:lnTo>
                  <a:pt x="16608" y="172314"/>
                </a:lnTo>
                <a:lnTo>
                  <a:pt x="4278" y="216829"/>
                </a:lnTo>
                <a:lnTo>
                  <a:pt x="0" y="264002"/>
                </a:lnTo>
                <a:lnTo>
                  <a:pt x="89181" y="264002"/>
                </a:lnTo>
                <a:lnTo>
                  <a:pt x="95531" y="217597"/>
                </a:lnTo>
                <a:lnTo>
                  <a:pt x="113404" y="175954"/>
                </a:lnTo>
                <a:lnTo>
                  <a:pt x="141036" y="140712"/>
                </a:lnTo>
                <a:lnTo>
                  <a:pt x="176664" y="113509"/>
                </a:lnTo>
                <a:lnTo>
                  <a:pt x="218523" y="95986"/>
                </a:lnTo>
                <a:lnTo>
                  <a:pt x="264850" y="89780"/>
                </a:lnTo>
                <a:lnTo>
                  <a:pt x="463826" y="89780"/>
                </a:lnTo>
                <a:lnTo>
                  <a:pt x="452765" y="76673"/>
                </a:lnTo>
                <a:lnTo>
                  <a:pt x="412531" y="44286"/>
                </a:lnTo>
                <a:lnTo>
                  <a:pt x="366980" y="20197"/>
                </a:lnTo>
                <a:lnTo>
                  <a:pt x="317343" y="5177"/>
                </a:lnTo>
                <a:lnTo>
                  <a:pt x="264850" y="0"/>
                </a:lnTo>
                <a:close/>
              </a:path>
              <a:path w="487044" h="264160">
                <a:moveTo>
                  <a:pt x="463826" y="89780"/>
                </a:moveTo>
                <a:lnTo>
                  <a:pt x="264850" y="89780"/>
                </a:lnTo>
                <a:lnTo>
                  <a:pt x="308171" y="94953"/>
                </a:lnTo>
                <a:lnTo>
                  <a:pt x="347948" y="110053"/>
                </a:lnTo>
                <a:lnTo>
                  <a:pt x="382658" y="134453"/>
                </a:lnTo>
                <a:lnTo>
                  <a:pt x="410783" y="167524"/>
                </a:lnTo>
                <a:lnTo>
                  <a:pt x="486450" y="116588"/>
                </a:lnTo>
                <a:lnTo>
                  <a:pt x="463826" y="8978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8" name="object 8"/>
          <p:cNvSpPr/>
          <p:nvPr/>
        </p:nvSpPr>
        <p:spPr>
          <a:xfrm>
            <a:off x="477696" y="1955992"/>
            <a:ext cx="220980" cy="219551"/>
          </a:xfrm>
          <a:custGeom>
            <a:avLst/>
            <a:gdLst/>
            <a:ahLst/>
            <a:cxnLst/>
            <a:rect l="l" t="t" r="r" b="b"/>
            <a:pathLst>
              <a:path w="294640" h="292735">
                <a:moveTo>
                  <a:pt x="147283" y="0"/>
                </a:moveTo>
                <a:lnTo>
                  <a:pt x="100833" y="7472"/>
                </a:lnTo>
                <a:lnTo>
                  <a:pt x="60415" y="28261"/>
                </a:lnTo>
                <a:lnTo>
                  <a:pt x="28494" y="59921"/>
                </a:lnTo>
                <a:lnTo>
                  <a:pt x="7534" y="100007"/>
                </a:lnTo>
                <a:lnTo>
                  <a:pt x="0" y="146074"/>
                </a:lnTo>
                <a:lnTo>
                  <a:pt x="7534" y="192141"/>
                </a:lnTo>
                <a:lnTo>
                  <a:pt x="28494" y="232227"/>
                </a:lnTo>
                <a:lnTo>
                  <a:pt x="60415" y="263887"/>
                </a:lnTo>
                <a:lnTo>
                  <a:pt x="100833" y="284676"/>
                </a:lnTo>
                <a:lnTo>
                  <a:pt x="147283" y="292149"/>
                </a:lnTo>
                <a:lnTo>
                  <a:pt x="193736" y="284676"/>
                </a:lnTo>
                <a:lnTo>
                  <a:pt x="234155" y="263887"/>
                </a:lnTo>
                <a:lnTo>
                  <a:pt x="266074" y="232227"/>
                </a:lnTo>
                <a:lnTo>
                  <a:pt x="280995" y="203689"/>
                </a:lnTo>
                <a:lnTo>
                  <a:pt x="147283" y="203689"/>
                </a:lnTo>
                <a:lnTo>
                  <a:pt x="124522" y="199210"/>
                </a:lnTo>
                <a:lnTo>
                  <a:pt x="106070" y="186944"/>
                </a:lnTo>
                <a:lnTo>
                  <a:pt x="93700" y="168646"/>
                </a:lnTo>
                <a:lnTo>
                  <a:pt x="89183" y="146074"/>
                </a:lnTo>
                <a:lnTo>
                  <a:pt x="93700" y="124273"/>
                </a:lnTo>
                <a:lnTo>
                  <a:pt x="106070" y="106367"/>
                </a:lnTo>
                <a:lnTo>
                  <a:pt x="124522" y="94241"/>
                </a:lnTo>
                <a:lnTo>
                  <a:pt x="147283" y="89780"/>
                </a:lnTo>
                <a:lnTo>
                  <a:pt x="281686" y="89780"/>
                </a:lnTo>
                <a:lnTo>
                  <a:pt x="266074" y="59921"/>
                </a:lnTo>
                <a:lnTo>
                  <a:pt x="234155" y="28261"/>
                </a:lnTo>
                <a:lnTo>
                  <a:pt x="193736" y="7472"/>
                </a:lnTo>
                <a:lnTo>
                  <a:pt x="147283" y="0"/>
                </a:lnTo>
                <a:close/>
              </a:path>
              <a:path w="294640" h="292735">
                <a:moveTo>
                  <a:pt x="281686" y="89780"/>
                </a:moveTo>
                <a:lnTo>
                  <a:pt x="147283" y="89780"/>
                </a:lnTo>
                <a:lnTo>
                  <a:pt x="169263" y="94241"/>
                </a:lnTo>
                <a:lnTo>
                  <a:pt x="187314" y="106367"/>
                </a:lnTo>
                <a:lnTo>
                  <a:pt x="199537" y="124273"/>
                </a:lnTo>
                <a:lnTo>
                  <a:pt x="204033" y="146074"/>
                </a:lnTo>
                <a:lnTo>
                  <a:pt x="199537" y="168646"/>
                </a:lnTo>
                <a:lnTo>
                  <a:pt x="187314" y="186944"/>
                </a:lnTo>
                <a:lnTo>
                  <a:pt x="169263" y="199210"/>
                </a:lnTo>
                <a:lnTo>
                  <a:pt x="147283" y="203689"/>
                </a:lnTo>
                <a:lnTo>
                  <a:pt x="280995" y="203689"/>
                </a:lnTo>
                <a:lnTo>
                  <a:pt x="287032" y="192141"/>
                </a:lnTo>
                <a:lnTo>
                  <a:pt x="294566" y="146074"/>
                </a:lnTo>
                <a:lnTo>
                  <a:pt x="287032" y="100007"/>
                </a:lnTo>
                <a:lnTo>
                  <a:pt x="281686" y="8978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9" name="object 9"/>
          <p:cNvSpPr/>
          <p:nvPr/>
        </p:nvSpPr>
        <p:spPr>
          <a:xfrm>
            <a:off x="650997" y="2297720"/>
            <a:ext cx="511016" cy="253365"/>
          </a:xfrm>
          <a:custGeom>
            <a:avLst/>
            <a:gdLst/>
            <a:ahLst/>
            <a:cxnLst/>
            <a:rect l="l" t="t" r="r" b="b"/>
            <a:pathLst>
              <a:path w="681355" h="337820">
                <a:moveTo>
                  <a:pt x="340499" y="0"/>
                </a:moveTo>
                <a:lnTo>
                  <a:pt x="294344" y="3113"/>
                </a:lnTo>
                <a:lnTo>
                  <a:pt x="250062" y="12173"/>
                </a:lnTo>
                <a:lnTo>
                  <a:pt x="208061" y="26763"/>
                </a:lnTo>
                <a:lnTo>
                  <a:pt x="168747" y="46461"/>
                </a:lnTo>
                <a:lnTo>
                  <a:pt x="132530" y="70850"/>
                </a:lnTo>
                <a:lnTo>
                  <a:pt x="99818" y="99511"/>
                </a:lnTo>
                <a:lnTo>
                  <a:pt x="71019" y="132025"/>
                </a:lnTo>
                <a:lnTo>
                  <a:pt x="46540" y="167973"/>
                </a:lnTo>
                <a:lnTo>
                  <a:pt x="26791" y="206935"/>
                </a:lnTo>
                <a:lnTo>
                  <a:pt x="12179" y="248494"/>
                </a:lnTo>
                <a:lnTo>
                  <a:pt x="3112" y="292230"/>
                </a:lnTo>
                <a:lnTo>
                  <a:pt x="0" y="337724"/>
                </a:lnTo>
                <a:lnTo>
                  <a:pt x="90533" y="337724"/>
                </a:lnTo>
                <a:lnTo>
                  <a:pt x="94568" y="293220"/>
                </a:lnTo>
                <a:lnTo>
                  <a:pt x="106199" y="251308"/>
                </a:lnTo>
                <a:lnTo>
                  <a:pt x="124713" y="212694"/>
                </a:lnTo>
                <a:lnTo>
                  <a:pt x="149399" y="178084"/>
                </a:lnTo>
                <a:lnTo>
                  <a:pt x="179546" y="148183"/>
                </a:lnTo>
                <a:lnTo>
                  <a:pt x="214441" y="123699"/>
                </a:lnTo>
                <a:lnTo>
                  <a:pt x="253373" y="105336"/>
                </a:lnTo>
                <a:lnTo>
                  <a:pt x="295629" y="93800"/>
                </a:lnTo>
                <a:lnTo>
                  <a:pt x="340499" y="89798"/>
                </a:lnTo>
                <a:lnTo>
                  <a:pt x="570108" y="89798"/>
                </a:lnTo>
                <a:lnTo>
                  <a:pt x="548481" y="70850"/>
                </a:lnTo>
                <a:lnTo>
                  <a:pt x="512263" y="46461"/>
                </a:lnTo>
                <a:lnTo>
                  <a:pt x="472947" y="26763"/>
                </a:lnTo>
                <a:lnTo>
                  <a:pt x="430942" y="12173"/>
                </a:lnTo>
                <a:lnTo>
                  <a:pt x="386657" y="3113"/>
                </a:lnTo>
                <a:lnTo>
                  <a:pt x="340499" y="0"/>
                </a:lnTo>
                <a:close/>
              </a:path>
              <a:path w="681355" h="337820">
                <a:moveTo>
                  <a:pt x="570108" y="89798"/>
                </a:moveTo>
                <a:lnTo>
                  <a:pt x="340499" y="89798"/>
                </a:lnTo>
                <a:lnTo>
                  <a:pt x="385420" y="93800"/>
                </a:lnTo>
                <a:lnTo>
                  <a:pt x="427804" y="105336"/>
                </a:lnTo>
                <a:lnTo>
                  <a:pt x="466919" y="123699"/>
                </a:lnTo>
                <a:lnTo>
                  <a:pt x="502029" y="148183"/>
                </a:lnTo>
                <a:lnTo>
                  <a:pt x="532401" y="178084"/>
                </a:lnTo>
                <a:lnTo>
                  <a:pt x="557301" y="212694"/>
                </a:lnTo>
                <a:lnTo>
                  <a:pt x="575996" y="251308"/>
                </a:lnTo>
                <a:lnTo>
                  <a:pt x="587751" y="293220"/>
                </a:lnTo>
                <a:lnTo>
                  <a:pt x="591832" y="337724"/>
                </a:lnTo>
                <a:lnTo>
                  <a:pt x="681016" y="337724"/>
                </a:lnTo>
                <a:lnTo>
                  <a:pt x="677903" y="292230"/>
                </a:lnTo>
                <a:lnTo>
                  <a:pt x="668836" y="248494"/>
                </a:lnTo>
                <a:lnTo>
                  <a:pt x="654224" y="206935"/>
                </a:lnTo>
                <a:lnTo>
                  <a:pt x="634474" y="167973"/>
                </a:lnTo>
                <a:lnTo>
                  <a:pt x="609995" y="132025"/>
                </a:lnTo>
                <a:lnTo>
                  <a:pt x="581195" y="99511"/>
                </a:lnTo>
                <a:lnTo>
                  <a:pt x="570108" y="89798"/>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0" name="object 10"/>
          <p:cNvSpPr/>
          <p:nvPr/>
        </p:nvSpPr>
        <p:spPr>
          <a:xfrm>
            <a:off x="771597" y="2008259"/>
            <a:ext cx="272891" cy="270510"/>
          </a:xfrm>
          <a:custGeom>
            <a:avLst/>
            <a:gdLst/>
            <a:ahLst/>
            <a:cxnLst/>
            <a:rect l="l" t="t" r="r" b="b"/>
            <a:pathLst>
              <a:path w="363855" h="360680">
                <a:moveTo>
                  <a:pt x="182416" y="0"/>
                </a:moveTo>
                <a:lnTo>
                  <a:pt x="133713" y="6514"/>
                </a:lnTo>
                <a:lnTo>
                  <a:pt x="90078" y="24866"/>
                </a:lnTo>
                <a:lnTo>
                  <a:pt x="53201" y="53268"/>
                </a:lnTo>
                <a:lnTo>
                  <a:pt x="24770" y="89936"/>
                </a:lnTo>
                <a:lnTo>
                  <a:pt x="6474" y="133081"/>
                </a:lnTo>
                <a:lnTo>
                  <a:pt x="0" y="180918"/>
                </a:lnTo>
                <a:lnTo>
                  <a:pt x="6474" y="228656"/>
                </a:lnTo>
                <a:lnTo>
                  <a:pt x="24770" y="271554"/>
                </a:lnTo>
                <a:lnTo>
                  <a:pt x="53201" y="307899"/>
                </a:lnTo>
                <a:lnTo>
                  <a:pt x="90078" y="335979"/>
                </a:lnTo>
                <a:lnTo>
                  <a:pt x="133713" y="354083"/>
                </a:lnTo>
                <a:lnTo>
                  <a:pt x="182416" y="360498"/>
                </a:lnTo>
                <a:lnTo>
                  <a:pt x="230545" y="354083"/>
                </a:lnTo>
                <a:lnTo>
                  <a:pt x="273796" y="335979"/>
                </a:lnTo>
                <a:lnTo>
                  <a:pt x="310443" y="307899"/>
                </a:lnTo>
                <a:lnTo>
                  <a:pt x="338380" y="272039"/>
                </a:lnTo>
                <a:lnTo>
                  <a:pt x="182416" y="272039"/>
                </a:lnTo>
                <a:lnTo>
                  <a:pt x="146396" y="264773"/>
                </a:lnTo>
                <a:lnTo>
                  <a:pt x="117218" y="245070"/>
                </a:lnTo>
                <a:lnTo>
                  <a:pt x="97668" y="216072"/>
                </a:lnTo>
                <a:lnTo>
                  <a:pt x="90533" y="180918"/>
                </a:lnTo>
                <a:lnTo>
                  <a:pt x="97668" y="145189"/>
                </a:lnTo>
                <a:lnTo>
                  <a:pt x="117218" y="116248"/>
                </a:lnTo>
                <a:lnTo>
                  <a:pt x="146396" y="96858"/>
                </a:lnTo>
                <a:lnTo>
                  <a:pt x="182416" y="89780"/>
                </a:lnTo>
                <a:lnTo>
                  <a:pt x="338638" y="89780"/>
                </a:lnTo>
                <a:lnTo>
                  <a:pt x="310443" y="53268"/>
                </a:lnTo>
                <a:lnTo>
                  <a:pt x="273796" y="24866"/>
                </a:lnTo>
                <a:lnTo>
                  <a:pt x="230545" y="6514"/>
                </a:lnTo>
                <a:lnTo>
                  <a:pt x="182416" y="0"/>
                </a:lnTo>
                <a:close/>
              </a:path>
              <a:path w="363855" h="360680">
                <a:moveTo>
                  <a:pt x="338638" y="89780"/>
                </a:moveTo>
                <a:lnTo>
                  <a:pt x="182416" y="89780"/>
                </a:lnTo>
                <a:lnTo>
                  <a:pt x="217859" y="96858"/>
                </a:lnTo>
                <a:lnTo>
                  <a:pt x="247101" y="116248"/>
                </a:lnTo>
                <a:lnTo>
                  <a:pt x="266971" y="145189"/>
                </a:lnTo>
                <a:lnTo>
                  <a:pt x="274299" y="180918"/>
                </a:lnTo>
                <a:lnTo>
                  <a:pt x="266971" y="216072"/>
                </a:lnTo>
                <a:lnTo>
                  <a:pt x="247101" y="245070"/>
                </a:lnTo>
                <a:lnTo>
                  <a:pt x="217859" y="264773"/>
                </a:lnTo>
                <a:lnTo>
                  <a:pt x="182416" y="272039"/>
                </a:lnTo>
                <a:lnTo>
                  <a:pt x="338380" y="272039"/>
                </a:lnTo>
                <a:lnTo>
                  <a:pt x="338758" y="271554"/>
                </a:lnTo>
                <a:lnTo>
                  <a:pt x="357014" y="228656"/>
                </a:lnTo>
                <a:lnTo>
                  <a:pt x="363483" y="180918"/>
                </a:lnTo>
                <a:lnTo>
                  <a:pt x="357014" y="133081"/>
                </a:lnTo>
                <a:lnTo>
                  <a:pt x="338758" y="89936"/>
                </a:lnTo>
                <a:lnTo>
                  <a:pt x="338638" y="8978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1" name="object 11"/>
          <p:cNvSpPr/>
          <p:nvPr/>
        </p:nvSpPr>
        <p:spPr>
          <a:xfrm>
            <a:off x="869896" y="1741903"/>
            <a:ext cx="81075" cy="71367"/>
          </a:xfrm>
          <a:prstGeom prst="rect">
            <a:avLst/>
          </a:prstGeom>
          <a:blipFill>
            <a:blip r:embed="rId3" cstate="print"/>
            <a:stretch>
              <a:fillRect/>
            </a:stretch>
          </a:blip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2" name="object 12"/>
          <p:cNvSpPr/>
          <p:nvPr/>
        </p:nvSpPr>
        <p:spPr>
          <a:xfrm>
            <a:off x="876983" y="1869555"/>
            <a:ext cx="67151" cy="94773"/>
          </a:xfrm>
          <a:custGeom>
            <a:avLst/>
            <a:gdLst/>
            <a:ahLst/>
            <a:cxnLst/>
            <a:rect l="l" t="t" r="r" b="b"/>
            <a:pathLst>
              <a:path w="89534" h="126364">
                <a:moveTo>
                  <a:pt x="89183" y="0"/>
                </a:moveTo>
                <a:lnTo>
                  <a:pt x="0" y="0"/>
                </a:lnTo>
                <a:lnTo>
                  <a:pt x="0" y="125964"/>
                </a:lnTo>
                <a:lnTo>
                  <a:pt x="89183" y="125964"/>
                </a:lnTo>
                <a:lnTo>
                  <a:pt x="89183" y="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3" name="object 13"/>
          <p:cNvSpPr/>
          <p:nvPr/>
        </p:nvSpPr>
        <p:spPr>
          <a:xfrm>
            <a:off x="670246" y="1817289"/>
            <a:ext cx="154305" cy="151924"/>
          </a:xfrm>
          <a:custGeom>
            <a:avLst/>
            <a:gdLst/>
            <a:ahLst/>
            <a:cxnLst/>
            <a:rect l="l" t="t" r="r" b="b"/>
            <a:pathLst>
              <a:path w="205740" h="202564">
                <a:moveTo>
                  <a:pt x="141883" y="0"/>
                </a:moveTo>
                <a:lnTo>
                  <a:pt x="0" y="139377"/>
                </a:lnTo>
                <a:lnTo>
                  <a:pt x="64867" y="202350"/>
                </a:lnTo>
                <a:lnTo>
                  <a:pt x="205382" y="62973"/>
                </a:lnTo>
                <a:lnTo>
                  <a:pt x="141883" y="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4" name="object 14"/>
          <p:cNvSpPr/>
          <p:nvPr/>
        </p:nvSpPr>
        <p:spPr>
          <a:xfrm>
            <a:off x="1000620" y="1817289"/>
            <a:ext cx="153353" cy="151924"/>
          </a:xfrm>
          <a:custGeom>
            <a:avLst/>
            <a:gdLst/>
            <a:ahLst/>
            <a:cxnLst/>
            <a:rect l="l" t="t" r="r" b="b"/>
            <a:pathLst>
              <a:path w="204469" h="202564">
                <a:moveTo>
                  <a:pt x="63517" y="0"/>
                </a:moveTo>
                <a:lnTo>
                  <a:pt x="0" y="62973"/>
                </a:lnTo>
                <a:lnTo>
                  <a:pt x="140533" y="202350"/>
                </a:lnTo>
                <a:lnTo>
                  <a:pt x="204051" y="139377"/>
                </a:lnTo>
                <a:lnTo>
                  <a:pt x="63517" y="0"/>
                </a:lnTo>
                <a:close/>
              </a:path>
            </a:pathLst>
          </a:custGeom>
          <a:solidFill>
            <a:srgbClr val="FDFDFD"/>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5" name="object 15"/>
          <p:cNvSpPr/>
          <p:nvPr/>
        </p:nvSpPr>
        <p:spPr>
          <a:xfrm>
            <a:off x="2137410" y="2542654"/>
            <a:ext cx="1254919" cy="84296"/>
          </a:xfrm>
          <a:custGeom>
            <a:avLst/>
            <a:gdLst/>
            <a:ahLst/>
            <a:cxnLst/>
            <a:rect l="l" t="t" r="r" b="b"/>
            <a:pathLst>
              <a:path w="1673225" h="112395">
                <a:moveTo>
                  <a:pt x="0" y="112151"/>
                </a:moveTo>
                <a:lnTo>
                  <a:pt x="1672708" y="112151"/>
                </a:lnTo>
                <a:lnTo>
                  <a:pt x="1672708" y="0"/>
                </a:lnTo>
                <a:lnTo>
                  <a:pt x="0" y="0"/>
                </a:lnTo>
                <a:lnTo>
                  <a:pt x="0" y="112151"/>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6" name="object 16"/>
          <p:cNvSpPr/>
          <p:nvPr/>
        </p:nvSpPr>
        <p:spPr>
          <a:xfrm>
            <a:off x="2137411" y="2475363"/>
            <a:ext cx="78104" cy="67628"/>
          </a:xfrm>
          <a:custGeom>
            <a:avLst/>
            <a:gdLst/>
            <a:ahLst/>
            <a:cxnLst/>
            <a:rect l="l" t="t" r="r" b="b"/>
            <a:pathLst>
              <a:path w="104139" h="90170">
                <a:moveTo>
                  <a:pt x="0" y="89720"/>
                </a:moveTo>
                <a:lnTo>
                  <a:pt x="103855" y="89720"/>
                </a:lnTo>
                <a:lnTo>
                  <a:pt x="103855" y="0"/>
                </a:lnTo>
                <a:lnTo>
                  <a:pt x="0" y="0"/>
                </a:lnTo>
                <a:lnTo>
                  <a:pt x="0" y="8972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7" name="object 17"/>
          <p:cNvSpPr/>
          <p:nvPr/>
        </p:nvSpPr>
        <p:spPr>
          <a:xfrm>
            <a:off x="2137410" y="2389271"/>
            <a:ext cx="1254919" cy="86201"/>
          </a:xfrm>
          <a:custGeom>
            <a:avLst/>
            <a:gdLst/>
            <a:ahLst/>
            <a:cxnLst/>
            <a:rect l="l" t="t" r="r" b="b"/>
            <a:pathLst>
              <a:path w="1673225" h="114935">
                <a:moveTo>
                  <a:pt x="0" y="114789"/>
                </a:moveTo>
                <a:lnTo>
                  <a:pt x="1672708" y="114789"/>
                </a:lnTo>
                <a:lnTo>
                  <a:pt x="1672708" y="0"/>
                </a:lnTo>
                <a:lnTo>
                  <a:pt x="0" y="0"/>
                </a:lnTo>
                <a:lnTo>
                  <a:pt x="0" y="114789"/>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8" name="object 18"/>
          <p:cNvSpPr/>
          <p:nvPr/>
        </p:nvSpPr>
        <p:spPr>
          <a:xfrm>
            <a:off x="3315223" y="2475017"/>
            <a:ext cx="77153" cy="67628"/>
          </a:xfrm>
          <a:custGeom>
            <a:avLst/>
            <a:gdLst/>
            <a:ahLst/>
            <a:cxnLst/>
            <a:rect l="l" t="t" r="r" b="b"/>
            <a:pathLst>
              <a:path w="102870" h="90170">
                <a:moveTo>
                  <a:pt x="102289" y="0"/>
                </a:moveTo>
                <a:lnTo>
                  <a:pt x="0" y="0"/>
                </a:lnTo>
                <a:lnTo>
                  <a:pt x="0" y="90094"/>
                </a:lnTo>
                <a:lnTo>
                  <a:pt x="102289" y="90094"/>
                </a:lnTo>
                <a:lnTo>
                  <a:pt x="102289"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19" name="object 19"/>
          <p:cNvSpPr/>
          <p:nvPr/>
        </p:nvSpPr>
        <p:spPr>
          <a:xfrm>
            <a:off x="2253068" y="1892507"/>
            <a:ext cx="79534" cy="497205"/>
          </a:xfrm>
          <a:custGeom>
            <a:avLst/>
            <a:gdLst/>
            <a:ahLst/>
            <a:cxnLst/>
            <a:rect l="l" t="t" r="r" b="b"/>
            <a:pathLst>
              <a:path w="106044" h="662939">
                <a:moveTo>
                  <a:pt x="0" y="662350"/>
                </a:moveTo>
                <a:lnTo>
                  <a:pt x="105433" y="662350"/>
                </a:lnTo>
                <a:lnTo>
                  <a:pt x="105433" y="0"/>
                </a:lnTo>
                <a:lnTo>
                  <a:pt x="0" y="0"/>
                </a:lnTo>
                <a:lnTo>
                  <a:pt x="0" y="66235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0" name="object 20"/>
          <p:cNvSpPr/>
          <p:nvPr/>
        </p:nvSpPr>
        <p:spPr>
          <a:xfrm>
            <a:off x="2253068" y="1808395"/>
            <a:ext cx="1024414" cy="84296"/>
          </a:xfrm>
          <a:custGeom>
            <a:avLst/>
            <a:gdLst/>
            <a:ahLst/>
            <a:cxnLst/>
            <a:rect l="l" t="t" r="r" b="b"/>
            <a:pathLst>
              <a:path w="1365885" h="112394">
                <a:moveTo>
                  <a:pt x="0" y="112151"/>
                </a:moveTo>
                <a:lnTo>
                  <a:pt x="1365860" y="112151"/>
                </a:lnTo>
                <a:lnTo>
                  <a:pt x="1365860" y="0"/>
                </a:lnTo>
                <a:lnTo>
                  <a:pt x="0" y="0"/>
                </a:lnTo>
                <a:lnTo>
                  <a:pt x="0" y="112151"/>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1" name="object 21"/>
          <p:cNvSpPr/>
          <p:nvPr/>
        </p:nvSpPr>
        <p:spPr>
          <a:xfrm>
            <a:off x="3199567" y="1892364"/>
            <a:ext cx="78104" cy="497681"/>
          </a:xfrm>
          <a:custGeom>
            <a:avLst/>
            <a:gdLst/>
            <a:ahLst/>
            <a:cxnLst/>
            <a:rect l="l" t="t" r="r" b="b"/>
            <a:pathLst>
              <a:path w="104139" h="663575">
                <a:moveTo>
                  <a:pt x="103861" y="0"/>
                </a:moveTo>
                <a:lnTo>
                  <a:pt x="0" y="0"/>
                </a:lnTo>
                <a:lnTo>
                  <a:pt x="0" y="662988"/>
                </a:lnTo>
                <a:lnTo>
                  <a:pt x="103861" y="662988"/>
                </a:lnTo>
                <a:lnTo>
                  <a:pt x="103861"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2" name="object 22"/>
          <p:cNvSpPr/>
          <p:nvPr/>
        </p:nvSpPr>
        <p:spPr>
          <a:xfrm>
            <a:off x="2718056" y="2098907"/>
            <a:ext cx="94418" cy="101997"/>
          </a:xfrm>
          <a:prstGeom prst="rect">
            <a:avLst/>
          </a:prstGeom>
          <a:blipFill>
            <a:blip r:embed="rId4" cstate="print"/>
            <a:stretch>
              <a:fillRect/>
            </a:stretch>
          </a:blip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3" name="object 23"/>
          <p:cNvSpPr/>
          <p:nvPr/>
        </p:nvSpPr>
        <p:spPr>
          <a:xfrm>
            <a:off x="2550033" y="1961379"/>
            <a:ext cx="409575" cy="418624"/>
          </a:xfrm>
          <a:custGeom>
            <a:avLst/>
            <a:gdLst/>
            <a:ahLst/>
            <a:cxnLst/>
            <a:rect l="l" t="t" r="r" b="b"/>
            <a:pathLst>
              <a:path w="546100" h="558164">
                <a:moveTo>
                  <a:pt x="545610" y="0"/>
                </a:moveTo>
                <a:lnTo>
                  <a:pt x="0" y="0"/>
                </a:lnTo>
                <a:lnTo>
                  <a:pt x="0" y="443681"/>
                </a:lnTo>
                <a:lnTo>
                  <a:pt x="167578" y="443681"/>
                </a:lnTo>
                <a:lnTo>
                  <a:pt x="271833" y="557796"/>
                </a:lnTo>
                <a:lnTo>
                  <a:pt x="272000" y="557796"/>
                </a:lnTo>
                <a:lnTo>
                  <a:pt x="331996" y="492131"/>
                </a:lnTo>
                <a:lnTo>
                  <a:pt x="271916" y="492131"/>
                </a:lnTo>
                <a:lnTo>
                  <a:pt x="185281" y="397301"/>
                </a:lnTo>
                <a:lnTo>
                  <a:pt x="41736" y="397301"/>
                </a:lnTo>
                <a:lnTo>
                  <a:pt x="41736" y="44295"/>
                </a:lnTo>
                <a:lnTo>
                  <a:pt x="545610" y="44295"/>
                </a:lnTo>
                <a:lnTo>
                  <a:pt x="545610" y="0"/>
                </a:lnTo>
                <a:close/>
              </a:path>
              <a:path w="546100" h="558164">
                <a:moveTo>
                  <a:pt x="545610" y="44295"/>
                </a:moveTo>
                <a:lnTo>
                  <a:pt x="506533" y="44295"/>
                </a:lnTo>
                <a:lnTo>
                  <a:pt x="506533" y="397301"/>
                </a:lnTo>
                <a:lnTo>
                  <a:pt x="358552" y="397301"/>
                </a:lnTo>
                <a:lnTo>
                  <a:pt x="271916" y="492131"/>
                </a:lnTo>
                <a:lnTo>
                  <a:pt x="331996" y="492131"/>
                </a:lnTo>
                <a:lnTo>
                  <a:pt x="376263" y="443681"/>
                </a:lnTo>
                <a:lnTo>
                  <a:pt x="545610" y="443681"/>
                </a:lnTo>
                <a:lnTo>
                  <a:pt x="545610" y="44295"/>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4" name="object 24"/>
          <p:cNvSpPr/>
          <p:nvPr/>
        </p:nvSpPr>
        <p:spPr>
          <a:xfrm>
            <a:off x="2645953" y="2029385"/>
            <a:ext cx="216218" cy="226695"/>
          </a:xfrm>
          <a:custGeom>
            <a:avLst/>
            <a:gdLst/>
            <a:ahLst/>
            <a:cxnLst/>
            <a:rect l="l" t="t" r="r" b="b"/>
            <a:pathLst>
              <a:path w="288289" h="302260">
                <a:moveTo>
                  <a:pt x="83870" y="604"/>
                </a:moveTo>
                <a:lnTo>
                  <a:pt x="53586" y="9504"/>
                </a:lnTo>
                <a:lnTo>
                  <a:pt x="27034" y="29757"/>
                </a:lnTo>
                <a:lnTo>
                  <a:pt x="6758" y="63353"/>
                </a:lnTo>
                <a:lnTo>
                  <a:pt x="0" y="101748"/>
                </a:lnTo>
                <a:lnTo>
                  <a:pt x="6758" y="140140"/>
                </a:lnTo>
                <a:lnTo>
                  <a:pt x="27034" y="173731"/>
                </a:lnTo>
                <a:lnTo>
                  <a:pt x="144022" y="301783"/>
                </a:lnTo>
                <a:lnTo>
                  <a:pt x="203460" y="236724"/>
                </a:lnTo>
                <a:lnTo>
                  <a:pt x="144022" y="236724"/>
                </a:lnTo>
                <a:lnTo>
                  <a:pt x="56754" y="141197"/>
                </a:lnTo>
                <a:lnTo>
                  <a:pt x="45731" y="122931"/>
                </a:lnTo>
                <a:lnTo>
                  <a:pt x="42056" y="102004"/>
                </a:lnTo>
                <a:lnTo>
                  <a:pt x="45731" y="80947"/>
                </a:lnTo>
                <a:lnTo>
                  <a:pt x="73833" y="50180"/>
                </a:lnTo>
                <a:lnTo>
                  <a:pt x="92800" y="46370"/>
                </a:lnTo>
                <a:lnTo>
                  <a:pt x="194199" y="46370"/>
                </a:lnTo>
                <a:lnTo>
                  <a:pt x="195010" y="46200"/>
                </a:lnTo>
                <a:lnTo>
                  <a:pt x="270933" y="46200"/>
                </a:lnTo>
                <a:lnTo>
                  <a:pt x="261010" y="29757"/>
                </a:lnTo>
                <a:lnTo>
                  <a:pt x="246735" y="16932"/>
                </a:lnTo>
                <a:lnTo>
                  <a:pt x="246187" y="16613"/>
                </a:lnTo>
                <a:lnTo>
                  <a:pt x="144022" y="16613"/>
                </a:lnTo>
                <a:lnTo>
                  <a:pt x="114983" y="2994"/>
                </a:lnTo>
                <a:lnTo>
                  <a:pt x="83870" y="604"/>
                </a:lnTo>
                <a:close/>
              </a:path>
              <a:path w="288289" h="302260">
                <a:moveTo>
                  <a:pt x="270933" y="46200"/>
                </a:moveTo>
                <a:lnTo>
                  <a:pt x="195010" y="46200"/>
                </a:lnTo>
                <a:lnTo>
                  <a:pt x="214248" y="50223"/>
                </a:lnTo>
                <a:lnTo>
                  <a:pt x="231289" y="62292"/>
                </a:lnTo>
                <a:lnTo>
                  <a:pt x="242318" y="80947"/>
                </a:lnTo>
                <a:lnTo>
                  <a:pt x="245994" y="102004"/>
                </a:lnTo>
                <a:lnTo>
                  <a:pt x="242318" y="122931"/>
                </a:lnTo>
                <a:lnTo>
                  <a:pt x="231289" y="141197"/>
                </a:lnTo>
                <a:lnTo>
                  <a:pt x="144022" y="236724"/>
                </a:lnTo>
                <a:lnTo>
                  <a:pt x="203460" y="236724"/>
                </a:lnTo>
                <a:lnTo>
                  <a:pt x="261010" y="173731"/>
                </a:lnTo>
                <a:lnTo>
                  <a:pt x="281286" y="140140"/>
                </a:lnTo>
                <a:lnTo>
                  <a:pt x="288044" y="101748"/>
                </a:lnTo>
                <a:lnTo>
                  <a:pt x="281286" y="63353"/>
                </a:lnTo>
                <a:lnTo>
                  <a:pt x="270933" y="46200"/>
                </a:lnTo>
                <a:close/>
              </a:path>
              <a:path w="288289" h="302260">
                <a:moveTo>
                  <a:pt x="194199" y="46370"/>
                </a:moveTo>
                <a:lnTo>
                  <a:pt x="92800" y="46370"/>
                </a:lnTo>
                <a:lnTo>
                  <a:pt x="102702" y="47301"/>
                </a:lnTo>
                <a:lnTo>
                  <a:pt x="112247" y="50180"/>
                </a:lnTo>
                <a:lnTo>
                  <a:pt x="121081" y="55134"/>
                </a:lnTo>
                <a:lnTo>
                  <a:pt x="128846" y="62292"/>
                </a:lnTo>
                <a:lnTo>
                  <a:pt x="144022" y="78905"/>
                </a:lnTo>
                <a:lnTo>
                  <a:pt x="159198" y="62292"/>
                </a:lnTo>
                <a:lnTo>
                  <a:pt x="175889" y="50223"/>
                </a:lnTo>
                <a:lnTo>
                  <a:pt x="194199" y="46370"/>
                </a:lnTo>
                <a:close/>
              </a:path>
              <a:path w="288289" h="302260">
                <a:moveTo>
                  <a:pt x="195244" y="0"/>
                </a:moveTo>
                <a:lnTo>
                  <a:pt x="181373" y="1037"/>
                </a:lnTo>
                <a:lnTo>
                  <a:pt x="168212" y="4152"/>
                </a:lnTo>
                <a:lnTo>
                  <a:pt x="155761" y="9343"/>
                </a:lnTo>
                <a:lnTo>
                  <a:pt x="144022" y="16613"/>
                </a:lnTo>
                <a:lnTo>
                  <a:pt x="246187" y="16613"/>
                </a:lnTo>
                <a:lnTo>
                  <a:pt x="230739" y="7611"/>
                </a:lnTo>
                <a:lnTo>
                  <a:pt x="213437" y="1924"/>
                </a:lnTo>
                <a:lnTo>
                  <a:pt x="195244"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5" name="object 25"/>
          <p:cNvSpPr/>
          <p:nvPr/>
        </p:nvSpPr>
        <p:spPr>
          <a:xfrm>
            <a:off x="2736423" y="2106212"/>
            <a:ext cx="38100" cy="41910"/>
          </a:xfrm>
          <a:custGeom>
            <a:avLst/>
            <a:gdLst/>
            <a:ahLst/>
            <a:cxnLst/>
            <a:rect l="l" t="t" r="r" b="b"/>
            <a:pathLst>
              <a:path w="50800" h="55880">
                <a:moveTo>
                  <a:pt x="25299" y="0"/>
                </a:moveTo>
                <a:lnTo>
                  <a:pt x="15476" y="2185"/>
                </a:lnTo>
                <a:lnTo>
                  <a:pt x="7432" y="8134"/>
                </a:lnTo>
                <a:lnTo>
                  <a:pt x="1996" y="16939"/>
                </a:lnTo>
                <a:lnTo>
                  <a:pt x="0" y="27691"/>
                </a:lnTo>
                <a:lnTo>
                  <a:pt x="1996" y="38441"/>
                </a:lnTo>
                <a:lnTo>
                  <a:pt x="7432" y="47243"/>
                </a:lnTo>
                <a:lnTo>
                  <a:pt x="15476" y="53190"/>
                </a:lnTo>
                <a:lnTo>
                  <a:pt x="25299" y="55373"/>
                </a:lnTo>
                <a:lnTo>
                  <a:pt x="35120" y="53190"/>
                </a:lnTo>
                <a:lnTo>
                  <a:pt x="43162" y="47243"/>
                </a:lnTo>
                <a:lnTo>
                  <a:pt x="48594" y="38441"/>
                </a:lnTo>
                <a:lnTo>
                  <a:pt x="50590" y="27691"/>
                </a:lnTo>
                <a:lnTo>
                  <a:pt x="48594" y="16939"/>
                </a:lnTo>
                <a:lnTo>
                  <a:pt x="43162" y="8134"/>
                </a:lnTo>
                <a:lnTo>
                  <a:pt x="35120" y="2185"/>
                </a:lnTo>
                <a:lnTo>
                  <a:pt x="25299" y="0"/>
                </a:lnTo>
                <a:close/>
              </a:path>
            </a:pathLst>
          </a:custGeom>
          <a:solidFill>
            <a:srgbClr val="4286E0"/>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6" name="object 26"/>
          <p:cNvSpPr txBox="1"/>
          <p:nvPr/>
        </p:nvSpPr>
        <p:spPr>
          <a:xfrm>
            <a:off x="1932430" y="2956061"/>
            <a:ext cx="1643265" cy="1999906"/>
          </a:xfrm>
          <a:prstGeom prst="rect">
            <a:avLst/>
          </a:prstGeom>
        </p:spPr>
        <p:txBody>
          <a:bodyPr vert="horz" wrap="square" lIns="0" tIns="9525" rIns="0" bIns="0" rtlCol="0">
            <a:spAutoFit/>
          </a:bodyPr>
          <a:lstStyle/>
          <a:p>
            <a:pPr marL="9525" marR="3810" indent="14764" algn="ctr" defTabSz="342900" eaLnBrk="0" fontAlgn="base" hangingPunct="0">
              <a:spcBef>
                <a:spcPts val="75"/>
              </a:spcBef>
              <a:spcAft>
                <a:spcPct val="0"/>
              </a:spcAft>
              <a:buClrTx/>
            </a:pPr>
            <a:r>
              <a:rPr sz="1800" b="1" kern="1200" dirty="0">
                <a:solidFill>
                  <a:srgbClr val="FFFFFF"/>
                </a:solidFill>
                <a:latin typeface="GT Haptik"/>
                <a:ea typeface="ＭＳ Ｐゴシック" charset="0"/>
                <a:cs typeface="GT Haptik"/>
              </a:rPr>
              <a:t>Mentoring  Cur</a:t>
            </a:r>
            <a:r>
              <a:rPr sz="1800" b="1" kern="1200" spc="4" dirty="0">
                <a:solidFill>
                  <a:srgbClr val="FFFFFF"/>
                </a:solidFill>
                <a:latin typeface="GT Haptik"/>
                <a:ea typeface="ＭＳ Ｐゴシック" charset="0"/>
                <a:cs typeface="GT Haptik"/>
              </a:rPr>
              <a:t>r</a:t>
            </a:r>
            <a:r>
              <a:rPr sz="1800" b="1" kern="1200" dirty="0">
                <a:solidFill>
                  <a:srgbClr val="FFFFFF"/>
                </a:solidFill>
                <a:latin typeface="GT Haptik"/>
                <a:ea typeface="ＭＳ Ｐゴシック" charset="0"/>
                <a:cs typeface="GT Haptik"/>
              </a:rPr>
              <a:t>iculum</a:t>
            </a:r>
            <a:endParaRPr lang="en-US" sz="1800" b="1" kern="1200" dirty="0">
              <a:solidFill>
                <a:srgbClr val="FFFFFF"/>
              </a:solidFill>
              <a:latin typeface="GT Haptik"/>
              <a:ea typeface="ＭＳ Ｐゴシック" charset="0"/>
              <a:cs typeface="GT Haptik"/>
            </a:endParaRPr>
          </a:p>
          <a:p>
            <a:pPr marL="9525" marR="3810" indent="14764" algn="ctr" defTabSz="342900" eaLnBrk="0" fontAlgn="base" hangingPunct="0">
              <a:spcBef>
                <a:spcPts val="75"/>
              </a:spcBef>
              <a:spcAft>
                <a:spcPct val="0"/>
              </a:spcAft>
              <a:buClrTx/>
            </a:pPr>
            <a:endParaRPr lang="en-US" sz="1800" b="1" kern="1200" dirty="0">
              <a:solidFill>
                <a:srgbClr val="FFFFFF"/>
              </a:solidFill>
              <a:latin typeface="GT Haptik"/>
              <a:ea typeface="ＭＳ Ｐゴシック" charset="0"/>
              <a:cs typeface="GT Haptik"/>
            </a:endParaRPr>
          </a:p>
          <a:p>
            <a:pPr marL="9525" marR="3810" indent="14764" algn="ctr" defTabSz="342900" eaLnBrk="0" fontAlgn="base" hangingPunct="0">
              <a:spcBef>
                <a:spcPts val="75"/>
              </a:spcBef>
              <a:spcAft>
                <a:spcPct val="0"/>
              </a:spcAft>
              <a:buClrTx/>
            </a:pPr>
            <a:r>
              <a:rPr lang="en-US" sz="1800" b="1" kern="1200" dirty="0">
                <a:solidFill>
                  <a:srgbClr val="FFFFFF"/>
                </a:solidFill>
                <a:latin typeface="GT Haptik"/>
                <a:ea typeface="ＭＳ Ｐゴシック" charset="0"/>
                <a:cs typeface="GT Haptik"/>
              </a:rPr>
              <a:t>Text Messages</a:t>
            </a:r>
          </a:p>
          <a:p>
            <a:pPr marL="9525" marR="3810" indent="14764" algn="ctr" defTabSz="342900" eaLnBrk="0" fontAlgn="base" hangingPunct="0">
              <a:spcBef>
                <a:spcPts val="75"/>
              </a:spcBef>
              <a:spcAft>
                <a:spcPct val="0"/>
              </a:spcAft>
              <a:buClrTx/>
            </a:pPr>
            <a:endParaRPr lang="en-US" sz="1800" b="1" kern="1200" dirty="0">
              <a:solidFill>
                <a:srgbClr val="FFFFFF"/>
              </a:solidFill>
              <a:latin typeface="GT Haptik"/>
              <a:ea typeface="ＭＳ Ｐゴシック" charset="0"/>
              <a:cs typeface="GT Haptik"/>
            </a:endParaRPr>
          </a:p>
          <a:p>
            <a:pPr marL="9525" marR="3810" indent="14764" algn="ctr" defTabSz="342900" eaLnBrk="0" fontAlgn="base" hangingPunct="0">
              <a:spcBef>
                <a:spcPts val="75"/>
              </a:spcBef>
              <a:spcAft>
                <a:spcPct val="0"/>
              </a:spcAft>
              <a:buClrTx/>
            </a:pPr>
            <a:r>
              <a:rPr lang="en-US" sz="1800" b="1" kern="1200" dirty="0">
                <a:solidFill>
                  <a:srgbClr val="FFFFFF"/>
                </a:solidFill>
                <a:latin typeface="GT Haptik"/>
                <a:ea typeface="ＭＳ Ｐゴシック" charset="0"/>
                <a:cs typeface="GT Haptik"/>
              </a:rPr>
              <a:t>Monthly Newsletters</a:t>
            </a:r>
          </a:p>
        </p:txBody>
      </p:sp>
      <p:sp>
        <p:nvSpPr>
          <p:cNvPr id="27" name="object 27"/>
          <p:cNvSpPr/>
          <p:nvPr/>
        </p:nvSpPr>
        <p:spPr>
          <a:xfrm>
            <a:off x="7510654" y="1954379"/>
            <a:ext cx="1126331" cy="630079"/>
          </a:xfrm>
          <a:custGeom>
            <a:avLst/>
            <a:gdLst/>
            <a:ahLst/>
            <a:cxnLst/>
            <a:rect l="l" t="t" r="r" b="b"/>
            <a:pathLst>
              <a:path w="1501775" h="840104">
                <a:moveTo>
                  <a:pt x="1501212" y="0"/>
                </a:moveTo>
                <a:lnTo>
                  <a:pt x="0" y="0"/>
                </a:lnTo>
                <a:lnTo>
                  <a:pt x="0" y="839925"/>
                </a:lnTo>
                <a:lnTo>
                  <a:pt x="1501212" y="839925"/>
                </a:lnTo>
                <a:lnTo>
                  <a:pt x="1501212" y="723669"/>
                </a:lnTo>
                <a:lnTo>
                  <a:pt x="114834" y="723669"/>
                </a:lnTo>
                <a:lnTo>
                  <a:pt x="114834" y="577190"/>
                </a:lnTo>
                <a:lnTo>
                  <a:pt x="311608" y="577190"/>
                </a:lnTo>
                <a:lnTo>
                  <a:pt x="288174" y="549943"/>
                </a:lnTo>
                <a:lnTo>
                  <a:pt x="250965" y="517803"/>
                </a:lnTo>
                <a:lnTo>
                  <a:pt x="209250" y="491447"/>
                </a:lnTo>
                <a:lnTo>
                  <a:pt x="163662" y="471508"/>
                </a:lnTo>
                <a:lnTo>
                  <a:pt x="114834" y="458619"/>
                </a:lnTo>
                <a:lnTo>
                  <a:pt x="114834" y="381888"/>
                </a:lnTo>
                <a:lnTo>
                  <a:pt x="163662" y="368999"/>
                </a:lnTo>
                <a:lnTo>
                  <a:pt x="209250" y="349059"/>
                </a:lnTo>
                <a:lnTo>
                  <a:pt x="250965" y="322702"/>
                </a:lnTo>
                <a:lnTo>
                  <a:pt x="288174" y="290562"/>
                </a:lnTo>
                <a:lnTo>
                  <a:pt x="311607" y="263316"/>
                </a:lnTo>
                <a:lnTo>
                  <a:pt x="114834" y="263316"/>
                </a:lnTo>
                <a:lnTo>
                  <a:pt x="114834" y="116828"/>
                </a:lnTo>
                <a:lnTo>
                  <a:pt x="1501212" y="116828"/>
                </a:lnTo>
                <a:lnTo>
                  <a:pt x="1501212" y="0"/>
                </a:lnTo>
                <a:close/>
              </a:path>
              <a:path w="1501775" h="840104">
                <a:moveTo>
                  <a:pt x="311608" y="577190"/>
                </a:moveTo>
                <a:lnTo>
                  <a:pt x="114834" y="577190"/>
                </a:lnTo>
                <a:lnTo>
                  <a:pt x="164830" y="598849"/>
                </a:lnTo>
                <a:lnTo>
                  <a:pt x="206834" y="631465"/>
                </a:lnTo>
                <a:lnTo>
                  <a:pt x="239376" y="673562"/>
                </a:lnTo>
                <a:lnTo>
                  <a:pt x="260988" y="723669"/>
                </a:lnTo>
                <a:lnTo>
                  <a:pt x="379306" y="723669"/>
                </a:lnTo>
                <a:lnTo>
                  <a:pt x="366444" y="674730"/>
                </a:lnTo>
                <a:lnTo>
                  <a:pt x="346547" y="629040"/>
                </a:lnTo>
                <a:lnTo>
                  <a:pt x="320246" y="587233"/>
                </a:lnTo>
                <a:lnTo>
                  <a:pt x="311608" y="577190"/>
                </a:lnTo>
                <a:close/>
              </a:path>
              <a:path w="1501775" h="840104">
                <a:moveTo>
                  <a:pt x="1247523" y="116828"/>
                </a:moveTo>
                <a:lnTo>
                  <a:pt x="1129206" y="116828"/>
                </a:lnTo>
                <a:lnTo>
                  <a:pt x="1141504" y="165770"/>
                </a:lnTo>
                <a:lnTo>
                  <a:pt x="1160997" y="211463"/>
                </a:lnTo>
                <a:lnTo>
                  <a:pt x="1187055" y="253271"/>
                </a:lnTo>
                <a:lnTo>
                  <a:pt x="1219044" y="290562"/>
                </a:lnTo>
                <a:lnTo>
                  <a:pt x="1256335" y="322702"/>
                </a:lnTo>
                <a:lnTo>
                  <a:pt x="1298294" y="349059"/>
                </a:lnTo>
                <a:lnTo>
                  <a:pt x="1344291" y="368999"/>
                </a:lnTo>
                <a:lnTo>
                  <a:pt x="1393694" y="381888"/>
                </a:lnTo>
                <a:lnTo>
                  <a:pt x="1393694" y="458619"/>
                </a:lnTo>
                <a:lnTo>
                  <a:pt x="1344291" y="471508"/>
                </a:lnTo>
                <a:lnTo>
                  <a:pt x="1298294" y="491447"/>
                </a:lnTo>
                <a:lnTo>
                  <a:pt x="1256335" y="517803"/>
                </a:lnTo>
                <a:lnTo>
                  <a:pt x="1219044" y="549943"/>
                </a:lnTo>
                <a:lnTo>
                  <a:pt x="1187055" y="587233"/>
                </a:lnTo>
                <a:lnTo>
                  <a:pt x="1160997" y="629040"/>
                </a:lnTo>
                <a:lnTo>
                  <a:pt x="1141504" y="674730"/>
                </a:lnTo>
                <a:lnTo>
                  <a:pt x="1129206" y="723669"/>
                </a:lnTo>
                <a:lnTo>
                  <a:pt x="1247523" y="723669"/>
                </a:lnTo>
                <a:lnTo>
                  <a:pt x="1268404" y="673562"/>
                </a:lnTo>
                <a:lnTo>
                  <a:pt x="1301031" y="631465"/>
                </a:lnTo>
                <a:lnTo>
                  <a:pt x="1343446" y="598849"/>
                </a:lnTo>
                <a:lnTo>
                  <a:pt x="1393694" y="577190"/>
                </a:lnTo>
                <a:lnTo>
                  <a:pt x="1501212" y="577190"/>
                </a:lnTo>
                <a:lnTo>
                  <a:pt x="1501212" y="263316"/>
                </a:lnTo>
                <a:lnTo>
                  <a:pt x="1393694" y="263316"/>
                </a:lnTo>
                <a:lnTo>
                  <a:pt x="1343446" y="241411"/>
                </a:lnTo>
                <a:lnTo>
                  <a:pt x="1301031" y="208386"/>
                </a:lnTo>
                <a:lnTo>
                  <a:pt x="1268404" y="166204"/>
                </a:lnTo>
                <a:lnTo>
                  <a:pt x="1247523" y="116828"/>
                </a:lnTo>
                <a:close/>
              </a:path>
              <a:path w="1501775" h="840104">
                <a:moveTo>
                  <a:pt x="1501212" y="577190"/>
                </a:moveTo>
                <a:lnTo>
                  <a:pt x="1393694" y="577190"/>
                </a:lnTo>
                <a:lnTo>
                  <a:pt x="1393694" y="723669"/>
                </a:lnTo>
                <a:lnTo>
                  <a:pt x="1501212" y="723669"/>
                </a:lnTo>
                <a:lnTo>
                  <a:pt x="1501212" y="577190"/>
                </a:lnTo>
                <a:close/>
              </a:path>
              <a:path w="1501775" h="840104">
                <a:moveTo>
                  <a:pt x="379306" y="116828"/>
                </a:moveTo>
                <a:lnTo>
                  <a:pt x="260988" y="116828"/>
                </a:lnTo>
                <a:lnTo>
                  <a:pt x="239376" y="166204"/>
                </a:lnTo>
                <a:lnTo>
                  <a:pt x="206834" y="208386"/>
                </a:lnTo>
                <a:lnTo>
                  <a:pt x="164830" y="241411"/>
                </a:lnTo>
                <a:lnTo>
                  <a:pt x="114834" y="263316"/>
                </a:lnTo>
                <a:lnTo>
                  <a:pt x="311607" y="263316"/>
                </a:lnTo>
                <a:lnTo>
                  <a:pt x="320246" y="253271"/>
                </a:lnTo>
                <a:lnTo>
                  <a:pt x="346547" y="211463"/>
                </a:lnTo>
                <a:lnTo>
                  <a:pt x="366444" y="165770"/>
                </a:lnTo>
                <a:lnTo>
                  <a:pt x="379306" y="116828"/>
                </a:lnTo>
                <a:close/>
              </a:path>
              <a:path w="1501775" h="840104">
                <a:moveTo>
                  <a:pt x="1501212" y="116828"/>
                </a:moveTo>
                <a:lnTo>
                  <a:pt x="1393694" y="116828"/>
                </a:lnTo>
                <a:lnTo>
                  <a:pt x="1393694" y="263316"/>
                </a:lnTo>
                <a:lnTo>
                  <a:pt x="1501212" y="263316"/>
                </a:lnTo>
                <a:lnTo>
                  <a:pt x="1501212" y="116828"/>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8" name="object 28"/>
          <p:cNvSpPr/>
          <p:nvPr/>
        </p:nvSpPr>
        <p:spPr>
          <a:xfrm>
            <a:off x="8031334" y="1492720"/>
            <a:ext cx="87629" cy="185738"/>
          </a:xfrm>
          <a:custGeom>
            <a:avLst/>
            <a:gdLst/>
            <a:ahLst/>
            <a:cxnLst/>
            <a:rect l="l" t="t" r="r" b="b"/>
            <a:pathLst>
              <a:path w="116840" h="247650">
                <a:moveTo>
                  <a:pt x="0" y="0"/>
                </a:moveTo>
                <a:lnTo>
                  <a:pt x="0" y="247603"/>
                </a:lnTo>
                <a:lnTo>
                  <a:pt x="116556" y="247603"/>
                </a:lnTo>
                <a:lnTo>
                  <a:pt x="116556" y="0"/>
                </a:lnTo>
                <a:lnTo>
                  <a:pt x="0"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29" name="object 29"/>
          <p:cNvSpPr/>
          <p:nvPr/>
        </p:nvSpPr>
        <p:spPr>
          <a:xfrm>
            <a:off x="8300154" y="1568573"/>
            <a:ext cx="172403" cy="209550"/>
          </a:xfrm>
          <a:custGeom>
            <a:avLst/>
            <a:gdLst/>
            <a:ahLst/>
            <a:cxnLst/>
            <a:rect l="l" t="t" r="r" b="b"/>
            <a:pathLst>
              <a:path w="229870" h="279400">
                <a:moveTo>
                  <a:pt x="130482" y="0"/>
                </a:moveTo>
                <a:lnTo>
                  <a:pt x="0" y="219709"/>
                </a:lnTo>
                <a:lnTo>
                  <a:pt x="99177" y="279006"/>
                </a:lnTo>
                <a:lnTo>
                  <a:pt x="229660" y="59274"/>
                </a:lnTo>
                <a:lnTo>
                  <a:pt x="130482"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0" name="object 30"/>
          <p:cNvSpPr/>
          <p:nvPr/>
        </p:nvSpPr>
        <p:spPr>
          <a:xfrm>
            <a:off x="7680297" y="1568573"/>
            <a:ext cx="173831" cy="209550"/>
          </a:xfrm>
          <a:custGeom>
            <a:avLst/>
            <a:gdLst/>
            <a:ahLst/>
            <a:cxnLst/>
            <a:rect l="l" t="t" r="r" b="b"/>
            <a:pathLst>
              <a:path w="231775" h="279400">
                <a:moveTo>
                  <a:pt x="99170" y="0"/>
                </a:moveTo>
                <a:lnTo>
                  <a:pt x="0" y="59274"/>
                </a:lnTo>
                <a:lnTo>
                  <a:pt x="130499" y="279006"/>
                </a:lnTo>
                <a:lnTo>
                  <a:pt x="231414" y="219709"/>
                </a:lnTo>
                <a:lnTo>
                  <a:pt x="99170"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1" name="object 31"/>
          <p:cNvSpPr/>
          <p:nvPr/>
        </p:nvSpPr>
        <p:spPr>
          <a:xfrm>
            <a:off x="8023495" y="2217259"/>
            <a:ext cx="104396" cy="104618"/>
          </a:xfrm>
          <a:prstGeom prst="rect">
            <a:avLst/>
          </a:prstGeom>
          <a:blipFill>
            <a:blip r:embed="rId5" cstate="print"/>
            <a:stretch>
              <a:fillRect/>
            </a:stretch>
          </a:blip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2" name="object 32"/>
          <p:cNvSpPr/>
          <p:nvPr/>
        </p:nvSpPr>
        <p:spPr>
          <a:xfrm>
            <a:off x="6416666" y="2270497"/>
            <a:ext cx="570071" cy="285274"/>
          </a:xfrm>
          <a:custGeom>
            <a:avLst/>
            <a:gdLst/>
            <a:ahLst/>
            <a:cxnLst/>
            <a:rect l="l" t="t" r="r" b="b"/>
            <a:pathLst>
              <a:path w="760095" h="380364">
                <a:moveTo>
                  <a:pt x="380765" y="0"/>
                </a:moveTo>
                <a:lnTo>
                  <a:pt x="333202" y="2972"/>
                </a:lnTo>
                <a:lnTo>
                  <a:pt x="287345" y="11650"/>
                </a:lnTo>
                <a:lnTo>
                  <a:pt x="243558" y="25674"/>
                </a:lnTo>
                <a:lnTo>
                  <a:pt x="202208" y="44684"/>
                </a:lnTo>
                <a:lnTo>
                  <a:pt x="163659" y="68322"/>
                </a:lnTo>
                <a:lnTo>
                  <a:pt x="128277" y="96227"/>
                </a:lnTo>
                <a:lnTo>
                  <a:pt x="96428" y="128040"/>
                </a:lnTo>
                <a:lnTo>
                  <a:pt x="68476" y="163401"/>
                </a:lnTo>
                <a:lnTo>
                  <a:pt x="44787" y="201951"/>
                </a:lnTo>
                <a:lnTo>
                  <a:pt x="25726" y="243331"/>
                </a:lnTo>
                <a:lnTo>
                  <a:pt x="11659" y="287181"/>
                </a:lnTo>
                <a:lnTo>
                  <a:pt x="2951" y="333141"/>
                </a:lnTo>
                <a:lnTo>
                  <a:pt x="0" y="380334"/>
                </a:lnTo>
                <a:lnTo>
                  <a:pt x="103876" y="380334"/>
                </a:lnTo>
                <a:lnTo>
                  <a:pt x="108302" y="331353"/>
                </a:lnTo>
                <a:lnTo>
                  <a:pt x="121193" y="284730"/>
                </a:lnTo>
                <a:lnTo>
                  <a:pt x="141712" y="241771"/>
                </a:lnTo>
                <a:lnTo>
                  <a:pt x="169070" y="203262"/>
                </a:lnTo>
                <a:lnTo>
                  <a:pt x="202475" y="169991"/>
                </a:lnTo>
                <a:lnTo>
                  <a:pt x="241137" y="142743"/>
                </a:lnTo>
                <a:lnTo>
                  <a:pt x="284267" y="122307"/>
                </a:lnTo>
                <a:lnTo>
                  <a:pt x="331073" y="109468"/>
                </a:lnTo>
                <a:lnTo>
                  <a:pt x="380765" y="105013"/>
                </a:lnTo>
                <a:lnTo>
                  <a:pt x="643420" y="105013"/>
                </a:lnTo>
                <a:lnTo>
                  <a:pt x="634598" y="96227"/>
                </a:lnTo>
                <a:lnTo>
                  <a:pt x="599093" y="68322"/>
                </a:lnTo>
                <a:lnTo>
                  <a:pt x="560387" y="44684"/>
                </a:lnTo>
                <a:lnTo>
                  <a:pt x="518841" y="25674"/>
                </a:lnTo>
                <a:lnTo>
                  <a:pt x="474814" y="11650"/>
                </a:lnTo>
                <a:lnTo>
                  <a:pt x="428669" y="2972"/>
                </a:lnTo>
                <a:lnTo>
                  <a:pt x="380765" y="0"/>
                </a:lnTo>
                <a:close/>
              </a:path>
              <a:path w="760095" h="380364">
                <a:moveTo>
                  <a:pt x="643420" y="105013"/>
                </a:moveTo>
                <a:lnTo>
                  <a:pt x="380765" y="105013"/>
                </a:lnTo>
                <a:lnTo>
                  <a:pt x="430464" y="109468"/>
                </a:lnTo>
                <a:lnTo>
                  <a:pt x="477275" y="122307"/>
                </a:lnTo>
                <a:lnTo>
                  <a:pt x="520408" y="142743"/>
                </a:lnTo>
                <a:lnTo>
                  <a:pt x="559073" y="169991"/>
                </a:lnTo>
                <a:lnTo>
                  <a:pt x="592480" y="203262"/>
                </a:lnTo>
                <a:lnTo>
                  <a:pt x="619839" y="241771"/>
                </a:lnTo>
                <a:lnTo>
                  <a:pt x="640359" y="284730"/>
                </a:lnTo>
                <a:lnTo>
                  <a:pt x="653250" y="331353"/>
                </a:lnTo>
                <a:lnTo>
                  <a:pt x="657676" y="380334"/>
                </a:lnTo>
                <a:lnTo>
                  <a:pt x="760013" y="380334"/>
                </a:lnTo>
                <a:lnTo>
                  <a:pt x="760013" y="332302"/>
                </a:lnTo>
                <a:lnTo>
                  <a:pt x="751459" y="287181"/>
                </a:lnTo>
                <a:lnTo>
                  <a:pt x="737378" y="243331"/>
                </a:lnTo>
                <a:lnTo>
                  <a:pt x="718290" y="201951"/>
                </a:lnTo>
                <a:lnTo>
                  <a:pt x="694557" y="163401"/>
                </a:lnTo>
                <a:lnTo>
                  <a:pt x="666539" y="128040"/>
                </a:lnTo>
                <a:lnTo>
                  <a:pt x="643420" y="10501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3" name="object 33"/>
          <p:cNvSpPr/>
          <p:nvPr/>
        </p:nvSpPr>
        <p:spPr>
          <a:xfrm>
            <a:off x="6548822" y="1943722"/>
            <a:ext cx="307181" cy="305753"/>
          </a:xfrm>
          <a:custGeom>
            <a:avLst/>
            <a:gdLst/>
            <a:ahLst/>
            <a:cxnLst/>
            <a:rect l="l" t="t" r="r" b="b"/>
            <a:pathLst>
              <a:path w="409575" h="407669">
                <a:moveTo>
                  <a:pt x="204558" y="0"/>
                </a:moveTo>
                <a:lnTo>
                  <a:pt x="157554" y="5363"/>
                </a:lnTo>
                <a:lnTo>
                  <a:pt x="114458" y="20651"/>
                </a:lnTo>
                <a:lnTo>
                  <a:pt x="76483" y="44657"/>
                </a:lnTo>
                <a:lnTo>
                  <a:pt x="44838" y="76175"/>
                </a:lnTo>
                <a:lnTo>
                  <a:pt x="20735" y="114000"/>
                </a:lnTo>
                <a:lnTo>
                  <a:pt x="5385" y="156926"/>
                </a:lnTo>
                <a:lnTo>
                  <a:pt x="0" y="203747"/>
                </a:lnTo>
                <a:lnTo>
                  <a:pt x="5385" y="250562"/>
                </a:lnTo>
                <a:lnTo>
                  <a:pt x="20735" y="293486"/>
                </a:lnTo>
                <a:lnTo>
                  <a:pt x="44838" y="331311"/>
                </a:lnTo>
                <a:lnTo>
                  <a:pt x="76483" y="362832"/>
                </a:lnTo>
                <a:lnTo>
                  <a:pt x="114458" y="386840"/>
                </a:lnTo>
                <a:lnTo>
                  <a:pt x="157554" y="402130"/>
                </a:lnTo>
                <a:lnTo>
                  <a:pt x="204558" y="407495"/>
                </a:lnTo>
                <a:lnTo>
                  <a:pt x="251570" y="402130"/>
                </a:lnTo>
                <a:lnTo>
                  <a:pt x="294671" y="386840"/>
                </a:lnTo>
                <a:lnTo>
                  <a:pt x="332650" y="362832"/>
                </a:lnTo>
                <a:lnTo>
                  <a:pt x="364297" y="331311"/>
                </a:lnTo>
                <a:lnTo>
                  <a:pt x="382668" y="302482"/>
                </a:lnTo>
                <a:lnTo>
                  <a:pt x="204558" y="302482"/>
                </a:lnTo>
                <a:lnTo>
                  <a:pt x="165839" y="294767"/>
                </a:lnTo>
                <a:lnTo>
                  <a:pt x="134346" y="273681"/>
                </a:lnTo>
                <a:lnTo>
                  <a:pt x="113178" y="242312"/>
                </a:lnTo>
                <a:lnTo>
                  <a:pt x="105433" y="203747"/>
                </a:lnTo>
                <a:lnTo>
                  <a:pt x="113178" y="164927"/>
                </a:lnTo>
                <a:lnTo>
                  <a:pt x="134346" y="133013"/>
                </a:lnTo>
                <a:lnTo>
                  <a:pt x="165839" y="111387"/>
                </a:lnTo>
                <a:lnTo>
                  <a:pt x="204558" y="103428"/>
                </a:lnTo>
                <a:lnTo>
                  <a:pt x="381664" y="103428"/>
                </a:lnTo>
                <a:lnTo>
                  <a:pt x="364297" y="76175"/>
                </a:lnTo>
                <a:lnTo>
                  <a:pt x="332650" y="44657"/>
                </a:lnTo>
                <a:lnTo>
                  <a:pt x="294671" y="20651"/>
                </a:lnTo>
                <a:lnTo>
                  <a:pt x="251570" y="5363"/>
                </a:lnTo>
                <a:lnTo>
                  <a:pt x="204558" y="0"/>
                </a:lnTo>
                <a:close/>
              </a:path>
              <a:path w="409575" h="407669">
                <a:moveTo>
                  <a:pt x="381664" y="103428"/>
                </a:moveTo>
                <a:lnTo>
                  <a:pt x="204558" y="103428"/>
                </a:lnTo>
                <a:lnTo>
                  <a:pt x="243534" y="111387"/>
                </a:lnTo>
                <a:lnTo>
                  <a:pt x="275574" y="133013"/>
                </a:lnTo>
                <a:lnTo>
                  <a:pt x="297285" y="164927"/>
                </a:lnTo>
                <a:lnTo>
                  <a:pt x="305275" y="203747"/>
                </a:lnTo>
                <a:lnTo>
                  <a:pt x="297285" y="242312"/>
                </a:lnTo>
                <a:lnTo>
                  <a:pt x="275574" y="273681"/>
                </a:lnTo>
                <a:lnTo>
                  <a:pt x="243534" y="294767"/>
                </a:lnTo>
                <a:lnTo>
                  <a:pt x="204558" y="302482"/>
                </a:lnTo>
                <a:lnTo>
                  <a:pt x="382668" y="302482"/>
                </a:lnTo>
                <a:lnTo>
                  <a:pt x="388401" y="293486"/>
                </a:lnTo>
                <a:lnTo>
                  <a:pt x="403751" y="250562"/>
                </a:lnTo>
                <a:lnTo>
                  <a:pt x="409137" y="203747"/>
                </a:lnTo>
                <a:lnTo>
                  <a:pt x="403751" y="156926"/>
                </a:lnTo>
                <a:lnTo>
                  <a:pt x="388401" y="114000"/>
                </a:lnTo>
                <a:lnTo>
                  <a:pt x="381664" y="103428"/>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4" name="object 34"/>
          <p:cNvSpPr/>
          <p:nvPr/>
        </p:nvSpPr>
        <p:spPr>
          <a:xfrm>
            <a:off x="5732144" y="2270497"/>
            <a:ext cx="571500" cy="285750"/>
          </a:xfrm>
          <a:custGeom>
            <a:avLst/>
            <a:gdLst/>
            <a:ahLst/>
            <a:cxnLst/>
            <a:rect l="l" t="t" r="r" b="b"/>
            <a:pathLst>
              <a:path w="762000" h="381000">
                <a:moveTo>
                  <a:pt x="380798" y="0"/>
                </a:moveTo>
                <a:lnTo>
                  <a:pt x="332924" y="2972"/>
                </a:lnTo>
                <a:lnTo>
                  <a:pt x="286856" y="11650"/>
                </a:lnTo>
                <a:lnTo>
                  <a:pt x="242944" y="25674"/>
                </a:lnTo>
                <a:lnTo>
                  <a:pt x="201542" y="44684"/>
                </a:lnTo>
                <a:lnTo>
                  <a:pt x="163002" y="68322"/>
                </a:lnTo>
                <a:lnTo>
                  <a:pt x="127676" y="96227"/>
                </a:lnTo>
                <a:lnTo>
                  <a:pt x="95917" y="128040"/>
                </a:lnTo>
                <a:lnTo>
                  <a:pt x="68077" y="163401"/>
                </a:lnTo>
                <a:lnTo>
                  <a:pt x="44509" y="201951"/>
                </a:lnTo>
                <a:lnTo>
                  <a:pt x="25565" y="243331"/>
                </a:lnTo>
                <a:lnTo>
                  <a:pt x="11597" y="287181"/>
                </a:lnTo>
                <a:lnTo>
                  <a:pt x="2958" y="333141"/>
                </a:lnTo>
                <a:lnTo>
                  <a:pt x="0" y="380852"/>
                </a:lnTo>
                <a:lnTo>
                  <a:pt x="103855" y="380852"/>
                </a:lnTo>
                <a:lnTo>
                  <a:pt x="108327" y="331353"/>
                </a:lnTo>
                <a:lnTo>
                  <a:pt x="121217" y="284730"/>
                </a:lnTo>
                <a:lnTo>
                  <a:pt x="141735" y="241771"/>
                </a:lnTo>
                <a:lnTo>
                  <a:pt x="169092" y="203262"/>
                </a:lnTo>
                <a:lnTo>
                  <a:pt x="202496" y="169991"/>
                </a:lnTo>
                <a:lnTo>
                  <a:pt x="241159" y="142743"/>
                </a:lnTo>
                <a:lnTo>
                  <a:pt x="284290" y="122307"/>
                </a:lnTo>
                <a:lnTo>
                  <a:pt x="331100" y="109468"/>
                </a:lnTo>
                <a:lnTo>
                  <a:pt x="380798" y="105013"/>
                </a:lnTo>
                <a:lnTo>
                  <a:pt x="642696" y="105013"/>
                </a:lnTo>
                <a:lnTo>
                  <a:pt x="633925" y="96227"/>
                </a:lnTo>
                <a:lnTo>
                  <a:pt x="598600" y="68322"/>
                </a:lnTo>
                <a:lnTo>
                  <a:pt x="560060" y="44684"/>
                </a:lnTo>
                <a:lnTo>
                  <a:pt x="518658" y="25674"/>
                </a:lnTo>
                <a:lnTo>
                  <a:pt x="474745" y="11650"/>
                </a:lnTo>
                <a:lnTo>
                  <a:pt x="428674" y="2972"/>
                </a:lnTo>
                <a:lnTo>
                  <a:pt x="380798" y="0"/>
                </a:lnTo>
                <a:close/>
              </a:path>
              <a:path w="762000" h="381000">
                <a:moveTo>
                  <a:pt x="642696" y="105013"/>
                </a:moveTo>
                <a:lnTo>
                  <a:pt x="380798" y="105013"/>
                </a:lnTo>
                <a:lnTo>
                  <a:pt x="430497" y="109468"/>
                </a:lnTo>
                <a:lnTo>
                  <a:pt x="477308" y="122307"/>
                </a:lnTo>
                <a:lnTo>
                  <a:pt x="520441" y="142743"/>
                </a:lnTo>
                <a:lnTo>
                  <a:pt x="559106" y="169991"/>
                </a:lnTo>
                <a:lnTo>
                  <a:pt x="592513" y="203262"/>
                </a:lnTo>
                <a:lnTo>
                  <a:pt x="619871" y="241771"/>
                </a:lnTo>
                <a:lnTo>
                  <a:pt x="640391" y="284730"/>
                </a:lnTo>
                <a:lnTo>
                  <a:pt x="653283" y="331353"/>
                </a:lnTo>
                <a:lnTo>
                  <a:pt x="657755" y="380852"/>
                </a:lnTo>
                <a:lnTo>
                  <a:pt x="761596" y="380852"/>
                </a:lnTo>
                <a:lnTo>
                  <a:pt x="758638" y="333141"/>
                </a:lnTo>
                <a:lnTo>
                  <a:pt x="750000" y="287181"/>
                </a:lnTo>
                <a:lnTo>
                  <a:pt x="736033" y="243331"/>
                </a:lnTo>
                <a:lnTo>
                  <a:pt x="717089" y="201951"/>
                </a:lnTo>
                <a:lnTo>
                  <a:pt x="693522" y="163401"/>
                </a:lnTo>
                <a:lnTo>
                  <a:pt x="665683" y="128040"/>
                </a:lnTo>
                <a:lnTo>
                  <a:pt x="642696" y="10501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5" name="object 35"/>
          <p:cNvSpPr/>
          <p:nvPr/>
        </p:nvSpPr>
        <p:spPr>
          <a:xfrm>
            <a:off x="5819479" y="1880248"/>
            <a:ext cx="396716" cy="369094"/>
          </a:xfrm>
          <a:custGeom>
            <a:avLst/>
            <a:gdLst/>
            <a:ahLst/>
            <a:cxnLst/>
            <a:rect l="l" t="t" r="r" b="b"/>
            <a:pathLst>
              <a:path w="528954" h="492125">
                <a:moveTo>
                  <a:pt x="332015" y="95605"/>
                </a:moveTo>
                <a:lnTo>
                  <a:pt x="196691" y="95605"/>
                </a:lnTo>
                <a:lnTo>
                  <a:pt x="151642" y="117906"/>
                </a:lnTo>
                <a:lnTo>
                  <a:pt x="113841" y="149914"/>
                </a:lnTo>
                <a:lnTo>
                  <a:pt x="84874" y="190048"/>
                </a:lnTo>
                <a:lnTo>
                  <a:pt x="66329" y="236729"/>
                </a:lnTo>
                <a:lnTo>
                  <a:pt x="59795" y="288380"/>
                </a:lnTo>
                <a:lnTo>
                  <a:pt x="65181" y="335195"/>
                </a:lnTo>
                <a:lnTo>
                  <a:pt x="80531" y="378118"/>
                </a:lnTo>
                <a:lnTo>
                  <a:pt x="104633" y="415943"/>
                </a:lnTo>
                <a:lnTo>
                  <a:pt x="136278" y="447464"/>
                </a:lnTo>
                <a:lnTo>
                  <a:pt x="174254" y="471472"/>
                </a:lnTo>
                <a:lnTo>
                  <a:pt x="217349" y="486763"/>
                </a:lnTo>
                <a:lnTo>
                  <a:pt x="264353" y="492127"/>
                </a:lnTo>
                <a:lnTo>
                  <a:pt x="311357" y="486763"/>
                </a:lnTo>
                <a:lnTo>
                  <a:pt x="354453" y="471472"/>
                </a:lnTo>
                <a:lnTo>
                  <a:pt x="392428" y="447464"/>
                </a:lnTo>
                <a:lnTo>
                  <a:pt x="424073" y="415943"/>
                </a:lnTo>
                <a:lnTo>
                  <a:pt x="442444" y="387114"/>
                </a:lnTo>
                <a:lnTo>
                  <a:pt x="264353" y="387114"/>
                </a:lnTo>
                <a:lnTo>
                  <a:pt x="225635" y="379399"/>
                </a:lnTo>
                <a:lnTo>
                  <a:pt x="194142" y="358313"/>
                </a:lnTo>
                <a:lnTo>
                  <a:pt x="172973" y="326944"/>
                </a:lnTo>
                <a:lnTo>
                  <a:pt x="165229" y="288380"/>
                </a:lnTo>
                <a:lnTo>
                  <a:pt x="172973" y="249559"/>
                </a:lnTo>
                <a:lnTo>
                  <a:pt x="194142" y="217646"/>
                </a:lnTo>
                <a:lnTo>
                  <a:pt x="225635" y="196020"/>
                </a:lnTo>
                <a:lnTo>
                  <a:pt x="264353" y="188060"/>
                </a:lnTo>
                <a:lnTo>
                  <a:pt x="442404" y="188060"/>
                </a:lnTo>
                <a:lnTo>
                  <a:pt x="414875" y="149914"/>
                </a:lnTo>
                <a:lnTo>
                  <a:pt x="377072" y="117906"/>
                </a:lnTo>
                <a:lnTo>
                  <a:pt x="332015" y="95605"/>
                </a:lnTo>
                <a:close/>
              </a:path>
              <a:path w="528954" h="492125">
                <a:moveTo>
                  <a:pt x="442404" y="188060"/>
                </a:moveTo>
                <a:lnTo>
                  <a:pt x="264353" y="188060"/>
                </a:lnTo>
                <a:lnTo>
                  <a:pt x="303084" y="196020"/>
                </a:lnTo>
                <a:lnTo>
                  <a:pt x="334583" y="217646"/>
                </a:lnTo>
                <a:lnTo>
                  <a:pt x="355754" y="249559"/>
                </a:lnTo>
                <a:lnTo>
                  <a:pt x="363499" y="288380"/>
                </a:lnTo>
                <a:lnTo>
                  <a:pt x="355754" y="326944"/>
                </a:lnTo>
                <a:lnTo>
                  <a:pt x="334583" y="358313"/>
                </a:lnTo>
                <a:lnTo>
                  <a:pt x="303084" y="379399"/>
                </a:lnTo>
                <a:lnTo>
                  <a:pt x="264353" y="387114"/>
                </a:lnTo>
                <a:lnTo>
                  <a:pt x="442444" y="387114"/>
                </a:lnTo>
                <a:lnTo>
                  <a:pt x="448176" y="378118"/>
                </a:lnTo>
                <a:lnTo>
                  <a:pt x="463526" y="335195"/>
                </a:lnTo>
                <a:lnTo>
                  <a:pt x="468912" y="288380"/>
                </a:lnTo>
                <a:lnTo>
                  <a:pt x="462379" y="236729"/>
                </a:lnTo>
                <a:lnTo>
                  <a:pt x="443839" y="190048"/>
                </a:lnTo>
                <a:lnTo>
                  <a:pt x="442404" y="188060"/>
                </a:lnTo>
                <a:close/>
              </a:path>
              <a:path w="528954" h="492125">
                <a:moveTo>
                  <a:pt x="528713" y="0"/>
                </a:moveTo>
                <a:lnTo>
                  <a:pt x="0" y="0"/>
                </a:lnTo>
                <a:lnTo>
                  <a:pt x="0" y="95605"/>
                </a:lnTo>
                <a:lnTo>
                  <a:pt x="528713" y="95605"/>
                </a:lnTo>
                <a:lnTo>
                  <a:pt x="528713"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6" name="object 36"/>
          <p:cNvSpPr/>
          <p:nvPr/>
        </p:nvSpPr>
        <p:spPr>
          <a:xfrm>
            <a:off x="6312791" y="2174104"/>
            <a:ext cx="94418" cy="94046"/>
          </a:xfrm>
          <a:prstGeom prst="rect">
            <a:avLst/>
          </a:prstGeom>
          <a:blipFill>
            <a:blip r:embed="rId6" cstate="print"/>
            <a:stretch>
              <a:fillRect/>
            </a:stretch>
          </a:blip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37" name="object 37"/>
          <p:cNvSpPr txBox="1"/>
          <p:nvPr/>
        </p:nvSpPr>
        <p:spPr>
          <a:xfrm>
            <a:off x="7313580" y="2957507"/>
            <a:ext cx="1520477" cy="1948610"/>
          </a:xfrm>
          <a:prstGeom prst="rect">
            <a:avLst/>
          </a:prstGeom>
        </p:spPr>
        <p:txBody>
          <a:bodyPr vert="horz" wrap="square" lIns="0" tIns="9525" rIns="0" bIns="0" rtlCol="0">
            <a:spAutoFit/>
          </a:bodyPr>
          <a:lstStyle/>
          <a:p>
            <a:pPr marL="43814" marR="3810" indent="-34766" algn="ctr" defTabSz="342900" eaLnBrk="0" fontAlgn="base" hangingPunct="0">
              <a:spcBef>
                <a:spcPts val="75"/>
              </a:spcBef>
              <a:spcAft>
                <a:spcPct val="0"/>
              </a:spcAft>
              <a:buClrTx/>
            </a:pPr>
            <a:r>
              <a:rPr sz="1800" b="1" kern="1200" dirty="0">
                <a:solidFill>
                  <a:srgbClr val="FFFFFF"/>
                </a:solidFill>
                <a:latin typeface="GT Haptik"/>
                <a:ea typeface="ＭＳ Ｐゴシック" charset="0"/>
                <a:cs typeface="GT Haptik"/>
              </a:rPr>
              <a:t>Financial  Support</a:t>
            </a:r>
            <a:r>
              <a:rPr lang="en-US" sz="1800" b="1" kern="1200" dirty="0">
                <a:solidFill>
                  <a:srgbClr val="FFFFFF"/>
                </a:solidFill>
                <a:latin typeface="GT Haptik"/>
                <a:ea typeface="ＭＳ Ｐゴシック" charset="0"/>
                <a:cs typeface="GT Haptik"/>
              </a:rPr>
              <a:t> via Student Incentives and Emergency Fund</a:t>
            </a:r>
            <a:endParaRPr sz="1800" kern="1200" dirty="0">
              <a:solidFill>
                <a:prstClr val="black"/>
              </a:solidFill>
              <a:latin typeface="GT Haptik"/>
              <a:ea typeface="ＭＳ Ｐゴシック" charset="0"/>
              <a:cs typeface="GT Haptik"/>
            </a:endParaRPr>
          </a:p>
        </p:txBody>
      </p:sp>
      <p:sp>
        <p:nvSpPr>
          <p:cNvPr id="38" name="object 38"/>
          <p:cNvSpPr txBox="1"/>
          <p:nvPr/>
        </p:nvSpPr>
        <p:spPr>
          <a:xfrm>
            <a:off x="5853588" y="2938272"/>
            <a:ext cx="1012984" cy="1671611"/>
          </a:xfrm>
          <a:prstGeom prst="rect">
            <a:avLst/>
          </a:prstGeom>
        </p:spPr>
        <p:txBody>
          <a:bodyPr vert="horz" wrap="square" lIns="0" tIns="9525" rIns="0" bIns="0" rtlCol="0">
            <a:spAutoFit/>
          </a:bodyPr>
          <a:lstStyle/>
          <a:p>
            <a:pPr marL="47149" marR="3810" indent="-38100" algn="just" defTabSz="342900" eaLnBrk="0" fontAlgn="base" hangingPunct="0">
              <a:spcBef>
                <a:spcPts val="75"/>
              </a:spcBef>
              <a:spcAft>
                <a:spcPct val="0"/>
              </a:spcAft>
              <a:buClrTx/>
            </a:pPr>
            <a:r>
              <a:rPr sz="1800" b="1" kern="1200" dirty="0">
                <a:solidFill>
                  <a:srgbClr val="FFFFFF"/>
                </a:solidFill>
                <a:latin typeface="GT Haptik"/>
                <a:ea typeface="ＭＳ Ｐゴシック" charset="0"/>
                <a:cs typeface="GT Haptik"/>
              </a:rPr>
              <a:t>Individual  Advising  Sessions</a:t>
            </a:r>
            <a:endParaRPr sz="1800" kern="1200" dirty="0">
              <a:solidFill>
                <a:prstClr val="black"/>
              </a:solidFill>
              <a:latin typeface="GT Haptik"/>
              <a:ea typeface="ＭＳ Ｐゴシック" charset="0"/>
              <a:cs typeface="GT Haptik"/>
            </a:endParaRPr>
          </a:p>
        </p:txBody>
      </p:sp>
      <p:sp>
        <p:nvSpPr>
          <p:cNvPr id="39" name="object 39"/>
          <p:cNvSpPr/>
          <p:nvPr/>
        </p:nvSpPr>
        <p:spPr>
          <a:xfrm>
            <a:off x="4125087" y="2512583"/>
            <a:ext cx="826294" cy="71914"/>
          </a:xfrm>
          <a:custGeom>
            <a:avLst/>
            <a:gdLst/>
            <a:ahLst/>
            <a:cxnLst/>
            <a:rect l="l" t="t" r="r" b="b"/>
            <a:pathLst>
              <a:path w="1101725" h="95885">
                <a:moveTo>
                  <a:pt x="0" y="95653"/>
                </a:moveTo>
                <a:lnTo>
                  <a:pt x="1101540" y="95653"/>
                </a:lnTo>
                <a:lnTo>
                  <a:pt x="1101540" y="0"/>
                </a:lnTo>
                <a:lnTo>
                  <a:pt x="0" y="0"/>
                </a:lnTo>
                <a:lnTo>
                  <a:pt x="0" y="9565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0" name="object 40"/>
          <p:cNvSpPr/>
          <p:nvPr/>
        </p:nvSpPr>
        <p:spPr>
          <a:xfrm>
            <a:off x="4125087" y="1892748"/>
            <a:ext cx="70485" cy="620077"/>
          </a:xfrm>
          <a:custGeom>
            <a:avLst/>
            <a:gdLst/>
            <a:ahLst/>
            <a:cxnLst/>
            <a:rect l="l" t="t" r="r" b="b"/>
            <a:pathLst>
              <a:path w="93979" h="826770">
                <a:moveTo>
                  <a:pt x="0" y="826446"/>
                </a:moveTo>
                <a:lnTo>
                  <a:pt x="93808" y="826446"/>
                </a:lnTo>
                <a:lnTo>
                  <a:pt x="93808" y="0"/>
                </a:lnTo>
                <a:lnTo>
                  <a:pt x="0" y="0"/>
                </a:lnTo>
                <a:lnTo>
                  <a:pt x="0" y="826446"/>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1" name="object 41"/>
          <p:cNvSpPr/>
          <p:nvPr/>
        </p:nvSpPr>
        <p:spPr>
          <a:xfrm>
            <a:off x="4125087" y="1821008"/>
            <a:ext cx="826294" cy="71914"/>
          </a:xfrm>
          <a:custGeom>
            <a:avLst/>
            <a:gdLst/>
            <a:ahLst/>
            <a:cxnLst/>
            <a:rect l="l" t="t" r="r" b="b"/>
            <a:pathLst>
              <a:path w="1101725" h="95885">
                <a:moveTo>
                  <a:pt x="0" y="95653"/>
                </a:moveTo>
                <a:lnTo>
                  <a:pt x="1101540" y="95653"/>
                </a:lnTo>
                <a:lnTo>
                  <a:pt x="1101540" y="0"/>
                </a:lnTo>
                <a:lnTo>
                  <a:pt x="0" y="0"/>
                </a:lnTo>
                <a:lnTo>
                  <a:pt x="0" y="9565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2" name="object 42"/>
          <p:cNvSpPr/>
          <p:nvPr/>
        </p:nvSpPr>
        <p:spPr>
          <a:xfrm>
            <a:off x="4881943" y="1892934"/>
            <a:ext cx="69533" cy="620077"/>
          </a:xfrm>
          <a:custGeom>
            <a:avLst/>
            <a:gdLst/>
            <a:ahLst/>
            <a:cxnLst/>
            <a:rect l="l" t="t" r="r" b="b"/>
            <a:pathLst>
              <a:path w="92709" h="826770">
                <a:moveTo>
                  <a:pt x="92399" y="0"/>
                </a:moveTo>
                <a:lnTo>
                  <a:pt x="0" y="0"/>
                </a:lnTo>
                <a:lnTo>
                  <a:pt x="0" y="826454"/>
                </a:lnTo>
                <a:lnTo>
                  <a:pt x="92399" y="826454"/>
                </a:lnTo>
                <a:lnTo>
                  <a:pt x="92399"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3" name="object 43"/>
          <p:cNvSpPr/>
          <p:nvPr/>
        </p:nvSpPr>
        <p:spPr>
          <a:xfrm>
            <a:off x="4245544" y="1923018"/>
            <a:ext cx="71438" cy="0"/>
          </a:xfrm>
          <a:custGeom>
            <a:avLst/>
            <a:gdLst/>
            <a:ahLst/>
            <a:cxnLst/>
            <a:rect l="l" t="t" r="r" b="b"/>
            <a:pathLst>
              <a:path w="95250">
                <a:moveTo>
                  <a:pt x="0" y="0"/>
                </a:moveTo>
                <a:lnTo>
                  <a:pt x="95238" y="0"/>
                </a:lnTo>
              </a:path>
            </a:pathLst>
          </a:custGeom>
          <a:ln w="80224">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4" name="object 44"/>
          <p:cNvSpPr/>
          <p:nvPr/>
        </p:nvSpPr>
        <p:spPr>
          <a:xfrm>
            <a:off x="4412902" y="1923018"/>
            <a:ext cx="70485" cy="0"/>
          </a:xfrm>
          <a:custGeom>
            <a:avLst/>
            <a:gdLst/>
            <a:ahLst/>
            <a:cxnLst/>
            <a:rect l="l" t="t" r="r" b="b"/>
            <a:pathLst>
              <a:path w="93979">
                <a:moveTo>
                  <a:pt x="0" y="0"/>
                </a:moveTo>
                <a:lnTo>
                  <a:pt x="93818" y="0"/>
                </a:lnTo>
              </a:path>
            </a:pathLst>
          </a:custGeom>
          <a:ln w="80224">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5" name="object 45"/>
          <p:cNvSpPr/>
          <p:nvPr/>
        </p:nvSpPr>
        <p:spPr>
          <a:xfrm>
            <a:off x="4579209" y="1923018"/>
            <a:ext cx="71438" cy="0"/>
          </a:xfrm>
          <a:custGeom>
            <a:avLst/>
            <a:gdLst/>
            <a:ahLst/>
            <a:cxnLst/>
            <a:rect l="l" t="t" r="r" b="b"/>
            <a:pathLst>
              <a:path w="95250">
                <a:moveTo>
                  <a:pt x="0" y="0"/>
                </a:moveTo>
                <a:lnTo>
                  <a:pt x="95219" y="0"/>
                </a:lnTo>
              </a:path>
            </a:pathLst>
          </a:custGeom>
          <a:ln w="80224">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6" name="object 46"/>
          <p:cNvSpPr/>
          <p:nvPr/>
        </p:nvSpPr>
        <p:spPr>
          <a:xfrm>
            <a:off x="4746566" y="1923018"/>
            <a:ext cx="71438" cy="0"/>
          </a:xfrm>
          <a:custGeom>
            <a:avLst/>
            <a:gdLst/>
            <a:ahLst/>
            <a:cxnLst/>
            <a:rect l="l" t="t" r="r" b="b"/>
            <a:pathLst>
              <a:path w="95250">
                <a:moveTo>
                  <a:pt x="0" y="0"/>
                </a:moveTo>
                <a:lnTo>
                  <a:pt x="95238" y="0"/>
                </a:lnTo>
              </a:path>
            </a:pathLst>
          </a:custGeom>
          <a:ln w="80224">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7" name="object 47"/>
          <p:cNvSpPr/>
          <p:nvPr/>
        </p:nvSpPr>
        <p:spPr>
          <a:xfrm>
            <a:off x="4245544" y="1795724"/>
            <a:ext cx="71438" cy="0"/>
          </a:xfrm>
          <a:custGeom>
            <a:avLst/>
            <a:gdLst/>
            <a:ahLst/>
            <a:cxnLst/>
            <a:rect l="l" t="t" r="r" b="b"/>
            <a:pathLst>
              <a:path w="95250">
                <a:moveTo>
                  <a:pt x="0" y="0"/>
                </a:moveTo>
                <a:lnTo>
                  <a:pt x="95238" y="0"/>
                </a:lnTo>
              </a:path>
            </a:pathLst>
          </a:custGeom>
          <a:ln w="67321">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8" name="object 48"/>
          <p:cNvSpPr/>
          <p:nvPr/>
        </p:nvSpPr>
        <p:spPr>
          <a:xfrm>
            <a:off x="4412902" y="1795724"/>
            <a:ext cx="70485" cy="0"/>
          </a:xfrm>
          <a:custGeom>
            <a:avLst/>
            <a:gdLst/>
            <a:ahLst/>
            <a:cxnLst/>
            <a:rect l="l" t="t" r="r" b="b"/>
            <a:pathLst>
              <a:path w="93979">
                <a:moveTo>
                  <a:pt x="0" y="0"/>
                </a:moveTo>
                <a:lnTo>
                  <a:pt x="93818" y="0"/>
                </a:lnTo>
              </a:path>
            </a:pathLst>
          </a:custGeom>
          <a:ln w="67321">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49" name="object 49"/>
          <p:cNvSpPr/>
          <p:nvPr/>
        </p:nvSpPr>
        <p:spPr>
          <a:xfrm>
            <a:off x="4579209" y="1795724"/>
            <a:ext cx="71438" cy="0"/>
          </a:xfrm>
          <a:custGeom>
            <a:avLst/>
            <a:gdLst/>
            <a:ahLst/>
            <a:cxnLst/>
            <a:rect l="l" t="t" r="r" b="b"/>
            <a:pathLst>
              <a:path w="95250">
                <a:moveTo>
                  <a:pt x="0" y="0"/>
                </a:moveTo>
                <a:lnTo>
                  <a:pt x="95219" y="0"/>
                </a:lnTo>
              </a:path>
            </a:pathLst>
          </a:custGeom>
          <a:ln w="67321">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0" name="object 50"/>
          <p:cNvSpPr/>
          <p:nvPr/>
        </p:nvSpPr>
        <p:spPr>
          <a:xfrm>
            <a:off x="4746566" y="1795724"/>
            <a:ext cx="71438" cy="0"/>
          </a:xfrm>
          <a:custGeom>
            <a:avLst/>
            <a:gdLst/>
            <a:ahLst/>
            <a:cxnLst/>
            <a:rect l="l" t="t" r="r" b="b"/>
            <a:pathLst>
              <a:path w="95250">
                <a:moveTo>
                  <a:pt x="0" y="0"/>
                </a:moveTo>
                <a:lnTo>
                  <a:pt x="95238" y="0"/>
                </a:lnTo>
              </a:path>
            </a:pathLst>
          </a:custGeom>
          <a:ln w="67321">
            <a:solidFill>
              <a:srgbClr val="FFFFFF"/>
            </a:solidFill>
          </a:ln>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1" name="object 51"/>
          <p:cNvSpPr/>
          <p:nvPr/>
        </p:nvSpPr>
        <p:spPr>
          <a:xfrm>
            <a:off x="4245544" y="2026141"/>
            <a:ext cx="71438" cy="73343"/>
          </a:xfrm>
          <a:custGeom>
            <a:avLst/>
            <a:gdLst/>
            <a:ahLst/>
            <a:cxnLst/>
            <a:rect l="l" t="t" r="r" b="b"/>
            <a:pathLst>
              <a:path w="95250" h="97789">
                <a:moveTo>
                  <a:pt x="0" y="97403"/>
                </a:moveTo>
                <a:lnTo>
                  <a:pt x="95238" y="97403"/>
                </a:lnTo>
                <a:lnTo>
                  <a:pt x="95238"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2" name="object 52"/>
          <p:cNvSpPr/>
          <p:nvPr/>
        </p:nvSpPr>
        <p:spPr>
          <a:xfrm>
            <a:off x="4371339" y="2026141"/>
            <a:ext cx="70485" cy="73343"/>
          </a:xfrm>
          <a:custGeom>
            <a:avLst/>
            <a:gdLst/>
            <a:ahLst/>
            <a:cxnLst/>
            <a:rect l="l" t="t" r="r" b="b"/>
            <a:pathLst>
              <a:path w="93979" h="97789">
                <a:moveTo>
                  <a:pt x="0" y="97403"/>
                </a:moveTo>
                <a:lnTo>
                  <a:pt x="93799" y="97403"/>
                </a:lnTo>
                <a:lnTo>
                  <a:pt x="93799"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3" name="object 53"/>
          <p:cNvSpPr/>
          <p:nvPr/>
        </p:nvSpPr>
        <p:spPr>
          <a:xfrm>
            <a:off x="4496055" y="2026141"/>
            <a:ext cx="71438" cy="73343"/>
          </a:xfrm>
          <a:custGeom>
            <a:avLst/>
            <a:gdLst/>
            <a:ahLst/>
            <a:cxnLst/>
            <a:rect l="l" t="t" r="r" b="b"/>
            <a:pathLst>
              <a:path w="95250" h="97789">
                <a:moveTo>
                  <a:pt x="0" y="97403"/>
                </a:moveTo>
                <a:lnTo>
                  <a:pt x="95238" y="97403"/>
                </a:lnTo>
                <a:lnTo>
                  <a:pt x="95238"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4" name="object 54"/>
          <p:cNvSpPr/>
          <p:nvPr/>
        </p:nvSpPr>
        <p:spPr>
          <a:xfrm>
            <a:off x="4620771" y="2026141"/>
            <a:ext cx="71438" cy="73343"/>
          </a:xfrm>
          <a:custGeom>
            <a:avLst/>
            <a:gdLst/>
            <a:ahLst/>
            <a:cxnLst/>
            <a:rect l="l" t="t" r="r" b="b"/>
            <a:pathLst>
              <a:path w="95250" h="97789">
                <a:moveTo>
                  <a:pt x="95238" y="0"/>
                </a:moveTo>
                <a:lnTo>
                  <a:pt x="0" y="0"/>
                </a:lnTo>
                <a:lnTo>
                  <a:pt x="0" y="97403"/>
                </a:lnTo>
                <a:lnTo>
                  <a:pt x="95238" y="97403"/>
                </a:lnTo>
                <a:lnTo>
                  <a:pt x="95238" y="0"/>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5" name="object 55"/>
          <p:cNvSpPr/>
          <p:nvPr/>
        </p:nvSpPr>
        <p:spPr>
          <a:xfrm>
            <a:off x="4746566" y="2026141"/>
            <a:ext cx="71438" cy="73343"/>
          </a:xfrm>
          <a:custGeom>
            <a:avLst/>
            <a:gdLst/>
            <a:ahLst/>
            <a:cxnLst/>
            <a:rect l="l" t="t" r="r" b="b"/>
            <a:pathLst>
              <a:path w="95250" h="97789">
                <a:moveTo>
                  <a:pt x="0" y="97403"/>
                </a:moveTo>
                <a:lnTo>
                  <a:pt x="95238" y="97403"/>
                </a:lnTo>
                <a:lnTo>
                  <a:pt x="95238"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6" name="object 56"/>
          <p:cNvSpPr/>
          <p:nvPr/>
        </p:nvSpPr>
        <p:spPr>
          <a:xfrm>
            <a:off x="4245544" y="2193720"/>
            <a:ext cx="71438" cy="73343"/>
          </a:xfrm>
          <a:custGeom>
            <a:avLst/>
            <a:gdLst/>
            <a:ahLst/>
            <a:cxnLst/>
            <a:rect l="l" t="t" r="r" b="b"/>
            <a:pathLst>
              <a:path w="95250" h="97789">
                <a:moveTo>
                  <a:pt x="0" y="97403"/>
                </a:moveTo>
                <a:lnTo>
                  <a:pt x="95238" y="97403"/>
                </a:lnTo>
                <a:lnTo>
                  <a:pt x="95238"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7" name="object 57"/>
          <p:cNvSpPr/>
          <p:nvPr/>
        </p:nvSpPr>
        <p:spPr>
          <a:xfrm>
            <a:off x="4371339" y="2193720"/>
            <a:ext cx="70485" cy="73343"/>
          </a:xfrm>
          <a:custGeom>
            <a:avLst/>
            <a:gdLst/>
            <a:ahLst/>
            <a:cxnLst/>
            <a:rect l="l" t="t" r="r" b="b"/>
            <a:pathLst>
              <a:path w="93979" h="97789">
                <a:moveTo>
                  <a:pt x="0" y="97403"/>
                </a:moveTo>
                <a:lnTo>
                  <a:pt x="93799" y="97403"/>
                </a:lnTo>
                <a:lnTo>
                  <a:pt x="93799"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8" name="object 58"/>
          <p:cNvSpPr/>
          <p:nvPr/>
        </p:nvSpPr>
        <p:spPr>
          <a:xfrm>
            <a:off x="4496055" y="2193720"/>
            <a:ext cx="71438" cy="73343"/>
          </a:xfrm>
          <a:custGeom>
            <a:avLst/>
            <a:gdLst/>
            <a:ahLst/>
            <a:cxnLst/>
            <a:rect l="l" t="t" r="r" b="b"/>
            <a:pathLst>
              <a:path w="95250" h="97789">
                <a:moveTo>
                  <a:pt x="0" y="97403"/>
                </a:moveTo>
                <a:lnTo>
                  <a:pt x="95238" y="97403"/>
                </a:lnTo>
                <a:lnTo>
                  <a:pt x="95238"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59" name="object 59"/>
          <p:cNvSpPr/>
          <p:nvPr/>
        </p:nvSpPr>
        <p:spPr>
          <a:xfrm>
            <a:off x="4746566" y="2193720"/>
            <a:ext cx="71438" cy="73343"/>
          </a:xfrm>
          <a:custGeom>
            <a:avLst/>
            <a:gdLst/>
            <a:ahLst/>
            <a:cxnLst/>
            <a:rect l="l" t="t" r="r" b="b"/>
            <a:pathLst>
              <a:path w="95250" h="97789">
                <a:moveTo>
                  <a:pt x="0" y="97403"/>
                </a:moveTo>
                <a:lnTo>
                  <a:pt x="95238" y="97403"/>
                </a:lnTo>
                <a:lnTo>
                  <a:pt x="95238" y="0"/>
                </a:lnTo>
                <a:lnTo>
                  <a:pt x="0" y="0"/>
                </a:lnTo>
                <a:lnTo>
                  <a:pt x="0" y="97403"/>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60" name="object 60"/>
          <p:cNvSpPr/>
          <p:nvPr/>
        </p:nvSpPr>
        <p:spPr>
          <a:xfrm>
            <a:off x="4245544" y="2361313"/>
            <a:ext cx="71438" cy="73343"/>
          </a:xfrm>
          <a:custGeom>
            <a:avLst/>
            <a:gdLst/>
            <a:ahLst/>
            <a:cxnLst/>
            <a:rect l="l" t="t" r="r" b="b"/>
            <a:pathLst>
              <a:path w="95250" h="97789">
                <a:moveTo>
                  <a:pt x="0" y="97384"/>
                </a:moveTo>
                <a:lnTo>
                  <a:pt x="95238" y="97384"/>
                </a:lnTo>
                <a:lnTo>
                  <a:pt x="95238" y="0"/>
                </a:lnTo>
                <a:lnTo>
                  <a:pt x="0" y="0"/>
                </a:lnTo>
                <a:lnTo>
                  <a:pt x="0" y="97384"/>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61" name="object 61"/>
          <p:cNvSpPr/>
          <p:nvPr/>
        </p:nvSpPr>
        <p:spPr>
          <a:xfrm>
            <a:off x="4371339" y="2361313"/>
            <a:ext cx="70485" cy="73343"/>
          </a:xfrm>
          <a:custGeom>
            <a:avLst/>
            <a:gdLst/>
            <a:ahLst/>
            <a:cxnLst/>
            <a:rect l="l" t="t" r="r" b="b"/>
            <a:pathLst>
              <a:path w="93979" h="97789">
                <a:moveTo>
                  <a:pt x="0" y="97384"/>
                </a:moveTo>
                <a:lnTo>
                  <a:pt x="93799" y="97384"/>
                </a:lnTo>
                <a:lnTo>
                  <a:pt x="93799" y="0"/>
                </a:lnTo>
                <a:lnTo>
                  <a:pt x="0" y="0"/>
                </a:lnTo>
                <a:lnTo>
                  <a:pt x="0" y="97384"/>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62" name="object 62"/>
          <p:cNvSpPr/>
          <p:nvPr/>
        </p:nvSpPr>
        <p:spPr>
          <a:xfrm>
            <a:off x="4496055" y="2361313"/>
            <a:ext cx="71438" cy="73343"/>
          </a:xfrm>
          <a:custGeom>
            <a:avLst/>
            <a:gdLst/>
            <a:ahLst/>
            <a:cxnLst/>
            <a:rect l="l" t="t" r="r" b="b"/>
            <a:pathLst>
              <a:path w="95250" h="97789">
                <a:moveTo>
                  <a:pt x="0" y="97384"/>
                </a:moveTo>
                <a:lnTo>
                  <a:pt x="95238" y="97384"/>
                </a:lnTo>
                <a:lnTo>
                  <a:pt x="95238" y="0"/>
                </a:lnTo>
                <a:lnTo>
                  <a:pt x="0" y="0"/>
                </a:lnTo>
                <a:lnTo>
                  <a:pt x="0" y="97384"/>
                </a:lnTo>
                <a:close/>
              </a:path>
            </a:pathLst>
          </a:custGeom>
          <a:solidFill>
            <a:srgbClr val="FFFFFF"/>
          </a:solid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63" name="object 63"/>
          <p:cNvSpPr/>
          <p:nvPr/>
        </p:nvSpPr>
        <p:spPr>
          <a:xfrm>
            <a:off x="4621851" y="2187278"/>
            <a:ext cx="85268" cy="85937"/>
          </a:xfrm>
          <a:prstGeom prst="rect">
            <a:avLst/>
          </a:prstGeom>
          <a:blipFill>
            <a:blip r:embed="rId7" cstate="print"/>
            <a:stretch>
              <a:fillRect/>
            </a:stretch>
          </a:blipFill>
        </p:spPr>
        <p:txBody>
          <a:bodyPr wrap="square" lIns="0" tIns="0" rIns="0" bIns="0" rtlCol="0"/>
          <a:lstStyle/>
          <a:p>
            <a:pPr defTabSz="342900" eaLnBrk="0" fontAlgn="base" hangingPunct="0">
              <a:spcBef>
                <a:spcPct val="0"/>
              </a:spcBef>
              <a:spcAft>
                <a:spcPct val="0"/>
              </a:spcAft>
              <a:buClrTx/>
            </a:pPr>
            <a:endParaRPr sz="1350" kern="1200">
              <a:solidFill>
                <a:prstClr val="black"/>
              </a:solidFill>
              <a:latin typeface="Calibri" charset="0"/>
              <a:ea typeface="ＭＳ Ｐゴシック" charset="0"/>
            </a:endParaRPr>
          </a:p>
        </p:txBody>
      </p:sp>
      <p:sp>
        <p:nvSpPr>
          <p:cNvPr id="64" name="object 64"/>
          <p:cNvSpPr txBox="1"/>
          <p:nvPr/>
        </p:nvSpPr>
        <p:spPr>
          <a:xfrm>
            <a:off x="3762630" y="2892864"/>
            <a:ext cx="1466850" cy="1117614"/>
          </a:xfrm>
          <a:prstGeom prst="rect">
            <a:avLst/>
          </a:prstGeom>
        </p:spPr>
        <p:txBody>
          <a:bodyPr vert="horz" wrap="square" lIns="0" tIns="9525" rIns="0" bIns="0" rtlCol="0">
            <a:spAutoFit/>
          </a:bodyPr>
          <a:lstStyle/>
          <a:p>
            <a:pPr marL="9049" marR="3810" algn="ctr" defTabSz="342900" eaLnBrk="0" fontAlgn="base" hangingPunct="0">
              <a:spcBef>
                <a:spcPts val="75"/>
              </a:spcBef>
              <a:spcAft>
                <a:spcPct val="0"/>
              </a:spcAft>
              <a:buClrTx/>
            </a:pPr>
            <a:r>
              <a:rPr sz="1800" b="1" kern="1200" spc="-4" dirty="0">
                <a:solidFill>
                  <a:srgbClr val="FFFFFF"/>
                </a:solidFill>
                <a:latin typeface="GT Haptik"/>
                <a:ea typeface="ＭＳ Ｐゴシック" charset="0"/>
                <a:cs typeface="GT Haptik"/>
              </a:rPr>
              <a:t>Summer  </a:t>
            </a:r>
            <a:r>
              <a:rPr sz="1800" b="1" kern="1200" dirty="0">
                <a:solidFill>
                  <a:srgbClr val="FFFFFF"/>
                </a:solidFill>
                <a:latin typeface="GT Haptik"/>
                <a:ea typeface="ＭＳ Ｐゴシック" charset="0"/>
                <a:cs typeface="GT Haptik"/>
              </a:rPr>
              <a:t>Prog</a:t>
            </a:r>
            <a:r>
              <a:rPr sz="1800" b="1" kern="1200" spc="4" dirty="0">
                <a:solidFill>
                  <a:srgbClr val="FFFFFF"/>
                </a:solidFill>
                <a:latin typeface="GT Haptik"/>
                <a:ea typeface="ＭＳ Ｐゴシック" charset="0"/>
                <a:cs typeface="GT Haptik"/>
              </a:rPr>
              <a:t>r</a:t>
            </a:r>
            <a:r>
              <a:rPr sz="1800" b="1" kern="1200" dirty="0">
                <a:solidFill>
                  <a:srgbClr val="FFFFFF"/>
                </a:solidFill>
                <a:latin typeface="GT Haptik"/>
                <a:ea typeface="ＭＳ Ｐゴシック" charset="0"/>
                <a:cs typeface="GT Haptik"/>
              </a:rPr>
              <a:t>amm</a:t>
            </a:r>
            <a:r>
              <a:rPr sz="1800" b="1" kern="1200" spc="-8" dirty="0">
                <a:solidFill>
                  <a:srgbClr val="FFFFFF"/>
                </a:solidFill>
                <a:latin typeface="GT Haptik"/>
                <a:ea typeface="ＭＳ Ｐゴシック" charset="0"/>
                <a:cs typeface="GT Haptik"/>
              </a:rPr>
              <a:t>i</a:t>
            </a:r>
            <a:r>
              <a:rPr sz="1800" b="1" kern="1200" dirty="0">
                <a:solidFill>
                  <a:srgbClr val="FFFFFF"/>
                </a:solidFill>
                <a:latin typeface="GT Haptik"/>
                <a:ea typeface="ＭＳ Ｐゴシック" charset="0"/>
                <a:cs typeface="GT Haptik"/>
              </a:rPr>
              <a:t>ng  &amp; Pair</a:t>
            </a:r>
            <a:r>
              <a:rPr sz="1800" b="1" kern="1200" spc="-60" dirty="0">
                <a:solidFill>
                  <a:srgbClr val="FFFFFF"/>
                </a:solidFill>
                <a:latin typeface="GT Haptik"/>
                <a:ea typeface="ＭＳ Ｐゴシック" charset="0"/>
                <a:cs typeface="GT Haptik"/>
              </a:rPr>
              <a:t> </a:t>
            </a:r>
            <a:r>
              <a:rPr sz="1800" b="1" kern="1200" dirty="0">
                <a:solidFill>
                  <a:srgbClr val="FFFFFF"/>
                </a:solidFill>
                <a:latin typeface="GT Haptik"/>
                <a:ea typeface="ＭＳ Ｐゴシック" charset="0"/>
                <a:cs typeface="GT Haptik"/>
              </a:rPr>
              <a:t>Events</a:t>
            </a:r>
            <a:endParaRPr sz="1800" kern="1200" dirty="0">
              <a:solidFill>
                <a:prstClr val="black"/>
              </a:solidFill>
              <a:latin typeface="GT Haptik"/>
              <a:ea typeface="ＭＳ Ｐゴシック" charset="0"/>
              <a:cs typeface="GT Haptik"/>
            </a:endParaRPr>
          </a:p>
        </p:txBody>
      </p:sp>
    </p:spTree>
    <p:extLst>
      <p:ext uri="{BB962C8B-B14F-4D97-AF65-F5344CB8AC3E}">
        <p14:creationId xmlns:p14="http://schemas.microsoft.com/office/powerpoint/2010/main" val="1191457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26256" y="204787"/>
            <a:ext cx="7766600" cy="566738"/>
          </a:xfrm>
        </p:spPr>
        <p:txBody>
          <a:bodyPr vert="horz" wrap="square" lIns="0" tIns="0" rIns="0" bIns="0" numCol="1" anchor="t" anchorCtr="0" compatLnSpc="1">
            <a:prstTxWarp prst="textNoShape">
              <a:avLst/>
            </a:prstTxWarp>
          </a:bodyPr>
          <a:lstStyle/>
          <a:p>
            <a:pPr algn="l" eaLnBrk="1" hangingPunct="1"/>
            <a:r>
              <a:rPr lang="en-US" dirty="0">
                <a:latin typeface="GT Haptik Medium" charset="0"/>
                <a:ea typeface="ＭＳ Ｐゴシック" charset="0"/>
                <a:cs typeface="GT Haptik Medium" charset="0"/>
              </a:rPr>
              <a:t>MENTOR EXPECTATIONS</a:t>
            </a:r>
          </a:p>
        </p:txBody>
      </p:sp>
      <p:sp>
        <p:nvSpPr>
          <p:cNvPr id="7" name="Content Placeholder 1"/>
          <p:cNvSpPr txBox="1">
            <a:spLocks/>
          </p:cNvSpPr>
          <p:nvPr/>
        </p:nvSpPr>
        <p:spPr bwMode="auto">
          <a:xfrm>
            <a:off x="541735" y="882254"/>
            <a:ext cx="8242697" cy="47267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eaLnBrk="1" hangingPunct="1">
              <a:buClrTx/>
              <a:buNone/>
              <a:defRPr/>
            </a:pPr>
            <a:endParaRPr lang="en-US" sz="1500" dirty="0">
              <a:solidFill>
                <a:srgbClr val="1E2D66"/>
              </a:solidFill>
              <a:latin typeface="Georgia" charset="0"/>
              <a:ea typeface="ＭＳ Ｐゴシック" charset="0"/>
            </a:endParaRPr>
          </a:p>
        </p:txBody>
      </p:sp>
      <p:sp>
        <p:nvSpPr>
          <p:cNvPr id="8" name="Rectangle 7"/>
          <p:cNvSpPr/>
          <p:nvPr/>
        </p:nvSpPr>
        <p:spPr>
          <a:xfrm>
            <a:off x="541735" y="1644257"/>
            <a:ext cx="1952024" cy="2625328"/>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9" name="Rectangle 8"/>
          <p:cNvSpPr/>
          <p:nvPr/>
        </p:nvSpPr>
        <p:spPr>
          <a:xfrm>
            <a:off x="2601514" y="1644257"/>
            <a:ext cx="1952024" cy="2625328"/>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10" name="Content Placeholder 1"/>
          <p:cNvSpPr txBox="1">
            <a:spLocks/>
          </p:cNvSpPr>
          <p:nvPr/>
        </p:nvSpPr>
        <p:spPr bwMode="auto">
          <a:xfrm>
            <a:off x="627158" y="1465660"/>
            <a:ext cx="1781177" cy="2687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Aft>
                <a:spcPts val="450"/>
              </a:spcAft>
              <a:buClr>
                <a:srgbClr val="4287E1"/>
              </a:buClr>
              <a:buNone/>
              <a:defRPr/>
            </a:pPr>
            <a:endParaRPr lang="en-US" sz="1800" b="1" kern="1200" dirty="0">
              <a:solidFill>
                <a:srgbClr val="4287E1"/>
              </a:solidFill>
              <a:latin typeface="GT Haptik Medium" charset="0"/>
              <a:cs typeface="GT Haptik Medium" charset="0"/>
            </a:endParaRPr>
          </a:p>
          <a:p>
            <a:pPr marL="0" indent="0" algn="ctr" defTabSz="342900" fontAlgn="base">
              <a:spcAft>
                <a:spcPts val="450"/>
              </a:spcAft>
              <a:buClr>
                <a:srgbClr val="4287E1"/>
              </a:buClr>
              <a:buNone/>
              <a:defRPr/>
            </a:pPr>
            <a:endParaRPr lang="en-US" sz="1800" b="1" kern="1200" dirty="0">
              <a:solidFill>
                <a:srgbClr val="4287E1"/>
              </a:solidFill>
              <a:latin typeface="GT Haptik Medium" charset="0"/>
              <a:cs typeface="GT Haptik Medium" charset="0"/>
            </a:endParaRPr>
          </a:p>
          <a:p>
            <a:pPr marL="0" indent="0" algn="ctr" defTabSz="342900" fontAlgn="base">
              <a:spcAft>
                <a:spcPts val="450"/>
              </a:spcAft>
              <a:buClr>
                <a:srgbClr val="4287E1"/>
              </a:buClr>
              <a:buNone/>
              <a:defRPr/>
            </a:pPr>
            <a:r>
              <a:rPr lang="en-US" sz="1650" b="1" kern="1200" dirty="0">
                <a:solidFill>
                  <a:prstClr val="black"/>
                </a:solidFill>
                <a:latin typeface="GT Haptik Medium" charset="0"/>
                <a:cs typeface="GT Haptik Medium" charset="0"/>
              </a:rPr>
              <a:t>Communicate Weekly with Mentee and Meet Monthly (In-Person or Virtually)</a:t>
            </a:r>
          </a:p>
        </p:txBody>
      </p:sp>
      <p:sp>
        <p:nvSpPr>
          <p:cNvPr id="11" name="Content Placeholder 1"/>
          <p:cNvSpPr txBox="1">
            <a:spLocks/>
          </p:cNvSpPr>
          <p:nvPr/>
        </p:nvSpPr>
        <p:spPr bwMode="auto">
          <a:xfrm>
            <a:off x="2684163" y="1550789"/>
            <a:ext cx="1786727" cy="2516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Aft>
                <a:spcPts val="450"/>
              </a:spcAft>
              <a:buClr>
                <a:srgbClr val="4287E1"/>
              </a:buClr>
              <a:buNone/>
              <a:defRPr/>
            </a:pPr>
            <a:endParaRPr lang="en-US" sz="1650" b="1" kern="1200" dirty="0">
              <a:solidFill>
                <a:srgbClr val="4287E1"/>
              </a:solidFill>
              <a:latin typeface="GT Haptik Medium" charset="0"/>
              <a:cs typeface="GT Haptik Medium" charset="0"/>
            </a:endParaRPr>
          </a:p>
          <a:p>
            <a:pPr marL="0" indent="0" algn="ctr" defTabSz="342900" fontAlgn="base">
              <a:spcAft>
                <a:spcPts val="450"/>
              </a:spcAft>
              <a:buClr>
                <a:srgbClr val="4287E1"/>
              </a:buClr>
              <a:buNone/>
              <a:defRPr/>
            </a:pPr>
            <a:endParaRPr lang="en-US" sz="1650" b="1" kern="1200" dirty="0">
              <a:solidFill>
                <a:srgbClr val="4287E1"/>
              </a:solidFill>
              <a:latin typeface="GT Haptik Medium" charset="0"/>
              <a:cs typeface="GT Haptik Medium" charset="0"/>
            </a:endParaRPr>
          </a:p>
          <a:p>
            <a:pPr marL="0" indent="0" algn="ctr" defTabSz="342900" fontAlgn="base">
              <a:spcAft>
                <a:spcPts val="450"/>
              </a:spcAft>
              <a:buClr>
                <a:srgbClr val="4287E1"/>
              </a:buClr>
              <a:buNone/>
              <a:defRPr/>
            </a:pPr>
            <a:r>
              <a:rPr lang="en-US" sz="1650" b="1" kern="1200" dirty="0">
                <a:solidFill>
                  <a:prstClr val="black"/>
                </a:solidFill>
                <a:latin typeface="GT Haptik Medium" charset="0"/>
                <a:cs typeface="GT Haptik Medium" charset="0"/>
              </a:rPr>
              <a:t>Engage in Curriculum Conversation During Monthly Meetings</a:t>
            </a:r>
            <a:r>
              <a:rPr lang="en-US" sz="1650" b="1" kern="1200" dirty="0">
                <a:solidFill>
                  <a:srgbClr val="4287E1"/>
                </a:solidFill>
                <a:latin typeface="GT Haptik Medium" charset="0"/>
                <a:cs typeface="GT Haptik Medium" charset="0"/>
              </a:rPr>
              <a:t>	</a:t>
            </a:r>
          </a:p>
        </p:txBody>
      </p:sp>
      <p:sp>
        <p:nvSpPr>
          <p:cNvPr id="18" name="Rectangle 17"/>
          <p:cNvSpPr/>
          <p:nvPr/>
        </p:nvSpPr>
        <p:spPr>
          <a:xfrm>
            <a:off x="4658917" y="1644257"/>
            <a:ext cx="1952024" cy="2625328"/>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19" name="Content Placeholder 1"/>
          <p:cNvSpPr txBox="1">
            <a:spLocks/>
          </p:cNvSpPr>
          <p:nvPr/>
        </p:nvSpPr>
        <p:spPr bwMode="auto">
          <a:xfrm>
            <a:off x="4741566" y="1550789"/>
            <a:ext cx="1786727" cy="2625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Aft>
                <a:spcPts val="450"/>
              </a:spcAft>
              <a:buClr>
                <a:srgbClr val="4287E1"/>
              </a:buClr>
              <a:buNone/>
              <a:defRPr/>
            </a:pPr>
            <a:endParaRPr lang="en-US" sz="1650" b="1" kern="1200" dirty="0">
              <a:solidFill>
                <a:srgbClr val="4287E1"/>
              </a:solidFill>
              <a:latin typeface="GT Haptik Medium" charset="0"/>
              <a:cs typeface="GT Haptik Medium" charset="0"/>
            </a:endParaRPr>
          </a:p>
          <a:p>
            <a:pPr marL="0" indent="0" algn="ctr" defTabSz="342900" fontAlgn="base">
              <a:spcAft>
                <a:spcPts val="450"/>
              </a:spcAft>
              <a:buClr>
                <a:srgbClr val="4287E1"/>
              </a:buClr>
              <a:buNone/>
              <a:defRPr/>
            </a:pPr>
            <a:endParaRPr lang="en-US" sz="1650" b="1" kern="1200" dirty="0">
              <a:solidFill>
                <a:srgbClr val="4287E1"/>
              </a:solidFill>
              <a:latin typeface="GT Haptik Medium" charset="0"/>
              <a:cs typeface="GT Haptik Medium" charset="0"/>
            </a:endParaRPr>
          </a:p>
          <a:p>
            <a:pPr marL="0" indent="0" algn="ctr" defTabSz="342900" fontAlgn="base">
              <a:spcAft>
                <a:spcPts val="450"/>
              </a:spcAft>
              <a:buClr>
                <a:srgbClr val="4287E1"/>
              </a:buClr>
              <a:buNone/>
              <a:defRPr/>
            </a:pPr>
            <a:r>
              <a:rPr lang="en-US" sz="1650" b="1" kern="1200" dirty="0">
                <a:solidFill>
                  <a:prstClr val="black"/>
                </a:solidFill>
                <a:latin typeface="GT Haptik Medium" charset="0"/>
                <a:cs typeface="GT Haptik Medium" charset="0"/>
              </a:rPr>
              <a:t>Share Updates with </a:t>
            </a:r>
            <a:r>
              <a:rPr lang="en-US" sz="1650" b="1" kern="1200" dirty="0" err="1">
                <a:solidFill>
                  <a:prstClr val="black"/>
                </a:solidFill>
                <a:latin typeface="GT Haptik Medium" charset="0"/>
                <a:cs typeface="GT Haptik Medium" charset="0"/>
              </a:rPr>
              <a:t>iMentor</a:t>
            </a:r>
            <a:r>
              <a:rPr lang="en-US" sz="1650" b="1" kern="1200" dirty="0">
                <a:solidFill>
                  <a:prstClr val="black"/>
                </a:solidFill>
                <a:latin typeface="GT Haptik Medium" charset="0"/>
                <a:cs typeface="GT Haptik Medium" charset="0"/>
              </a:rPr>
              <a:t> via Online Quarterly Surveys</a:t>
            </a:r>
          </a:p>
        </p:txBody>
      </p:sp>
      <p:sp>
        <p:nvSpPr>
          <p:cNvPr id="22" name="Rectangle 21"/>
          <p:cNvSpPr/>
          <p:nvPr/>
        </p:nvSpPr>
        <p:spPr>
          <a:xfrm>
            <a:off x="6709967" y="1644257"/>
            <a:ext cx="1952024" cy="2625328"/>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23" name="Content Placeholder 1"/>
          <p:cNvSpPr txBox="1">
            <a:spLocks/>
          </p:cNvSpPr>
          <p:nvPr/>
        </p:nvSpPr>
        <p:spPr bwMode="auto">
          <a:xfrm>
            <a:off x="6792616" y="1661191"/>
            <a:ext cx="1786727" cy="2625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Bef>
                <a:spcPct val="0"/>
              </a:spcBef>
              <a:spcAft>
                <a:spcPts val="450"/>
              </a:spcAft>
              <a:buClr>
                <a:srgbClr val="4287E1"/>
              </a:buClr>
              <a:buNone/>
              <a:defRPr/>
            </a:pPr>
            <a:endParaRPr lang="en-US" sz="1650" b="1" kern="1200" dirty="0">
              <a:solidFill>
                <a:srgbClr val="4287E1"/>
              </a:solidFill>
              <a:latin typeface="GT Haptik Medium" charset="0"/>
              <a:cs typeface="GT Haptik Medium" charset="0"/>
            </a:endParaRPr>
          </a:p>
          <a:p>
            <a:pPr marL="0" indent="0" algn="ctr" defTabSz="342900" fontAlgn="base">
              <a:spcBef>
                <a:spcPct val="0"/>
              </a:spcBef>
              <a:spcAft>
                <a:spcPts val="450"/>
              </a:spcAft>
              <a:buClr>
                <a:srgbClr val="4287E1"/>
              </a:buClr>
              <a:buNone/>
              <a:defRPr/>
            </a:pPr>
            <a:endParaRPr lang="en-US" sz="1650" b="1" kern="1200" dirty="0">
              <a:solidFill>
                <a:srgbClr val="4287E1"/>
              </a:solidFill>
              <a:latin typeface="GT Haptik Medium" charset="0"/>
              <a:cs typeface="GT Haptik Medium" charset="0"/>
            </a:endParaRPr>
          </a:p>
          <a:p>
            <a:pPr marL="0" indent="0" algn="ctr" defTabSz="342900" fontAlgn="base">
              <a:spcBef>
                <a:spcPct val="0"/>
              </a:spcBef>
              <a:spcAft>
                <a:spcPts val="450"/>
              </a:spcAft>
              <a:buClr>
                <a:srgbClr val="4287E1"/>
              </a:buClr>
              <a:buNone/>
              <a:defRPr/>
            </a:pPr>
            <a:r>
              <a:rPr lang="en-US" sz="1650" b="1" kern="1200" dirty="0">
                <a:solidFill>
                  <a:prstClr val="black"/>
                </a:solidFill>
                <a:latin typeface="GT Haptik Medium" charset="0"/>
                <a:cs typeface="GT Haptik Medium" charset="0"/>
              </a:rPr>
              <a:t>Attend Advising Sessions, Summer Workshops, and Pair Events</a:t>
            </a:r>
          </a:p>
        </p:txBody>
      </p:sp>
    </p:spTree>
    <p:extLst>
      <p:ext uri="{BB962C8B-B14F-4D97-AF65-F5344CB8AC3E}">
        <p14:creationId xmlns:p14="http://schemas.microsoft.com/office/powerpoint/2010/main" val="4132069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26256" y="204787"/>
            <a:ext cx="7766600" cy="566738"/>
          </a:xfrm>
        </p:spPr>
        <p:txBody>
          <a:bodyPr vert="horz" wrap="square" lIns="0" tIns="0" rIns="0" bIns="0" numCol="1" anchor="t" anchorCtr="0" compatLnSpc="1">
            <a:prstTxWarp prst="textNoShape">
              <a:avLst/>
            </a:prstTxWarp>
          </a:bodyPr>
          <a:lstStyle/>
          <a:p>
            <a:pPr algn="l" eaLnBrk="1" hangingPunct="1"/>
            <a:r>
              <a:rPr lang="en-US" dirty="0">
                <a:latin typeface="GT Haptik Medium" charset="0"/>
                <a:ea typeface="ＭＳ Ｐゴシック" charset="0"/>
                <a:cs typeface="GT Haptik Medium" charset="0"/>
              </a:rPr>
              <a:t>Role of the Mentor In the Post-Secondary Program</a:t>
            </a:r>
          </a:p>
        </p:txBody>
      </p:sp>
      <p:sp>
        <p:nvSpPr>
          <p:cNvPr id="7" name="Content Placeholder 1"/>
          <p:cNvSpPr txBox="1">
            <a:spLocks/>
          </p:cNvSpPr>
          <p:nvPr/>
        </p:nvSpPr>
        <p:spPr bwMode="auto">
          <a:xfrm>
            <a:off x="541735" y="882254"/>
            <a:ext cx="8242697" cy="47267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eaLnBrk="1" hangingPunct="1">
              <a:buClrTx/>
              <a:buNone/>
              <a:defRPr/>
            </a:pPr>
            <a:r>
              <a:rPr lang="en-US" sz="1350" dirty="0">
                <a:solidFill>
                  <a:srgbClr val="1E2D66"/>
                </a:solidFill>
                <a:latin typeface="Georgia" charset="0"/>
                <a:ea typeface="ＭＳ Ｐゴシック" charset="0"/>
              </a:rPr>
              <a:t>Building off of the foundation they have built in high school, we equip pairs with the knowledge, resources and targeted support to help ensure our mentees persist in their chosen pathway.</a:t>
            </a:r>
            <a:endParaRPr lang="en-US" sz="1500" dirty="0">
              <a:solidFill>
                <a:srgbClr val="1E2D66"/>
              </a:solidFill>
              <a:latin typeface="Georgia" charset="0"/>
              <a:ea typeface="ＭＳ Ｐゴシック" charset="0"/>
            </a:endParaRPr>
          </a:p>
        </p:txBody>
      </p:sp>
      <p:sp>
        <p:nvSpPr>
          <p:cNvPr id="8" name="Rectangle 7"/>
          <p:cNvSpPr/>
          <p:nvPr/>
        </p:nvSpPr>
        <p:spPr>
          <a:xfrm>
            <a:off x="541735" y="1644256"/>
            <a:ext cx="1952024" cy="2824143"/>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9" name="Rectangle 8"/>
          <p:cNvSpPr/>
          <p:nvPr/>
        </p:nvSpPr>
        <p:spPr>
          <a:xfrm>
            <a:off x="2493759" y="1644257"/>
            <a:ext cx="2165158" cy="2824142"/>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10" name="Content Placeholder 1"/>
          <p:cNvSpPr txBox="1">
            <a:spLocks/>
          </p:cNvSpPr>
          <p:nvPr/>
        </p:nvSpPr>
        <p:spPr bwMode="auto">
          <a:xfrm>
            <a:off x="627158" y="1608381"/>
            <a:ext cx="1781177" cy="2625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Aft>
                <a:spcPts val="450"/>
              </a:spcAft>
              <a:buClr>
                <a:srgbClr val="4287E1"/>
              </a:buClr>
              <a:buNone/>
              <a:defRPr/>
            </a:pPr>
            <a:r>
              <a:rPr lang="en-US" sz="1700" b="1" kern="1200" dirty="0">
                <a:solidFill>
                  <a:srgbClr val="4287E1"/>
                </a:solidFill>
                <a:latin typeface="GT Haptik Medium" charset="0"/>
                <a:cs typeface="GT Haptik Medium" charset="0"/>
              </a:rPr>
              <a:t>ENCOURAGE</a:t>
            </a:r>
          </a:p>
          <a:p>
            <a:pPr marL="0" indent="0" defTabSz="342900" fontAlgn="base">
              <a:spcAft>
                <a:spcPts val="450"/>
              </a:spcAft>
              <a:buClr>
                <a:srgbClr val="4287E1"/>
              </a:buClr>
              <a:buNone/>
              <a:defRPr/>
            </a:pPr>
            <a:endParaRPr lang="en-US" sz="1200" kern="1200" dirty="0">
              <a:solidFill>
                <a:prstClr val="black"/>
              </a:solidFill>
              <a:latin typeface="Georgia" panose="02040502050405020303" pitchFamily="18" charset="0"/>
            </a:endParaRPr>
          </a:p>
          <a:p>
            <a:pPr marL="0" indent="0" defTabSz="342900" fontAlgn="base">
              <a:spcAft>
                <a:spcPts val="450"/>
              </a:spcAft>
              <a:buClr>
                <a:srgbClr val="4287E1"/>
              </a:buClr>
              <a:buNone/>
              <a:defRPr/>
            </a:pPr>
            <a:endParaRPr lang="en-US" sz="1200" kern="1200" dirty="0">
              <a:solidFill>
                <a:prstClr val="black"/>
              </a:solidFill>
              <a:latin typeface="Georgia" panose="02040502050405020303" pitchFamily="18" charset="0"/>
            </a:endParaRPr>
          </a:p>
          <a:p>
            <a:pPr marL="0" indent="0" defTabSz="342900" fontAlgn="base">
              <a:spcAft>
                <a:spcPts val="450"/>
              </a:spcAft>
              <a:buClr>
                <a:srgbClr val="4287E1"/>
              </a:buClr>
              <a:buNone/>
              <a:defRPr/>
            </a:pPr>
            <a:r>
              <a:rPr lang="en-US" sz="1200" kern="1200" dirty="0">
                <a:solidFill>
                  <a:prstClr val="black"/>
                </a:solidFill>
                <a:latin typeface="Georgia" panose="02040502050405020303" pitchFamily="18" charset="0"/>
              </a:rPr>
              <a:t>Ensure students have the encouragement necessary to persist through challenges and feel that someone who knows and cares about them deeply has their back at all stages of the Post-Secondary journey</a:t>
            </a:r>
            <a:endParaRPr lang="en-US" sz="1500" b="1" kern="1200" dirty="0">
              <a:solidFill>
                <a:srgbClr val="4287E1"/>
              </a:solidFill>
              <a:latin typeface="Georgia" panose="02040502050405020303" pitchFamily="18" charset="0"/>
              <a:cs typeface="GT Haptik Medium" charset="0"/>
            </a:endParaRPr>
          </a:p>
        </p:txBody>
      </p:sp>
      <p:sp>
        <p:nvSpPr>
          <p:cNvPr id="11" name="Content Placeholder 1"/>
          <p:cNvSpPr txBox="1">
            <a:spLocks/>
          </p:cNvSpPr>
          <p:nvPr/>
        </p:nvSpPr>
        <p:spPr bwMode="auto">
          <a:xfrm>
            <a:off x="2746677" y="1666721"/>
            <a:ext cx="1786727" cy="2508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Aft>
                <a:spcPts val="450"/>
              </a:spcAft>
              <a:buClr>
                <a:srgbClr val="4287E1"/>
              </a:buClr>
              <a:buNone/>
              <a:defRPr/>
            </a:pPr>
            <a:r>
              <a:rPr lang="en-US" sz="1500" b="1" kern="1200" dirty="0">
                <a:solidFill>
                  <a:srgbClr val="4287E1"/>
                </a:solidFill>
                <a:latin typeface="GT Haptik Medium" charset="0"/>
                <a:cs typeface="GT Haptik Medium" charset="0"/>
              </a:rPr>
              <a:t>GENERATE OPPORTUNITIES</a:t>
            </a:r>
          </a:p>
          <a:p>
            <a:pPr marL="0" indent="0" defTabSz="342900" fontAlgn="base">
              <a:spcAft>
                <a:spcPts val="450"/>
              </a:spcAft>
              <a:buClr>
                <a:srgbClr val="4287E1"/>
              </a:buClr>
              <a:buNone/>
              <a:defRPr/>
            </a:pPr>
            <a:endParaRPr lang="en-US" sz="1200" kern="1200" dirty="0">
              <a:solidFill>
                <a:prstClr val="black"/>
              </a:solidFill>
              <a:latin typeface="Georgia" panose="02040502050405020303" pitchFamily="18" charset="0"/>
              <a:cs typeface="GT Haptik Medium" charset="0"/>
            </a:endParaRPr>
          </a:p>
          <a:p>
            <a:pPr marL="0" indent="0" defTabSz="342900" fontAlgn="base">
              <a:spcAft>
                <a:spcPts val="450"/>
              </a:spcAft>
              <a:buClr>
                <a:srgbClr val="4287E1"/>
              </a:buClr>
              <a:buNone/>
              <a:defRPr/>
            </a:pPr>
            <a:r>
              <a:rPr lang="en-US" sz="1200" kern="1200" dirty="0">
                <a:solidFill>
                  <a:prstClr val="black"/>
                </a:solidFill>
                <a:latin typeface="Georgia" panose="02040502050405020303" pitchFamily="18" charset="0"/>
                <a:cs typeface="GT Haptik Medium" charset="0"/>
              </a:rPr>
              <a:t>Leverage network and social capital to identify and advocate for opportunities that can drive their mentee’s post-secondary success and aspirations</a:t>
            </a:r>
          </a:p>
        </p:txBody>
      </p:sp>
      <p:sp>
        <p:nvSpPr>
          <p:cNvPr id="18" name="Rectangle 17"/>
          <p:cNvSpPr/>
          <p:nvPr/>
        </p:nvSpPr>
        <p:spPr>
          <a:xfrm>
            <a:off x="4658917" y="1644257"/>
            <a:ext cx="1952024" cy="2824142"/>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19" name="Content Placeholder 1"/>
          <p:cNvSpPr txBox="1">
            <a:spLocks/>
          </p:cNvSpPr>
          <p:nvPr/>
        </p:nvSpPr>
        <p:spPr bwMode="auto">
          <a:xfrm>
            <a:off x="4895946" y="1666721"/>
            <a:ext cx="1874348" cy="2508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Aft>
                <a:spcPts val="450"/>
              </a:spcAft>
              <a:buClr>
                <a:srgbClr val="4287E1"/>
              </a:buClr>
              <a:buNone/>
              <a:defRPr/>
            </a:pPr>
            <a:r>
              <a:rPr lang="en-US" sz="1650" b="1" kern="1200" dirty="0">
                <a:solidFill>
                  <a:srgbClr val="4287E1"/>
                </a:solidFill>
                <a:latin typeface="GT Haptik Medium" charset="0"/>
                <a:cs typeface="GT Haptik Medium" charset="0"/>
              </a:rPr>
              <a:t>IDENTIFY ISSUES</a:t>
            </a:r>
          </a:p>
          <a:p>
            <a:pPr marL="0" indent="0" algn="ctr" defTabSz="342900" fontAlgn="base">
              <a:spcAft>
                <a:spcPts val="450"/>
              </a:spcAft>
              <a:buClr>
                <a:srgbClr val="4287E1"/>
              </a:buClr>
              <a:buNone/>
              <a:defRPr/>
            </a:pPr>
            <a:endParaRPr lang="en-US" sz="1200" kern="1200" dirty="0">
              <a:solidFill>
                <a:srgbClr val="4287E1"/>
              </a:solidFill>
              <a:latin typeface="Georgia" panose="02040502050405020303" pitchFamily="18" charset="0"/>
              <a:cs typeface="GT Haptik Medium" charset="0"/>
            </a:endParaRPr>
          </a:p>
          <a:p>
            <a:pPr marL="0" indent="0" defTabSz="342900" fontAlgn="base">
              <a:spcAft>
                <a:spcPts val="450"/>
              </a:spcAft>
              <a:buClr>
                <a:srgbClr val="4287E1"/>
              </a:buClr>
              <a:buNone/>
              <a:defRPr/>
            </a:pPr>
            <a:r>
              <a:rPr lang="en-US" sz="1200" kern="1200" dirty="0">
                <a:solidFill>
                  <a:prstClr val="black"/>
                </a:solidFill>
                <a:latin typeface="Georgia" panose="02040502050405020303" pitchFamily="18" charset="0"/>
                <a:cs typeface="GT Haptik Medium" charset="0"/>
              </a:rPr>
              <a:t>Ask probing questions early and often. </a:t>
            </a:r>
          </a:p>
          <a:p>
            <a:pPr marL="0" indent="0" defTabSz="342900" fontAlgn="base">
              <a:spcAft>
                <a:spcPts val="450"/>
              </a:spcAft>
              <a:buClr>
                <a:srgbClr val="4287E1"/>
              </a:buClr>
              <a:buNone/>
              <a:defRPr/>
            </a:pPr>
            <a:r>
              <a:rPr lang="en-US" sz="1200" kern="1200" dirty="0">
                <a:solidFill>
                  <a:prstClr val="black"/>
                </a:solidFill>
                <a:latin typeface="Georgia" panose="02040502050405020303" pitchFamily="18" charset="0"/>
                <a:cs typeface="GT Haptik Medium" charset="0"/>
              </a:rPr>
              <a:t>Identify issues and share back with Program Manager immediately.</a:t>
            </a:r>
          </a:p>
        </p:txBody>
      </p:sp>
      <p:sp>
        <p:nvSpPr>
          <p:cNvPr id="22" name="Rectangle 21"/>
          <p:cNvSpPr/>
          <p:nvPr/>
        </p:nvSpPr>
        <p:spPr>
          <a:xfrm>
            <a:off x="6610941" y="1644257"/>
            <a:ext cx="2051050" cy="2824142"/>
          </a:xfrm>
          <a:prstGeom prst="rect">
            <a:avLst/>
          </a:prstGeom>
          <a:solidFill>
            <a:srgbClr val="4287E1">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0" fontAlgn="base" hangingPunct="0">
              <a:spcBef>
                <a:spcPct val="0"/>
              </a:spcBef>
              <a:spcAft>
                <a:spcPct val="0"/>
              </a:spcAft>
              <a:buClrTx/>
              <a:defRPr/>
            </a:pPr>
            <a:endParaRPr lang="en-US" sz="1350" kern="1200">
              <a:solidFill>
                <a:prstClr val="white"/>
              </a:solidFill>
              <a:latin typeface="Calibri"/>
            </a:endParaRPr>
          </a:p>
        </p:txBody>
      </p:sp>
      <p:sp>
        <p:nvSpPr>
          <p:cNvPr id="23" name="Content Placeholder 1"/>
          <p:cNvSpPr txBox="1">
            <a:spLocks/>
          </p:cNvSpPr>
          <p:nvPr/>
        </p:nvSpPr>
        <p:spPr bwMode="auto">
          <a:xfrm>
            <a:off x="6929647" y="1672813"/>
            <a:ext cx="1786727" cy="2795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indent="0" algn="ctr" defTabSz="342900" fontAlgn="base">
              <a:spcBef>
                <a:spcPct val="0"/>
              </a:spcBef>
              <a:spcAft>
                <a:spcPts val="450"/>
              </a:spcAft>
              <a:buClr>
                <a:srgbClr val="4287E1"/>
              </a:buClr>
              <a:buNone/>
              <a:defRPr/>
            </a:pPr>
            <a:r>
              <a:rPr lang="en-US" sz="1650" b="1" kern="1200" dirty="0">
                <a:solidFill>
                  <a:srgbClr val="4287E1"/>
                </a:solidFill>
                <a:latin typeface="GT Haptik Medium" charset="0"/>
                <a:cs typeface="GT Haptik Medium" charset="0"/>
              </a:rPr>
              <a:t>ENSURE ENGAGEMENT</a:t>
            </a:r>
          </a:p>
          <a:p>
            <a:pPr marL="0" indent="0" defTabSz="342900" fontAlgn="base">
              <a:spcBef>
                <a:spcPct val="0"/>
              </a:spcBef>
              <a:spcAft>
                <a:spcPts val="450"/>
              </a:spcAft>
              <a:buClr>
                <a:srgbClr val="4287E1"/>
              </a:buClr>
              <a:buNone/>
              <a:defRPr/>
            </a:pPr>
            <a:endParaRPr lang="en-US" sz="1200" b="1" kern="1200" dirty="0">
              <a:solidFill>
                <a:srgbClr val="4287E1"/>
              </a:solidFill>
              <a:latin typeface="Georgia" panose="02040502050405020303" pitchFamily="18" charset="0"/>
              <a:cs typeface="GT Haptik Medium" charset="0"/>
            </a:endParaRPr>
          </a:p>
          <a:p>
            <a:pPr marL="0" indent="0" defTabSz="342900" fontAlgn="base">
              <a:spcAft>
                <a:spcPts val="450"/>
              </a:spcAft>
              <a:buClr>
                <a:srgbClr val="4287E1"/>
              </a:buClr>
              <a:buNone/>
              <a:defRPr/>
            </a:pPr>
            <a:r>
              <a:rPr lang="en-US" sz="1200" kern="1200" dirty="0">
                <a:solidFill>
                  <a:prstClr val="black"/>
                </a:solidFill>
                <a:latin typeface="Georgia" panose="02040502050405020303" pitchFamily="18" charset="0"/>
                <a:cs typeface="GT Haptik Medium" charset="0"/>
              </a:rPr>
              <a:t>Ensure strong engagement from mentee in </a:t>
            </a:r>
            <a:r>
              <a:rPr lang="en-US" sz="1200" kern="1200" dirty="0" err="1">
                <a:solidFill>
                  <a:prstClr val="black"/>
                </a:solidFill>
                <a:latin typeface="Georgia" panose="02040502050405020303" pitchFamily="18" charset="0"/>
                <a:cs typeface="GT Haptik Medium" charset="0"/>
              </a:rPr>
              <a:t>iMentor’s</a:t>
            </a:r>
            <a:r>
              <a:rPr lang="en-US" sz="1200" kern="1200" dirty="0">
                <a:solidFill>
                  <a:prstClr val="black"/>
                </a:solidFill>
                <a:latin typeface="Georgia" panose="02040502050405020303" pitchFamily="18" charset="0"/>
                <a:cs typeface="GT Haptik Medium" charset="0"/>
              </a:rPr>
              <a:t> Post-Secondary Program and on their college campus or program community.</a:t>
            </a:r>
          </a:p>
        </p:txBody>
      </p:sp>
    </p:spTree>
    <p:extLst>
      <p:ext uri="{BB962C8B-B14F-4D97-AF65-F5344CB8AC3E}">
        <p14:creationId xmlns:p14="http://schemas.microsoft.com/office/powerpoint/2010/main" val="2217220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bwMode="auto">
          <a:xfrm>
            <a:off x="236085" y="606670"/>
            <a:ext cx="3443496" cy="41816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eaLnBrk="1" hangingPunct="1">
              <a:lnSpc>
                <a:spcPct val="110000"/>
              </a:lnSpc>
              <a:spcAft>
                <a:spcPts val="450"/>
              </a:spcAft>
              <a:buClrTx/>
              <a:buNone/>
              <a:defRPr/>
            </a:pPr>
            <a:endParaRPr lang="en-US" sz="1800" dirty="0">
              <a:solidFill>
                <a:srgbClr val="FFFFFF"/>
              </a:solidFill>
              <a:latin typeface="Georgia" charset="0"/>
              <a:ea typeface="ＭＳ Ｐゴシック" charset="0"/>
            </a:endParaRPr>
          </a:p>
          <a:p>
            <a:pPr marL="257175" indent="-257175" defTabSz="342900" eaLnBrk="1" hangingPunct="1">
              <a:lnSpc>
                <a:spcPct val="110000"/>
              </a:lnSpc>
              <a:spcAft>
                <a:spcPts val="450"/>
              </a:spcAft>
              <a:buClrTx/>
              <a:defRPr/>
            </a:pPr>
            <a:endParaRPr lang="en-US" sz="1800" dirty="0">
              <a:solidFill>
                <a:srgbClr val="FFFFFF"/>
              </a:solidFill>
              <a:latin typeface="Georgia" charset="0"/>
              <a:ea typeface="ＭＳ Ｐゴシック" charset="0"/>
            </a:endParaRPr>
          </a:p>
          <a:p>
            <a:pPr marL="257175" indent="-257175" defTabSz="342900" eaLnBrk="1" hangingPunct="1">
              <a:lnSpc>
                <a:spcPct val="110000"/>
              </a:lnSpc>
              <a:spcAft>
                <a:spcPts val="450"/>
              </a:spcAft>
              <a:buClrTx/>
              <a:defRPr/>
            </a:pPr>
            <a:r>
              <a:rPr lang="en-US" sz="1800" dirty="0">
                <a:solidFill>
                  <a:srgbClr val="FFFFFF"/>
                </a:solidFill>
                <a:latin typeface="Georgia" charset="0"/>
                <a:ea typeface="ＭＳ Ｐゴシック" charset="0"/>
              </a:rPr>
              <a:t>Program Participation</a:t>
            </a:r>
          </a:p>
          <a:p>
            <a:pPr marL="557213" lvl="1" indent="-214313" defTabSz="342900" eaLnBrk="1" hangingPunct="1">
              <a:lnSpc>
                <a:spcPct val="110000"/>
              </a:lnSpc>
              <a:spcAft>
                <a:spcPts val="450"/>
              </a:spcAft>
              <a:buClrTx/>
              <a:defRPr/>
            </a:pPr>
            <a:r>
              <a:rPr lang="en-US" sz="1500" dirty="0">
                <a:solidFill>
                  <a:srgbClr val="FFFFFF"/>
                </a:solidFill>
                <a:latin typeface="Georgia" charset="0"/>
                <a:ea typeface="ＭＳ Ｐゴシック" charset="0"/>
              </a:rPr>
              <a:t>Pair Events</a:t>
            </a:r>
          </a:p>
          <a:p>
            <a:pPr marL="557213" lvl="1" indent="-214313" defTabSz="342900" eaLnBrk="1" hangingPunct="1">
              <a:lnSpc>
                <a:spcPct val="110000"/>
              </a:lnSpc>
              <a:spcAft>
                <a:spcPts val="450"/>
              </a:spcAft>
              <a:buClrTx/>
              <a:defRPr/>
            </a:pPr>
            <a:r>
              <a:rPr lang="en-US" sz="1500" dirty="0">
                <a:solidFill>
                  <a:srgbClr val="FFFFFF"/>
                </a:solidFill>
                <a:latin typeface="Georgia" charset="0"/>
                <a:ea typeface="ＭＳ Ｐゴシック" charset="0"/>
              </a:rPr>
              <a:t>Advising Sessions</a:t>
            </a:r>
          </a:p>
          <a:p>
            <a:pPr marL="557213" lvl="1" indent="-214313" defTabSz="342900" eaLnBrk="1" hangingPunct="1">
              <a:lnSpc>
                <a:spcPct val="110000"/>
              </a:lnSpc>
              <a:spcAft>
                <a:spcPts val="450"/>
              </a:spcAft>
              <a:buClrTx/>
              <a:defRPr/>
            </a:pPr>
            <a:r>
              <a:rPr lang="en-US" sz="1500" dirty="0">
                <a:solidFill>
                  <a:srgbClr val="FFFFFF"/>
                </a:solidFill>
                <a:latin typeface="Georgia" charset="0"/>
                <a:ea typeface="ＭＳ Ｐゴシック" charset="0"/>
              </a:rPr>
              <a:t>Summer Workshops</a:t>
            </a:r>
          </a:p>
          <a:p>
            <a:pPr marL="257175" indent="-257175" defTabSz="342900" eaLnBrk="1" hangingPunct="1">
              <a:lnSpc>
                <a:spcPct val="110000"/>
              </a:lnSpc>
              <a:spcAft>
                <a:spcPts val="450"/>
              </a:spcAft>
              <a:buClrTx/>
              <a:defRPr/>
            </a:pPr>
            <a:r>
              <a:rPr lang="en-US" sz="1800" dirty="0">
                <a:solidFill>
                  <a:srgbClr val="FFFFFF"/>
                </a:solidFill>
                <a:latin typeface="Georgia" charset="0"/>
                <a:ea typeface="ＭＳ Ｐゴシック" charset="0"/>
              </a:rPr>
              <a:t>Matriculation, Persistence,  and Completion</a:t>
            </a:r>
          </a:p>
          <a:p>
            <a:pPr marL="257175" indent="-257175" defTabSz="342900" eaLnBrk="1" hangingPunct="1">
              <a:lnSpc>
                <a:spcPct val="110000"/>
              </a:lnSpc>
              <a:spcAft>
                <a:spcPts val="450"/>
              </a:spcAft>
              <a:buClrTx/>
              <a:defRPr/>
            </a:pPr>
            <a:r>
              <a:rPr lang="en-US" sz="1800" dirty="0">
                <a:solidFill>
                  <a:srgbClr val="FFFFFF"/>
                </a:solidFill>
                <a:latin typeface="Georgia" charset="0"/>
                <a:ea typeface="ＭＳ Ｐゴシック" charset="0"/>
              </a:rPr>
              <a:t>Program Persistence </a:t>
            </a:r>
          </a:p>
        </p:txBody>
      </p:sp>
      <p:sp>
        <p:nvSpPr>
          <p:cNvPr id="2" name="Title 1"/>
          <p:cNvSpPr>
            <a:spLocks noGrp="1"/>
          </p:cNvSpPr>
          <p:nvPr>
            <p:ph type="title"/>
          </p:nvPr>
        </p:nvSpPr>
        <p:spPr/>
        <p:txBody>
          <a:bodyPr/>
          <a:lstStyle/>
          <a:p>
            <a:r>
              <a:rPr lang="en-US" dirty="0"/>
              <a:t>Tracking Engagement and Impact</a:t>
            </a:r>
          </a:p>
        </p:txBody>
      </p:sp>
      <p:pic>
        <p:nvPicPr>
          <p:cNvPr id="11" name="Picture 10" descr="A screenshot of a cell phone&#10;&#10;Description automatically generated">
            <a:extLst>
              <a:ext uri="{FF2B5EF4-FFF2-40B4-BE49-F238E27FC236}">
                <a16:creationId xmlns:a16="http://schemas.microsoft.com/office/drawing/2014/main" id="{ED072C2E-C6F6-A049-A25A-44E0F4B8D08D}"/>
              </a:ext>
            </a:extLst>
          </p:cNvPr>
          <p:cNvPicPr>
            <a:picLocks noChangeAspect="1"/>
          </p:cNvPicPr>
          <p:nvPr/>
        </p:nvPicPr>
        <p:blipFill>
          <a:blip r:embed="rId3"/>
          <a:stretch>
            <a:fillRect/>
          </a:stretch>
        </p:blipFill>
        <p:spPr>
          <a:xfrm>
            <a:off x="3301079" y="1437542"/>
            <a:ext cx="5712344" cy="2607653"/>
          </a:xfrm>
          <a:prstGeom prst="rect">
            <a:avLst/>
          </a:prstGeom>
        </p:spPr>
      </p:pic>
    </p:spTree>
    <p:extLst>
      <p:ext uri="{BB962C8B-B14F-4D97-AF65-F5344CB8AC3E}">
        <p14:creationId xmlns:p14="http://schemas.microsoft.com/office/powerpoint/2010/main" val="4055166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Stay in touch!</a:t>
            </a:r>
            <a:endParaRPr>
              <a:latin typeface="Playfair Display"/>
              <a:ea typeface="Playfair Display"/>
              <a:cs typeface="Playfair Display"/>
              <a:sym typeface="Playfair Display"/>
            </a:endParaRPr>
          </a:p>
        </p:txBody>
      </p:sp>
      <p:sp>
        <p:nvSpPr>
          <p:cNvPr id="322" name="Google Shape;322;p48"/>
          <p:cNvSpPr txBox="1">
            <a:spLocks noGrp="1"/>
          </p:cNvSpPr>
          <p:nvPr>
            <p:ph type="body" idx="1"/>
          </p:nvPr>
        </p:nvSpPr>
        <p:spPr>
          <a:xfrm>
            <a:off x="-144725" y="3708150"/>
            <a:ext cx="2331000" cy="864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400" dirty="0">
                <a:solidFill>
                  <a:srgbClr val="FFFFFF"/>
                </a:solidFill>
                <a:latin typeface="Avenir"/>
                <a:ea typeface="Avenir"/>
                <a:cs typeface="Avenir"/>
                <a:sym typeface="Avenir"/>
              </a:rPr>
              <a:t>Jasamine Young-Paulhill</a:t>
            </a:r>
            <a:br>
              <a:rPr lang="en" sz="1400" dirty="0">
                <a:solidFill>
                  <a:srgbClr val="FFFFFF"/>
                </a:solidFill>
                <a:latin typeface="Avenir"/>
                <a:ea typeface="Avenir"/>
                <a:cs typeface="Avenir"/>
                <a:sym typeface="Avenir"/>
              </a:rPr>
            </a:br>
            <a:r>
              <a:rPr lang="en" sz="1100" dirty="0">
                <a:solidFill>
                  <a:srgbClr val="FFFFFF"/>
                </a:solidFill>
                <a:latin typeface="Avenir"/>
                <a:ea typeface="Avenir"/>
                <a:cs typeface="Avenir"/>
                <a:sym typeface="Avenir"/>
              </a:rPr>
              <a:t>Jasamine@foster-progress.org</a:t>
            </a:r>
            <a:br>
              <a:rPr lang="en" sz="1400" dirty="0">
                <a:solidFill>
                  <a:srgbClr val="FFFFFF"/>
                </a:solidFill>
                <a:latin typeface="Avenir"/>
                <a:ea typeface="Avenir"/>
                <a:cs typeface="Avenir"/>
                <a:sym typeface="Avenir"/>
              </a:rPr>
            </a:br>
            <a:r>
              <a:rPr lang="en" sz="1400" dirty="0">
                <a:solidFill>
                  <a:srgbClr val="FFFFFF"/>
                </a:solidFill>
                <a:latin typeface="Avenir"/>
                <a:ea typeface="Avenir"/>
                <a:cs typeface="Avenir"/>
                <a:sym typeface="Avenir"/>
              </a:rPr>
              <a:t>872-666-1498</a:t>
            </a:r>
            <a:endParaRPr sz="1400" dirty="0">
              <a:solidFill>
                <a:srgbClr val="FFFFFF"/>
              </a:solidFill>
              <a:latin typeface="Avenir"/>
              <a:ea typeface="Avenir"/>
              <a:cs typeface="Avenir"/>
              <a:sym typeface="Avenir"/>
            </a:endParaRPr>
          </a:p>
        </p:txBody>
      </p:sp>
      <p:pic>
        <p:nvPicPr>
          <p:cNvPr id="323" name="Google Shape;323;p48"/>
          <p:cNvPicPr preferRelativeResize="0"/>
          <p:nvPr/>
        </p:nvPicPr>
        <p:blipFill>
          <a:blip r:embed="rId3">
            <a:alphaModFix/>
          </a:blip>
          <a:stretch>
            <a:fillRect/>
          </a:stretch>
        </p:blipFill>
        <p:spPr>
          <a:xfrm>
            <a:off x="562650" y="1079297"/>
            <a:ext cx="1504525" cy="2256776"/>
          </a:xfrm>
          <a:prstGeom prst="rect">
            <a:avLst/>
          </a:prstGeom>
          <a:noFill/>
          <a:ln>
            <a:noFill/>
          </a:ln>
        </p:spPr>
      </p:pic>
      <p:pic>
        <p:nvPicPr>
          <p:cNvPr id="324" name="Google Shape;324;p48"/>
          <p:cNvPicPr preferRelativeResize="0"/>
          <p:nvPr/>
        </p:nvPicPr>
        <p:blipFill>
          <a:blip r:embed="rId4">
            <a:alphaModFix/>
          </a:blip>
          <a:stretch>
            <a:fillRect/>
          </a:stretch>
        </p:blipFill>
        <p:spPr>
          <a:xfrm>
            <a:off x="2211675" y="2011100"/>
            <a:ext cx="1707757" cy="2561651"/>
          </a:xfrm>
          <a:prstGeom prst="rect">
            <a:avLst/>
          </a:prstGeom>
          <a:noFill/>
          <a:ln>
            <a:noFill/>
          </a:ln>
        </p:spPr>
      </p:pic>
      <p:sp>
        <p:nvSpPr>
          <p:cNvPr id="325" name="Google Shape;325;p48"/>
          <p:cNvSpPr txBox="1">
            <a:spLocks noGrp="1"/>
          </p:cNvSpPr>
          <p:nvPr>
            <p:ph type="body" idx="1"/>
          </p:nvPr>
        </p:nvSpPr>
        <p:spPr>
          <a:xfrm>
            <a:off x="2067175" y="1017725"/>
            <a:ext cx="2331000" cy="116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solidFill>
                  <a:srgbClr val="FFFFFF"/>
                </a:solidFill>
                <a:latin typeface="Avenir"/>
                <a:ea typeface="Avenir"/>
                <a:cs typeface="Avenir"/>
                <a:sym typeface="Avenir"/>
              </a:rPr>
              <a:t>Kate Danielson</a:t>
            </a:r>
            <a:br>
              <a:rPr lang="en" sz="1400">
                <a:solidFill>
                  <a:srgbClr val="FFFFFF"/>
                </a:solidFill>
                <a:latin typeface="Avenir"/>
                <a:ea typeface="Avenir"/>
                <a:cs typeface="Avenir"/>
                <a:sym typeface="Avenir"/>
              </a:rPr>
            </a:br>
            <a:r>
              <a:rPr lang="en" sz="1100">
                <a:solidFill>
                  <a:srgbClr val="FFFFFF"/>
                </a:solidFill>
                <a:latin typeface="Avenir"/>
                <a:ea typeface="Avenir"/>
                <a:cs typeface="Avenir"/>
                <a:sym typeface="Avenir"/>
              </a:rPr>
              <a:t>kate@foster-progress.org</a:t>
            </a:r>
            <a:br>
              <a:rPr lang="en" sz="1400">
                <a:solidFill>
                  <a:srgbClr val="FFFFFF"/>
                </a:solidFill>
                <a:latin typeface="Avenir"/>
                <a:ea typeface="Avenir"/>
                <a:cs typeface="Avenir"/>
                <a:sym typeface="Avenir"/>
              </a:rPr>
            </a:br>
            <a:r>
              <a:rPr lang="en" sz="1400">
                <a:solidFill>
                  <a:srgbClr val="FFFFFF"/>
                </a:solidFill>
                <a:latin typeface="Avenir"/>
                <a:ea typeface="Avenir"/>
                <a:cs typeface="Avenir"/>
                <a:sym typeface="Avenir"/>
              </a:rPr>
              <a:t>773-793-0951</a:t>
            </a:r>
            <a:br>
              <a:rPr lang="en" sz="1400">
                <a:solidFill>
                  <a:srgbClr val="FFFFFF"/>
                </a:solidFill>
                <a:latin typeface="Avenir"/>
                <a:ea typeface="Avenir"/>
                <a:cs typeface="Avenir"/>
                <a:sym typeface="Avenir"/>
              </a:rPr>
            </a:br>
            <a:endParaRPr sz="1400">
              <a:solidFill>
                <a:srgbClr val="FFFFFF"/>
              </a:solidFill>
              <a:latin typeface="Avenir"/>
              <a:ea typeface="Avenir"/>
              <a:cs typeface="Avenir"/>
              <a:sym typeface="Avenir"/>
            </a:endParaRPr>
          </a:p>
        </p:txBody>
      </p:sp>
      <p:pic>
        <p:nvPicPr>
          <p:cNvPr id="326" name="Google Shape;326;p48"/>
          <p:cNvPicPr preferRelativeResize="0"/>
          <p:nvPr/>
        </p:nvPicPr>
        <p:blipFill rotWithShape="1">
          <a:blip r:embed="rId5">
            <a:alphaModFix/>
          </a:blip>
          <a:srcRect l="13081"/>
          <a:stretch/>
        </p:blipFill>
        <p:spPr>
          <a:xfrm>
            <a:off x="4063925" y="926862"/>
            <a:ext cx="2226609" cy="2561649"/>
          </a:xfrm>
          <a:prstGeom prst="rect">
            <a:avLst/>
          </a:prstGeom>
          <a:noFill/>
          <a:ln>
            <a:noFill/>
          </a:ln>
        </p:spPr>
      </p:pic>
      <p:sp>
        <p:nvSpPr>
          <p:cNvPr id="327" name="Google Shape;327;p48"/>
          <p:cNvSpPr txBox="1"/>
          <p:nvPr/>
        </p:nvSpPr>
        <p:spPr>
          <a:xfrm>
            <a:off x="6392100" y="969075"/>
            <a:ext cx="1938000" cy="86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FFFFFF"/>
                </a:solidFill>
                <a:latin typeface="Avenir"/>
                <a:ea typeface="Avenir"/>
                <a:cs typeface="Avenir"/>
                <a:sym typeface="Avenir"/>
              </a:rPr>
              <a:t>Richard Porter</a:t>
            </a:r>
            <a:endParaRPr>
              <a:solidFill>
                <a:srgbClr val="FFFFFF"/>
              </a:solidFill>
              <a:latin typeface="Avenir"/>
              <a:ea typeface="Avenir"/>
              <a:cs typeface="Avenir"/>
              <a:sym typeface="Avenir"/>
            </a:endParaRPr>
          </a:p>
          <a:p>
            <a:pPr marL="0" lvl="0" indent="0" algn="l" rtl="0">
              <a:lnSpc>
                <a:spcPct val="115000"/>
              </a:lnSpc>
              <a:spcBef>
                <a:spcPts val="0"/>
              </a:spcBef>
              <a:spcAft>
                <a:spcPts val="0"/>
              </a:spcAft>
              <a:buNone/>
            </a:pPr>
            <a:r>
              <a:rPr lang="en" sz="1100">
                <a:solidFill>
                  <a:srgbClr val="FFFFFF"/>
                </a:solidFill>
                <a:latin typeface="Avenir"/>
                <a:ea typeface="Avenir"/>
                <a:cs typeface="Avenir"/>
                <a:sym typeface="Avenir"/>
              </a:rPr>
              <a:t>rporter@imentor.org</a:t>
            </a:r>
            <a:endParaRPr sz="1100">
              <a:solidFill>
                <a:srgbClr val="FFFFFF"/>
              </a:solidFill>
              <a:latin typeface="Avenir"/>
              <a:ea typeface="Avenir"/>
              <a:cs typeface="Avenir"/>
              <a:sym typeface="Avenir"/>
            </a:endParaRPr>
          </a:p>
          <a:p>
            <a:pPr marL="0" lvl="0" indent="0" algn="l" rtl="0">
              <a:lnSpc>
                <a:spcPct val="115000"/>
              </a:lnSpc>
              <a:spcBef>
                <a:spcPts val="0"/>
              </a:spcBef>
              <a:spcAft>
                <a:spcPts val="0"/>
              </a:spcAft>
              <a:buNone/>
            </a:pPr>
            <a:r>
              <a:rPr lang="en">
                <a:solidFill>
                  <a:srgbClr val="FFFFFF"/>
                </a:solidFill>
                <a:latin typeface="Avenir"/>
                <a:ea typeface="Avenir"/>
                <a:cs typeface="Avenir"/>
                <a:sym typeface="Avenir"/>
              </a:rPr>
              <a:t>312-219-8796</a:t>
            </a:r>
            <a:endParaRPr>
              <a:solidFill>
                <a:srgbClr val="FFFFFF"/>
              </a:solidFill>
              <a:latin typeface="Avenir"/>
              <a:ea typeface="Avenir"/>
              <a:cs typeface="Avenir"/>
              <a:sym typeface="Avenir"/>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3616" y="2011100"/>
            <a:ext cx="1896081" cy="2528108"/>
          </a:xfrm>
          <a:prstGeom prst="rect">
            <a:avLst/>
          </a:prstGeom>
        </p:spPr>
      </p:pic>
      <p:sp>
        <p:nvSpPr>
          <p:cNvPr id="10" name="Google Shape;322;p48"/>
          <p:cNvSpPr txBox="1">
            <a:spLocks/>
          </p:cNvSpPr>
          <p:nvPr/>
        </p:nvSpPr>
        <p:spPr>
          <a:xfrm>
            <a:off x="4280338" y="3708150"/>
            <a:ext cx="2403176" cy="86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0" indent="0" algn="r">
              <a:spcAft>
                <a:spcPts val="1600"/>
              </a:spcAft>
              <a:buFont typeface="Arial"/>
              <a:buNone/>
            </a:pPr>
            <a:r>
              <a:rPr lang="en-US" sz="1400" dirty="0">
                <a:solidFill>
                  <a:srgbClr val="FFFFFF"/>
                </a:solidFill>
                <a:latin typeface="Avenir"/>
                <a:ea typeface="Avenir"/>
                <a:cs typeface="Avenir"/>
                <a:sym typeface="Avenir"/>
              </a:rPr>
              <a:t>Aleya Jones</a:t>
            </a:r>
            <a:br>
              <a:rPr lang="en-US" sz="1400" dirty="0">
                <a:solidFill>
                  <a:srgbClr val="FFFFFF"/>
                </a:solidFill>
                <a:latin typeface="Avenir"/>
                <a:ea typeface="Avenir"/>
                <a:cs typeface="Avenir"/>
                <a:sym typeface="Avenir"/>
              </a:rPr>
            </a:br>
            <a:r>
              <a:rPr lang="en-US" sz="1100" dirty="0">
                <a:solidFill>
                  <a:srgbClr val="FFFFFF"/>
                </a:solidFill>
                <a:latin typeface="Avenir"/>
                <a:ea typeface="Avenir"/>
                <a:cs typeface="Avenir"/>
                <a:sym typeface="Avenir"/>
              </a:rPr>
              <a:t>aleya.jones@americaneedsyou.org</a:t>
            </a:r>
            <a:br>
              <a:rPr lang="en-US" sz="1400" dirty="0">
                <a:solidFill>
                  <a:srgbClr val="FFFFFF"/>
                </a:solidFill>
                <a:latin typeface="Avenir"/>
                <a:ea typeface="Avenir"/>
                <a:cs typeface="Avenir"/>
                <a:sym typeface="Avenir"/>
              </a:rPr>
            </a:br>
            <a:r>
              <a:rPr lang="en-US" sz="1400" dirty="0">
                <a:solidFill>
                  <a:srgbClr val="FFFFFF"/>
                </a:solidFill>
                <a:latin typeface="Avenir"/>
                <a:ea typeface="Avenir"/>
                <a:cs typeface="Avenir"/>
                <a:sym typeface="Avenir"/>
              </a:rPr>
              <a:t>312-240-2727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1" descr="road trip image.jpg"/>
          <p:cNvPicPr preferRelativeResize="0"/>
          <p:nvPr/>
        </p:nvPicPr>
        <p:blipFill rotWithShape="1">
          <a:blip r:embed="rId3">
            <a:alphaModFix/>
          </a:blip>
          <a:srcRect l="10131" t="990" r="15701" b="-989"/>
          <a:stretch/>
        </p:blipFill>
        <p:spPr>
          <a:xfrm>
            <a:off x="0" y="-29087"/>
            <a:ext cx="9144000" cy="5201663"/>
          </a:xfrm>
          <a:prstGeom prst="rect">
            <a:avLst/>
          </a:prstGeom>
          <a:noFill/>
          <a:ln>
            <a:noFill/>
          </a:ln>
        </p:spPr>
      </p:pic>
      <p:sp>
        <p:nvSpPr>
          <p:cNvPr id="241" name="Google Shape;241;p41"/>
          <p:cNvSpPr/>
          <p:nvPr/>
        </p:nvSpPr>
        <p:spPr>
          <a:xfrm>
            <a:off x="1793700" y="440600"/>
            <a:ext cx="5556600" cy="4276500"/>
          </a:xfrm>
          <a:prstGeom prst="rect">
            <a:avLst/>
          </a:prstGeom>
          <a:solidFill>
            <a:srgbClr val="FFFFFF">
              <a:alpha val="5691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1"/>
          <p:cNvSpPr txBox="1">
            <a:spLocks noGrp="1"/>
          </p:cNvSpPr>
          <p:nvPr>
            <p:ph type="ctrTitle"/>
          </p:nvPr>
        </p:nvSpPr>
        <p:spPr>
          <a:xfrm>
            <a:off x="1699200" y="765025"/>
            <a:ext cx="5745600" cy="82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latin typeface="Playfair Display"/>
                <a:ea typeface="Playfair Display"/>
                <a:cs typeface="Playfair Display"/>
                <a:sym typeface="Playfair Display"/>
              </a:rPr>
              <a:t>Our mission</a:t>
            </a:r>
            <a:endParaRPr>
              <a:solidFill>
                <a:srgbClr val="000000"/>
              </a:solidFill>
              <a:latin typeface="Playfair Display"/>
              <a:ea typeface="Playfair Display"/>
              <a:cs typeface="Playfair Display"/>
              <a:sym typeface="Playfair Display"/>
            </a:endParaRPr>
          </a:p>
        </p:txBody>
      </p:sp>
      <p:sp>
        <p:nvSpPr>
          <p:cNvPr id="243" name="Google Shape;243;p41"/>
          <p:cNvSpPr txBox="1">
            <a:spLocks noGrp="1"/>
          </p:cNvSpPr>
          <p:nvPr>
            <p:ph type="subTitle" idx="1"/>
          </p:nvPr>
        </p:nvSpPr>
        <p:spPr>
          <a:xfrm>
            <a:off x="2024700" y="1610300"/>
            <a:ext cx="5094600" cy="193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rgbClr val="000000"/>
                </a:solidFill>
                <a:latin typeface="Avenir"/>
                <a:ea typeface="Avenir"/>
                <a:cs typeface="Avenir"/>
                <a:sym typeface="Avenir"/>
              </a:rPr>
              <a:t>Empowering youth from foster care to attain a college degree and transition into adulthood successfully by providing mentorship, advocacy, and educational opportunity.</a:t>
            </a:r>
            <a:endParaRPr sz="2800" dirty="0">
              <a:solidFill>
                <a:srgbClr val="000000"/>
              </a:solidFill>
              <a:latin typeface="Avenir"/>
              <a:ea typeface="Avenir"/>
              <a:cs typeface="Avenir"/>
              <a:sym typeface="Avenir"/>
            </a:endParaRPr>
          </a:p>
        </p:txBody>
      </p:sp>
    </p:spTree>
    <p:extLst>
      <p:ext uri="{BB962C8B-B14F-4D97-AF65-F5344CB8AC3E}">
        <p14:creationId xmlns:p14="http://schemas.microsoft.com/office/powerpoint/2010/main" val="2377898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Playfair Display" panose="020B0604020202020204" charset="0"/>
              </a:rPr>
              <a:t>Questions?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6245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Z:\Pictures\Mason\2011 Class 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l="4962" r="3401" b="239"/>
          <a:stretch/>
        </p:blipFill>
        <p:spPr bwMode="auto">
          <a:xfrm>
            <a:off x="0" y="-461075"/>
            <a:ext cx="9143999" cy="660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136528" y="4184419"/>
            <a:ext cx="6870941" cy="742950"/>
          </a:xfrm>
          <a:prstGeom prst="rect">
            <a:avLst/>
          </a:prstGeom>
          <a:solidFill>
            <a:schemeClr val="tx2">
              <a:alpha val="60000"/>
            </a:schemeClr>
          </a:solidFill>
          <a:ln w="9525">
            <a:noFill/>
            <a:miter lim="800000"/>
            <a:headEnd/>
            <a:tailEnd/>
          </a:ln>
        </p:spPr>
        <p:txBody>
          <a:bodyPr lIns="137160" tIns="68580" rIns="137160" bIns="0" anchor="ctr"/>
          <a:lstStyle/>
          <a:p>
            <a:pPr algn="ctr" defTabSz="685800">
              <a:buClrTx/>
              <a:defRPr/>
            </a:pPr>
            <a:r>
              <a:rPr lang="en-US" sz="2700" kern="1200" dirty="0">
                <a:solidFill>
                  <a:prstClr val="white"/>
                </a:solidFill>
                <a:latin typeface="Calibri"/>
                <a:ea typeface="ヒラギノ角ゴ ProN W6" charset="-128"/>
                <a:cs typeface="+mn-cs"/>
              </a:rPr>
              <a:t>America Needs You</a:t>
            </a:r>
          </a:p>
        </p:txBody>
      </p:sp>
      <p:pic>
        <p:nvPicPr>
          <p:cNvPr id="12" name="Picture 11" descr="M:\Marketing\Logo\Final ANY Logo - Complete File\any america needs you.png"/>
          <p:cNvPicPr/>
          <p:nvPr/>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8007469" y="70384"/>
            <a:ext cx="760428" cy="762717"/>
          </a:xfrm>
          <a:prstGeom prst="rect">
            <a:avLst/>
          </a:prstGeom>
          <a:noFill/>
          <a:extLst/>
        </p:spPr>
      </p:pic>
    </p:spTree>
    <p:extLst>
      <p:ext uri="{BB962C8B-B14F-4D97-AF65-F5344CB8AC3E}">
        <p14:creationId xmlns:p14="http://schemas.microsoft.com/office/powerpoint/2010/main" val="116828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1890" y="-2374"/>
            <a:ext cx="10528096" cy="5145874"/>
          </a:xfrm>
          <a:prstGeom prst="rect">
            <a:avLst/>
          </a:prstGeom>
          <a:solidFill>
            <a:srgbClr val="F0F8F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Light" panose="020F0302020204030204" pitchFamily="34" charset="0"/>
              <a:ea typeface="+mn-ea"/>
              <a:cs typeface="+mn-cs"/>
              <a:sym typeface="Arial"/>
            </a:endParaRPr>
          </a:p>
        </p:txBody>
      </p:sp>
      <p:sp>
        <p:nvSpPr>
          <p:cNvPr id="4108" name="Shape 262"/>
          <p:cNvSpPr>
            <a:spLocks noGrp="1"/>
          </p:cNvSpPr>
          <p:nvPr>
            <p:ph type="sldNum" sz="quarter" idx="10"/>
          </p:nvPr>
        </p:nvSpPr>
        <p:spPr>
          <a:xfrm>
            <a:off x="6057900" y="4800325"/>
            <a:ext cx="1600200" cy="276969"/>
          </a:xfrm>
          <a:noFill/>
        </p:spPr>
        <p:txBody>
          <a:bodyPr tIns="34275" bIns="34275">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a:ln>
                  <a:noFill/>
                </a:ln>
                <a:solidFill>
                  <a:srgbClr val="000000"/>
                </a:solidFill>
                <a:effectLst/>
                <a:uLnTx/>
                <a:uFillTx/>
                <a:latin typeface="Calibri"/>
                <a:ea typeface="+mn-ea"/>
                <a:cs typeface="Arial"/>
                <a:sym typeface="Arial"/>
              </a:rPr>
              <a:t> </a:t>
            </a:r>
          </a:p>
        </p:txBody>
      </p:sp>
      <p:pic>
        <p:nvPicPr>
          <p:cNvPr id="9" name="Picture 8" descr="M:\Marketing\Logo\Final ANY Logo - Complete File\any america needs yo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19" t="29355" r="36093" b="26331"/>
          <a:stretch/>
        </p:blipFill>
        <p:spPr bwMode="auto">
          <a:xfrm>
            <a:off x="1052082" y="1351210"/>
            <a:ext cx="2505745" cy="26101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56964" y="-2374"/>
            <a:ext cx="4927360" cy="5145874"/>
          </a:xfrm>
          <a:prstGeom prst="rect">
            <a:avLst/>
          </a:prstGeom>
          <a:solidFill>
            <a:schemeClr val="bg2"/>
          </a:solidFill>
          <a:ln w="254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N W3" charset="-128"/>
              <a:cs typeface="ヒラギノ角ゴ ProN W3" charset="-128"/>
              <a:sym typeface="Arial"/>
            </a:endParaRPr>
          </a:p>
        </p:txBody>
      </p:sp>
      <p:sp>
        <p:nvSpPr>
          <p:cNvPr id="4" name="TextBox 3"/>
          <p:cNvSpPr txBox="1"/>
          <p:nvPr/>
        </p:nvSpPr>
        <p:spPr>
          <a:xfrm>
            <a:off x="3799145" y="1250224"/>
            <a:ext cx="4591560" cy="290977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1350"/>
              </a:spcBef>
              <a:spcAft>
                <a:spcPts val="0"/>
              </a:spcAft>
              <a:buClrTx/>
              <a:buSzTx/>
              <a:buFont typeface="Arial"/>
              <a:buNone/>
              <a:tabLst/>
              <a:defRPr/>
            </a:pPr>
            <a:r>
              <a:rPr kumimoji="0" lang="en-GB" sz="2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To fight for economic mobility for ambitious, first-generation college students.</a:t>
            </a:r>
          </a:p>
          <a:p>
            <a:pPr marL="0" marR="0" lvl="0" indent="0" algn="l" defTabSz="685800" rtl="0" eaLnBrk="1" fontAlgn="auto" latinLnBrk="0" hangingPunct="1">
              <a:lnSpc>
                <a:spcPct val="100000"/>
              </a:lnSpc>
              <a:spcBef>
                <a:spcPts val="1350"/>
              </a:spcBef>
              <a:spcAft>
                <a:spcPts val="0"/>
              </a:spcAft>
              <a:buClrTx/>
              <a:buSzTx/>
              <a:buFont typeface="Arial"/>
              <a:buNone/>
              <a:tabLst/>
              <a:defRPr/>
            </a:pPr>
            <a:endParaRPr kumimoji="0" lang="en-GB" sz="225"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endParaRPr>
          </a:p>
          <a:p>
            <a:pPr marL="0" marR="0" lvl="0" indent="0" algn="l" defTabSz="685800" rtl="0" eaLnBrk="1" fontAlgn="auto" latinLnBrk="0" hangingPunct="1">
              <a:lnSpc>
                <a:spcPct val="100000"/>
              </a:lnSpc>
              <a:spcBef>
                <a:spcPts val="1350"/>
              </a:spcBef>
              <a:spcAft>
                <a:spcPts val="0"/>
              </a:spcAft>
              <a:buClrTx/>
              <a:buSzTx/>
              <a:buFont typeface="Arial"/>
              <a:buNone/>
              <a:tabLst/>
              <a:defRPr/>
            </a:pPr>
            <a:r>
              <a:rPr kumimoji="0" lang="en-GB" sz="24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Arial"/>
                <a:sym typeface="Arial"/>
              </a:rPr>
              <a:t>We do this by providing transformative mentorship and intensive career development.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srgbClr val="000000"/>
              </a:solidFill>
              <a:effectLst/>
              <a:uLnTx/>
              <a:uFillTx/>
              <a:latin typeface="Calibri"/>
              <a:ea typeface="+mn-ea"/>
              <a:cs typeface="Arial"/>
              <a:sym typeface="Arial"/>
            </a:endParaRPr>
          </a:p>
        </p:txBody>
      </p:sp>
      <p:sp>
        <p:nvSpPr>
          <p:cNvPr id="11" name="Rectangle 10"/>
          <p:cNvSpPr/>
          <p:nvPr/>
        </p:nvSpPr>
        <p:spPr>
          <a:xfrm>
            <a:off x="4650359" y="173735"/>
            <a:ext cx="2182009" cy="78483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1" i="0" u="none" strike="noStrike" kern="1200" cap="none" spc="0" normalizeH="0" baseline="0" noProof="0" dirty="0">
                <a:ln>
                  <a:noFill/>
                </a:ln>
                <a:solidFill>
                  <a:prstClr val="white"/>
                </a:solidFill>
                <a:effectLst/>
                <a:uLnTx/>
                <a:uFillTx/>
                <a:latin typeface="Calibri Light" panose="020F0302020204030204" pitchFamily="34" charset="0"/>
                <a:ea typeface="Josefin Slab" pitchFamily="2" charset="0"/>
                <a:cs typeface="Arial"/>
                <a:sym typeface="Arial"/>
              </a:rPr>
              <a:t>MISSION</a:t>
            </a:r>
          </a:p>
        </p:txBody>
      </p:sp>
    </p:spTree>
    <p:extLst>
      <p:ext uri="{BB962C8B-B14F-4D97-AF65-F5344CB8AC3E}">
        <p14:creationId xmlns:p14="http://schemas.microsoft.com/office/powerpoint/2010/main" val="2660147538"/>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2D66"/>
        </a:solidFill>
        <a:effectLst/>
      </p:bgPr>
    </p:bg>
    <p:spTree>
      <p:nvGrpSpPr>
        <p:cNvPr id="1" name=""/>
        <p:cNvGrpSpPr/>
        <p:nvPr/>
      </p:nvGrpSpPr>
      <p:grpSpPr>
        <a:xfrm>
          <a:off x="0" y="0"/>
          <a:ext cx="0" cy="0"/>
          <a:chOff x="0" y="0"/>
          <a:chExt cx="0" cy="0"/>
        </a:xfrm>
      </p:grpSpPr>
      <p:pic>
        <p:nvPicPr>
          <p:cNvPr id="7" name="Picture 6" descr="Bryan-and-Willsteedg_02-Fade-Strong.jpg"/>
          <p:cNvPicPr>
            <a:picLocks noChangeAspect="1"/>
          </p:cNvPicPr>
          <p:nvPr/>
        </p:nvPicPr>
        <p:blipFill rotWithShape="1">
          <a:blip r:embed="rId3">
            <a:extLst>
              <a:ext uri="{28A0092B-C50C-407E-A947-70E740481C1C}">
                <a14:useLocalDpi xmlns:a14="http://schemas.microsoft.com/office/drawing/2010/main" val="0"/>
              </a:ext>
            </a:extLst>
          </a:blip>
          <a:srcRect l="10849" t="15035" r="15229" b="22491"/>
          <a:stretch/>
        </p:blipFill>
        <p:spPr>
          <a:xfrm>
            <a:off x="0" y="-1"/>
            <a:ext cx="9144000" cy="5143501"/>
          </a:xfrm>
          <a:prstGeom prst="rect">
            <a:avLst/>
          </a:prstGeom>
        </p:spPr>
      </p:pic>
      <p:sp>
        <p:nvSpPr>
          <p:cNvPr id="15364" name="TextBox 3"/>
          <p:cNvSpPr txBox="1">
            <a:spLocks noChangeArrowheads="1"/>
          </p:cNvSpPr>
          <p:nvPr/>
        </p:nvSpPr>
        <p:spPr bwMode="auto">
          <a:xfrm>
            <a:off x="3932635" y="1293019"/>
            <a:ext cx="1847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cs typeface="ＭＳ Ｐゴシック" charset="0"/>
              </a:defRPr>
            </a:lvl2pPr>
            <a:lvl3pPr marL="1143000" indent="-228600">
              <a:defRPr sz="2400">
                <a:solidFill>
                  <a:schemeClr val="tx1"/>
                </a:solidFill>
                <a:latin typeface="Calibri" charset="0"/>
                <a:ea typeface="ＭＳ Ｐゴシック" charset="0"/>
                <a:cs typeface="ＭＳ Ｐゴシック" charset="0"/>
              </a:defRPr>
            </a:lvl3pPr>
            <a:lvl4pPr marL="1600200" indent="-228600">
              <a:defRPr sz="2400">
                <a:solidFill>
                  <a:schemeClr val="tx1"/>
                </a:solidFill>
                <a:latin typeface="Calibri" charset="0"/>
                <a:ea typeface="ＭＳ Ｐゴシック" charset="0"/>
                <a:cs typeface="ＭＳ Ｐゴシック" charset="0"/>
              </a:defRPr>
            </a:lvl4pPr>
            <a:lvl5pPr marL="2057400" indent="-22860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l" defTabSz="342900" rtl="0" eaLnBrk="1" fontAlgn="base" latinLnBrk="0" hangingPunct="1">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charset="0"/>
              <a:ea typeface="ＭＳ Ｐゴシック" charset="0"/>
              <a:sym typeface="Arial"/>
            </a:endParaRPr>
          </a:p>
        </p:txBody>
      </p:sp>
      <p:pic>
        <p:nvPicPr>
          <p:cNvPr id="15365" name="Picture 1" descr="imentor_white_bay.png"/>
          <p:cNvPicPr>
            <a:picLocks noChangeAspect="1"/>
          </p:cNvPicPr>
          <p:nvPr/>
        </p:nvPicPr>
        <p:blipFill rotWithShape="1">
          <a:blip r:embed="rId4">
            <a:extLst>
              <a:ext uri="{28A0092B-C50C-407E-A947-70E740481C1C}">
                <a14:useLocalDpi xmlns:a14="http://schemas.microsoft.com/office/drawing/2010/main" val="0"/>
              </a:ext>
            </a:extLst>
          </a:blip>
          <a:srcRect b="26729"/>
          <a:stretch/>
        </p:blipFill>
        <p:spPr bwMode="auto">
          <a:xfrm>
            <a:off x="477441" y="271463"/>
            <a:ext cx="1245394"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541735" y="3654029"/>
            <a:ext cx="1451372" cy="46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42900" rtl="0" eaLnBrk="0" fontAlgn="base" latinLnBrk="0" hangingPunct="0">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Title 1"/>
          <p:cNvSpPr>
            <a:spLocks noGrp="1"/>
          </p:cNvSpPr>
          <p:nvPr>
            <p:ph type="ctrTitle"/>
          </p:nvPr>
        </p:nvSpPr>
        <p:spPr>
          <a:xfrm>
            <a:off x="541735" y="4022330"/>
            <a:ext cx="6432503" cy="849708"/>
          </a:xfrm>
        </p:spPr>
        <p:txBody>
          <a:bodyPr/>
          <a:lstStyle/>
          <a:p>
            <a:r>
              <a:rPr lang="en-US" dirty="0"/>
              <a:t>Engaging Mentors in the Post-Secondary Years</a:t>
            </a:r>
          </a:p>
        </p:txBody>
      </p:sp>
    </p:spTree>
    <p:extLst>
      <p:ext uri="{BB962C8B-B14F-4D97-AF65-F5344CB8AC3E}">
        <p14:creationId xmlns:p14="http://schemas.microsoft.com/office/powerpoint/2010/main" val="38395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bwMode="auto">
          <a:xfrm>
            <a:off x="541734" y="857251"/>
            <a:ext cx="7002066" cy="393016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base" latinLnBrk="0" hangingPunct="1">
              <a:lnSpc>
                <a:spcPct val="110000"/>
              </a:lnSpc>
              <a:spcBef>
                <a:spcPct val="20000"/>
              </a:spcBef>
              <a:spcAft>
                <a:spcPts val="450"/>
              </a:spcAft>
              <a:buClrTx/>
              <a:buSzTx/>
              <a:buFont typeface="Arial" charset="0"/>
              <a:buNone/>
              <a:tabLst/>
              <a:defRPr/>
            </a:pPr>
            <a:endPar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endParaRPr>
          </a:p>
          <a:p>
            <a:pPr marL="0" marR="0" lvl="0" indent="0" algn="l" defTabSz="342900" rtl="0" eaLnBrk="1" fontAlgn="base" latinLnBrk="0" hangingPunct="1">
              <a:lnSpc>
                <a:spcPct val="110000"/>
              </a:lnSpc>
              <a:spcBef>
                <a:spcPct val="20000"/>
              </a:spcBef>
              <a:spcAft>
                <a:spcPts val="450"/>
              </a:spcAft>
              <a:buClrTx/>
              <a:buSzTx/>
              <a:buFont typeface="Arial" charset="0"/>
              <a:buNone/>
              <a:tabLst/>
              <a:defRPr/>
            </a:pPr>
            <a:r>
              <a:rPr kumimoji="0" lang="en-US" sz="1800" b="0" i="0" u="none" strike="noStrike" kern="1200" cap="none" spc="0" normalizeH="0" baseline="0" noProof="0" dirty="0" err="1">
                <a:ln>
                  <a:noFill/>
                </a:ln>
                <a:solidFill>
                  <a:srgbClr val="FFFFFF"/>
                </a:solidFill>
                <a:effectLst/>
                <a:uLnTx/>
                <a:uFillTx/>
                <a:latin typeface="Georgia" charset="0"/>
                <a:ea typeface="ＭＳ Ｐゴシック" charset="0"/>
                <a:sym typeface="Arial"/>
              </a:rPr>
              <a:t>iMentor</a:t>
            </a:r>
            <a:r>
              <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rPr>
              <a:t> builds </a:t>
            </a:r>
            <a:r>
              <a:rPr kumimoji="0" lang="en-US" sz="1800" b="1" i="0" u="none" strike="noStrike" kern="1200" cap="none" spc="0" normalizeH="0" baseline="0" noProof="0" dirty="0">
                <a:ln>
                  <a:noFill/>
                </a:ln>
                <a:solidFill>
                  <a:srgbClr val="FFFFFF"/>
                </a:solidFill>
                <a:effectLst/>
                <a:uLnTx/>
                <a:uFillTx/>
                <a:latin typeface="Georgia" charset="0"/>
                <a:ea typeface="ＭＳ Ｐゴシック" charset="0"/>
                <a:sym typeface="Arial"/>
              </a:rPr>
              <a:t>mentoring relationships </a:t>
            </a:r>
            <a:r>
              <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rPr>
              <a:t>that </a:t>
            </a:r>
            <a:r>
              <a:rPr kumimoji="0" lang="en-US" sz="1800" b="1" i="0" u="none" strike="noStrike" kern="1200" cap="none" spc="0" normalizeH="0" baseline="0" noProof="0" dirty="0">
                <a:ln>
                  <a:noFill/>
                </a:ln>
                <a:solidFill>
                  <a:srgbClr val="FFFFFF"/>
                </a:solidFill>
                <a:effectLst/>
                <a:uLnTx/>
                <a:uFillTx/>
                <a:latin typeface="Georgia" charset="0"/>
                <a:ea typeface="ＭＳ Ｐゴシック" charset="0"/>
                <a:sym typeface="Arial"/>
              </a:rPr>
              <a:t>empower students from low-income communities </a:t>
            </a:r>
            <a:r>
              <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rPr>
              <a:t>to graduate high school, succeed in college or another post-secondary pathway and achieve their ambitions.</a:t>
            </a:r>
          </a:p>
          <a:p>
            <a:pPr marL="0" marR="0" lvl="0" indent="0" algn="l" defTabSz="342900" rtl="0" eaLnBrk="1" fontAlgn="base" latinLnBrk="0" hangingPunct="1">
              <a:lnSpc>
                <a:spcPct val="110000"/>
              </a:lnSpc>
              <a:spcBef>
                <a:spcPct val="20000"/>
              </a:spcBef>
              <a:spcAft>
                <a:spcPts val="450"/>
              </a:spcAft>
              <a:buClrTx/>
              <a:buSzTx/>
              <a:buFont typeface="Arial" charset="0"/>
              <a:buNone/>
              <a:tabLst/>
              <a:defRPr/>
            </a:pPr>
            <a:endPar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endParaRPr>
          </a:p>
          <a:p>
            <a:pPr marL="0" marR="0" lvl="0" indent="0" algn="l" defTabSz="342900" rtl="0" eaLnBrk="1" fontAlgn="base" latinLnBrk="0" hangingPunct="1">
              <a:lnSpc>
                <a:spcPct val="120000"/>
              </a:lnSpc>
              <a:spcBef>
                <a:spcPct val="20000"/>
              </a:spcBef>
              <a:spcAft>
                <a:spcPts val="450"/>
              </a:spcAft>
              <a:buClrTx/>
              <a:buSzTx/>
              <a:buFont typeface="Arial" charset="0"/>
              <a:buNone/>
              <a:tabLst/>
              <a:defRPr/>
            </a:pPr>
            <a:r>
              <a:rPr kumimoji="0" lang="en-US" sz="1800" b="0" i="0" u="none" strike="noStrike" kern="1200" cap="none" spc="0" normalizeH="0" baseline="0" noProof="0" dirty="0" err="1">
                <a:ln>
                  <a:noFill/>
                </a:ln>
                <a:solidFill>
                  <a:srgbClr val="FFFFFF"/>
                </a:solidFill>
                <a:effectLst/>
                <a:uLnTx/>
                <a:uFillTx/>
                <a:latin typeface="Georgia" charset="0"/>
                <a:ea typeface="ＭＳ Ｐゴシック" charset="0"/>
                <a:sym typeface="Arial"/>
              </a:rPr>
              <a:t>iMentor</a:t>
            </a:r>
            <a:r>
              <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rPr>
              <a:t> partners with high schools so that </a:t>
            </a:r>
            <a:r>
              <a:rPr kumimoji="0" lang="en-US" sz="1800" b="1" i="0" u="none" strike="noStrike" kern="1200" cap="none" spc="0" normalizeH="0" baseline="0" noProof="0" dirty="0">
                <a:ln>
                  <a:noFill/>
                </a:ln>
                <a:solidFill>
                  <a:srgbClr val="FFFFFF"/>
                </a:solidFill>
                <a:effectLst/>
                <a:uLnTx/>
                <a:uFillTx/>
                <a:latin typeface="Georgia" charset="0"/>
                <a:ea typeface="ＭＳ Ｐゴシック" charset="0"/>
                <a:sym typeface="Arial"/>
              </a:rPr>
              <a:t>every student </a:t>
            </a:r>
            <a:r>
              <a:rPr kumimoji="0" lang="en-US" sz="1800" b="0" i="0" u="none" strike="noStrike" kern="1200" cap="none" spc="0" normalizeH="0" baseline="0" noProof="0" dirty="0">
                <a:ln>
                  <a:noFill/>
                </a:ln>
                <a:solidFill>
                  <a:srgbClr val="FFFFFF"/>
                </a:solidFill>
                <a:effectLst/>
                <a:uLnTx/>
                <a:uFillTx/>
                <a:latin typeface="Georgia" charset="0"/>
                <a:ea typeface="ＭＳ Ｐゴシック" charset="0"/>
                <a:sym typeface="Arial"/>
              </a:rPr>
              <a:t>in a class or cohort receives </a:t>
            </a:r>
            <a:r>
              <a:rPr kumimoji="0" lang="en-US" sz="1800" b="1" i="0" u="none" strike="noStrike" kern="1200" cap="none" spc="0" normalizeH="0" baseline="0" noProof="0" dirty="0">
                <a:ln>
                  <a:noFill/>
                </a:ln>
                <a:solidFill>
                  <a:srgbClr val="FFFFFF"/>
                </a:solidFill>
                <a:effectLst/>
                <a:uLnTx/>
                <a:uFillTx/>
                <a:latin typeface="Georgia" charset="0"/>
                <a:ea typeface="ＭＳ Ｐゴシック" charset="0"/>
                <a:sym typeface="Arial"/>
              </a:rPr>
              <a:t>individualized support in the college application process.</a:t>
            </a:r>
          </a:p>
        </p:txBody>
      </p:sp>
      <p:sp>
        <p:nvSpPr>
          <p:cNvPr id="2" name="Title 1"/>
          <p:cNvSpPr>
            <a:spLocks noGrp="1"/>
          </p:cNvSpPr>
          <p:nvPr>
            <p:ph type="title"/>
          </p:nvPr>
        </p:nvSpPr>
        <p:spPr/>
        <p:txBody>
          <a:bodyPr/>
          <a:lstStyle/>
          <a:p>
            <a:r>
              <a:rPr lang="en-US" dirty="0"/>
              <a:t>Our Mission</a:t>
            </a:r>
          </a:p>
        </p:txBody>
      </p:sp>
    </p:spTree>
    <p:extLst>
      <p:ext uri="{BB962C8B-B14F-4D97-AF65-F5344CB8AC3E}">
        <p14:creationId xmlns:p14="http://schemas.microsoft.com/office/powerpoint/2010/main" val="118328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9"/>
          <p:cNvSpPr/>
          <p:nvPr/>
        </p:nvSpPr>
        <p:spPr>
          <a:xfrm>
            <a:off x="140551" y="1144500"/>
            <a:ext cx="1783800" cy="2854500"/>
          </a:xfrm>
          <a:prstGeom prst="chevron">
            <a:avLst>
              <a:gd name="adj" fmla="val 24618"/>
            </a:avLst>
          </a:prstGeom>
          <a:solidFill>
            <a:srgbClr val="0C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9"/>
          <p:cNvSpPr txBox="1"/>
          <p:nvPr/>
        </p:nvSpPr>
        <p:spPr>
          <a:xfrm rot="704">
            <a:off x="544900" y="2079600"/>
            <a:ext cx="2929500" cy="98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Playfair Display"/>
                <a:ea typeface="Playfair Display"/>
                <a:cs typeface="Playfair Display"/>
                <a:sym typeface="Playfair Display"/>
              </a:rPr>
              <a:t>Introductions &amp; Program Models</a:t>
            </a:r>
            <a:endParaRPr sz="2400">
              <a:solidFill>
                <a:srgbClr val="FFFFFF"/>
              </a:solidFill>
              <a:latin typeface="Playfair Display"/>
              <a:ea typeface="Playfair Display"/>
              <a:cs typeface="Playfair Display"/>
              <a:sym typeface="Playfair Display"/>
            </a:endParaRPr>
          </a:p>
        </p:txBody>
      </p:sp>
      <p:sp>
        <p:nvSpPr>
          <p:cNvPr id="206" name="Google Shape;206;p39"/>
          <p:cNvSpPr/>
          <p:nvPr/>
        </p:nvSpPr>
        <p:spPr>
          <a:xfrm>
            <a:off x="1612614" y="1144500"/>
            <a:ext cx="1783800" cy="2854500"/>
          </a:xfrm>
          <a:prstGeom prst="chevron">
            <a:avLst>
              <a:gd name="adj" fmla="val 24618"/>
            </a:avLst>
          </a:prstGeom>
          <a:solidFill>
            <a:srgbClr val="13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9"/>
          <p:cNvSpPr txBox="1"/>
          <p:nvPr/>
        </p:nvSpPr>
        <p:spPr>
          <a:xfrm rot="756">
            <a:off x="2140275" y="2171249"/>
            <a:ext cx="2728200" cy="801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Playfair Display"/>
                <a:ea typeface="Playfair Display"/>
                <a:cs typeface="Playfair Display"/>
                <a:sym typeface="Playfair Display"/>
              </a:rPr>
              <a:t>Why mentoring? Pros and Cons</a:t>
            </a:r>
            <a:endParaRPr sz="2400">
              <a:solidFill>
                <a:srgbClr val="FFFFFF"/>
              </a:solidFill>
              <a:latin typeface="Playfair Display"/>
              <a:ea typeface="Playfair Display"/>
              <a:cs typeface="Playfair Display"/>
              <a:sym typeface="Playfair Display"/>
            </a:endParaRPr>
          </a:p>
        </p:txBody>
      </p:sp>
      <p:sp>
        <p:nvSpPr>
          <p:cNvPr id="208" name="Google Shape;208;p39"/>
          <p:cNvSpPr/>
          <p:nvPr/>
        </p:nvSpPr>
        <p:spPr>
          <a:xfrm>
            <a:off x="3084677" y="1144500"/>
            <a:ext cx="1783800" cy="2854500"/>
          </a:xfrm>
          <a:prstGeom prst="chevron">
            <a:avLst>
              <a:gd name="adj" fmla="val 24618"/>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9"/>
          <p:cNvSpPr txBox="1"/>
          <p:nvPr/>
        </p:nvSpPr>
        <p:spPr>
          <a:xfrm rot="756">
            <a:off x="3573362" y="2079600"/>
            <a:ext cx="2728200" cy="98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Playfair Display"/>
                <a:ea typeface="Playfair Display"/>
                <a:cs typeface="Playfair Display"/>
                <a:sym typeface="Playfair Display"/>
              </a:rPr>
              <a:t>Recruiting great volunteers</a:t>
            </a:r>
            <a:endParaRPr sz="2400">
              <a:solidFill>
                <a:srgbClr val="FFFFFF"/>
              </a:solidFill>
              <a:latin typeface="Playfair Display"/>
              <a:ea typeface="Playfair Display"/>
              <a:cs typeface="Playfair Display"/>
              <a:sym typeface="Playfair Display"/>
            </a:endParaRPr>
          </a:p>
        </p:txBody>
      </p:sp>
      <p:sp>
        <p:nvSpPr>
          <p:cNvPr id="210" name="Google Shape;210;p39"/>
          <p:cNvSpPr/>
          <p:nvPr/>
        </p:nvSpPr>
        <p:spPr>
          <a:xfrm>
            <a:off x="4556741" y="1144500"/>
            <a:ext cx="1783800" cy="2854500"/>
          </a:xfrm>
          <a:prstGeom prst="chevron">
            <a:avLst>
              <a:gd name="adj" fmla="val 24618"/>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9"/>
          <p:cNvSpPr txBox="1"/>
          <p:nvPr/>
        </p:nvSpPr>
        <p:spPr>
          <a:xfrm rot="884">
            <a:off x="4992950" y="2079600"/>
            <a:ext cx="2333100" cy="98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FFFFFF"/>
                </a:solidFill>
                <a:latin typeface="Playfair Display"/>
                <a:ea typeface="Playfair Display"/>
                <a:cs typeface="Playfair Display"/>
                <a:sym typeface="Playfair Display"/>
              </a:rPr>
              <a:t>Training new mentors</a:t>
            </a:r>
            <a:endParaRPr sz="2400">
              <a:solidFill>
                <a:srgbClr val="FFFFFF"/>
              </a:solidFill>
              <a:latin typeface="Playfair Display"/>
              <a:ea typeface="Playfair Display"/>
              <a:cs typeface="Playfair Display"/>
              <a:sym typeface="Playfair Display"/>
            </a:endParaRPr>
          </a:p>
        </p:txBody>
      </p:sp>
      <p:sp>
        <p:nvSpPr>
          <p:cNvPr id="212" name="Google Shape;212;p39"/>
          <p:cNvSpPr/>
          <p:nvPr/>
        </p:nvSpPr>
        <p:spPr>
          <a:xfrm>
            <a:off x="6028804" y="1144500"/>
            <a:ext cx="1783800" cy="2854500"/>
          </a:xfrm>
          <a:prstGeom prst="chevron">
            <a:avLst>
              <a:gd name="adj" fmla="val 24618"/>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9"/>
          <p:cNvSpPr txBox="1"/>
          <p:nvPr/>
        </p:nvSpPr>
        <p:spPr>
          <a:xfrm rot="756">
            <a:off x="6478500" y="2171249"/>
            <a:ext cx="2728200" cy="801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666666"/>
                </a:solidFill>
                <a:latin typeface="Playfair Display"/>
                <a:ea typeface="Playfair Display"/>
                <a:cs typeface="Playfair Display"/>
                <a:sym typeface="Playfair Display"/>
              </a:rPr>
              <a:t>Keeping mentors engaged</a:t>
            </a:r>
            <a:endParaRPr sz="2400">
              <a:solidFill>
                <a:srgbClr val="666666"/>
              </a:solidFill>
              <a:latin typeface="Playfair Display"/>
              <a:ea typeface="Playfair Display"/>
              <a:cs typeface="Playfair Display"/>
              <a:sym typeface="Playfair Display"/>
            </a:endParaRPr>
          </a:p>
        </p:txBody>
      </p:sp>
      <p:sp>
        <p:nvSpPr>
          <p:cNvPr id="214" name="Google Shape;214;p39"/>
          <p:cNvSpPr/>
          <p:nvPr/>
        </p:nvSpPr>
        <p:spPr>
          <a:xfrm>
            <a:off x="7500867" y="1144500"/>
            <a:ext cx="1783800" cy="2854500"/>
          </a:xfrm>
          <a:prstGeom prst="chevron">
            <a:avLst>
              <a:gd name="adj" fmla="val 24618"/>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9"/>
          <p:cNvSpPr txBox="1"/>
          <p:nvPr/>
        </p:nvSpPr>
        <p:spPr>
          <a:xfrm rot="756">
            <a:off x="7972500" y="2171249"/>
            <a:ext cx="2728200" cy="801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rgbClr val="666666"/>
                </a:solidFill>
                <a:latin typeface="Playfair Display"/>
                <a:ea typeface="Playfair Display"/>
                <a:cs typeface="Playfair Display"/>
                <a:sym typeface="Playfair Display"/>
              </a:rPr>
              <a:t>Q &amp; A</a:t>
            </a:r>
            <a:endParaRPr sz="2400">
              <a:solidFill>
                <a:srgbClr val="666666"/>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par>
                                <p:cTn id="8" presetID="10" presetClass="entr" presetSubtype="0"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fade">
                                      <p:cBhvr>
                                        <p:cTn id="10" dur="1000"/>
                                        <p:tgtEl>
                                          <p:spTgt spid="2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6"/>
                                        </p:tgtEl>
                                        <p:attrNameLst>
                                          <p:attrName>style.visibility</p:attrName>
                                        </p:attrNameLst>
                                      </p:cBhvr>
                                      <p:to>
                                        <p:strVal val="visible"/>
                                      </p:to>
                                    </p:set>
                                    <p:animEffect transition="in" filter="fade">
                                      <p:cBhvr>
                                        <p:cTn id="15" dur="1000"/>
                                        <p:tgtEl>
                                          <p:spTgt spid="206"/>
                                        </p:tgtEl>
                                      </p:cBhvr>
                                    </p:animEffect>
                                  </p:childTnLst>
                                </p:cTn>
                              </p:par>
                              <p:par>
                                <p:cTn id="16" presetID="10" presetClass="entr" presetSubtype="0" fill="hold" nodeType="with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fade">
                                      <p:cBhvr>
                                        <p:cTn id="18" dur="1000"/>
                                        <p:tgtEl>
                                          <p:spTgt spid="20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8"/>
                                        </p:tgtEl>
                                        <p:attrNameLst>
                                          <p:attrName>style.visibility</p:attrName>
                                        </p:attrNameLst>
                                      </p:cBhvr>
                                      <p:to>
                                        <p:strVal val="visible"/>
                                      </p:to>
                                    </p:set>
                                    <p:animEffect transition="in" filter="fade">
                                      <p:cBhvr>
                                        <p:cTn id="23" dur="1000"/>
                                        <p:tgtEl>
                                          <p:spTgt spid="208"/>
                                        </p:tgtEl>
                                      </p:cBhvr>
                                    </p:animEffect>
                                  </p:childTnLst>
                                </p:cTn>
                              </p:par>
                              <p:par>
                                <p:cTn id="24" presetID="10" presetClass="entr" presetSubtype="0" fill="hold" nodeType="withEffect">
                                  <p:stCondLst>
                                    <p:cond delay="0"/>
                                  </p:stCondLst>
                                  <p:childTnLst>
                                    <p:set>
                                      <p:cBhvr>
                                        <p:cTn id="25" dur="1" fill="hold">
                                          <p:stCondLst>
                                            <p:cond delay="0"/>
                                          </p:stCondLst>
                                        </p:cTn>
                                        <p:tgtEl>
                                          <p:spTgt spid="209"/>
                                        </p:tgtEl>
                                        <p:attrNameLst>
                                          <p:attrName>style.visibility</p:attrName>
                                        </p:attrNameLst>
                                      </p:cBhvr>
                                      <p:to>
                                        <p:strVal val="visible"/>
                                      </p:to>
                                    </p:set>
                                    <p:animEffect transition="in" filter="fade">
                                      <p:cBhvr>
                                        <p:cTn id="26" dur="1000"/>
                                        <p:tgtEl>
                                          <p:spTgt spid="20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0"/>
                                        </p:tgtEl>
                                        <p:attrNameLst>
                                          <p:attrName>style.visibility</p:attrName>
                                        </p:attrNameLst>
                                      </p:cBhvr>
                                      <p:to>
                                        <p:strVal val="visible"/>
                                      </p:to>
                                    </p:set>
                                    <p:animEffect transition="in" filter="fade">
                                      <p:cBhvr>
                                        <p:cTn id="31" dur="1000"/>
                                        <p:tgtEl>
                                          <p:spTgt spid="210"/>
                                        </p:tgtEl>
                                      </p:cBhvr>
                                    </p:animEffect>
                                  </p:childTnLst>
                                </p:cTn>
                              </p:par>
                              <p:par>
                                <p:cTn id="32" presetID="10" presetClass="entr" presetSubtype="0" fill="hold" nodeType="withEffect">
                                  <p:stCondLst>
                                    <p:cond delay="0"/>
                                  </p:stCondLst>
                                  <p:childTnLst>
                                    <p:set>
                                      <p:cBhvr>
                                        <p:cTn id="33" dur="1" fill="hold">
                                          <p:stCondLst>
                                            <p:cond delay="0"/>
                                          </p:stCondLst>
                                        </p:cTn>
                                        <p:tgtEl>
                                          <p:spTgt spid="211"/>
                                        </p:tgtEl>
                                        <p:attrNameLst>
                                          <p:attrName>style.visibility</p:attrName>
                                        </p:attrNameLst>
                                      </p:cBhvr>
                                      <p:to>
                                        <p:strVal val="visible"/>
                                      </p:to>
                                    </p:set>
                                    <p:animEffect transition="in" filter="fade">
                                      <p:cBhvr>
                                        <p:cTn id="34" dur="1000"/>
                                        <p:tgtEl>
                                          <p:spTgt spid="2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2"/>
                                        </p:tgtEl>
                                        <p:attrNameLst>
                                          <p:attrName>style.visibility</p:attrName>
                                        </p:attrNameLst>
                                      </p:cBhvr>
                                      <p:to>
                                        <p:strVal val="visible"/>
                                      </p:to>
                                    </p:set>
                                    <p:animEffect transition="in" filter="fade">
                                      <p:cBhvr>
                                        <p:cTn id="39" dur="1000"/>
                                        <p:tgtEl>
                                          <p:spTgt spid="212"/>
                                        </p:tgtEl>
                                      </p:cBhvr>
                                    </p:animEffect>
                                  </p:childTnLst>
                                </p:cTn>
                              </p:par>
                              <p:par>
                                <p:cTn id="40" presetID="10" presetClass="entr" presetSubtype="0" fill="hold" nodeType="withEffect">
                                  <p:stCondLst>
                                    <p:cond delay="0"/>
                                  </p:stCondLst>
                                  <p:childTnLst>
                                    <p:set>
                                      <p:cBhvr>
                                        <p:cTn id="41" dur="1" fill="hold">
                                          <p:stCondLst>
                                            <p:cond delay="0"/>
                                          </p:stCondLst>
                                        </p:cTn>
                                        <p:tgtEl>
                                          <p:spTgt spid="213"/>
                                        </p:tgtEl>
                                        <p:attrNameLst>
                                          <p:attrName>style.visibility</p:attrName>
                                        </p:attrNameLst>
                                      </p:cBhvr>
                                      <p:to>
                                        <p:strVal val="visible"/>
                                      </p:to>
                                    </p:set>
                                    <p:animEffect transition="in" filter="fade">
                                      <p:cBhvr>
                                        <p:cTn id="42" dur="1000"/>
                                        <p:tgtEl>
                                          <p:spTgt spid="2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4"/>
                                        </p:tgtEl>
                                        <p:attrNameLst>
                                          <p:attrName>style.visibility</p:attrName>
                                        </p:attrNameLst>
                                      </p:cBhvr>
                                      <p:to>
                                        <p:strVal val="visible"/>
                                      </p:to>
                                    </p:set>
                                    <p:animEffect transition="in" filter="fade">
                                      <p:cBhvr>
                                        <p:cTn id="47" dur="1000"/>
                                        <p:tgtEl>
                                          <p:spTgt spid="214"/>
                                        </p:tgtEl>
                                      </p:cBhvr>
                                    </p:animEffect>
                                  </p:childTnLst>
                                </p:cTn>
                              </p:par>
                              <p:par>
                                <p:cTn id="48" presetID="10" presetClass="entr" presetSubtype="0" fill="hold" nodeType="withEffect">
                                  <p:stCondLst>
                                    <p:cond delay="0"/>
                                  </p:stCondLst>
                                  <p:childTnLst>
                                    <p:set>
                                      <p:cBhvr>
                                        <p:cTn id="49" dur="1" fill="hold">
                                          <p:stCondLst>
                                            <p:cond delay="0"/>
                                          </p:stCondLst>
                                        </p:cTn>
                                        <p:tgtEl>
                                          <p:spTgt spid="215"/>
                                        </p:tgtEl>
                                        <p:attrNameLst>
                                          <p:attrName>style.visibility</p:attrName>
                                        </p:attrNameLst>
                                      </p:cBhvr>
                                      <p:to>
                                        <p:strVal val="visible"/>
                                      </p:to>
                                    </p:set>
                                    <p:animEffect transition="in" filter="fade">
                                      <p:cBhvr>
                                        <p:cTn id="50"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9" name="Google Shape;249;p42"/>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Autofit/>
          </a:bodyPr>
          <a:lstStyle/>
          <a:p>
            <a:pPr marL="342900" lvl="0" indent="-139700" algn="l" rtl="0">
              <a:spcBef>
                <a:spcPts val="640"/>
              </a:spcBef>
              <a:spcAft>
                <a:spcPts val="0"/>
              </a:spcAft>
              <a:buNone/>
            </a:pPr>
            <a:endParaRPr/>
          </a:p>
        </p:txBody>
      </p:sp>
      <p:pic>
        <p:nvPicPr>
          <p:cNvPr id="250" name="Google Shape;250;p42" descr="IMG_7646.jpg"/>
          <p:cNvPicPr preferRelativeResize="0"/>
          <p:nvPr/>
        </p:nvPicPr>
        <p:blipFill rotWithShape="1">
          <a:blip r:embed="rId3">
            <a:alphaModFix/>
          </a:blip>
          <a:srcRect l="7313" b="37830"/>
          <a:stretch/>
        </p:blipFill>
        <p:spPr>
          <a:xfrm>
            <a:off x="-343725" y="-1178475"/>
            <a:ext cx="9487724" cy="6300611"/>
          </a:xfrm>
          <a:prstGeom prst="rect">
            <a:avLst/>
          </a:prstGeom>
          <a:noFill/>
          <a:ln>
            <a:noFill/>
          </a:ln>
        </p:spPr>
      </p:pic>
      <p:sp>
        <p:nvSpPr>
          <p:cNvPr id="251" name="Google Shape;251;p42"/>
          <p:cNvSpPr/>
          <p:nvPr/>
        </p:nvSpPr>
        <p:spPr>
          <a:xfrm>
            <a:off x="4850525" y="305400"/>
            <a:ext cx="3836400" cy="2792400"/>
          </a:xfrm>
          <a:prstGeom prst="rect">
            <a:avLst/>
          </a:prstGeom>
          <a:solidFill>
            <a:srgbClr val="FFFFFF">
              <a:alpha val="5691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2"/>
          <p:cNvSpPr txBox="1"/>
          <p:nvPr/>
        </p:nvSpPr>
        <p:spPr>
          <a:xfrm>
            <a:off x="0" y="3727025"/>
            <a:ext cx="7338000" cy="6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42"/>
          <p:cNvSpPr txBox="1"/>
          <p:nvPr/>
        </p:nvSpPr>
        <p:spPr>
          <a:xfrm>
            <a:off x="4526263" y="1795548"/>
            <a:ext cx="4354800" cy="6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Playfair Display"/>
                <a:ea typeface="Playfair Display"/>
                <a:cs typeface="Playfair Display"/>
                <a:sym typeface="Playfair Display"/>
              </a:rPr>
              <a:t>College Mentoring </a:t>
            </a:r>
            <a:br>
              <a:rPr lang="en" sz="3000">
                <a:latin typeface="Playfair Display"/>
                <a:ea typeface="Playfair Display"/>
                <a:cs typeface="Playfair Display"/>
                <a:sym typeface="Playfair Display"/>
              </a:rPr>
            </a:br>
            <a:r>
              <a:rPr lang="en" sz="3000">
                <a:latin typeface="Playfair Display"/>
                <a:ea typeface="Playfair Display"/>
                <a:cs typeface="Playfair Display"/>
                <a:sym typeface="Playfair Display"/>
              </a:rPr>
              <a:t>&amp; Scholarships</a:t>
            </a:r>
            <a:endParaRPr sz="3000">
              <a:latin typeface="Playfair Display"/>
              <a:ea typeface="Playfair Display"/>
              <a:cs typeface="Playfair Display"/>
              <a:sym typeface="Playfair Display"/>
            </a:endParaRPr>
          </a:p>
        </p:txBody>
      </p:sp>
      <p:pic>
        <p:nvPicPr>
          <p:cNvPr id="254" name="Google Shape;254;p42" descr="foster-progress_final_4c.png"/>
          <p:cNvPicPr preferRelativeResize="0"/>
          <p:nvPr/>
        </p:nvPicPr>
        <p:blipFill>
          <a:blip r:embed="rId4">
            <a:alphaModFix/>
          </a:blip>
          <a:stretch>
            <a:fillRect/>
          </a:stretch>
        </p:blipFill>
        <p:spPr>
          <a:xfrm>
            <a:off x="5235626" y="631571"/>
            <a:ext cx="2936083" cy="1050038"/>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Y17">
  <a:themeElements>
    <a:clrScheme name="ANY Theme Colors_4-15-16">
      <a:dk1>
        <a:srgbClr val="000000"/>
      </a:dk1>
      <a:lt1>
        <a:sysClr val="window" lastClr="FFFFFF"/>
      </a:lt1>
      <a:dk2>
        <a:srgbClr val="2EABDA"/>
      </a:dk2>
      <a:lt2>
        <a:srgbClr val="F4772F"/>
      </a:lt2>
      <a:accent1>
        <a:srgbClr val="FF9933"/>
      </a:accent1>
      <a:accent2>
        <a:srgbClr val="00CCFF"/>
      </a:accent2>
      <a:accent3>
        <a:srgbClr val="FCBB46"/>
      </a:accent3>
      <a:accent4>
        <a:srgbClr val="79E5FF"/>
      </a:accent4>
      <a:accent5>
        <a:srgbClr val="FF0000"/>
      </a:accent5>
      <a:accent6>
        <a:srgbClr val="929292"/>
      </a:accent6>
      <a:hlink>
        <a:srgbClr val="336699"/>
      </a:hlink>
      <a:folHlink>
        <a:srgbClr val="800080"/>
      </a:folHlink>
    </a:clrScheme>
    <a:fontScheme name="ANY">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3">
      <a:dk1>
        <a:sysClr val="windowText" lastClr="000000"/>
      </a:dk1>
      <a:lt1>
        <a:sysClr val="window" lastClr="FFFFFF"/>
      </a:lt1>
      <a:dk2>
        <a:srgbClr val="1E2D66"/>
      </a:dk2>
      <a:lt2>
        <a:srgbClr val="EEECE1"/>
      </a:lt2>
      <a:accent1>
        <a:srgbClr val="1E2D66"/>
      </a:accent1>
      <a:accent2>
        <a:srgbClr val="4287E1"/>
      </a:accent2>
      <a:accent3>
        <a:srgbClr val="73C92D"/>
      </a:accent3>
      <a:accent4>
        <a:srgbClr val="2E459F"/>
      </a:accent4>
      <a:accent5>
        <a:srgbClr val="6BA5FF"/>
      </a:accent5>
      <a:accent6>
        <a:srgbClr val="89FF46"/>
      </a:accent6>
      <a:hlink>
        <a:srgbClr val="4287E1"/>
      </a:hlink>
      <a:folHlink>
        <a:srgbClr val="1E2D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FY17">
  <a:themeElements>
    <a:clrScheme name="ANY Theme Colors_4-15-16">
      <a:dk1>
        <a:srgbClr val="000000"/>
      </a:dk1>
      <a:lt1>
        <a:sysClr val="window" lastClr="FFFFFF"/>
      </a:lt1>
      <a:dk2>
        <a:srgbClr val="2EABDA"/>
      </a:dk2>
      <a:lt2>
        <a:srgbClr val="F4772F"/>
      </a:lt2>
      <a:accent1>
        <a:srgbClr val="FF9933"/>
      </a:accent1>
      <a:accent2>
        <a:srgbClr val="00CCFF"/>
      </a:accent2>
      <a:accent3>
        <a:srgbClr val="FCBB46"/>
      </a:accent3>
      <a:accent4>
        <a:srgbClr val="79E5FF"/>
      </a:accent4>
      <a:accent5>
        <a:srgbClr val="FF0000"/>
      </a:accent5>
      <a:accent6>
        <a:srgbClr val="929292"/>
      </a:accent6>
      <a:hlink>
        <a:srgbClr val="336699"/>
      </a:hlink>
      <a:folHlink>
        <a:srgbClr val="800080"/>
      </a:folHlink>
    </a:clrScheme>
    <a:fontScheme name="ANY">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1465</Words>
  <Application>Microsoft Office PowerPoint</Application>
  <PresentationFormat>On-screen Show (16:9)</PresentationFormat>
  <Paragraphs>235</Paragraphs>
  <Slides>30</Slides>
  <Notes>26</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30</vt:i4>
      </vt:variant>
    </vt:vector>
  </HeadingPairs>
  <TitlesOfParts>
    <vt:vector size="53" baseType="lpstr">
      <vt:lpstr>Playfair Display</vt:lpstr>
      <vt:lpstr>Arial</vt:lpstr>
      <vt:lpstr>Open Sans</vt:lpstr>
      <vt:lpstr>GT Haptik</vt:lpstr>
      <vt:lpstr>Josefin Slab</vt:lpstr>
      <vt:lpstr>GT Haptik Medium</vt:lpstr>
      <vt:lpstr>Gill Sans</vt:lpstr>
      <vt:lpstr>Avenir</vt:lpstr>
      <vt:lpstr>ＭＳ Ｐゴシック</vt:lpstr>
      <vt:lpstr>Calibri</vt:lpstr>
      <vt:lpstr>GT Haptik Regular</vt:lpstr>
      <vt:lpstr>Georgia</vt:lpstr>
      <vt:lpstr>Calibri Light</vt:lpstr>
      <vt:lpstr>BrowalliaUPC</vt:lpstr>
      <vt:lpstr>Tahoma</vt:lpstr>
      <vt:lpstr>ヒラギノ角ゴ ProN W3</vt:lpstr>
      <vt:lpstr>ヒラギノ角ゴ ProN W6</vt:lpstr>
      <vt:lpstr>Simple Dark</vt:lpstr>
      <vt:lpstr>Office Theme</vt:lpstr>
      <vt:lpstr>CCE theme</vt:lpstr>
      <vt:lpstr>FY17</vt:lpstr>
      <vt:lpstr>1_Office Theme</vt:lpstr>
      <vt:lpstr>1_FY17</vt:lpstr>
      <vt:lpstr>Developing a  Mentoring Program 101:  from recruitment, training, and engaging your volunteers</vt:lpstr>
      <vt:lpstr>PowerPoint Presentation</vt:lpstr>
      <vt:lpstr>Our mission</vt:lpstr>
      <vt:lpstr>PowerPoint Presentation</vt:lpstr>
      <vt:lpstr>PowerPoint Presentation</vt:lpstr>
      <vt:lpstr>Engaging Mentors in the Post-Secondary Years</vt:lpstr>
      <vt:lpstr>Our Mission</vt:lpstr>
      <vt:lpstr>PowerPoint Presentation</vt:lpstr>
      <vt:lpstr>PowerPoint Presentation</vt:lpstr>
      <vt:lpstr>Why use the one-on-one mentoring model for college access programming?</vt:lpstr>
      <vt:lpstr>PROS    CONS</vt:lpstr>
      <vt:lpstr>Recruiting</vt:lpstr>
      <vt:lpstr>Vetting Process</vt:lpstr>
      <vt:lpstr>Special Considerations</vt:lpstr>
      <vt:lpstr>PowerPoint Presentation</vt:lpstr>
      <vt:lpstr>PowerPoint Presentation</vt:lpstr>
      <vt:lpstr>PowerPoint Presentation</vt:lpstr>
      <vt:lpstr>The term Mentor Coach captures  ANY's vision for mentoring first-generation college students.</vt:lpstr>
      <vt:lpstr>Coaching Framework</vt:lpstr>
      <vt:lpstr>Being the Coach</vt:lpstr>
      <vt:lpstr>PowerPoint Presentation</vt:lpstr>
      <vt:lpstr>Engaging Mentors in the Post-Secondary Years</vt:lpstr>
      <vt:lpstr>iMentor Model</vt:lpstr>
      <vt:lpstr>Post-Secondary Program Launch and Engagement Challenges</vt:lpstr>
      <vt:lpstr>Post-Secondary Program Model Components</vt:lpstr>
      <vt:lpstr>MENTOR EXPECTATIONS</vt:lpstr>
      <vt:lpstr>Role of the Mentor In the Post-Secondary Program</vt:lpstr>
      <vt:lpstr>Tracking Engagement and Impact</vt:lpstr>
      <vt:lpstr>Stay in touch!</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Mentoring Program 101:  from recruitment, training, and engaging your volunteers</dc:title>
  <dc:creator>Aleya</dc:creator>
  <cp:lastModifiedBy>Sam Nelson</cp:lastModifiedBy>
  <cp:revision>6</cp:revision>
  <dcterms:modified xsi:type="dcterms:W3CDTF">2019-08-09T00:34:31Z</dcterms:modified>
</cp:coreProperties>
</file>