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80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68" r:id="rId13"/>
    <p:sldId id="272" r:id="rId14"/>
    <p:sldId id="278" r:id="rId15"/>
    <p:sldId id="279" r:id="rId16"/>
    <p:sldId id="274" r:id="rId17"/>
    <p:sldId id="275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241" autoAdjust="0"/>
  </p:normalViewPr>
  <p:slideViewPr>
    <p:cSldViewPr>
      <p:cViewPr varScale="1">
        <p:scale>
          <a:sx n="68" d="100"/>
          <a:sy n="68" d="100"/>
        </p:scale>
        <p:origin x="15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18, 2019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968"/>
            <a:ext cx="2934864" cy="14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11, 2013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ac.claimyourfuture.com/gam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c.claimyourfutur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GRle48w_Gk&amp;feature=youtu.be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kim.korando@illinoi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716F5A-DC89-4186-88C9-B68E6E0A6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416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Middle School Career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Exploration Efforts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AA4252-FC27-424A-9A9B-E9033AB03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962400"/>
            <a:ext cx="6400800" cy="2362200"/>
          </a:xfrm>
        </p:spPr>
        <p:txBody>
          <a:bodyPr/>
          <a:lstStyle/>
          <a:p>
            <a:r>
              <a:rPr lang="en-US" dirty="0">
                <a:solidFill>
                  <a:srgbClr val="414042"/>
                </a:solidFill>
              </a:rPr>
              <a:t>Illinois GEAR UP</a:t>
            </a:r>
          </a:p>
          <a:p>
            <a:r>
              <a:rPr lang="en-US" dirty="0">
                <a:solidFill>
                  <a:srgbClr val="414042"/>
                </a:solidFill>
              </a:rPr>
              <a:t>Kimberly </a:t>
            </a:r>
            <a:r>
              <a:rPr lang="en-US" dirty="0" err="1">
                <a:solidFill>
                  <a:srgbClr val="414042"/>
                </a:solidFill>
              </a:rPr>
              <a:t>Korando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86A69-5B8D-4F7D-AD50-68C9F0C4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4876800"/>
            <a:ext cx="19240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111960"/>
            <a:ext cx="7772400" cy="3200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Southern Illinois Construction Careers Expo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Students met representatives from several construction and engineering companies in southern Illinois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There were many hands-on activities at the exhibits</a:t>
            </a:r>
          </a:p>
          <a:p>
            <a:r>
              <a:rPr lang="en-US" sz="2000" dirty="0"/>
              <a:t>Students learned how they could become qualified to work in a variety of construction careers when they finish high school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4BC9E-8105-4C56-A23F-D32340FBEB34}"/>
              </a:ext>
            </a:extLst>
          </p:cNvPr>
          <p:cNvSpPr/>
          <p:nvPr/>
        </p:nvSpPr>
        <p:spPr>
          <a:xfrm>
            <a:off x="228600" y="60960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14042"/>
                </a:solidFill>
                <a:cs typeface="Arial"/>
              </a:rPr>
              <a:t>#IL60by25</a:t>
            </a:r>
            <a:endParaRPr lang="en-US" dirty="0">
              <a:solidFill>
                <a:srgbClr val="58585B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0" y="1600200"/>
            <a:ext cx="8153400" cy="4712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Employers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at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Mt. Carmel Junior High School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toured a local Toyota manufacturing plant where many citizens of their town are employed.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205228-DCC1-435D-8AE2-ED6792EA6C59}"/>
              </a:ext>
            </a:extLst>
          </p:cNvPr>
          <p:cNvSpPr txBox="1">
            <a:spLocks/>
          </p:cNvSpPr>
          <p:nvPr/>
        </p:nvSpPr>
        <p:spPr>
          <a:xfrm>
            <a:off x="381000" y="254307"/>
            <a:ext cx="8763000" cy="11934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i="0" kern="1200">
                <a:solidFill>
                  <a:srgbClr val="00AEE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Middle School Career Exploration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Field Trips</a:t>
            </a:r>
          </a:p>
        </p:txBody>
      </p:sp>
    </p:spTree>
    <p:extLst>
      <p:ext uri="{BB962C8B-B14F-4D97-AF65-F5344CB8AC3E}">
        <p14:creationId xmlns:p14="http://schemas.microsoft.com/office/powerpoint/2010/main" val="148504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12F9772-05CB-4088-861D-728170EBFD73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610600" cy="11934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i="0" kern="1200">
                <a:solidFill>
                  <a:srgbClr val="00AEE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</a:rPr>
              <a:t>Southern Illinois Construction Careers Expo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46F022-0BB9-419A-A763-0692FDB8D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9609" y="2123383"/>
            <a:ext cx="4267200" cy="3200400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22948347-6306-451F-A492-AFE461784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1307" y="2343863"/>
            <a:ext cx="3679252" cy="275943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25FF6D-DD3C-4763-9BB3-6CD1C8989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1179" y="2362810"/>
            <a:ext cx="3657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44EE8-D9ED-4B55-B76D-54641BEE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5090"/>
            <a:ext cx="8763000" cy="119349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 Career Exploration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In-Classroom Career Panel/Speaker Series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2595AFE-8DEE-440E-A5C7-10C8ABC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47800"/>
            <a:ext cx="5295900" cy="46783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GEAR UP Corps member at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Central Junior High School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asked three fire fighters from the local fire department to speak to students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shared stories about how and why they chose their career path and talked about what a typical day is like working at the firehouse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were given a chance to ask questions and were interested in how to become a firefighter, what the training is like, and some asked to hear rescue stories.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4D045-AC95-4765-B884-342E4778B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62331"/>
            <a:ext cx="3124200" cy="4171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3689B-827B-466E-B8CB-CEE9580F57D7}"/>
              </a:ext>
            </a:extLst>
          </p:cNvPr>
          <p:cNvSpPr txBox="1"/>
          <p:nvPr/>
        </p:nvSpPr>
        <p:spPr>
          <a:xfrm>
            <a:off x="5486400" y="5410200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Firefighters from the West Frankfort Fire Department speaking to students</a:t>
            </a:r>
          </a:p>
        </p:txBody>
      </p:sp>
    </p:spTree>
    <p:extLst>
      <p:ext uri="{BB962C8B-B14F-4D97-AF65-F5344CB8AC3E}">
        <p14:creationId xmlns:p14="http://schemas.microsoft.com/office/powerpoint/2010/main" val="4117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4A70DC-8566-44CB-873D-80467C5A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35090"/>
            <a:ext cx="8948057" cy="1193493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Middle School Career Exploration</a:t>
            </a:r>
            <a:br>
              <a:rPr lang="en-US" dirty="0"/>
            </a:br>
            <a:r>
              <a:rPr lang="en-US" sz="2000" dirty="0">
                <a:solidFill>
                  <a:srgbClr val="414042"/>
                </a:solidFill>
              </a:rPr>
              <a:t>ILGU Classroom Curriculum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45ACC8C-B8F3-455F-9FB7-04E6E6731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975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Arial"/>
                <a:cs typeface="Arial"/>
              </a:rPr>
              <a:t>Knack Games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Designed to help users identify their natural abilities and personal strengths using a mobile device.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Knack’s behavior analysts look at many variables during game play such as: how long users hesitate, what part of the screen they touch, and the moves they choose to make.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Upon completing the games students receive a list of: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9 Knacks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natural skills and abilities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Superknacks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career options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21A39-7EC5-4ED9-854E-5D9E558A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828800" cy="211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B251B-98D5-44D0-8F3F-1D80ADC9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04" y="4750940"/>
            <a:ext cx="1828801" cy="20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4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668"/>
            <a:ext cx="7966670" cy="8632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Knack Games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2565" y="1051460"/>
            <a:ext cx="5105400" cy="4884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Dashi Dash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Serve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the meal that matches the client’s nonverbal facial expression. Don’t forget to pick up the dirty dish!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Bomba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Blitz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Use water balloons to extinguish the fire launching imps before they burn your flowery friends and get to the contraption.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 Maze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Create a path within a maze in order to connect two space robots.</a:t>
            </a:r>
          </a:p>
          <a:p>
            <a:pPr marL="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bdb75d5f-c187-4bf8-a79c-a81b28b845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7" y="685800"/>
            <a:ext cx="3178765" cy="18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824273fa-cb30-473e-bb16-29805210d5a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819400"/>
            <a:ext cx="3178765" cy="171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fbcb4c0-85b7-4d90-b213-130bb82705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876800"/>
            <a:ext cx="317876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0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0ABC61-AF81-41F7-8B43-62A8F3E1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Claim Your Future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7BCCBDF-B583-4F3C-8E68-02F39B0509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302" y="990601"/>
            <a:ext cx="3788898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boto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342900" defTabSz="914400">
              <a:lnSpc>
                <a:spcPct val="100000"/>
              </a:lnSpc>
              <a:spcBef>
                <a:spcPct val="20000"/>
              </a:spcBef>
              <a:buClr>
                <a:srgbClr val="0F6FC6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latin typeface="Calibri" panose="020F0502020204030204" pitchFamily="34" charset="0"/>
              </a:rPr>
              <a:t>Students choose a career and navigate through different spending choices</a:t>
            </a:r>
          </a:p>
          <a:p>
            <a:pPr marL="411480" indent="-342900" defTabSz="914400">
              <a:lnSpc>
                <a:spcPct val="100000"/>
              </a:lnSpc>
              <a:spcBef>
                <a:spcPct val="20000"/>
              </a:spcBef>
              <a:buClr>
                <a:srgbClr val="0F6FC6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latin typeface="Calibri" panose="020F0502020204030204" pitchFamily="34" charset="0"/>
              </a:rPr>
              <a:t>Kit includes 50 career wheels, online version offers 125 career options</a:t>
            </a:r>
          </a:p>
          <a:p>
            <a:pPr marL="411480" indent="-342900" defTabSz="914400">
              <a:lnSpc>
                <a:spcPct val="100000"/>
              </a:lnSpc>
              <a:spcBef>
                <a:spcPct val="20000"/>
              </a:spcBef>
              <a:buClr>
                <a:srgbClr val="0F6FC6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latin typeface="Calibri" panose="020F0502020204030204" pitchFamily="34" charset="0"/>
              </a:rPr>
              <a:t>Unique career descriptions and key vocabulary </a:t>
            </a:r>
          </a:p>
          <a:p>
            <a:pPr marL="411480" indent="-342900" defTabSz="914400">
              <a:lnSpc>
                <a:spcPct val="100000"/>
              </a:lnSpc>
              <a:spcBef>
                <a:spcPct val="20000"/>
              </a:spcBef>
              <a:buClr>
                <a:srgbClr val="0F6FC6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latin typeface="Calibri" panose="020F0502020204030204" pitchFamily="34" charset="0"/>
              </a:rPr>
              <a:t>Printable budget worksheet</a:t>
            </a:r>
          </a:p>
          <a:p>
            <a:pPr marL="411480" indent="-342900" defTabSz="914400">
              <a:lnSpc>
                <a:spcPct val="100000"/>
              </a:lnSpc>
              <a:spcBef>
                <a:spcPct val="20000"/>
              </a:spcBef>
              <a:buClr>
                <a:srgbClr val="0F6FC6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latin typeface="Calibri" panose="020F0502020204030204" pitchFamily="34" charset="0"/>
              </a:rPr>
              <a:t>Additional financial education resources</a:t>
            </a:r>
          </a:p>
          <a:p>
            <a:pPr marL="411480" indent="-342900" defTabSz="914400">
              <a:lnSpc>
                <a:spcPct val="100000"/>
              </a:lnSpc>
              <a:spcBef>
                <a:spcPct val="20000"/>
              </a:spcBef>
              <a:buClr>
                <a:srgbClr val="0F6FC6"/>
              </a:buClr>
              <a:buSzPct val="76000"/>
            </a:pPr>
            <a:endParaRPr lang="en-US" sz="2400" dirty="0">
              <a:solidFill>
                <a:srgbClr val="3E3D2D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CC065BB-6AD6-4842-B6B6-1EA2C890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52378"/>
            <a:ext cx="4575844" cy="51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60FB2A0-E6CB-4530-B149-99286D09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62076"/>
            <a:ext cx="1874683" cy="10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F0631D-4D40-4EBF-B4A1-9FDA391B8A93}"/>
              </a:ext>
            </a:extLst>
          </p:cNvPr>
          <p:cNvSpPr/>
          <p:nvPr/>
        </p:nvSpPr>
        <p:spPr>
          <a:xfrm>
            <a:off x="2209800" y="6154058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isac.claimyourfuture.com/game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448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DAB01-CD2F-4E2C-B6BF-7412434E0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7924800" cy="4703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4A5BA-619E-4203-B431-411F8448CA0C}"/>
              </a:ext>
            </a:extLst>
          </p:cNvPr>
          <p:cNvSpPr txBox="1"/>
          <p:nvPr/>
        </p:nvSpPr>
        <p:spPr>
          <a:xfrm>
            <a:off x="1752600" y="606897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hlinkClick r:id="rId3"/>
              </a:rPr>
              <a:t>www.isac.claimyourfuture.com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40501-9D09-42E1-B463-6936877EF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8856"/>
            <a:ext cx="8686800" cy="103034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177F48-50A2-454A-91A8-4FDCBB4FE601}"/>
              </a:ext>
            </a:extLst>
          </p:cNvPr>
          <p:cNvSpPr txBox="1">
            <a:spLocks/>
          </p:cNvSpPr>
          <p:nvPr/>
        </p:nvSpPr>
        <p:spPr>
          <a:xfrm>
            <a:off x="3238500" y="4191000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>
                <a:hlinkClick r:id="rId5"/>
              </a:rPr>
              <a:t>Claim Your Future - Watch Us Play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536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D573C-7547-41D5-9EF7-E2D4B42282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045294"/>
            <a:ext cx="91440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/>
              <a:t>Kim </a:t>
            </a:r>
            <a:r>
              <a:rPr lang="en-US" sz="3600" dirty="0" err="1"/>
              <a:t>Korando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Illinois GEAR UP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   kim.korando@illinois.gov</a:t>
            </a:r>
            <a:r>
              <a:rPr lang="en-US" sz="3600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8EBB1-8EBD-44D7-BC49-899707E3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4876800"/>
            <a:ext cx="1924050" cy="1752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DFC674-D29F-432B-B861-73662AF9443E}"/>
              </a:ext>
            </a:extLst>
          </p:cNvPr>
          <p:cNvCxnSpPr>
            <a:cxnSpLocks/>
          </p:cNvCxnSpPr>
          <p:nvPr/>
        </p:nvCxnSpPr>
        <p:spPr>
          <a:xfrm>
            <a:off x="381000" y="3429000"/>
            <a:ext cx="8382000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AF1581-9AA2-40C1-BF0B-3B25FD4968A4}"/>
              </a:ext>
            </a:extLst>
          </p:cNvPr>
          <p:cNvCxnSpPr>
            <a:cxnSpLocks/>
          </p:cNvCxnSpPr>
          <p:nvPr/>
        </p:nvCxnSpPr>
        <p:spPr>
          <a:xfrm>
            <a:off x="381000" y="4572000"/>
            <a:ext cx="8382000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D59D69-3B6D-4700-A53B-78090F99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696" y="3592719"/>
            <a:ext cx="5354607" cy="8155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THANK YOU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3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759964-C57B-49AE-88A5-1330A72F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6" y="176164"/>
            <a:ext cx="8610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GEAR UP Grant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 Early Awareness and Readiness for Undergraduate Programs</a:t>
            </a:r>
            <a:endParaRPr lang="en-US" sz="20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613B084-D321-4FD4-80FA-38850DF9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26" y="1508760"/>
            <a:ext cx="4670474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ISAC was awarded the federal GEAR UP grant from the U.S. Department of Education in late 2016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GEAR UP provides grants to states and partnerships at middle and high schools </a:t>
            </a:r>
            <a:r>
              <a:rPr lang="en-US" sz="2000">
                <a:latin typeface="Arial"/>
                <a:cs typeface="Arial"/>
              </a:rPr>
              <a:t>in high </a:t>
            </a:r>
            <a:r>
              <a:rPr lang="en-US" sz="2000" dirty="0">
                <a:latin typeface="Arial"/>
                <a:cs typeface="Arial"/>
              </a:rPr>
              <a:t>need areas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Currently serving 19 pairs of middle and high schools across the state with the leading cohort entering 10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grade this coming school year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0266-4DDC-4959-8CDB-30C8BE960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01726"/>
            <a:ext cx="3505200" cy="49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0044-01D5-400D-A166-631024C2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We will follow the lead cohort through their first year of college and add a new class of 7</a:t>
            </a:r>
            <a:r>
              <a:rPr lang="en-US" sz="2400" baseline="30000" dirty="0">
                <a:latin typeface="Arial"/>
                <a:cs typeface="Arial"/>
              </a:rPr>
              <a:t>th</a:t>
            </a:r>
            <a:r>
              <a:rPr lang="en-US" sz="2400" dirty="0">
                <a:latin typeface="Arial"/>
                <a:cs typeface="Arial"/>
              </a:rPr>
              <a:t> graders every year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We provide service delivery in several program areas including: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College and career exploration, successful transitions from middle school through college, admission and financial aid application assistance, parent engagement and school enrichment/capacity building</a:t>
            </a: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4BE4D5-EBC4-4E0C-B704-F267CF6B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GEAR UP Grant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 Early Awareness and Readiness for Undergraduate Programs</a:t>
            </a:r>
            <a:endParaRPr lang="en-US" sz="20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3C2BA-45E0-4428-A3DC-10DAFC34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914900"/>
            <a:ext cx="19240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DD2B-F76C-4A2E-90F3-26F55AFE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School Career Exploration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407B6-25A9-4FC1-8235-59140BA42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20" y="1066800"/>
            <a:ext cx="4055279" cy="48703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The GEAR UP grant provides students with tools to explore careers through: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Classroom Curriculum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Field trips, career panels/speakers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Capacity Building funds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Each award year, GEAR UP schools are eligible for additional capacity building funds to create unique opportunities for their students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Hands-on career exploration activities are a popular use of the funds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1BBCE-8BDD-4A12-9DB6-67CCCFE1B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4671" y="1877060"/>
            <a:ext cx="5301376" cy="39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9DD52B-90F6-4A24-ACB4-67F8E8D5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Makerspace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E0D3F46-DB3A-4569-BD48-A3043ACE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/>
                <a:cs typeface="Arial"/>
              </a:rPr>
              <a:t>Used in collaboration with STEM classes and often placed in the school library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/>
                <a:cs typeface="Arial"/>
              </a:rPr>
              <a:t>A space for making, collaborating, learning, and sharing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/>
                <a:cs typeface="Arial"/>
              </a:rPr>
              <a:t>A makerspace can be started simply with cardboard, Legos and art supplies and can be advanced to include items such as 3D printers and robotics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/>
                <a:cs typeface="Arial"/>
              </a:rPr>
              <a:t>Use of a makerspace can assist with developing critical thinking skills, boost self confidence and encourage an entrepreneurial spirit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/>
                <a:cs typeface="Arial"/>
              </a:rPr>
              <a:t>Overall purpose is to create something out of nothing and explore interests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/>
                <a:cs typeface="Arial"/>
              </a:rPr>
              <a:t>There are a variety of books and online resources that can help you get started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42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2A9BB15-25B7-4141-934D-79884A5D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42" y="1118382"/>
            <a:ext cx="4123267" cy="4953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Students at </a:t>
            </a:r>
            <a:r>
              <a:rPr lang="en-US" sz="2000" i="1" dirty="0">
                <a:latin typeface="Arial"/>
                <a:cs typeface="Arial"/>
              </a:rPr>
              <a:t>Central Junior High School in West Frankfort  </a:t>
            </a:r>
            <a:r>
              <a:rPr lang="en-US" sz="2000" dirty="0">
                <a:latin typeface="Arial"/>
                <a:cs typeface="Arial"/>
              </a:rPr>
              <a:t>used engineering principles to create a marble run course and a catapult.  They also recorded a news program with audio visual equipment.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Students were excited to learn about careers they had never heard of before and to use skills they didn’t know they had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Many reported considering new careers in the future after participating in Makerspace activities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50ADB-4879-4B6F-AB55-19540BAA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Makerspace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4A0C418-5FF6-4CC0-8368-BC1E513CF8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419" y="1242219"/>
            <a:ext cx="620236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EB1E041-FED4-4E6E-9130-D1E9BC291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the start of the 2018-19 school year,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Stephen Mack Middle School in Rockton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started offering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INCubator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an elective class.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curriculum is composed of entrepreneurial lessons where students learn about the foundation, skills needed, and overall importance of starting a business.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think of a problem they face in their every day lives, brainstorm a solution, and create a product that solves the problem.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group member is responsible for a specific task such as manager, customer champion, timekeeper, and other more     hands-on roles such as builder.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final portion of the class allows students to create the product and sell it on an open web market.  The students can earn a profit based on sales.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86C54D-9AC5-4984-B439-C899DC20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7"/>
            <a:ext cx="8229600" cy="830263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7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3BB6E1-907C-4BE8-BBC6-E1CE79F0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28024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0070C0"/>
                </a:solidFill>
              </a:rPr>
              <a:t>INCubator</a:t>
            </a:r>
            <a:r>
              <a:rPr lang="en-US" sz="4000" dirty="0">
                <a:solidFill>
                  <a:srgbClr val="0070C0"/>
                </a:solidFill>
              </a:rPr>
              <a:t> Products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7E1FD87-FBC9-427B-8004-91B1D232B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30C6F30-B619-4746-93AB-55A331BE91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6" y="990600"/>
            <a:ext cx="866807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DE8C31-1ED1-4B3D-9730-CDFF2CC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20" y="243193"/>
            <a:ext cx="8458200" cy="67706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0070C0"/>
                </a:solidFill>
              </a:rPr>
              <a:t>INCubator</a:t>
            </a:r>
            <a:r>
              <a:rPr lang="en-US" sz="4000" dirty="0">
                <a:solidFill>
                  <a:srgbClr val="0070C0"/>
                </a:solidFill>
              </a:rPr>
              <a:t> Process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0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891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1_Office Theme</vt:lpstr>
      <vt:lpstr>Middle School Career  Exploration Efforts</vt:lpstr>
      <vt:lpstr>Illinois GEAR UP Grant Gaining Early Awareness and Readiness for Undergraduate Programs</vt:lpstr>
      <vt:lpstr>Illinois GEAR UP Grant Gaining Early Awareness and Readiness for Undergraduate Programs</vt:lpstr>
      <vt:lpstr>Middle School Career Exploration</vt:lpstr>
      <vt:lpstr>Makerspace</vt:lpstr>
      <vt:lpstr>Makerspace</vt:lpstr>
      <vt:lpstr>INCubator</vt:lpstr>
      <vt:lpstr>INCubator Products</vt:lpstr>
      <vt:lpstr>INCubator Process</vt:lpstr>
      <vt:lpstr>PowerPoint Presentation</vt:lpstr>
      <vt:lpstr>PowerPoint Presentation</vt:lpstr>
      <vt:lpstr>Middle School Career Exploration In-Classroom Career Panel/Speaker Series</vt:lpstr>
      <vt:lpstr>Middle School Career Exploration ILGU Classroom Curriculum</vt:lpstr>
      <vt:lpstr>Knack Games</vt:lpstr>
      <vt:lpstr>Claim Your Future</vt:lpstr>
      <vt:lpstr>PowerPoint Presentation</vt:lpstr>
      <vt:lpstr>THANK YOU</vt:lpstr>
    </vt:vector>
  </TitlesOfParts>
  <Company>ISAC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Kim Korando</cp:lastModifiedBy>
  <cp:revision>35</cp:revision>
  <cp:lastPrinted>2014-06-17T18:32:00Z</cp:lastPrinted>
  <dcterms:created xsi:type="dcterms:W3CDTF">2013-05-22T15:51:51Z</dcterms:created>
  <dcterms:modified xsi:type="dcterms:W3CDTF">2019-07-18T18:57:19Z</dcterms:modified>
</cp:coreProperties>
</file>