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7010400" cy="9296400"/>
  <p:embeddedFontLs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1BBA13-2761-4ECF-B228-06670FFB184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EB8332-BC35-4EBE-955B-D5139B61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18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0fa7ba9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0fa7ba978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0fa7ba97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0fa7ba978_0_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63d3bd1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63d3bd17f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63d3bd17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63d3bd17f_0_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63d3bd17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63d3bd17f_0_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60758265e_0_5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60758265e_0_54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60758265e_0_1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60758265e_0_116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0758265e_0_1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60758265e_0_117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60758265e_0_1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60758265e_0_117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60758265e_0_1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60758265e_0_118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60758265e_0_1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60758265e_0_119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60758265e_0_1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60758265e_0_120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-isNBSA3T6_jvMdERc6w9fp25belFAd36AJZDINHa5c/edi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cs.google.com/spreadsheets/d/1bNk2UfaIZHh14aVxtIeXgfQSDugU2uGT3MDQ6vXzNrk/edit#gid=1234757087" TargetMode="External"/><Relationship Id="rId5" Type="http://schemas.openxmlformats.org/officeDocument/2006/relationships/hyperlink" Target="https://docs.google.com/document/d/1FhPBw1E_U8c2pstVI-9Wjhm9hLjvNEeDW90vHwvofx8/edit" TargetMode="External"/><Relationship Id="rId4" Type="http://schemas.openxmlformats.org/officeDocument/2006/relationships/hyperlink" Target="https://docs.google.com/forms/d/10v4j_GjaVBuCujGBqGmnnvg1yfYPN2TeAGq8VcmHhZ4/edi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Dp6ctt-1RqWrw4t6DpjxLT6aOhIfVx7UyaX-zLUnYhA/edit#gid=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s.google.com/spreadsheets/d/1yDT9pYEzg22Mj5TaOajqjTQhYdtQ7kiRASIDpL1vlxc/edit#gid=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Data in Targeted School Improvement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100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Kristin Wilson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Counselor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Fieldcrest High School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Driven SIP </a:t>
            </a:r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311700" y="964250"/>
            <a:ext cx="8520600" cy="38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Math and Writing Centers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RTI study halls (4 in a day)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Science, Math and English teachers assigned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Attendance changes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Dropped from 10 to 5 days absent before note required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Special Education Curriculum Changes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Algebra 1A and Algebra 1B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English 1 and English 2 curriculum taught over 4 years for foundational knowledge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English 1 (freshmen year - first semester; sophomore year - second semester)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English 2 (junior year - first semester; senior year - second semester)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Dual Credit focus in areas with teachers who can teach and AP in areas with no qualified teacher (Math Literacy/Transitional course and pending in English)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Driven SIP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311700" y="883350"/>
            <a:ext cx="8520600" cy="39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 Survey (</a:t>
            </a: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Freshmen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4"/>
              </a:rPr>
              <a:t>10-12</a:t>
            </a:r>
            <a:r>
              <a:rPr lang="en"/>
              <a:t>)</a:t>
            </a:r>
            <a:endParaRPr/>
          </a:p>
          <a:p>
            <a:pPr marL="18288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Discussion with seniors/freshmen drove survey questions</a:t>
            </a:r>
            <a:endParaRPr/>
          </a:p>
          <a:p>
            <a:pPr marL="18288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Surveyed Freshmen separately</a:t>
            </a:r>
            <a:endParaRPr/>
          </a:p>
          <a:p>
            <a:pPr marL="18288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Feedback used to springboard discussion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Four Year Plans (</a:t>
            </a:r>
            <a:r>
              <a:rPr lang="en" u="sng">
                <a:solidFill>
                  <a:schemeClr val="hlink"/>
                </a:solidFill>
                <a:hlinkClick r:id="rId5"/>
              </a:rPr>
              <a:t>4 Year Plan</a:t>
            </a:r>
            <a:r>
              <a:rPr lang="en"/>
              <a:t>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 students need one (will do in spring of 8th grade)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Tweak the remainder of the years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Transcript checks every year, not just senior year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Career Pathways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Every area needs a pathway completed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6"/>
              </a:rPr>
              <a:t>Education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Advisory Periods Crucial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Curriculum changes in specific classes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Driven SIP</a:t>
            </a:r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6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students and teachers have College Board Accounts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teams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departmental only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Instructional Coach at all levels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Tailor it to fit your school not a blanket definition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example:  Fieldcrest Middle School is more about RTI, where as FHS is more about data collection and initial trends, curriculum impacts,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Don’t reinvent the wheel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Just because you don’t have to do school improvement; don’t become complacent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Communicate with school community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Social media, newsletters, newspapers, phone calls, letters home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Info</a:t>
            </a:r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Kristin Wilson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1 Dornbush Drive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Minonk, IL 61760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(309) 432-2529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kwilson@unit6.org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939025"/>
            <a:ext cx="8520600" cy="39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Bachelor’s Degree in Government from Monmouth College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Licensed to teach: HS Political Science, English, Spanish, World History, American History, Civics, MS Language Arts, Social Science, Spanish, Guidance Counseling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Masters:  MSEd in Counseling Western Illinois University and MA in English National University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Have taught dual credit English for 10 years online and on site (last 7 while counseling)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Working on third Masters in American History from the Gilder Lerhman Institute/Pace University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24 years teaching experience and 17 of them counseling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Internal Coach for FHS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Member of School Improvement, Curriculum Council and District Leadership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Accountability in the Age of ESSA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520600" cy="38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the counselor impact?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Attendance (7.5%)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 scores  (SAT (2018-19: ELA 10%, Math 10%; thereafter: ELA 7.5%, Math 7.5%)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Academic progress/Freshman on Track (6.25%)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can you do to provide retrieval within the yearly schedule?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College and Career Readiness (6.25%)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Distinguished Scholar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College and Career Readiness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Graduation Rates (Graduation (4-, 5-, and 6-year Rates) (50%))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Credit Recovery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Recovery within the schedule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Calculations for 9-12 Report Card Designations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6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marR="139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Calculations for 9-12 school Designations include the following in 2018: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Percent of students proficient in English Language Arts (10%)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Percent of student proficient in Math (10%)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English Learner Progress to Proficiency (5%)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Graduation rate (50%)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Chronic absenteeism rate (7.5%)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Percent of 9th Graders on Track to Graduate (6.25%)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Percent of students ready for College and Careers (6.25% - Full credit for all schools)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Climate Survey (5% - Full credit for all schools)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Calculations for K-8 Report Card Designations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marR="139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Calculations for K-8 school Designations include the following factors in 2018: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Percent of students proficient in English Language Arts (10%)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Percent of students proficient in Math (10%)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English Learner Progress to Proficiency (5%)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English Language Arts Growth (25%)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Math Growth (25%)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Chronic absenteeism rate (20%)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63333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363333"/>
                </a:solidFill>
                <a:latin typeface="Arial"/>
                <a:ea typeface="Arial"/>
                <a:cs typeface="Arial"/>
                <a:sym typeface="Arial"/>
              </a:rPr>
              <a:t>Climate Survey (5% - Full credit for all schools)</a:t>
            </a:r>
            <a:endParaRPr>
              <a:solidFill>
                <a:srgbClr val="36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One High School’s Approach:  Follow the Numbers</a:t>
            </a:r>
            <a:endParaRPr sz="2400"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does the data come from: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MAP (three times a year)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PSAT scores 8- 11 (PSAT/NMSQT given in the Fall of junior year to ALL students)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SAT scores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Grades from classes (be careful here as I am finding that grades are not always a good indicator of a student’s ability)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PSAT/SAT and MAP Scores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62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PSAT/SAT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Question Analysis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EBRW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Math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Growth Reports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Juniors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Seniors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 u="sng">
                <a:solidFill>
                  <a:schemeClr val="hlink"/>
                </a:solidFill>
                <a:hlinkClick r:id="rId4"/>
              </a:rPr>
              <a:t>MAP 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61% and better is on track for meeting 540 benchmark for the state of Illinois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Matches up to PARCC testing as well (61% and better is on track)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Student Profile and Continuum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Incentives for improvement on MAP (final exam waivers during 2nd semester)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Recognize those who reach Benchmark and those who have a 3.5 and reach benchmark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President’s Award for Educational Excellence and Educational Achievement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and Career Readiness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11700" y="117182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ISBE College and Career Readiness Indicator (April 2018)</a:t>
            </a:r>
            <a:endParaRPr sz="14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Distinguished Scholar 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	1. GPA: 3.75/4.0 </a:t>
            </a:r>
            <a:endParaRPr sz="1400"/>
          </a:p>
          <a:p>
            <a:pPr marL="0" lvl="0" indent="457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ACT Composite Score: 30 or SAT Composite Score: 1400 </a:t>
            </a:r>
            <a:endParaRPr sz="1400"/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At least one academic indicator in each English language arts (ELA) and mathematics during junior or senior year (Algebra II at any time) </a:t>
            </a:r>
            <a:endParaRPr sz="1400"/>
          </a:p>
          <a:p>
            <a:pPr marL="0" lvl="0" indent="457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Three career readiness indicators during junior or senior year </a:t>
            </a:r>
            <a:endParaRPr sz="1400"/>
          </a:p>
          <a:p>
            <a:pPr marL="0" lvl="0" indent="457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95% attendance junior and senior year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and Career Readiness</a:t>
            </a:r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66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College and Career Readiness 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GPA: 2.8/4.0 </a:t>
            </a:r>
            <a:endParaRPr sz="140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95% attendance in high school junior and senior year </a:t>
            </a:r>
            <a:endParaRPr sz="1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EITHER (A) College and Career Pathway Endorsement under Postsecondary and Workforce Readiness Act; OR </a:t>
            </a:r>
            <a:endParaRPr sz="1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(B) All of the following: • One academic indicator in each of ELA and math during junior or senior year (or Algebra II at any time) • Identify a career area of interest by the end of the sophomore year • Three career readiness indicators during junior or senior year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956</Words>
  <Application>Microsoft Office PowerPoint</Application>
  <PresentationFormat>On-screen Show (16:9)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Roboto</vt:lpstr>
      <vt:lpstr>Geometric</vt:lpstr>
      <vt:lpstr>The Role of Data in Targeted School Improvement</vt:lpstr>
      <vt:lpstr>Background</vt:lpstr>
      <vt:lpstr>Accountability in the Age of ESSA</vt:lpstr>
      <vt:lpstr>Calculations for 9-12 Report Card Designations</vt:lpstr>
      <vt:lpstr>Calculations for K-8 Report Card Designations</vt:lpstr>
      <vt:lpstr>One High School’s Approach:  Follow the Numbers</vt:lpstr>
      <vt:lpstr>PSAT/SAT and MAP Scores</vt:lpstr>
      <vt:lpstr>College and Career Readiness</vt:lpstr>
      <vt:lpstr>College and Career Readiness</vt:lpstr>
      <vt:lpstr>Data Driven SIP </vt:lpstr>
      <vt:lpstr>Data Driven SIP</vt:lpstr>
      <vt:lpstr>Data Driven SIP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Data in Targeted School Improvement</dc:title>
  <dc:creator>Kristin Wilson</dc:creator>
  <cp:lastModifiedBy>Kristin Wilson</cp:lastModifiedBy>
  <cp:revision>3</cp:revision>
  <cp:lastPrinted>2019-07-15T14:37:44Z</cp:lastPrinted>
  <dcterms:modified xsi:type="dcterms:W3CDTF">2019-07-15T14:49:41Z</dcterms:modified>
</cp:coreProperties>
</file>