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6" r:id="rId15"/>
    <p:sldId id="270" r:id="rId16"/>
    <p:sldId id="271" r:id="rId17"/>
    <p:sldId id="272" r:id="rId18"/>
    <p:sldId id="273" r:id="rId19"/>
    <p:sldId id="274" r:id="rId20"/>
    <p:sldId id="275"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7" autoAdjust="0"/>
    <p:restoredTop sz="93241" autoAdjust="0"/>
  </p:normalViewPr>
  <p:slideViewPr>
    <p:cSldViewPr>
      <p:cViewPr varScale="1">
        <p:scale>
          <a:sx n="108" d="100"/>
          <a:sy n="108" d="100"/>
        </p:scale>
        <p:origin x="1272"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586BE53-7AAF-4B01-9493-E80983978EA5}" type="datetimeFigureOut">
              <a:rPr lang="en-US" smtClean="0"/>
              <a:t>6/25/2019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4676F67-5CE9-4A68-B3A3-20C7A2FF0AF7}" type="slidenum">
              <a:rPr lang="en-US" smtClean="0"/>
              <a:t>‹#›</a:t>
            </a:fld>
            <a:endParaRPr lang="en-US"/>
          </a:p>
        </p:txBody>
      </p:sp>
    </p:spTree>
    <p:extLst>
      <p:ext uri="{BB962C8B-B14F-4D97-AF65-F5344CB8AC3E}">
        <p14:creationId xmlns:p14="http://schemas.microsoft.com/office/powerpoint/2010/main" val="1244293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676F67-5CE9-4A68-B3A3-20C7A2FF0AF7}" type="slidenum">
              <a:rPr lang="en-US" smtClean="0"/>
              <a:t>1</a:t>
            </a:fld>
            <a:endParaRPr lang="en-US"/>
          </a:p>
        </p:txBody>
      </p:sp>
    </p:spTree>
    <p:extLst>
      <p:ext uri="{BB962C8B-B14F-4D97-AF65-F5344CB8AC3E}">
        <p14:creationId xmlns:p14="http://schemas.microsoft.com/office/powerpoint/2010/main" val="2693056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do a quick survey of the group we have here today about limitations that we consider disabling.  As we go through these conditions, count people you may or may not know personally or professionally who you would say are on this list.</a:t>
            </a:r>
          </a:p>
        </p:txBody>
      </p:sp>
      <p:sp>
        <p:nvSpPr>
          <p:cNvPr id="4" name="Slide Number Placeholder 3"/>
          <p:cNvSpPr>
            <a:spLocks noGrp="1"/>
          </p:cNvSpPr>
          <p:nvPr>
            <p:ph type="sldNum" sz="quarter" idx="5"/>
          </p:nvPr>
        </p:nvSpPr>
        <p:spPr/>
        <p:txBody>
          <a:bodyPr/>
          <a:lstStyle/>
          <a:p>
            <a:fld id="{B4676F67-5CE9-4A68-B3A3-20C7A2FF0AF7}" type="slidenum">
              <a:rPr lang="en-US" smtClean="0"/>
              <a:t>2</a:t>
            </a:fld>
            <a:endParaRPr lang="en-US"/>
          </a:p>
        </p:txBody>
      </p:sp>
    </p:spTree>
    <p:extLst>
      <p:ext uri="{BB962C8B-B14F-4D97-AF65-F5344CB8AC3E}">
        <p14:creationId xmlns:p14="http://schemas.microsoft.com/office/powerpoint/2010/main" val="250166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these conditions may be considered to be “hidden” disabilities that are not observable.  </a:t>
            </a:r>
          </a:p>
        </p:txBody>
      </p:sp>
      <p:sp>
        <p:nvSpPr>
          <p:cNvPr id="4" name="Slide Number Placeholder 3"/>
          <p:cNvSpPr>
            <a:spLocks noGrp="1"/>
          </p:cNvSpPr>
          <p:nvPr>
            <p:ph type="sldNum" sz="quarter" idx="5"/>
          </p:nvPr>
        </p:nvSpPr>
        <p:spPr/>
        <p:txBody>
          <a:bodyPr/>
          <a:lstStyle/>
          <a:p>
            <a:fld id="{B4676F67-5CE9-4A68-B3A3-20C7A2FF0AF7}" type="slidenum">
              <a:rPr lang="en-US" smtClean="0"/>
              <a:t>3</a:t>
            </a:fld>
            <a:endParaRPr lang="en-US"/>
          </a:p>
        </p:txBody>
      </p:sp>
    </p:spTree>
    <p:extLst>
      <p:ext uri="{BB962C8B-B14F-4D97-AF65-F5344CB8AC3E}">
        <p14:creationId xmlns:p14="http://schemas.microsoft.com/office/powerpoint/2010/main" val="1132312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Side story:  When I first became a Rehabilitation Counselor, and I would tell people I work with people with disabilities to get employment one of the first things people would say is, “so you work with little kids?”  Exposure to people with disabilities does not end in school.  </a:t>
            </a:r>
          </a:p>
          <a:p>
            <a:r>
              <a:rPr lang="en-US" dirty="0"/>
              <a:t>So, we have many people in our lives including ourselves that have limitations.  </a:t>
            </a:r>
          </a:p>
        </p:txBody>
      </p:sp>
      <p:sp>
        <p:nvSpPr>
          <p:cNvPr id="4" name="Slide Number Placeholder 3"/>
          <p:cNvSpPr>
            <a:spLocks noGrp="1"/>
          </p:cNvSpPr>
          <p:nvPr>
            <p:ph type="sldNum" sz="quarter" idx="5"/>
          </p:nvPr>
        </p:nvSpPr>
        <p:spPr/>
        <p:txBody>
          <a:bodyPr/>
          <a:lstStyle/>
          <a:p>
            <a:fld id="{B4676F67-5CE9-4A68-B3A3-20C7A2FF0AF7}" type="slidenum">
              <a:rPr lang="en-US" smtClean="0"/>
              <a:t>4</a:t>
            </a:fld>
            <a:endParaRPr lang="en-US"/>
          </a:p>
        </p:txBody>
      </p:sp>
    </p:spTree>
    <p:extLst>
      <p:ext uri="{BB962C8B-B14F-4D97-AF65-F5344CB8AC3E}">
        <p14:creationId xmlns:p14="http://schemas.microsoft.com/office/powerpoint/2010/main" val="2925941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676F67-5CE9-4A68-B3A3-20C7A2FF0AF7}" type="slidenum">
              <a:rPr lang="en-US" smtClean="0"/>
              <a:t>5</a:t>
            </a:fld>
            <a:endParaRPr lang="en-US"/>
          </a:p>
        </p:txBody>
      </p:sp>
    </p:spTree>
    <p:extLst>
      <p:ext uri="{BB962C8B-B14F-4D97-AF65-F5344CB8AC3E}">
        <p14:creationId xmlns:p14="http://schemas.microsoft.com/office/powerpoint/2010/main" val="69350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directly from our rules so may be a little wordy but we are accountable for determining if someone has a limitation, how severe it is, whether or not someone needs assistance and if they can take advantage of the services we can offer (may be too severe?)</a:t>
            </a:r>
          </a:p>
        </p:txBody>
      </p:sp>
      <p:sp>
        <p:nvSpPr>
          <p:cNvPr id="4" name="Slide Number Placeholder 3"/>
          <p:cNvSpPr>
            <a:spLocks noGrp="1"/>
          </p:cNvSpPr>
          <p:nvPr>
            <p:ph type="sldNum" sz="quarter" idx="5"/>
          </p:nvPr>
        </p:nvSpPr>
        <p:spPr/>
        <p:txBody>
          <a:bodyPr/>
          <a:lstStyle/>
          <a:p>
            <a:fld id="{B4676F67-5CE9-4A68-B3A3-20C7A2FF0AF7}" type="slidenum">
              <a:rPr lang="en-US" smtClean="0"/>
              <a:t>6</a:t>
            </a:fld>
            <a:endParaRPr lang="en-US"/>
          </a:p>
        </p:txBody>
      </p:sp>
    </p:spTree>
    <p:extLst>
      <p:ext uri="{BB962C8B-B14F-4D97-AF65-F5344CB8AC3E}">
        <p14:creationId xmlns:p14="http://schemas.microsoft.com/office/powerpoint/2010/main" val="2693612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676F67-5CE9-4A68-B3A3-20C7A2FF0AF7}" type="slidenum">
              <a:rPr lang="en-US" smtClean="0"/>
              <a:t>7</a:t>
            </a:fld>
            <a:endParaRPr lang="en-US"/>
          </a:p>
        </p:txBody>
      </p:sp>
    </p:spTree>
    <p:extLst>
      <p:ext uri="{BB962C8B-B14F-4D97-AF65-F5344CB8AC3E}">
        <p14:creationId xmlns:p14="http://schemas.microsoft.com/office/powerpoint/2010/main" val="554124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needed can vary from person to person and it needs to be justified in relation to a person’s employment.</a:t>
            </a:r>
          </a:p>
        </p:txBody>
      </p:sp>
      <p:sp>
        <p:nvSpPr>
          <p:cNvPr id="4" name="Slide Number Placeholder 3"/>
          <p:cNvSpPr>
            <a:spLocks noGrp="1"/>
          </p:cNvSpPr>
          <p:nvPr>
            <p:ph type="sldNum" sz="quarter" idx="5"/>
          </p:nvPr>
        </p:nvSpPr>
        <p:spPr/>
        <p:txBody>
          <a:bodyPr/>
          <a:lstStyle/>
          <a:p>
            <a:fld id="{B4676F67-5CE9-4A68-B3A3-20C7A2FF0AF7}" type="slidenum">
              <a:rPr lang="en-US" smtClean="0"/>
              <a:t>15</a:t>
            </a:fld>
            <a:endParaRPr lang="en-US"/>
          </a:p>
        </p:txBody>
      </p:sp>
    </p:spTree>
    <p:extLst>
      <p:ext uri="{BB962C8B-B14F-4D97-AF65-F5344CB8AC3E}">
        <p14:creationId xmlns:p14="http://schemas.microsoft.com/office/powerpoint/2010/main" val="29248362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Box 7"/>
          <p:cNvSpPr txBox="1"/>
          <p:nvPr userDrawn="1"/>
        </p:nvSpPr>
        <p:spPr>
          <a:xfrm>
            <a:off x="6324600" y="384601"/>
            <a:ext cx="2590800" cy="830997"/>
          </a:xfrm>
          <a:prstGeom prst="rect">
            <a:avLst/>
          </a:prstGeom>
          <a:noFill/>
        </p:spPr>
        <p:txBody>
          <a:bodyPr wrap="square" rtlCol="0">
            <a:spAutoFit/>
          </a:bodyPr>
          <a:lstStyle/>
          <a:p>
            <a:pPr algn="ctr"/>
            <a:r>
              <a:rPr lang="en-US" sz="2400" b="1" dirty="0"/>
              <a:t>July 18, 2019</a:t>
            </a:r>
          </a:p>
          <a:p>
            <a:pPr algn="ctr"/>
            <a:r>
              <a:rPr lang="en-US" sz="2400" b="1" dirty="0"/>
              <a:t>Tinley Park, Illinois</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208968"/>
            <a:ext cx="2934864" cy="1467432"/>
          </a:xfrm>
          <a:prstGeom prst="rect">
            <a:avLst/>
          </a:prstGeom>
        </p:spPr>
      </p:pic>
    </p:spTree>
    <p:extLst>
      <p:ext uri="{BB962C8B-B14F-4D97-AF65-F5344CB8AC3E}">
        <p14:creationId xmlns:p14="http://schemas.microsoft.com/office/powerpoint/2010/main" val="2566008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9307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7085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6230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37182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EDCD4E5D-EC23-4752-A973-E130CFAD7FEB}" type="slidenum">
              <a:rPr lang="en-US" smtClean="0"/>
              <a:t>‹#›</a:t>
            </a:fld>
            <a:endParaRPr lang="en-US" dirty="0"/>
          </a:p>
        </p:txBody>
      </p:sp>
      <p:pic>
        <p:nvPicPr>
          <p:cNvPr id="9" name="Picture 8"/>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77284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EDCD4E5D-EC23-4752-A973-E130CFAD7FEB}" type="slidenum">
              <a:rPr lang="en-US" smtClean="0"/>
              <a:t>‹#›</a:t>
            </a:fld>
            <a:endParaRPr lang="en-US" dirty="0"/>
          </a:p>
        </p:txBody>
      </p:sp>
      <p:pic>
        <p:nvPicPr>
          <p:cNvPr id="10" name="Picture 9"/>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99104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EDCD4E5D-EC23-4752-A973-E130CFAD7FEB}" type="slidenum">
              <a:rPr lang="en-US" smtClean="0"/>
              <a:t>‹#›</a:t>
            </a:fld>
            <a:endParaRPr lang="en-US" dirty="0"/>
          </a:p>
        </p:txBody>
      </p:sp>
      <p:pic>
        <p:nvPicPr>
          <p:cNvPr id="6" name="Picture 5"/>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5930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DCD4E5D-EC23-4752-A973-E130CFAD7FEB}" type="slidenum">
              <a:rPr lang="en-US" smtClean="0"/>
              <a:t>‹#›</a:t>
            </a:fld>
            <a:endParaRPr lang="en-US" dirty="0"/>
          </a:p>
        </p:txBody>
      </p:sp>
      <p:pic>
        <p:nvPicPr>
          <p:cNvPr id="5" name="Picture 4"/>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78634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DCD4E5D-EC23-4752-A973-E130CFAD7FEB}" type="slidenum">
              <a:rPr lang="en-US" smtClean="0"/>
              <a:t>‹#›</a:t>
            </a:fld>
            <a:endParaRPr lang="en-US"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3929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DCD4E5D-EC23-4752-A973-E130CFAD7FEB}" type="slidenum">
              <a:rPr lang="en-US" smtClean="0"/>
              <a:t>‹#›</a:t>
            </a:fld>
            <a:endParaRPr lang="en-US"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3088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CD4E5D-EC23-4752-A973-E130CFAD7FEB}" type="slidenum">
              <a:rPr lang="en-US" smtClean="0"/>
              <a:t>‹#›</a:t>
            </a:fld>
            <a:endParaRPr lang="en-US"/>
          </a:p>
        </p:txBody>
      </p:sp>
      <p:pic>
        <p:nvPicPr>
          <p:cNvPr id="5" name="Picture 4"/>
          <p:cNvPicPr/>
          <p:nvPr userDrawn="1"/>
        </p:nvPicPr>
        <p:blipFill rotWithShape="1">
          <a:blip r:embed="rId13"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81622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r.dhs.illinois.gov/wrpublic/wr/dynamic/referral.jsf" TargetMode="External"/><Relationship Id="rId2" Type="http://schemas.openxmlformats.org/officeDocument/2006/relationships/hyperlink" Target="http://www.dhs.state.il.us/page.aspx?module=12&amp;officetype=&amp;count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470025"/>
          </a:xfrm>
        </p:spPr>
        <p:txBody>
          <a:bodyPr>
            <a:normAutofit fontScale="90000"/>
          </a:bodyPr>
          <a:lstStyle/>
          <a:p>
            <a:r>
              <a:rPr lang="en-US" dirty="0"/>
              <a:t>How Rehabilitation Services Helps Students with Disabilities Transition to College and Work</a:t>
            </a:r>
          </a:p>
        </p:txBody>
      </p:sp>
      <p:sp>
        <p:nvSpPr>
          <p:cNvPr id="3" name="Subtitle 2"/>
          <p:cNvSpPr>
            <a:spLocks noGrp="1"/>
          </p:cNvSpPr>
          <p:nvPr>
            <p:ph type="subTitle" idx="1"/>
          </p:nvPr>
        </p:nvSpPr>
        <p:spPr>
          <a:xfrm>
            <a:off x="1371600" y="4495800"/>
            <a:ext cx="6400800" cy="1752600"/>
          </a:xfrm>
        </p:spPr>
        <p:txBody>
          <a:bodyPr>
            <a:normAutofit fontScale="92500"/>
          </a:bodyPr>
          <a:lstStyle/>
          <a:p>
            <a:r>
              <a:rPr lang="en-US" dirty="0"/>
              <a:t>Kim Pieczynski, MA</a:t>
            </a:r>
          </a:p>
          <a:p>
            <a:r>
              <a:rPr lang="en-US" dirty="0"/>
              <a:t>Manager, Quality Assurance</a:t>
            </a:r>
          </a:p>
          <a:p>
            <a:r>
              <a:rPr lang="en-US" dirty="0"/>
              <a:t>DHS-Division of Rehabilitation Services</a:t>
            </a:r>
          </a:p>
        </p:txBody>
      </p:sp>
    </p:spTree>
    <p:extLst>
      <p:ext uri="{BB962C8B-B14F-4D97-AF65-F5344CB8AC3E}">
        <p14:creationId xmlns:p14="http://schemas.microsoft.com/office/powerpoint/2010/main" val="679280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82725-D583-4EE1-986D-A8C242BDB8D9}"/>
              </a:ext>
            </a:extLst>
          </p:cNvPr>
          <p:cNvSpPr>
            <a:spLocks noGrp="1"/>
          </p:cNvSpPr>
          <p:nvPr>
            <p:ph type="title"/>
          </p:nvPr>
        </p:nvSpPr>
        <p:spPr/>
        <p:txBody>
          <a:bodyPr>
            <a:normAutofit fontScale="90000"/>
          </a:bodyPr>
          <a:lstStyle/>
          <a:p>
            <a:r>
              <a:rPr lang="en-US" dirty="0"/>
              <a:t>Services provided without financial participation include:</a:t>
            </a:r>
            <a:br>
              <a:rPr lang="en-US" dirty="0"/>
            </a:br>
            <a:endParaRPr lang="en-US" dirty="0"/>
          </a:p>
        </p:txBody>
      </p:sp>
      <p:sp>
        <p:nvSpPr>
          <p:cNvPr id="3" name="Content Placeholder 2">
            <a:extLst>
              <a:ext uri="{FF2B5EF4-FFF2-40B4-BE49-F238E27FC236}">
                <a16:creationId xmlns:a16="http://schemas.microsoft.com/office/drawing/2014/main" id="{D443AEEE-FB0C-42F1-8CAF-AC60C15FAA36}"/>
              </a:ext>
            </a:extLst>
          </p:cNvPr>
          <p:cNvSpPr>
            <a:spLocks noGrp="1"/>
          </p:cNvSpPr>
          <p:nvPr>
            <p:ph idx="1"/>
          </p:nvPr>
        </p:nvSpPr>
        <p:spPr/>
        <p:txBody>
          <a:bodyPr>
            <a:normAutofit fontScale="85000" lnSpcReduction="20000"/>
          </a:bodyPr>
          <a:lstStyle/>
          <a:p>
            <a:pPr marL="914400" lvl="1" indent="-514350">
              <a:buFont typeface="+mj-lt"/>
              <a:buAutoNum type="arabicPeriod"/>
            </a:pPr>
            <a:r>
              <a:rPr lang="en-US" dirty="0"/>
              <a:t>Evaluation services (Diagnostic)</a:t>
            </a:r>
          </a:p>
          <a:p>
            <a:pPr marL="914400" lvl="1" indent="-514350">
              <a:buFont typeface="+mj-lt"/>
              <a:buAutoNum type="arabicPeriod"/>
            </a:pPr>
            <a:r>
              <a:rPr lang="en-US" dirty="0"/>
              <a:t>Services or instruction provided directly by DHS-DRS staff or in a DHS-DRS managed facility (counseling, placement and job search)</a:t>
            </a:r>
          </a:p>
          <a:p>
            <a:pPr marL="914400" lvl="1" indent="-514350">
              <a:buFont typeface="+mj-lt"/>
              <a:buAutoNum type="arabicPeriod"/>
            </a:pPr>
            <a:r>
              <a:rPr lang="en-US" dirty="0"/>
              <a:t>Assessment, placement and supported employment through any approved community rehabilitation program</a:t>
            </a:r>
          </a:p>
          <a:p>
            <a:pPr marL="914400" lvl="1" indent="-514350">
              <a:buFont typeface="+mj-lt"/>
              <a:buAutoNum type="arabicPeriod"/>
            </a:pPr>
            <a:r>
              <a:rPr lang="en-US" dirty="0"/>
              <a:t>The evaluation component of Helen Keller National Center, including room, board and transportation</a:t>
            </a:r>
          </a:p>
          <a:p>
            <a:pPr marL="914400" lvl="1" indent="-514350">
              <a:buFont typeface="+mj-lt"/>
              <a:buAutoNum type="arabicPeriod"/>
            </a:pPr>
            <a:r>
              <a:rPr lang="en-US" dirty="0"/>
              <a:t>Bureau of Blind Service's transition program (</a:t>
            </a:r>
            <a:r>
              <a:rPr lang="en-US" dirty="0" err="1"/>
              <a:t>Transvision</a:t>
            </a:r>
            <a:r>
              <a:rPr lang="en-US" dirty="0"/>
              <a:t>;) Secondary Transitional Experience Program (STEP) </a:t>
            </a:r>
          </a:p>
          <a:p>
            <a:pPr marL="914400" lvl="1" indent="-514350">
              <a:buFont typeface="+mj-lt"/>
              <a:buAutoNum type="arabicPeriod"/>
            </a:pPr>
            <a:r>
              <a:rPr lang="en-US" dirty="0"/>
              <a:t>On-the-job training (OJT)</a:t>
            </a:r>
          </a:p>
          <a:p>
            <a:pPr marL="914400" lvl="1" indent="-514350">
              <a:buFont typeface="+mj-lt"/>
              <a:buAutoNum type="arabicPeriod"/>
            </a:pPr>
            <a:r>
              <a:rPr lang="en-US" dirty="0"/>
              <a:t>Job coaching services</a:t>
            </a:r>
          </a:p>
          <a:p>
            <a:pPr marL="914400" lvl="1" indent="-514350">
              <a:buFont typeface="+mj-lt"/>
              <a:buAutoNum type="arabicPeriod"/>
            </a:pPr>
            <a:r>
              <a:rPr lang="en-US" dirty="0"/>
              <a:t>Auxiliary services </a:t>
            </a:r>
          </a:p>
        </p:txBody>
      </p:sp>
    </p:spTree>
    <p:extLst>
      <p:ext uri="{BB962C8B-B14F-4D97-AF65-F5344CB8AC3E}">
        <p14:creationId xmlns:p14="http://schemas.microsoft.com/office/powerpoint/2010/main" val="2949558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C8EE3-9718-468B-AFCE-98D78B500233}"/>
              </a:ext>
            </a:extLst>
          </p:cNvPr>
          <p:cNvSpPr>
            <a:spLocks noGrp="1"/>
          </p:cNvSpPr>
          <p:nvPr>
            <p:ph type="title"/>
          </p:nvPr>
        </p:nvSpPr>
        <p:spPr>
          <a:xfrm>
            <a:off x="5059971" y="1783959"/>
            <a:ext cx="3483937" cy="2889114"/>
          </a:xfrm>
        </p:spPr>
        <p:txBody>
          <a:bodyPr vert="horz" lIns="91440" tIns="45720" rIns="91440" bIns="45720" rtlCol="0" anchor="b">
            <a:normAutofit/>
          </a:bodyPr>
          <a:lstStyle/>
          <a:p>
            <a:pPr algn="l">
              <a:lnSpc>
                <a:spcPct val="90000"/>
              </a:lnSpc>
            </a:pPr>
            <a:r>
              <a:rPr lang="en-US" sz="6000"/>
              <a:t>AND…</a:t>
            </a:r>
          </a:p>
        </p:txBody>
      </p:sp>
      <p:sp>
        <p:nvSpPr>
          <p:cNvPr id="20" name="Freeform: Shape 13">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Content Placeholder 8" descr="Fireworks in the sky&#10;&#10;Description generated with very high confidence">
            <a:extLst>
              <a:ext uri="{FF2B5EF4-FFF2-40B4-BE49-F238E27FC236}">
                <a16:creationId xmlns:a16="http://schemas.microsoft.com/office/drawing/2014/main" id="{D3B42FA1-03A6-4A8B-9BCC-5C3128F9310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5880" r="3036"/>
          <a:stretch/>
        </p:blipFill>
        <p:spPr>
          <a:xfrm>
            <a:off x="20" y="10"/>
            <a:ext cx="4518095"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761178257"/>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2AD8793-5BD8-4BA5-9D1A-7274E7E82F38}"/>
              </a:ext>
            </a:extLst>
          </p:cNvPr>
          <p:cNvSpPr>
            <a:spLocks noGrp="1"/>
          </p:cNvSpPr>
          <p:nvPr>
            <p:ph type="title"/>
          </p:nvPr>
        </p:nvSpPr>
        <p:spPr>
          <a:xfrm>
            <a:off x="457200" y="274638"/>
            <a:ext cx="8229600" cy="5516562"/>
          </a:xfrm>
        </p:spPr>
        <p:txBody>
          <a:bodyPr>
            <a:normAutofit/>
          </a:bodyPr>
          <a:lstStyle/>
          <a:p>
            <a:r>
              <a:rPr lang="en-US" sz="7200" b="1" dirty="0">
                <a:solidFill>
                  <a:srgbClr val="FF0000"/>
                </a:solidFill>
              </a:rPr>
              <a:t>Ta Da!</a:t>
            </a:r>
            <a:br>
              <a:rPr lang="en-US" sz="7200" b="1" dirty="0">
                <a:solidFill>
                  <a:srgbClr val="FF0000"/>
                </a:solidFill>
              </a:rPr>
            </a:br>
            <a:r>
              <a:rPr lang="en-US" sz="7200" b="1" dirty="0">
                <a:solidFill>
                  <a:srgbClr val="FF0000"/>
                </a:solidFill>
              </a:rPr>
              <a:t>Community College </a:t>
            </a:r>
            <a:br>
              <a:rPr lang="en-US" dirty="0"/>
            </a:br>
            <a:endParaRPr lang="en-US" dirty="0"/>
          </a:p>
        </p:txBody>
      </p:sp>
    </p:spTree>
    <p:extLst>
      <p:ext uri="{BB962C8B-B14F-4D97-AF65-F5344CB8AC3E}">
        <p14:creationId xmlns:p14="http://schemas.microsoft.com/office/powerpoint/2010/main" val="4042996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3BE1E-044A-4075-A22F-C25358525BED}"/>
              </a:ext>
            </a:extLst>
          </p:cNvPr>
          <p:cNvSpPr>
            <a:spLocks noGrp="1"/>
          </p:cNvSpPr>
          <p:nvPr>
            <p:ph type="title"/>
          </p:nvPr>
        </p:nvSpPr>
        <p:spPr/>
        <p:txBody>
          <a:bodyPr/>
          <a:lstStyle/>
          <a:p>
            <a:r>
              <a:rPr lang="en-US" dirty="0"/>
              <a:t>Other Services</a:t>
            </a:r>
          </a:p>
        </p:txBody>
      </p:sp>
      <p:sp>
        <p:nvSpPr>
          <p:cNvPr id="3" name="TextBox 2">
            <a:extLst>
              <a:ext uri="{FF2B5EF4-FFF2-40B4-BE49-F238E27FC236}">
                <a16:creationId xmlns:a16="http://schemas.microsoft.com/office/drawing/2014/main" id="{CF9843F0-295F-4338-B3FB-C9FB75BADB62}"/>
              </a:ext>
            </a:extLst>
          </p:cNvPr>
          <p:cNvSpPr txBox="1"/>
          <p:nvPr/>
        </p:nvSpPr>
        <p:spPr>
          <a:xfrm>
            <a:off x="647700" y="1143000"/>
            <a:ext cx="7848600" cy="4832092"/>
          </a:xfrm>
          <a:prstGeom prst="rect">
            <a:avLst/>
          </a:prstGeom>
          <a:noFill/>
        </p:spPr>
        <p:txBody>
          <a:bodyPr wrap="square" rtlCol="0">
            <a:spAutoFit/>
          </a:bodyPr>
          <a:lstStyle/>
          <a:p>
            <a:r>
              <a:rPr lang="en-US" sz="2800" dirty="0"/>
              <a:t>If you need services that are not exempt, a financial analysis is completed.  If under a pre-set balance, services will be at no cost.  </a:t>
            </a:r>
          </a:p>
          <a:p>
            <a:endParaRPr lang="en-US" sz="2800" dirty="0"/>
          </a:p>
          <a:p>
            <a:r>
              <a:rPr lang="en-US" sz="2800" dirty="0"/>
              <a:t>If over, dependent on income, there is a sliding scale level of participation.   </a:t>
            </a:r>
          </a:p>
          <a:p>
            <a:endParaRPr lang="en-US" sz="2800" dirty="0"/>
          </a:p>
          <a:p>
            <a:r>
              <a:rPr lang="en-US" sz="2800" dirty="0"/>
              <a:t>Standard room and board at a university or residential component of a college will be expected to contribute toward living and food expenses (increased cost.)</a:t>
            </a:r>
          </a:p>
        </p:txBody>
      </p:sp>
    </p:spTree>
    <p:extLst>
      <p:ext uri="{BB962C8B-B14F-4D97-AF65-F5344CB8AC3E}">
        <p14:creationId xmlns:p14="http://schemas.microsoft.com/office/powerpoint/2010/main" val="1988254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E36B-3794-4A2C-AFF7-235437BD39CC}"/>
              </a:ext>
            </a:extLst>
          </p:cNvPr>
          <p:cNvSpPr>
            <a:spLocks noGrp="1"/>
          </p:cNvSpPr>
          <p:nvPr>
            <p:ph type="title"/>
          </p:nvPr>
        </p:nvSpPr>
        <p:spPr>
          <a:xfrm>
            <a:off x="457200" y="274638"/>
            <a:ext cx="8229600" cy="5821362"/>
          </a:xfrm>
        </p:spPr>
        <p:txBody>
          <a:bodyPr>
            <a:noAutofit/>
          </a:bodyPr>
          <a:lstStyle/>
          <a:p>
            <a:r>
              <a:rPr lang="en-US" sz="1800" dirty="0">
                <a:latin typeface="Arial Black" panose="020B0A04020102020204" pitchFamily="34" charset="0"/>
              </a:rPr>
              <a:t>Standard Budget Allowance</a:t>
            </a:r>
            <a:br>
              <a:rPr lang="en-US" sz="1800" dirty="0">
                <a:latin typeface="Arial Black" panose="020B0A04020102020204" pitchFamily="34" charset="0"/>
              </a:rPr>
            </a:br>
            <a:r>
              <a:rPr lang="en-US" sz="800" dirty="0">
                <a:latin typeface="Arial Black" panose="020B0A04020102020204" pitchFamily="34" charset="0"/>
              </a:rPr>
              <a:t>(subject to change)</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1                   	$30,182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2                   	$39,469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3 	$48,756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4	$58,043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5  	$67,329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6  	$76,616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7  	$78,358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8 	$80,099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9 	$81,840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10 	$83,581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11	$85,323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12	$87,064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13 	$88,805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14  	$90,546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15  	$92,288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16  	$94,029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17  	$95,770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18  	$97,512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19 	$99,253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20 	$100,994 </a:t>
            </a:r>
            <a:br>
              <a:rPr lang="en-US" sz="800" dirty="0">
                <a:latin typeface="Arial Black" panose="020B0A04020102020204" pitchFamily="34" charset="0"/>
              </a:rPr>
            </a:br>
            <a:br>
              <a:rPr lang="en-US" sz="800" dirty="0">
                <a:latin typeface="Arial Black" panose="020B0A04020102020204" pitchFamily="34" charset="0"/>
              </a:rPr>
            </a:br>
            <a:r>
              <a:rPr lang="en-US" sz="800" dirty="0">
                <a:latin typeface="Arial Black" panose="020B0A04020102020204" pitchFamily="34" charset="0"/>
              </a:rPr>
              <a:t>Income minus SBA divided by 2 = Required Annual Financial Participation</a:t>
            </a:r>
            <a:br>
              <a:rPr lang="en-US" sz="800" dirty="0">
                <a:latin typeface="Arial Black" panose="020B0A04020102020204" pitchFamily="34" charset="0"/>
              </a:rPr>
            </a:br>
            <a:endParaRPr lang="en-US" sz="800" dirty="0">
              <a:latin typeface="Arial Black" panose="020B0A04020102020204" pitchFamily="34" charset="0"/>
            </a:endParaRPr>
          </a:p>
        </p:txBody>
      </p:sp>
    </p:spTree>
    <p:extLst>
      <p:ext uri="{BB962C8B-B14F-4D97-AF65-F5344CB8AC3E}">
        <p14:creationId xmlns:p14="http://schemas.microsoft.com/office/powerpoint/2010/main" val="2658442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D2268-A92F-435C-A71A-097423D4842B}"/>
              </a:ext>
            </a:extLst>
          </p:cNvPr>
          <p:cNvSpPr>
            <a:spLocks noGrp="1"/>
          </p:cNvSpPr>
          <p:nvPr>
            <p:ph type="title"/>
          </p:nvPr>
        </p:nvSpPr>
        <p:spPr/>
        <p:txBody>
          <a:bodyPr/>
          <a:lstStyle/>
          <a:p>
            <a:r>
              <a:rPr lang="en-US" dirty="0"/>
              <a:t>DRS Services</a:t>
            </a:r>
          </a:p>
        </p:txBody>
      </p:sp>
      <p:sp>
        <p:nvSpPr>
          <p:cNvPr id="3" name="Content Placeholder 2">
            <a:extLst>
              <a:ext uri="{FF2B5EF4-FFF2-40B4-BE49-F238E27FC236}">
                <a16:creationId xmlns:a16="http://schemas.microsoft.com/office/drawing/2014/main" id="{72F82F5D-1164-47CD-82C2-D64B6FE6722D}"/>
              </a:ext>
            </a:extLst>
          </p:cNvPr>
          <p:cNvSpPr>
            <a:spLocks noGrp="1"/>
          </p:cNvSpPr>
          <p:nvPr>
            <p:ph idx="1"/>
          </p:nvPr>
        </p:nvSpPr>
        <p:spPr>
          <a:xfrm>
            <a:off x="457200" y="1417638"/>
            <a:ext cx="8229600" cy="4830763"/>
          </a:xfrm>
        </p:spPr>
        <p:txBody>
          <a:bodyPr>
            <a:normAutofit fontScale="85000" lnSpcReduction="10000"/>
          </a:bodyPr>
          <a:lstStyle/>
          <a:p>
            <a:r>
              <a:rPr lang="en-US" dirty="0"/>
              <a:t>All services are planned in advance</a:t>
            </a:r>
          </a:p>
          <a:p>
            <a:r>
              <a:rPr lang="en-US" dirty="0"/>
              <a:t>All services are individualized base on customer needs</a:t>
            </a:r>
          </a:p>
          <a:p>
            <a:r>
              <a:rPr lang="en-US" dirty="0"/>
              <a:t>Counseling and Guidance </a:t>
            </a:r>
          </a:p>
          <a:p>
            <a:r>
              <a:rPr lang="en-US" dirty="0"/>
              <a:t>Information and Referral</a:t>
            </a:r>
          </a:p>
          <a:p>
            <a:r>
              <a:rPr lang="en-US" dirty="0"/>
              <a:t>Equipment</a:t>
            </a:r>
          </a:p>
          <a:p>
            <a:r>
              <a:rPr lang="en-US" dirty="0"/>
              <a:t>Books and Supplies</a:t>
            </a:r>
          </a:p>
          <a:p>
            <a:r>
              <a:rPr lang="en-US" dirty="0"/>
              <a:t>Training</a:t>
            </a:r>
          </a:p>
          <a:p>
            <a:r>
              <a:rPr lang="en-US" dirty="0"/>
              <a:t>College and Graduate Training</a:t>
            </a:r>
          </a:p>
          <a:p>
            <a:r>
              <a:rPr lang="en-US" dirty="0"/>
              <a:t>Medical and Psychological Services</a:t>
            </a:r>
          </a:p>
          <a:p>
            <a:r>
              <a:rPr lang="en-US" dirty="0"/>
              <a:t>Etc., Etc., Etc.</a:t>
            </a:r>
          </a:p>
          <a:p>
            <a:endParaRPr lang="en-US" dirty="0"/>
          </a:p>
        </p:txBody>
      </p:sp>
    </p:spTree>
    <p:extLst>
      <p:ext uri="{BB962C8B-B14F-4D97-AF65-F5344CB8AC3E}">
        <p14:creationId xmlns:p14="http://schemas.microsoft.com/office/powerpoint/2010/main" val="4193159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BD64A-F893-4E88-9855-AADD8DB3E0E6}"/>
              </a:ext>
            </a:extLst>
          </p:cNvPr>
          <p:cNvSpPr>
            <a:spLocks noGrp="1"/>
          </p:cNvSpPr>
          <p:nvPr>
            <p:ph type="title"/>
          </p:nvPr>
        </p:nvSpPr>
        <p:spPr/>
        <p:txBody>
          <a:bodyPr/>
          <a:lstStyle/>
          <a:p>
            <a:r>
              <a:rPr lang="en-US" dirty="0"/>
              <a:t>Now that I have your attention…</a:t>
            </a:r>
          </a:p>
        </p:txBody>
      </p:sp>
      <p:sp>
        <p:nvSpPr>
          <p:cNvPr id="3" name="Content Placeholder 2">
            <a:extLst>
              <a:ext uri="{FF2B5EF4-FFF2-40B4-BE49-F238E27FC236}">
                <a16:creationId xmlns:a16="http://schemas.microsoft.com/office/drawing/2014/main" id="{38BB5E06-891B-44BD-B409-3AE847BFD07A}"/>
              </a:ext>
            </a:extLst>
          </p:cNvPr>
          <p:cNvSpPr>
            <a:spLocks noGrp="1"/>
          </p:cNvSpPr>
          <p:nvPr>
            <p:ph idx="1"/>
          </p:nvPr>
        </p:nvSpPr>
        <p:spPr/>
        <p:txBody>
          <a:bodyPr/>
          <a:lstStyle/>
          <a:p>
            <a:pPr marL="0" indent="0" algn="ctr">
              <a:buNone/>
            </a:pPr>
            <a:r>
              <a:rPr lang="en-US" b="1" dirty="0"/>
              <a:t>What is Vocational Rehabilitation?</a:t>
            </a:r>
          </a:p>
          <a:p>
            <a:pPr marL="0" indent="0" algn="ctr">
              <a:buNone/>
            </a:pPr>
            <a:r>
              <a:rPr lang="en-US" dirty="0"/>
              <a:t>(aka…What’s the catch?)</a:t>
            </a:r>
          </a:p>
          <a:p>
            <a:r>
              <a:rPr lang="en-US" dirty="0"/>
              <a:t>No catch</a:t>
            </a:r>
          </a:p>
          <a:p>
            <a:r>
              <a:rPr lang="en-US" dirty="0"/>
              <a:t>Originally started at federal level in 1918 after WWI to assist disabled veterans</a:t>
            </a:r>
          </a:p>
          <a:p>
            <a:r>
              <a:rPr lang="en-US" dirty="0"/>
              <a:t>Expanded to civilians including people with blindness, mental illness or intellectual disabilities </a:t>
            </a:r>
          </a:p>
        </p:txBody>
      </p:sp>
    </p:spTree>
    <p:extLst>
      <p:ext uri="{BB962C8B-B14F-4D97-AF65-F5344CB8AC3E}">
        <p14:creationId xmlns:p14="http://schemas.microsoft.com/office/powerpoint/2010/main" val="1041412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BFA3A-4E86-46C5-B69D-208974DBBB14}"/>
              </a:ext>
            </a:extLst>
          </p:cNvPr>
          <p:cNvSpPr>
            <a:spLocks noGrp="1"/>
          </p:cNvSpPr>
          <p:nvPr>
            <p:ph type="title"/>
          </p:nvPr>
        </p:nvSpPr>
        <p:spPr/>
        <p:txBody>
          <a:bodyPr/>
          <a:lstStyle/>
          <a:p>
            <a:r>
              <a:rPr lang="en-US" dirty="0"/>
              <a:t>Vocational Rehabilitation</a:t>
            </a:r>
          </a:p>
        </p:txBody>
      </p:sp>
      <p:sp>
        <p:nvSpPr>
          <p:cNvPr id="3" name="Content Placeholder 2">
            <a:extLst>
              <a:ext uri="{FF2B5EF4-FFF2-40B4-BE49-F238E27FC236}">
                <a16:creationId xmlns:a16="http://schemas.microsoft.com/office/drawing/2014/main" id="{03014D77-88C0-4DC5-AA64-E1F0571C5C38}"/>
              </a:ext>
            </a:extLst>
          </p:cNvPr>
          <p:cNvSpPr>
            <a:spLocks noGrp="1"/>
          </p:cNvSpPr>
          <p:nvPr>
            <p:ph idx="1"/>
          </p:nvPr>
        </p:nvSpPr>
        <p:spPr/>
        <p:txBody>
          <a:bodyPr>
            <a:normAutofit lnSpcReduction="10000"/>
          </a:bodyPr>
          <a:lstStyle/>
          <a:p>
            <a:r>
              <a:rPr lang="en-US" dirty="0"/>
              <a:t>The Rehabilitation Act Amendments in 1973 promoted employment and independent living for people with disabilities. Equal access to federal and federally funded facilities was included. </a:t>
            </a:r>
          </a:p>
          <a:p>
            <a:r>
              <a:rPr lang="en-US" dirty="0"/>
              <a:t>Americans with Disabilities Act (ADA) civil rights legislation prohibiting discrimination on the basis of disability in employment and provision of equal access.</a:t>
            </a:r>
          </a:p>
        </p:txBody>
      </p:sp>
    </p:spTree>
    <p:extLst>
      <p:ext uri="{BB962C8B-B14F-4D97-AF65-F5344CB8AC3E}">
        <p14:creationId xmlns:p14="http://schemas.microsoft.com/office/powerpoint/2010/main" val="1225122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590F8-4C18-4715-873B-C48FAB03E591}"/>
              </a:ext>
            </a:extLst>
          </p:cNvPr>
          <p:cNvSpPr>
            <a:spLocks noGrp="1"/>
          </p:cNvSpPr>
          <p:nvPr>
            <p:ph type="title"/>
          </p:nvPr>
        </p:nvSpPr>
        <p:spPr/>
        <p:txBody>
          <a:bodyPr/>
          <a:lstStyle/>
          <a:p>
            <a:r>
              <a:rPr lang="en-US" dirty="0"/>
              <a:t>Vocational Rehabilitation</a:t>
            </a:r>
          </a:p>
        </p:txBody>
      </p:sp>
      <p:sp>
        <p:nvSpPr>
          <p:cNvPr id="3" name="Content Placeholder 2">
            <a:extLst>
              <a:ext uri="{FF2B5EF4-FFF2-40B4-BE49-F238E27FC236}">
                <a16:creationId xmlns:a16="http://schemas.microsoft.com/office/drawing/2014/main" id="{F9BA29D5-04CA-4821-B718-83758D9B7281}"/>
              </a:ext>
            </a:extLst>
          </p:cNvPr>
          <p:cNvSpPr>
            <a:spLocks noGrp="1"/>
          </p:cNvSpPr>
          <p:nvPr>
            <p:ph idx="1"/>
          </p:nvPr>
        </p:nvSpPr>
        <p:spPr/>
        <p:txBody>
          <a:bodyPr>
            <a:normAutofit lnSpcReduction="10000"/>
          </a:bodyPr>
          <a:lstStyle/>
          <a:p>
            <a:r>
              <a:rPr lang="en-US" dirty="0"/>
              <a:t>Title IV of WIOA amended Title I of the Rehabilitation Act of 1973.</a:t>
            </a:r>
          </a:p>
          <a:p>
            <a:r>
              <a:rPr lang="en-US" dirty="0"/>
              <a:t>WIOA is designed to strengthen and improve the nation’s public workforce development system by helping Americans with barriers to employment, including individuals with disabilities, achieve high quality careers and helping employers hire and retain skilled workers.</a:t>
            </a:r>
          </a:p>
        </p:txBody>
      </p:sp>
    </p:spTree>
    <p:extLst>
      <p:ext uri="{BB962C8B-B14F-4D97-AF65-F5344CB8AC3E}">
        <p14:creationId xmlns:p14="http://schemas.microsoft.com/office/powerpoint/2010/main" val="2230046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A5650-53B7-4A0A-A88A-95A468D63EFD}"/>
              </a:ext>
            </a:extLst>
          </p:cNvPr>
          <p:cNvSpPr>
            <a:spLocks noGrp="1"/>
          </p:cNvSpPr>
          <p:nvPr>
            <p:ph type="title"/>
          </p:nvPr>
        </p:nvSpPr>
        <p:spPr/>
        <p:txBody>
          <a:bodyPr/>
          <a:lstStyle/>
          <a:p>
            <a:r>
              <a:rPr lang="en-US" dirty="0"/>
              <a:t>In Illinois </a:t>
            </a:r>
          </a:p>
        </p:txBody>
      </p:sp>
      <p:sp>
        <p:nvSpPr>
          <p:cNvPr id="3" name="Content Placeholder 2">
            <a:extLst>
              <a:ext uri="{FF2B5EF4-FFF2-40B4-BE49-F238E27FC236}">
                <a16:creationId xmlns:a16="http://schemas.microsoft.com/office/drawing/2014/main" id="{19C4BC08-147E-4C32-AED0-9E60791F33EF}"/>
              </a:ext>
            </a:extLst>
          </p:cNvPr>
          <p:cNvSpPr>
            <a:spLocks noGrp="1"/>
          </p:cNvSpPr>
          <p:nvPr>
            <p:ph idx="1"/>
          </p:nvPr>
        </p:nvSpPr>
        <p:spPr/>
        <p:txBody>
          <a:bodyPr>
            <a:normAutofit fontScale="92500" lnSpcReduction="10000"/>
          </a:bodyPr>
          <a:lstStyle/>
          <a:p>
            <a:pPr marL="0" indent="0" algn="ctr">
              <a:buNone/>
            </a:pPr>
            <a:r>
              <a:rPr lang="en-US" dirty="0"/>
              <a:t>Six Divisions of the Department of Human Services </a:t>
            </a:r>
          </a:p>
          <a:p>
            <a:r>
              <a:rPr lang="en-US" dirty="0"/>
              <a:t>Division of Rehabilitation Services includes</a:t>
            </a:r>
          </a:p>
          <a:p>
            <a:pPr lvl="1"/>
            <a:r>
              <a:rPr lang="en-US" dirty="0"/>
              <a:t>Field Services (VR)</a:t>
            </a:r>
          </a:p>
          <a:p>
            <a:pPr lvl="1"/>
            <a:r>
              <a:rPr lang="en-US" dirty="0"/>
              <a:t>Blind Services (VR)</a:t>
            </a:r>
          </a:p>
          <a:p>
            <a:pPr lvl="1"/>
            <a:r>
              <a:rPr lang="en-US" dirty="0"/>
              <a:t>Home Services</a:t>
            </a:r>
          </a:p>
          <a:p>
            <a:pPr lvl="1"/>
            <a:r>
              <a:rPr lang="en-US" dirty="0"/>
              <a:t>Residential Schools</a:t>
            </a:r>
          </a:p>
          <a:p>
            <a:pPr lvl="2"/>
            <a:r>
              <a:rPr lang="en-US" dirty="0"/>
              <a:t>Illinois School for the Deaf</a:t>
            </a:r>
          </a:p>
          <a:p>
            <a:pPr lvl="2"/>
            <a:r>
              <a:rPr lang="en-US" dirty="0"/>
              <a:t>Illinois School for the Visually Impaired</a:t>
            </a:r>
          </a:p>
          <a:p>
            <a:pPr lvl="2"/>
            <a:r>
              <a:rPr lang="en-US" dirty="0"/>
              <a:t>Illinois Center for Rehabilitation and Education</a:t>
            </a:r>
          </a:p>
          <a:p>
            <a:pPr lvl="1"/>
            <a:r>
              <a:rPr lang="en-US" dirty="0"/>
              <a:t>Disability Determination Services </a:t>
            </a:r>
          </a:p>
        </p:txBody>
      </p:sp>
    </p:spTree>
    <p:extLst>
      <p:ext uri="{BB962C8B-B14F-4D97-AF65-F5344CB8AC3E}">
        <p14:creationId xmlns:p14="http://schemas.microsoft.com/office/powerpoint/2010/main" val="93125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Do a quick survey…</a:t>
            </a:r>
          </a:p>
        </p:txBody>
      </p:sp>
      <p:sp>
        <p:nvSpPr>
          <p:cNvPr id="3" name="Content Placeholder 2"/>
          <p:cNvSpPr>
            <a:spLocks noGrp="1"/>
          </p:cNvSpPr>
          <p:nvPr>
            <p:ph idx="1"/>
          </p:nvPr>
        </p:nvSpPr>
        <p:spPr/>
        <p:txBody>
          <a:bodyPr/>
          <a:lstStyle/>
          <a:p>
            <a:pPr marL="0" indent="0">
              <a:buNone/>
            </a:pPr>
            <a:r>
              <a:rPr lang="en-US" dirty="0"/>
              <a:t>Who in the room personally knows:</a:t>
            </a:r>
          </a:p>
          <a:p>
            <a:r>
              <a:rPr lang="en-US" dirty="0"/>
              <a:t>Someone who uses a wheelchair</a:t>
            </a:r>
          </a:p>
          <a:p>
            <a:r>
              <a:rPr lang="en-US" dirty="0"/>
              <a:t>Someone who uses a cane/walker</a:t>
            </a:r>
          </a:p>
          <a:p>
            <a:r>
              <a:rPr lang="en-US" dirty="0"/>
              <a:t>Someone who has a significant vision loss</a:t>
            </a:r>
          </a:p>
          <a:p>
            <a:r>
              <a:rPr lang="en-US" dirty="0"/>
              <a:t>Someone who uses hearing aids</a:t>
            </a:r>
          </a:p>
          <a:p>
            <a:r>
              <a:rPr lang="en-US" dirty="0"/>
              <a:t>Someone with an intellectual disability</a:t>
            </a:r>
          </a:p>
          <a:p>
            <a:r>
              <a:rPr lang="en-US" dirty="0"/>
              <a:t>Someone with autism</a:t>
            </a:r>
          </a:p>
        </p:txBody>
      </p:sp>
    </p:spTree>
    <p:extLst>
      <p:ext uri="{BB962C8B-B14F-4D97-AF65-F5344CB8AC3E}">
        <p14:creationId xmlns:p14="http://schemas.microsoft.com/office/powerpoint/2010/main" val="2143764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5C93-BC7B-4BDF-A2EC-304C78CE44E0}"/>
              </a:ext>
            </a:extLst>
          </p:cNvPr>
          <p:cNvSpPr>
            <a:spLocks noGrp="1"/>
          </p:cNvSpPr>
          <p:nvPr>
            <p:ph type="title"/>
          </p:nvPr>
        </p:nvSpPr>
        <p:spPr/>
        <p:txBody>
          <a:bodyPr/>
          <a:lstStyle/>
          <a:p>
            <a:r>
              <a:rPr lang="en-US" dirty="0"/>
              <a:t>How to make a Referral</a:t>
            </a:r>
          </a:p>
        </p:txBody>
      </p:sp>
      <p:sp>
        <p:nvSpPr>
          <p:cNvPr id="3" name="Content Placeholder 2">
            <a:extLst>
              <a:ext uri="{FF2B5EF4-FFF2-40B4-BE49-F238E27FC236}">
                <a16:creationId xmlns:a16="http://schemas.microsoft.com/office/drawing/2014/main" id="{B2FDB90D-0ED2-4B72-B282-54F5E5A175E5}"/>
              </a:ext>
            </a:extLst>
          </p:cNvPr>
          <p:cNvSpPr>
            <a:spLocks noGrp="1"/>
          </p:cNvSpPr>
          <p:nvPr>
            <p:ph idx="1"/>
          </p:nvPr>
        </p:nvSpPr>
        <p:spPr/>
        <p:txBody>
          <a:bodyPr/>
          <a:lstStyle/>
          <a:p>
            <a:endParaRPr lang="en-US" dirty="0"/>
          </a:p>
          <a:p>
            <a:r>
              <a:rPr lang="en-US" dirty="0"/>
              <a:t>45 Statewide field offices (phone or walk-in)</a:t>
            </a:r>
          </a:p>
          <a:p>
            <a:pPr lvl="1"/>
            <a:r>
              <a:rPr lang="en-US" sz="1800" dirty="0">
                <a:hlinkClick r:id="rId2"/>
              </a:rPr>
              <a:t>http://www.dhs.state.il.us/page.aspx?module=12&amp;officetype=&amp;county</a:t>
            </a:r>
            <a:r>
              <a:rPr lang="en-US" sz="1800" dirty="0"/>
              <a:t>= </a:t>
            </a:r>
          </a:p>
          <a:p>
            <a:r>
              <a:rPr lang="en-US" dirty="0"/>
              <a:t>Online</a:t>
            </a:r>
          </a:p>
          <a:p>
            <a:pPr lvl="1"/>
            <a:r>
              <a:rPr lang="en-US" sz="1800" dirty="0">
                <a:hlinkClick r:id="rId3"/>
              </a:rPr>
              <a:t>https://wr.dhs.illinois.gov/wrpublic/wr/dynamic/referral.jsf</a:t>
            </a:r>
            <a:r>
              <a:rPr lang="en-US" sz="1800" dirty="0"/>
              <a:t> </a:t>
            </a:r>
          </a:p>
          <a:p>
            <a:pPr marL="0" indent="0">
              <a:buNone/>
            </a:pPr>
            <a:endParaRPr lang="en-US" dirty="0"/>
          </a:p>
          <a:p>
            <a:r>
              <a:rPr lang="en-US" dirty="0"/>
              <a:t>DHS Customer Help Line </a:t>
            </a:r>
          </a:p>
          <a:p>
            <a:pPr lvl="1"/>
            <a:r>
              <a:rPr lang="en-US" dirty="0"/>
              <a:t>(800) 843-6154</a:t>
            </a:r>
          </a:p>
        </p:txBody>
      </p:sp>
    </p:spTree>
    <p:extLst>
      <p:ext uri="{BB962C8B-B14F-4D97-AF65-F5344CB8AC3E}">
        <p14:creationId xmlns:p14="http://schemas.microsoft.com/office/powerpoint/2010/main" val="3786792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70DFA-1BA9-45BA-B966-F4C16BD9B9FC}"/>
              </a:ext>
            </a:extLst>
          </p:cNvPr>
          <p:cNvSpPr>
            <a:spLocks noGrp="1"/>
          </p:cNvSpPr>
          <p:nvPr>
            <p:ph type="title"/>
          </p:nvPr>
        </p:nvSpPr>
        <p:spPr/>
        <p:txBody>
          <a:bodyPr/>
          <a:lstStyle/>
          <a:p>
            <a:r>
              <a:rPr lang="en-US" dirty="0"/>
              <a:t>Let’s keep going</a:t>
            </a:r>
          </a:p>
        </p:txBody>
      </p:sp>
      <p:sp>
        <p:nvSpPr>
          <p:cNvPr id="3" name="Content Placeholder 2">
            <a:extLst>
              <a:ext uri="{FF2B5EF4-FFF2-40B4-BE49-F238E27FC236}">
                <a16:creationId xmlns:a16="http://schemas.microsoft.com/office/drawing/2014/main" id="{52672C63-CD61-448B-8A0B-0821D4BEB2D3}"/>
              </a:ext>
            </a:extLst>
          </p:cNvPr>
          <p:cNvSpPr>
            <a:spLocks noGrp="1"/>
          </p:cNvSpPr>
          <p:nvPr>
            <p:ph idx="1"/>
          </p:nvPr>
        </p:nvSpPr>
        <p:spPr>
          <a:xfrm>
            <a:off x="457200" y="1417638"/>
            <a:ext cx="8229600" cy="4708525"/>
          </a:xfrm>
        </p:spPr>
        <p:txBody>
          <a:bodyPr>
            <a:normAutofit fontScale="77500" lnSpcReduction="20000"/>
          </a:bodyPr>
          <a:lstStyle/>
          <a:p>
            <a:pPr marL="0" indent="0">
              <a:buNone/>
            </a:pPr>
            <a:r>
              <a:rPr lang="en-US" dirty="0"/>
              <a:t>Who knows someone with:</a:t>
            </a:r>
          </a:p>
          <a:p>
            <a:r>
              <a:rPr lang="en-US" dirty="0"/>
              <a:t>An amputation</a:t>
            </a:r>
          </a:p>
          <a:p>
            <a:r>
              <a:rPr lang="en-US" dirty="0"/>
              <a:t>Arthritis</a:t>
            </a:r>
          </a:p>
          <a:p>
            <a:r>
              <a:rPr lang="en-US" dirty="0"/>
              <a:t>Depression; Anxiety; PTSD </a:t>
            </a:r>
          </a:p>
          <a:p>
            <a:r>
              <a:rPr lang="en-US" dirty="0"/>
              <a:t>Learning disabilities (Dyslexia; Auditory Processing Disorder; ADHD; Memory disorders, etc.)</a:t>
            </a:r>
          </a:p>
          <a:p>
            <a:r>
              <a:rPr lang="en-US" dirty="0"/>
              <a:t>Neuromuscular Diseases (MS, ALS, MD)</a:t>
            </a:r>
          </a:p>
          <a:p>
            <a:r>
              <a:rPr lang="en-US" dirty="0"/>
              <a:t>Seizure Disorder</a:t>
            </a:r>
          </a:p>
          <a:p>
            <a:r>
              <a:rPr lang="en-US" dirty="0"/>
              <a:t>Diabetes</a:t>
            </a:r>
          </a:p>
          <a:p>
            <a:r>
              <a:rPr lang="en-US" dirty="0"/>
              <a:t>Cancer</a:t>
            </a:r>
          </a:p>
          <a:p>
            <a:r>
              <a:rPr lang="en-US" dirty="0"/>
              <a:t>SSI or SSDI income</a:t>
            </a:r>
          </a:p>
          <a:p>
            <a:r>
              <a:rPr lang="en-US" dirty="0"/>
              <a:t>an IEP or 504 Plan in school</a:t>
            </a:r>
          </a:p>
          <a:p>
            <a:endParaRPr lang="en-US" dirty="0"/>
          </a:p>
          <a:p>
            <a:endParaRPr lang="en-US" dirty="0"/>
          </a:p>
          <a:p>
            <a:endParaRPr lang="en-US" dirty="0"/>
          </a:p>
        </p:txBody>
      </p:sp>
    </p:spTree>
    <p:extLst>
      <p:ext uri="{BB962C8B-B14F-4D97-AF65-F5344CB8AC3E}">
        <p14:creationId xmlns:p14="http://schemas.microsoft.com/office/powerpoint/2010/main" val="969787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BFE1E-7CFD-4262-A791-F86E76B0D219}"/>
              </a:ext>
            </a:extLst>
          </p:cNvPr>
          <p:cNvSpPr>
            <a:spLocks noGrp="1"/>
          </p:cNvSpPr>
          <p:nvPr>
            <p:ph type="title"/>
          </p:nvPr>
        </p:nvSpPr>
        <p:spPr/>
        <p:txBody>
          <a:bodyPr/>
          <a:lstStyle/>
          <a:p>
            <a:r>
              <a:rPr lang="en-US" dirty="0"/>
              <a:t>What is “disability?”</a:t>
            </a:r>
          </a:p>
        </p:txBody>
      </p:sp>
      <p:sp>
        <p:nvSpPr>
          <p:cNvPr id="3" name="Content Placeholder 2">
            <a:extLst>
              <a:ext uri="{FF2B5EF4-FFF2-40B4-BE49-F238E27FC236}">
                <a16:creationId xmlns:a16="http://schemas.microsoft.com/office/drawing/2014/main" id="{868AF0EF-B98D-4736-8614-D57A82CD82D4}"/>
              </a:ext>
            </a:extLst>
          </p:cNvPr>
          <p:cNvSpPr>
            <a:spLocks noGrp="1"/>
          </p:cNvSpPr>
          <p:nvPr>
            <p:ph idx="1"/>
          </p:nvPr>
        </p:nvSpPr>
        <p:spPr/>
        <p:txBody>
          <a:bodyPr/>
          <a:lstStyle/>
          <a:p>
            <a:pPr marL="514350" indent="-514350">
              <a:buFont typeface="+mj-lt"/>
              <a:buAutoNum type="arabicPeriod"/>
            </a:pPr>
            <a:r>
              <a:rPr lang="en-US" dirty="0"/>
              <a:t>It’s not always what you think it is</a:t>
            </a:r>
          </a:p>
          <a:p>
            <a:pPr marL="514350" indent="-514350">
              <a:buFont typeface="+mj-lt"/>
              <a:buAutoNum type="arabicPeriod"/>
            </a:pPr>
            <a:r>
              <a:rPr lang="en-US" dirty="0"/>
              <a:t>It can be congenital (born with) or acquired (accident, injury, illness.)</a:t>
            </a:r>
          </a:p>
          <a:p>
            <a:pPr marL="514350" indent="-514350">
              <a:buFont typeface="+mj-lt"/>
              <a:buAutoNum type="arabicPeriod"/>
            </a:pPr>
            <a:r>
              <a:rPr lang="en-US" dirty="0"/>
              <a:t>It’s not only the kids in special classes </a:t>
            </a:r>
          </a:p>
          <a:p>
            <a:pPr marL="514350" indent="-514350">
              <a:buFont typeface="+mj-lt"/>
              <a:buAutoNum type="arabicPeriod"/>
            </a:pPr>
            <a:r>
              <a:rPr lang="en-US" dirty="0"/>
              <a:t>It can be observable or hidden</a:t>
            </a:r>
          </a:p>
          <a:p>
            <a:pPr marL="514350" indent="-514350">
              <a:buFont typeface="+mj-lt"/>
              <a:buAutoNum type="arabicPeriod"/>
            </a:pPr>
            <a:r>
              <a:rPr lang="en-US" dirty="0"/>
              <a:t>It can be temporary or permanent</a:t>
            </a:r>
          </a:p>
          <a:p>
            <a:pPr marL="514350" indent="-514350">
              <a:buFont typeface="+mj-lt"/>
              <a:buAutoNum type="arabicPeriod"/>
            </a:pPr>
            <a:r>
              <a:rPr lang="en-US" dirty="0"/>
              <a:t>It does not discriminate (age, gender, race, sexual orientation etc.)</a:t>
            </a:r>
          </a:p>
        </p:txBody>
      </p:sp>
    </p:spTree>
    <p:extLst>
      <p:ext uri="{BB962C8B-B14F-4D97-AF65-F5344CB8AC3E}">
        <p14:creationId xmlns:p14="http://schemas.microsoft.com/office/powerpoint/2010/main" val="85325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E1B16-11CF-4A29-8117-5A5E87001650}"/>
              </a:ext>
            </a:extLst>
          </p:cNvPr>
          <p:cNvSpPr>
            <a:spLocks noGrp="1"/>
          </p:cNvSpPr>
          <p:nvPr>
            <p:ph type="title"/>
          </p:nvPr>
        </p:nvSpPr>
        <p:spPr/>
        <p:txBody>
          <a:bodyPr>
            <a:normAutofit fontScale="90000"/>
          </a:bodyPr>
          <a:lstStyle/>
          <a:p>
            <a:r>
              <a:rPr lang="en-US" dirty="0"/>
              <a:t>Division of Rehabilitation</a:t>
            </a:r>
            <a:br>
              <a:rPr lang="en-US" dirty="0"/>
            </a:br>
            <a:r>
              <a:rPr lang="en-US" dirty="0"/>
              <a:t>Basis for Eligibility</a:t>
            </a:r>
          </a:p>
        </p:txBody>
      </p:sp>
      <p:sp>
        <p:nvSpPr>
          <p:cNvPr id="3" name="Content Placeholder 2">
            <a:extLst>
              <a:ext uri="{FF2B5EF4-FFF2-40B4-BE49-F238E27FC236}">
                <a16:creationId xmlns:a16="http://schemas.microsoft.com/office/drawing/2014/main" id="{8422653A-EFEA-45BE-9B4E-E10D4DB4711A}"/>
              </a:ext>
            </a:extLst>
          </p:cNvPr>
          <p:cNvSpPr>
            <a:spLocks noGrp="1"/>
          </p:cNvSpPr>
          <p:nvPr>
            <p:ph idx="1"/>
          </p:nvPr>
        </p:nvSpPr>
        <p:spPr>
          <a:xfrm>
            <a:off x="457200" y="1600200"/>
            <a:ext cx="8229600" cy="4724400"/>
          </a:xfrm>
        </p:spPr>
        <p:txBody>
          <a:bodyPr>
            <a:normAutofit/>
          </a:bodyPr>
          <a:lstStyle/>
          <a:p>
            <a:pPr marL="0" indent="0">
              <a:buNone/>
            </a:pPr>
            <a:r>
              <a:rPr lang="en-US" dirty="0"/>
              <a:t>An individual shall be eligible to receive services through the VR Program if he/she: </a:t>
            </a:r>
          </a:p>
          <a:p>
            <a:pPr marL="514350" indent="-514350">
              <a:buFont typeface="+mj-lt"/>
              <a:buAutoNum type="alphaLcParenR"/>
            </a:pPr>
            <a:endParaRPr lang="en-US" dirty="0"/>
          </a:p>
          <a:p>
            <a:pPr marL="514350" indent="-514350">
              <a:buFont typeface="+mj-lt"/>
              <a:buAutoNum type="alphaLcParenR"/>
            </a:pPr>
            <a:r>
              <a:rPr lang="en-US" dirty="0"/>
              <a:t>is an individual who has a disability as determined pursuant to Title II and Title XVI of the Social Security Act (42 USC 401 et seq. and 1381 et seq.) and desires to achieve an employment outcome;     </a:t>
            </a:r>
            <a:r>
              <a:rPr lang="en-US" dirty="0">
                <a:solidFill>
                  <a:srgbClr val="FF0000"/>
                </a:solidFill>
              </a:rPr>
              <a:t>OR</a:t>
            </a:r>
          </a:p>
          <a:p>
            <a:pPr marL="0" indent="0">
              <a:buNone/>
            </a:pPr>
            <a:endParaRPr lang="en-US" sz="2200" dirty="0"/>
          </a:p>
          <a:p>
            <a:endParaRPr lang="en-US" dirty="0"/>
          </a:p>
        </p:txBody>
      </p:sp>
    </p:spTree>
    <p:extLst>
      <p:ext uri="{BB962C8B-B14F-4D97-AF65-F5344CB8AC3E}">
        <p14:creationId xmlns:p14="http://schemas.microsoft.com/office/powerpoint/2010/main" val="3233613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A756-EFE8-4033-B5D1-5C945793EB8B}"/>
              </a:ext>
            </a:extLst>
          </p:cNvPr>
          <p:cNvSpPr>
            <a:spLocks noGrp="1"/>
          </p:cNvSpPr>
          <p:nvPr>
            <p:ph type="title"/>
          </p:nvPr>
        </p:nvSpPr>
        <p:spPr/>
        <p:txBody>
          <a:bodyPr/>
          <a:lstStyle/>
          <a:p>
            <a:r>
              <a:rPr lang="en-US" dirty="0">
                <a:solidFill>
                  <a:srgbClr val="FF0000"/>
                </a:solidFill>
              </a:rPr>
              <a:t>OR…</a:t>
            </a:r>
          </a:p>
        </p:txBody>
      </p:sp>
      <p:sp>
        <p:nvSpPr>
          <p:cNvPr id="3" name="Content Placeholder 2">
            <a:extLst>
              <a:ext uri="{FF2B5EF4-FFF2-40B4-BE49-F238E27FC236}">
                <a16:creationId xmlns:a16="http://schemas.microsoft.com/office/drawing/2014/main" id="{021E55C4-55BE-4177-84B5-A59ADA6FF4D9}"/>
              </a:ext>
            </a:extLst>
          </p:cNvPr>
          <p:cNvSpPr>
            <a:spLocks noGrp="1"/>
          </p:cNvSpPr>
          <p:nvPr>
            <p:ph idx="1"/>
          </p:nvPr>
        </p:nvSpPr>
        <p:spPr>
          <a:xfrm>
            <a:off x="457200" y="1219200"/>
            <a:ext cx="8229600" cy="4953000"/>
          </a:xfrm>
        </p:spPr>
        <p:txBody>
          <a:bodyPr>
            <a:normAutofit fontScale="85000" lnSpcReduction="20000"/>
          </a:bodyPr>
          <a:lstStyle/>
          <a:p>
            <a:pPr marL="0" indent="0">
              <a:buNone/>
            </a:pPr>
            <a:r>
              <a:rPr lang="en-US" sz="2800" dirty="0"/>
              <a:t>b)  is an individual who meets all of the following:  </a:t>
            </a:r>
          </a:p>
          <a:p>
            <a:pPr marL="400050" lvl="1" indent="0">
              <a:buNone/>
            </a:pPr>
            <a:r>
              <a:rPr lang="en-US" dirty="0"/>
              <a:t>1)  	is determined by qualified personnel to have a physical or mental impairment that constitutes or results in a substantial impediment to employment for the individual;  </a:t>
            </a:r>
          </a:p>
          <a:p>
            <a:pPr marL="400050" lvl="1" indent="0">
              <a:buNone/>
            </a:pPr>
            <a:endParaRPr lang="en-US" dirty="0"/>
          </a:p>
          <a:p>
            <a:pPr marL="400050" lvl="1" indent="0">
              <a:buNone/>
            </a:pPr>
            <a:r>
              <a:rPr lang="en-US" dirty="0"/>
              <a:t>2) 	is determined by a qualified vocational rehabilitation counselor employed by DHS-DRS to require vocational rehabilitation services to prepare for, secure, retain, or regain employment consistent with the customer's unique strengths, resources, priorities, concerns, abilities, capabilities, interests, and informed choice; and  </a:t>
            </a:r>
          </a:p>
          <a:p>
            <a:pPr marL="400050" lvl="1" indent="0">
              <a:buNone/>
            </a:pPr>
            <a:endParaRPr lang="en-US" dirty="0"/>
          </a:p>
          <a:p>
            <a:pPr marL="400050" lvl="1" indent="0">
              <a:buNone/>
            </a:pPr>
            <a:r>
              <a:rPr lang="en-US" dirty="0"/>
              <a:t>3)	is presumed to be able to benefit from vocational rehabilitation services in terms of an employment outcome. </a:t>
            </a:r>
          </a:p>
          <a:p>
            <a:pPr marL="0" indent="0">
              <a:buNone/>
            </a:pPr>
            <a:endParaRPr lang="en-US" dirty="0"/>
          </a:p>
        </p:txBody>
      </p:sp>
    </p:spTree>
    <p:extLst>
      <p:ext uri="{BB962C8B-B14F-4D97-AF65-F5344CB8AC3E}">
        <p14:creationId xmlns:p14="http://schemas.microsoft.com/office/powerpoint/2010/main" val="1989603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CDD7F-9E6C-46F8-8A93-7D49DBBB647F}"/>
              </a:ext>
            </a:extLst>
          </p:cNvPr>
          <p:cNvSpPr>
            <a:spLocks noGrp="1"/>
          </p:cNvSpPr>
          <p:nvPr>
            <p:ph type="title"/>
          </p:nvPr>
        </p:nvSpPr>
        <p:spPr/>
        <p:txBody>
          <a:bodyPr/>
          <a:lstStyle/>
          <a:p>
            <a:r>
              <a:rPr lang="en-US" dirty="0"/>
              <a:t>What do you think?</a:t>
            </a:r>
          </a:p>
        </p:txBody>
      </p:sp>
      <p:graphicFrame>
        <p:nvGraphicFramePr>
          <p:cNvPr id="4" name="Content Placeholder 3">
            <a:extLst>
              <a:ext uri="{FF2B5EF4-FFF2-40B4-BE49-F238E27FC236}">
                <a16:creationId xmlns:a16="http://schemas.microsoft.com/office/drawing/2014/main" id="{D31A370C-6CB0-4BD3-A198-DB02DE494141}"/>
              </a:ext>
            </a:extLst>
          </p:cNvPr>
          <p:cNvGraphicFramePr>
            <a:graphicFrameLocks noGrp="1"/>
          </p:cNvGraphicFramePr>
          <p:nvPr>
            <p:ph idx="1"/>
            <p:extLst>
              <p:ext uri="{D42A27DB-BD31-4B8C-83A1-F6EECF244321}">
                <p14:modId xmlns:p14="http://schemas.microsoft.com/office/powerpoint/2010/main" val="1610738670"/>
              </p:ext>
            </p:extLst>
          </p:nvPr>
        </p:nvGraphicFramePr>
        <p:xfrm>
          <a:off x="571500" y="1219200"/>
          <a:ext cx="8001000" cy="4822108"/>
        </p:xfrm>
        <a:graphic>
          <a:graphicData uri="http://schemas.openxmlformats.org/drawingml/2006/table">
            <a:tbl>
              <a:tblPr firstRow="1" bandRow="1">
                <a:tableStyleId>{5C22544A-7EE6-4342-B048-85BDC9FD1C3A}</a:tableStyleId>
              </a:tblPr>
              <a:tblGrid>
                <a:gridCol w="5638800">
                  <a:extLst>
                    <a:ext uri="{9D8B030D-6E8A-4147-A177-3AD203B41FA5}">
                      <a16:colId xmlns:a16="http://schemas.microsoft.com/office/drawing/2014/main" val="672493499"/>
                    </a:ext>
                  </a:extLst>
                </a:gridCol>
                <a:gridCol w="2362200">
                  <a:extLst>
                    <a:ext uri="{9D8B030D-6E8A-4147-A177-3AD203B41FA5}">
                      <a16:colId xmlns:a16="http://schemas.microsoft.com/office/drawing/2014/main" val="1093282035"/>
                    </a:ext>
                  </a:extLst>
                </a:gridCol>
              </a:tblGrid>
              <a:tr h="608248">
                <a:tc>
                  <a:txBody>
                    <a:bodyPr/>
                    <a:lstStyle/>
                    <a:p>
                      <a:pPr algn="ctr"/>
                      <a:r>
                        <a:rPr lang="en-US" sz="2800" dirty="0"/>
                        <a:t>DRS</a:t>
                      </a:r>
                    </a:p>
                  </a:txBody>
                  <a:tcPr/>
                </a:tc>
                <a:tc>
                  <a:txBody>
                    <a:bodyPr/>
                    <a:lstStyle/>
                    <a:p>
                      <a:pPr algn="ctr"/>
                      <a:r>
                        <a:rPr lang="en-US" sz="2800" dirty="0"/>
                        <a:t>People you know</a:t>
                      </a:r>
                    </a:p>
                  </a:txBody>
                  <a:tcPr/>
                </a:tc>
                <a:extLst>
                  <a:ext uri="{0D108BD9-81ED-4DB2-BD59-A6C34878D82A}">
                    <a16:rowId xmlns:a16="http://schemas.microsoft.com/office/drawing/2014/main" val="2155070609"/>
                  </a:ext>
                </a:extLst>
              </a:tr>
              <a:tr h="1499788">
                <a:tc>
                  <a:txBody>
                    <a:bodyPr/>
                    <a:lstStyle/>
                    <a:p>
                      <a:r>
                        <a:rPr lang="en-US" sz="2400" dirty="0"/>
                        <a:t>Physical or mental impairment that constitutes or results in a substantial impediment to employment </a:t>
                      </a:r>
                    </a:p>
                  </a:txBody>
                  <a:tcPr/>
                </a:tc>
                <a:tc>
                  <a:txBody>
                    <a:bodyPr/>
                    <a:lstStyle/>
                    <a:p>
                      <a:pPr algn="ctr"/>
                      <a:endParaRPr lang="en-US" dirty="0"/>
                    </a:p>
                    <a:p>
                      <a:pPr algn="ctr"/>
                      <a:r>
                        <a:rPr lang="en-US" sz="5400" b="1" dirty="0"/>
                        <a:t>?</a:t>
                      </a:r>
                    </a:p>
                  </a:txBody>
                  <a:tcPr/>
                </a:tc>
                <a:extLst>
                  <a:ext uri="{0D108BD9-81ED-4DB2-BD59-A6C34878D82A}">
                    <a16:rowId xmlns:a16="http://schemas.microsoft.com/office/drawing/2014/main" val="2493323638"/>
                  </a:ext>
                </a:extLst>
              </a:tr>
              <a:tr h="1056563">
                <a:tc>
                  <a:txBody>
                    <a:bodyPr/>
                    <a:lstStyle/>
                    <a:p>
                      <a:r>
                        <a:rPr lang="en-US" sz="2400" dirty="0"/>
                        <a:t>Requires services to prepare for, secure, retain, or regain employment</a:t>
                      </a:r>
                    </a:p>
                  </a:txBody>
                  <a:tcPr/>
                </a:tc>
                <a:tc>
                  <a:txBody>
                    <a:bodyPr/>
                    <a:lstStyle/>
                    <a:p>
                      <a:pPr algn="ctr"/>
                      <a:r>
                        <a:rPr lang="en-US" sz="5400" b="1" dirty="0"/>
                        <a:t>?</a:t>
                      </a:r>
                    </a:p>
                    <a:p>
                      <a:pPr algn="ctr"/>
                      <a:endParaRPr lang="en-US" dirty="0"/>
                    </a:p>
                  </a:txBody>
                  <a:tcPr/>
                </a:tc>
                <a:extLst>
                  <a:ext uri="{0D108BD9-81ED-4DB2-BD59-A6C34878D82A}">
                    <a16:rowId xmlns:a16="http://schemas.microsoft.com/office/drawing/2014/main" val="2623606428"/>
                  </a:ext>
                </a:extLst>
              </a:tr>
              <a:tr h="1056563">
                <a:tc>
                  <a:txBody>
                    <a:bodyPr/>
                    <a:lstStyle/>
                    <a:p>
                      <a:r>
                        <a:rPr lang="en-US" sz="2400" dirty="0"/>
                        <a:t>Able to benefit from vocational rehabilitation services in terms of an employment </a:t>
                      </a:r>
                    </a:p>
                  </a:txBody>
                  <a:tcPr/>
                </a:tc>
                <a:tc>
                  <a:txBody>
                    <a:bodyPr/>
                    <a:lstStyle/>
                    <a:p>
                      <a:pPr algn="ctr"/>
                      <a:r>
                        <a:rPr lang="en-US" sz="5400" b="1" dirty="0"/>
                        <a:t>?</a:t>
                      </a:r>
                    </a:p>
                    <a:p>
                      <a:pPr algn="ctr"/>
                      <a:endParaRPr lang="en-US" dirty="0"/>
                    </a:p>
                  </a:txBody>
                  <a:tcPr/>
                </a:tc>
                <a:extLst>
                  <a:ext uri="{0D108BD9-81ED-4DB2-BD59-A6C34878D82A}">
                    <a16:rowId xmlns:a16="http://schemas.microsoft.com/office/drawing/2014/main" val="1196572744"/>
                  </a:ext>
                </a:extLst>
              </a:tr>
            </a:tbl>
          </a:graphicData>
        </a:graphic>
      </p:graphicFrame>
    </p:spTree>
    <p:extLst>
      <p:ext uri="{BB962C8B-B14F-4D97-AF65-F5344CB8AC3E}">
        <p14:creationId xmlns:p14="http://schemas.microsoft.com/office/powerpoint/2010/main" val="830454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1C35B-5A0D-4955-85E5-88D0638A3744}"/>
              </a:ext>
            </a:extLst>
          </p:cNvPr>
          <p:cNvSpPr>
            <a:spLocks noGrp="1"/>
          </p:cNvSpPr>
          <p:nvPr>
            <p:ph type="title"/>
          </p:nvPr>
        </p:nvSpPr>
        <p:spPr/>
        <p:txBody>
          <a:bodyPr>
            <a:normAutofit/>
          </a:bodyPr>
          <a:lstStyle/>
          <a:p>
            <a:r>
              <a:rPr lang="en-US" dirty="0"/>
              <a:t>What next?</a:t>
            </a:r>
          </a:p>
        </p:txBody>
      </p:sp>
      <p:sp>
        <p:nvSpPr>
          <p:cNvPr id="3" name="Content Placeholder 2">
            <a:extLst>
              <a:ext uri="{FF2B5EF4-FFF2-40B4-BE49-F238E27FC236}">
                <a16:creationId xmlns:a16="http://schemas.microsoft.com/office/drawing/2014/main" id="{15CF6BF5-E02A-44C9-99B8-17D0C49111E0}"/>
              </a:ext>
            </a:extLst>
          </p:cNvPr>
          <p:cNvSpPr>
            <a:spLocks noGrp="1"/>
          </p:cNvSpPr>
          <p:nvPr>
            <p:ph idx="1"/>
          </p:nvPr>
        </p:nvSpPr>
        <p:spPr/>
        <p:txBody>
          <a:bodyPr/>
          <a:lstStyle/>
          <a:p>
            <a:r>
              <a:rPr lang="en-US" dirty="0"/>
              <a:t>Qualified Rehabilitation Counselor uses criteria to justify the need for customer assistance to find and get a job</a:t>
            </a:r>
          </a:p>
          <a:p>
            <a:r>
              <a:rPr lang="en-US" dirty="0"/>
              <a:t>Financial Analysis to determine if there is any financial participation</a:t>
            </a:r>
          </a:p>
          <a:p>
            <a:pPr lvl="1"/>
            <a:r>
              <a:rPr lang="en-US" dirty="0"/>
              <a:t>SSI and SSDI recipients are exempt from analysis</a:t>
            </a:r>
          </a:p>
          <a:p>
            <a:pPr lvl="1"/>
            <a:r>
              <a:rPr lang="en-US" dirty="0"/>
              <a:t>Services provided without financial participation include:</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426988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D3855-0430-482B-987A-BEE4D9AF5F25}"/>
              </a:ext>
            </a:extLst>
          </p:cNvPr>
          <p:cNvSpPr>
            <a:spLocks noGrp="1"/>
          </p:cNvSpPr>
          <p:nvPr>
            <p:ph type="title"/>
          </p:nvPr>
        </p:nvSpPr>
        <p:spPr/>
        <p:txBody>
          <a:bodyPr>
            <a:normAutofit fontScale="90000"/>
          </a:bodyPr>
          <a:lstStyle/>
          <a:p>
            <a:r>
              <a:rPr lang="en-US" dirty="0"/>
              <a:t>Services provided without financial participation include:</a:t>
            </a:r>
            <a:br>
              <a:rPr lang="en-US" dirty="0"/>
            </a:br>
            <a:endParaRPr lang="en-US" dirty="0"/>
          </a:p>
        </p:txBody>
      </p:sp>
      <p:sp>
        <p:nvSpPr>
          <p:cNvPr id="3" name="Content Placeholder 2">
            <a:extLst>
              <a:ext uri="{FF2B5EF4-FFF2-40B4-BE49-F238E27FC236}">
                <a16:creationId xmlns:a16="http://schemas.microsoft.com/office/drawing/2014/main" id="{80122B69-5C23-44AF-AC50-1FB157962BDE}"/>
              </a:ext>
            </a:extLst>
          </p:cNvPr>
          <p:cNvSpPr>
            <a:spLocks noGrp="1"/>
          </p:cNvSpPr>
          <p:nvPr>
            <p:ph idx="1"/>
          </p:nvPr>
        </p:nvSpPr>
        <p:spPr/>
        <p:txBody>
          <a:bodyPr/>
          <a:lstStyle/>
          <a:p>
            <a:r>
              <a:rPr lang="en-US" dirty="0"/>
              <a:t>Pre-employment transition services for students with disabilities</a:t>
            </a:r>
          </a:p>
          <a:p>
            <a:pPr lvl="1"/>
            <a:r>
              <a:rPr lang="en-US" dirty="0"/>
              <a:t>Job Exploration</a:t>
            </a:r>
          </a:p>
          <a:p>
            <a:pPr lvl="1"/>
            <a:r>
              <a:rPr lang="en-US" dirty="0"/>
              <a:t>Work Based Learning</a:t>
            </a:r>
          </a:p>
          <a:p>
            <a:pPr lvl="1"/>
            <a:r>
              <a:rPr lang="en-US" dirty="0"/>
              <a:t>Counseling for enrollment in Transition or Post-Secondary Training</a:t>
            </a:r>
          </a:p>
          <a:p>
            <a:pPr lvl="1"/>
            <a:r>
              <a:rPr lang="en-US" dirty="0"/>
              <a:t>Workplace readiness</a:t>
            </a:r>
          </a:p>
          <a:p>
            <a:pPr lvl="1"/>
            <a:r>
              <a:rPr lang="en-US" dirty="0"/>
              <a:t>Self Advocacy and Instruction</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3554348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739</TotalTime>
  <Words>1084</Words>
  <Application>Microsoft Office PowerPoint</Application>
  <PresentationFormat>On-screen Show (4:3)</PresentationFormat>
  <Paragraphs>141</Paragraphs>
  <Slides>20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Arial Black</vt:lpstr>
      <vt:lpstr>Calibri</vt:lpstr>
      <vt:lpstr>Office Theme</vt:lpstr>
      <vt:lpstr>How Rehabilitation Services Helps Students with Disabilities Transition to College and Work</vt:lpstr>
      <vt:lpstr>Let’s Do a quick survey…</vt:lpstr>
      <vt:lpstr>Let’s keep going</vt:lpstr>
      <vt:lpstr>What is “disability?”</vt:lpstr>
      <vt:lpstr>Division of Rehabilitation Basis for Eligibility</vt:lpstr>
      <vt:lpstr>OR…</vt:lpstr>
      <vt:lpstr>What do you think?</vt:lpstr>
      <vt:lpstr>What next?</vt:lpstr>
      <vt:lpstr>Services provided without financial participation include: </vt:lpstr>
      <vt:lpstr>Services provided without financial participation include: </vt:lpstr>
      <vt:lpstr>AND…</vt:lpstr>
      <vt:lpstr>Ta Da! Community College  </vt:lpstr>
      <vt:lpstr>Other Services</vt:lpstr>
      <vt:lpstr>Standard Budget Allowance (subject to change)  1                    $30,182   2                    $39,469   3  $48,756   4 $58,043   5   $67,329   6   $76,616   7   $78,358   8  $80,099   9  $81,840   10  $83,581   11 $85,323   12 $87,064   13  $88,805   14   $90,546   15   $92,288   16   $94,029   17   $95,770   18   $97,512   19  $99,253   20  $100,994   Income minus SBA divided by 2 = Required Annual Financial Participation </vt:lpstr>
      <vt:lpstr>DRS Services</vt:lpstr>
      <vt:lpstr>Now that I have your attention…</vt:lpstr>
      <vt:lpstr>Vocational Rehabilitation</vt:lpstr>
      <vt:lpstr>Vocational Rehabilitation</vt:lpstr>
      <vt:lpstr>In Illinois </vt:lpstr>
      <vt:lpstr>How to make a Referral</vt:lpstr>
    </vt:vector>
  </TitlesOfParts>
  <Company>ISAC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Nelson</dc:creator>
  <cp:lastModifiedBy>Pieczynski, Kim</cp:lastModifiedBy>
  <cp:revision>38</cp:revision>
  <cp:lastPrinted>2014-06-17T18:32:00Z</cp:lastPrinted>
  <dcterms:created xsi:type="dcterms:W3CDTF">2013-05-22T15:51:51Z</dcterms:created>
  <dcterms:modified xsi:type="dcterms:W3CDTF">2019-06-25T18:37:25Z</dcterms:modified>
</cp:coreProperties>
</file>