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41" r:id="rId3"/>
    <p:sldId id="292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5" r:id="rId13"/>
    <p:sldId id="334" r:id="rId14"/>
    <p:sldId id="336" r:id="rId15"/>
    <p:sldId id="337" r:id="rId16"/>
    <p:sldId id="338" r:id="rId17"/>
    <p:sldId id="339" r:id="rId18"/>
    <p:sldId id="34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ryl Hogue" initials="DH" lastIdx="2" clrIdx="0">
    <p:extLst>
      <p:ext uri="{19B8F6BF-5375-455C-9EA6-DF929625EA0E}">
        <p15:presenceInfo xmlns:p15="http://schemas.microsoft.com/office/powerpoint/2012/main" userId="S-1-5-21-3656472690-3553550339-2823392206-1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2047" autoAdjust="0"/>
  </p:normalViewPr>
  <p:slideViewPr>
    <p:cSldViewPr>
      <p:cViewPr varScale="1">
        <p:scale>
          <a:sx n="61" d="100"/>
          <a:sy n="61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0D01F-EC91-4417-B617-646CDE838528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B88A-616E-4F36-9758-F844B60CE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2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7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6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comments</a:t>
            </a:r>
            <a:r>
              <a:rPr lang="en-US" baseline="0" dirty="0" smtClean="0"/>
              <a:t> from each group Pg. 165-168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9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6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5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B88A-616E-4F36-9758-F844B60CE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5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5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5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164830A-9C86-4132-97D6-0393F97E8F6A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77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9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72DDEA2-8C67-458B-8E0B-CC7643D71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7543800" cy="1904999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Benefits Beyon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 Just Students</a:t>
            </a:r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:\All Steamboat Pictures\Steamboat Upgraded Photos\Steamer Textur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199"/>
            <a:ext cx="3048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57200"/>
            <a:ext cx="5943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cs typeface="Times New Roman"/>
              </a:rPr>
              <a:t>Power and Simplicity of Work</a:t>
            </a:r>
          </a:p>
          <a:p>
            <a:r>
              <a:rPr lang="en-US" sz="3600" dirty="0" smtClean="0">
                <a:solidFill>
                  <a:schemeClr val="bg1"/>
                </a:solidFill>
                <a:cs typeface="Times New Roman"/>
              </a:rPr>
              <a:t>Study Programming</a:t>
            </a:r>
            <a:endParaRPr lang="en-US" sz="3600" dirty="0" smtClean="0">
              <a:solidFill>
                <a:schemeClr val="bg1"/>
              </a:solidFill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cs typeface="Times New Roman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/>
          </a:bodyPr>
          <a:lstStyle/>
          <a:p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impact do parents perceive when their son or daughter participant in the Community Involvement Program?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/>
              <a:t>C</a:t>
            </a:r>
            <a:r>
              <a:rPr lang="en-US" dirty="0" smtClean="0"/>
              <a:t>hildren experiencing growth (11comments)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E</a:t>
            </a:r>
            <a:r>
              <a:rPr lang="en-US" dirty="0" smtClean="0"/>
              <a:t>xposure to the working environment produced value (16 comments)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</a:t>
            </a:r>
            <a:r>
              <a:rPr lang="en-US" dirty="0" smtClean="0"/>
              <a:t>earning specific work skills (19 comments)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</a:t>
            </a:r>
            <a:r>
              <a:rPr lang="en-US" dirty="0" smtClean="0"/>
              <a:t>hildren found value in the CIP experience (92% SA/FA)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</a:t>
            </a:r>
            <a:r>
              <a:rPr lang="en-US" dirty="0" smtClean="0"/>
              <a:t>hildren developed an ability to work with others (100% SA/FA)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Children learned work skills (93% SA/FA)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Research Question Five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do students enrolled in the Community Involvement Program compare  to those students who are not enrolled in the program based on GPA, attendance patterns, and postsecondary plans?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CIP students outperformed </a:t>
            </a:r>
            <a:r>
              <a:rPr lang="en-US" smtClean="0"/>
              <a:t>non-CIP students </a:t>
            </a:r>
            <a:r>
              <a:rPr lang="en-US" dirty="0" smtClean="0"/>
              <a:t>on both the descriptive ad inferential statistical analysis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 smtClean="0"/>
              <a:t>Descriptive Data </a:t>
            </a:r>
            <a:r>
              <a:rPr lang="en-US" dirty="0" smtClean="0"/>
              <a:t>2015-2018 GPA means (CI=3.09 vs non-CI 2.83), Days absent means (CI= 7.24 vs non-CI= 10.54) Two- or four-year college enrollment averages (CI=36% vs non-CI 19%)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Inferential Data</a:t>
            </a:r>
            <a:r>
              <a:rPr lang="en-US" dirty="0" smtClean="0"/>
              <a:t> Significance reached for 2015-2018 combined GPA </a:t>
            </a:r>
            <a:r>
              <a:rPr lang="en-US" i="1" dirty="0" smtClean="0"/>
              <a:t>(p = .</a:t>
            </a:r>
            <a:r>
              <a:rPr lang="en-US" dirty="0" smtClean="0"/>
              <a:t>006), attendance patterns </a:t>
            </a:r>
            <a:r>
              <a:rPr lang="en-US" i="1" dirty="0" smtClean="0"/>
              <a:t>(p</a:t>
            </a:r>
            <a:r>
              <a:rPr lang="en-US" dirty="0" smtClean="0"/>
              <a:t> = .017)</a:t>
            </a:r>
            <a:r>
              <a:rPr lang="en-US" i="1" dirty="0" smtClean="0"/>
              <a:t>,</a:t>
            </a:r>
            <a:r>
              <a:rPr lang="en-US" dirty="0" smtClean="0"/>
              <a:t> and postsecondary plans (</a:t>
            </a:r>
            <a:r>
              <a:rPr lang="en-US" i="1" dirty="0" smtClean="0"/>
              <a:t>p</a:t>
            </a:r>
            <a:r>
              <a:rPr lang="en-US" dirty="0" smtClean="0"/>
              <a:t> = .000)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8213"/>
            <a:ext cx="6781800" cy="8397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What do the numbers say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2015-2018 Archival Data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60105"/>
              </p:ext>
            </p:extLst>
          </p:nvPr>
        </p:nvGraphicFramePr>
        <p:xfrm>
          <a:off x="304800" y="1751013"/>
          <a:ext cx="8610599" cy="4552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8003"/>
                <a:gridCol w="2237835"/>
                <a:gridCol w="2564761"/>
              </a:tblGrid>
              <a:tr h="473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GPA Mean	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3.09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2.83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3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GPA t­-value	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2.57**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2.57**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3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Days Absent Mean (M) 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7.24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10.54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3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Attendance t-value 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-2.39**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-2.39**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 Year College Enrollment Average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 36%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19%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354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Chi-square p-value College Enrollment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.000*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.000*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Ratio CI Students Attending College Compared to Non-CI Attending College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1.68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799" y="1353136"/>
            <a:ext cx="104044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Statistical Measure (2015-2018)		           CIP Students                        Non-CIP Students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Community Matter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Impact of the relationships between students and supervisors: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Students found additional support from knowing the supervisor outside of school setting (family friend)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Employers commented about know the students outside of school and supporting their interests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Added value for students when this relationship existed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Community support for the program was higher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three employers interviewed were former CIP students, two still in same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6781800" cy="838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Conclusions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Conclusion One- Students, employers and parents all perceived value in the Community Involvement program.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Students- </a:t>
            </a:r>
            <a:r>
              <a:rPr lang="en-US" dirty="0" smtClean="0"/>
              <a:t>101 comments about value/benefit/impact, 63 comment about college and career plans being influenced, 81 comments about learning about their college and career plans, 45 comments about positive relationships and 100% found value in CIP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 smtClean="0"/>
              <a:t>Employers- </a:t>
            </a:r>
            <a:r>
              <a:rPr lang="en-US" dirty="0" smtClean="0"/>
              <a:t>27 comments about finding value for their workplace, 95% found value by hosting a student, 100% were able to help students learn new skills, felt like they were giving back to schools and community, and they found value in the relationships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Parents- </a:t>
            </a:r>
            <a:r>
              <a:rPr lang="en-US" dirty="0" smtClean="0"/>
              <a:t>100% of parents found value in the CIP for their child, liked their children experiencing a work setting, supervisors or staff were able to influence their children, 100% agreed that their children developed an ability to work with others, and the work-sites provided valuable answers to student questions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70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6781800" cy="762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Conclusions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 Two- Students who enroll in CIP have an advantage when compared to students who do not enroll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dirty="0" smtClean="0"/>
              <a:t>CIP students had higher GPAs, attended more days of school and were more likely to enroll in a two- or four-year college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dirty="0" smtClean="0"/>
              <a:t>CIP students reported learning about career and colleges choices that impact their future careers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CIP students developed meaningful relationships with adults who can assist in their 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CIP students expressed gaining financial advantage by being sure about college and career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+mn-lt"/>
              </a:rPr>
              <a:t>Conclusions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Conclusion Three- Relationships with supervisors increased commitments to the students and community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Employers reported attending events of the CIP students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By knowing the student outside of school a closer bond formed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Supervisors reported that they being high invested in the program because many of their children were also in or will have the chance to become a CIP student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1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67818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Recommendations for Educators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Provide work-study type programming- </a:t>
            </a:r>
            <a:r>
              <a:rPr lang="en-US" dirty="0" smtClean="0"/>
              <a:t>Learning comes from seeing and doing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Provide work-study programming that lasts at least one semester-</a:t>
            </a:r>
            <a:r>
              <a:rPr lang="en-US" dirty="0" smtClean="0"/>
              <a:t> Students, parents and employers value more time on the job.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Smaller rural communities should embrace work-study programs- </a:t>
            </a:r>
            <a:r>
              <a:rPr lang="en-US" dirty="0" smtClean="0"/>
              <a:t>Keep talent local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Require all juniors and seniors to enroll in a work-study program prior to graduating- </a:t>
            </a:r>
            <a:r>
              <a:rPr lang="en-US" dirty="0" smtClean="0"/>
              <a:t>Benefits for GPA, attendance and postsecondary enrollment rates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02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Recommendations for Work Force Practitioners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Employ an area coordinator who can work with the schools to create work-study placements- </a:t>
            </a:r>
            <a:r>
              <a:rPr lang="en-US" dirty="0" smtClean="0"/>
              <a:t>Coordinators provide structure and support, they can also increase placement opportunities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Hire students that qualify for employment- </a:t>
            </a:r>
            <a:r>
              <a:rPr lang="en-US" dirty="0" smtClean="0"/>
              <a:t>5 hired in this study, might increase student participation, employers fill vacancies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Promote the fact that an employer is a host- </a:t>
            </a:r>
            <a:r>
              <a:rPr lang="en-US" dirty="0" smtClean="0"/>
              <a:t>Schools should promote those who partner with them. Host a work-study fair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23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All Steamboat Pictures\Steamboat Upgraded Photos\Steamer Textur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65704"/>
            <a:ext cx="3429000" cy="23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16441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990599"/>
            <a:ext cx="6343650" cy="3475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Fulton High School’s Work-Study Program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Who Enrolls?</a:t>
            </a:r>
          </a:p>
          <a:p>
            <a:r>
              <a:rPr lang="en-US" dirty="0" smtClean="0"/>
              <a:t>Juniors after completing their junior year (summer)</a:t>
            </a:r>
          </a:p>
          <a:p>
            <a:r>
              <a:rPr lang="en-US" dirty="0" smtClean="0"/>
              <a:t>Seniors (35-45 enroll)</a:t>
            </a:r>
          </a:p>
          <a:p>
            <a:r>
              <a:rPr lang="en-US" dirty="0" smtClean="0"/>
              <a:t>Sign-up during spring registration by providing three employer options</a:t>
            </a:r>
          </a:p>
          <a:p>
            <a:r>
              <a:rPr lang="en-US" dirty="0" smtClean="0"/>
              <a:t>CI coordinator works with employers to arrange over the summer</a:t>
            </a:r>
          </a:p>
          <a:p>
            <a:r>
              <a:rPr lang="en-US" dirty="0" smtClean="0"/>
              <a:t>Students attend every or every other day (block schedule) for semester or year</a:t>
            </a:r>
          </a:p>
          <a:p>
            <a:r>
              <a:rPr lang="en-US" dirty="0" smtClean="0"/>
              <a:t>Check-in Check-out procedures, weekly journals and emails help monitor students during the school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is this important?</a:t>
            </a:r>
            <a:endParaRPr lang="en-US" sz="4000" dirty="0"/>
          </a:p>
        </p:txBody>
      </p:sp>
      <p:pic>
        <p:nvPicPr>
          <p:cNvPr id="4" name="Content Placeholder 3" descr="stock-photo-diverse-group-of-workers-standing-against-white-background-128879692.jpg (1500×1171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934199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26670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Need for skills workers-Many jobs go unfilled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Earn a living 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Work-study students have higher GPAs, better attendance, higher rates of postsecondary enrollment, but not enough programs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4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838044"/>
            <a:ext cx="67818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What People said: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Sources: Open-ended surveys, focus groups, interviews and artifacts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03768"/>
              </p:ext>
            </p:extLst>
          </p:nvPr>
        </p:nvGraphicFramePr>
        <p:xfrm>
          <a:off x="152400" y="1718897"/>
          <a:ext cx="8534400" cy="4174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662"/>
                <a:gridCol w="903643"/>
                <a:gridCol w="1067940"/>
                <a:gridCol w="985792"/>
                <a:gridCol w="1150090"/>
                <a:gridCol w="1556273"/>
              </a:tblGrid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Expectations prior to starting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  11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 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Experiences during CI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Value/Benefit/Impact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101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2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Influenced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Relationships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Learning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Career interest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Recommended changes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380344"/>
            <a:ext cx="1066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 Themes	 </a:t>
            </a:r>
            <a:r>
              <a:rPr lang="en-US" alt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Student      Employer       Parent       Instructor    Principal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9800"/>
            <a:ext cx="67818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Survey says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4724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90195"/>
              </p:ext>
            </p:extLst>
          </p:nvPr>
        </p:nvGraphicFramePr>
        <p:xfrm>
          <a:off x="304800" y="1101596"/>
          <a:ext cx="8534400" cy="5035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142"/>
                <a:gridCol w="2136071"/>
                <a:gridCol w="1958067"/>
                <a:gridCol w="1864120"/>
              </a:tblGrid>
              <a:tr h="36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Experiences related to career interests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   FA/SA= 93%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   WA=4.57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  FA/SA= 95%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 WA=4.37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FA/SA= 83%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    WA=4.25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Completed meaningful tasks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FA/SA=96%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WA=4.61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FA/SA= 95%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WA=4.53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FA/SA= 83%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WA=4.58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Supervisor provided meaningful feedback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FA/SA=85%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WA=4.44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FA/SA= 94%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WA=4.79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92%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WA=4.83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Provided good answers to questions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FA/SA=100%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WA=4.89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FA/SA=63%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WA=3.58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WA=4.83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Gained skills knowledge related to career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FA/SA= 96%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WA=4.71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FA/SA=100%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WA=4.58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83%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WA=4.42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Developed ability to work with others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FA/SA=96%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WA=4.71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FA/SA= 79%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WA=4.32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WA=4.42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Learned career skills  needed to improve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FA/SA= 89%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WA=4.50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FA/SA= 89%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WA=4.21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93%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WA=4.42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Organization &amp; planning skills improved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FA/SA=89%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FA/SA= 79%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WA=3.96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83%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WA=4.33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Developed ability to work on a team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FA/SA= 82%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WA=4.36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FA/SA= 89%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WA=4.26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WA=4.83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Became more comfortable interacting with adults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FA/SA= 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WA=4.79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FA/SA= 79%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WA=4.32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92%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WA=4.75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6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Experience has been valuable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FA/SA=100%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WA= 4.93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FA/SA= 95%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WA=4.58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FA/SA= 92%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WA= 4.75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774" marR="437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27940"/>
            <a:ext cx="804390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Source: Likert-Type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Question                              Student Response          Employer Response      Parent Response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8213"/>
            <a:ext cx="6781800" cy="8397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Numbers Say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2015-2018 Archival Data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61964"/>
              </p:ext>
            </p:extLst>
          </p:nvPr>
        </p:nvGraphicFramePr>
        <p:xfrm>
          <a:off x="304800" y="1716910"/>
          <a:ext cx="8610599" cy="445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8003"/>
                <a:gridCol w="2237835"/>
                <a:gridCol w="2564761"/>
              </a:tblGrid>
              <a:tr h="5049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GPA Mean	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3.09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2.83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9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GPA t­-value	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2.57**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2.57**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9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Days Absent Mean (M) 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7.24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10.54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49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Attendance t-value 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-2.39**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-2.39**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4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 Year College Enrollment Average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 36%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19%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8411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Chi-square p-value College Enrollment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                .000*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.000*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71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Ratio CI Students Attending College Compared to Non-CI Attending College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1.68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4799" y="1353136"/>
            <a:ext cx="104044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Statistical Measure (2015-2018)		           CIP Students                        Non-CIP Students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/>
          </a:bodyPr>
          <a:lstStyle/>
          <a:p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Why do students enroll in the Community Involvement Program?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Explore career interests (Students)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Learn specific work skills (Students)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Understand education needed to obtain career choice (Students)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Determine if they do or do not like the career (Students)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Save money (Students)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Is the career right for them (Parents)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Learn day-to-day requirements of the job (Parents)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Important for students to explore careers (Instructor &amp; Principal)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6781800" cy="685800"/>
          </a:xfrm>
        </p:spPr>
        <p:txBody>
          <a:bodyPr>
            <a:normAutofit/>
          </a:bodyPr>
          <a:lstStyle/>
          <a:p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impact does enrolling in a work-study program have for participating students?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Students provided 101 comments about finding value/benefit/impact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Employers commented 22 times they were able to influence career or college choices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All parents reported children finding value/benefit/impact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Students referenced 45 times the positive relationship with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Student Likert data SA or FA 100% that CIP was valuable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Students SA or FA 96% that CIP related to career interests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Students 100% SA or FA they became more comfortable with adults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Parents SA or FA 92% students found value in the CIP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Parents SA or FA 93% that students learned career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62600"/>
            <a:ext cx="6781800" cy="609600"/>
          </a:xfrm>
        </p:spPr>
        <p:txBody>
          <a:bodyPr>
            <a:normAutofit/>
          </a:bodyPr>
          <a:lstStyle/>
          <a:p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motivates employers to become a volunteer host site for Community Involvement Students?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Support the schools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</a:t>
            </a:r>
            <a:r>
              <a:rPr lang="en-US" dirty="0" smtClean="0"/>
              <a:t>elp students learn about college and career options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dirty="0" smtClean="0"/>
              <a:t>Believed their efforts impacted the community and students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Employers hire CIP students.  Five hired during this study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</a:t>
            </a:r>
            <a:r>
              <a:rPr lang="en-US" dirty="0" smtClean="0"/>
              <a:t>nterview students over a period of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Students bring energy and enthusiasm to the workplace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nfluence careers (21 times)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Learn from students (16 times)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95% SA/FA that students bring value to the workplace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94% SA/FA that employers influenced career decisions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30553</TotalTime>
  <Words>1730</Words>
  <Application>Microsoft Office PowerPoint</Application>
  <PresentationFormat>On-screen Show (4:3)</PresentationFormat>
  <Paragraphs>346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Wingdings</vt:lpstr>
      <vt:lpstr>NewsPrint</vt:lpstr>
      <vt:lpstr>Benefits Beyond Just Students </vt:lpstr>
      <vt:lpstr>Fulton High School’s Work-Study Program</vt:lpstr>
      <vt:lpstr>Why is this important?</vt:lpstr>
      <vt:lpstr>What People said:</vt:lpstr>
      <vt:lpstr>Survey says</vt:lpstr>
      <vt:lpstr>Numbers Say</vt:lpstr>
      <vt:lpstr>PowerPoint Presentation</vt:lpstr>
      <vt:lpstr>PowerPoint Presentation</vt:lpstr>
      <vt:lpstr>PowerPoint Presentation</vt:lpstr>
      <vt:lpstr>PowerPoint Presentation</vt:lpstr>
      <vt:lpstr>Research Question Five</vt:lpstr>
      <vt:lpstr>What do the numbers say</vt:lpstr>
      <vt:lpstr>Community Matter</vt:lpstr>
      <vt:lpstr>Conclusions</vt:lpstr>
      <vt:lpstr>Conclusions </vt:lpstr>
      <vt:lpstr>Conclusions</vt:lpstr>
      <vt:lpstr>Recommendations for Educators</vt:lpstr>
      <vt:lpstr>Recommendations for Work Force Practitioners 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Christopher Tennyson</dc:creator>
  <cp:lastModifiedBy>Darryl Hogue</cp:lastModifiedBy>
  <cp:revision>191</cp:revision>
  <dcterms:created xsi:type="dcterms:W3CDTF">2013-08-13T19:24:27Z</dcterms:created>
  <dcterms:modified xsi:type="dcterms:W3CDTF">2018-10-31T17:50:49Z</dcterms:modified>
</cp:coreProperties>
</file>