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6" r:id="rId3"/>
    <p:sldId id="412" r:id="rId4"/>
    <p:sldId id="259" r:id="rId5"/>
    <p:sldId id="258" r:id="rId6"/>
    <p:sldId id="260" r:id="rId7"/>
    <p:sldId id="261" r:id="rId8"/>
    <p:sldId id="262" r:id="rId9"/>
    <p:sldId id="263" r:id="rId10"/>
    <p:sldId id="265" r:id="rId11"/>
    <p:sldId id="266" r:id="rId12"/>
    <p:sldId id="267" r:id="rId13"/>
    <p:sldId id="356" r:id="rId14"/>
    <p:sldId id="357" r:id="rId15"/>
    <p:sldId id="397" r:id="rId16"/>
    <p:sldId id="335" r:id="rId17"/>
    <p:sldId id="337" r:id="rId18"/>
    <p:sldId id="398" r:id="rId19"/>
    <p:sldId id="403" r:id="rId20"/>
    <p:sldId id="413" r:id="rId21"/>
    <p:sldId id="411" r:id="rId22"/>
    <p:sldId id="401" r:id="rId23"/>
    <p:sldId id="332" r:id="rId24"/>
    <p:sldId id="400" r:id="rId25"/>
    <p:sldId id="394"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nisch, Kimberly D" initials="HKD" lastIdx="53" clrIdx="0">
    <p:extLst>
      <p:ext uri="{19B8F6BF-5375-455C-9EA6-DF929625EA0E}">
        <p15:presenceInfo xmlns:p15="http://schemas.microsoft.com/office/powerpoint/2012/main" userId="S::kimberly.heinisch@siu.edu::c2d6ef3e-9462-40d2-b2f5-827b0e33da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4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84" autoAdjust="0"/>
    <p:restoredTop sz="93241" autoAdjust="0"/>
  </p:normalViewPr>
  <p:slideViewPr>
    <p:cSldViewPr>
      <p:cViewPr varScale="1">
        <p:scale>
          <a:sx n="114" d="100"/>
          <a:sy n="114" d="100"/>
        </p:scale>
        <p:origin x="498" y="102"/>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2335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C7FE617-DBDE-4E43-9053-86AC67A71F51}" type="slidenum">
              <a:rPr lang="en-US" smtClean="0"/>
              <a:t>‹#›</a:t>
            </a:fld>
            <a:endParaRPr lang="en-US"/>
          </a:p>
        </p:txBody>
      </p:sp>
    </p:spTree>
    <p:extLst>
      <p:ext uri="{BB962C8B-B14F-4D97-AF65-F5344CB8AC3E}">
        <p14:creationId xmlns:p14="http://schemas.microsoft.com/office/powerpoint/2010/main" val="71579933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p:cNvSpPr txBox="1"/>
          <p:nvPr userDrawn="1"/>
        </p:nvSpPr>
        <p:spPr>
          <a:xfrm>
            <a:off x="6324600" y="384601"/>
            <a:ext cx="2590800" cy="830997"/>
          </a:xfrm>
          <a:prstGeom prst="rect">
            <a:avLst/>
          </a:prstGeom>
          <a:noFill/>
        </p:spPr>
        <p:txBody>
          <a:bodyPr wrap="square" rtlCol="0">
            <a:spAutoFit/>
          </a:bodyPr>
          <a:lstStyle/>
          <a:p>
            <a:pPr algn="ctr"/>
            <a:r>
              <a:rPr lang="en-US" sz="2400" b="1" dirty="0"/>
              <a:t>July 18, 2019</a:t>
            </a:r>
          </a:p>
          <a:p>
            <a:pPr algn="ctr"/>
            <a:r>
              <a:rPr lang="en-US" sz="2400" b="1" dirty="0"/>
              <a:t>Tinley Park, Illinois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8968"/>
            <a:ext cx="2934864" cy="1467432"/>
          </a:xfrm>
          <a:prstGeom prst="rect">
            <a:avLst/>
          </a:prstGeom>
        </p:spPr>
      </p:pic>
    </p:spTree>
    <p:extLst>
      <p:ext uri="{BB962C8B-B14F-4D97-AF65-F5344CB8AC3E}">
        <p14:creationId xmlns:p14="http://schemas.microsoft.com/office/powerpoint/2010/main" val="256600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307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085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A56E7046-DE4F-0A49-A5D9-1A3B2F5BACA8}"/>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E1F6FDE6-65F0-9041-A1D4-82C1AC4161B0}"/>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9" name="TextBox 18">
            <a:extLst>
              <a:ext uri="{FF2B5EF4-FFF2-40B4-BE49-F238E27FC236}">
                <a16:creationId xmlns:a16="http://schemas.microsoft.com/office/drawing/2014/main" id="{40A73E8B-1D2A-B241-9CB5-BFDA05123263}"/>
              </a:ext>
            </a:extLst>
          </p:cNvPr>
          <p:cNvSpPr txBox="1"/>
          <p:nvPr userDrawn="1"/>
        </p:nvSpPr>
        <p:spPr>
          <a:xfrm>
            <a:off x="7939425" y="6297123"/>
            <a:ext cx="206993" cy="123111"/>
          </a:xfrm>
          <a:prstGeom prst="rect">
            <a:avLst/>
          </a:prstGeom>
          <a:noFill/>
        </p:spPr>
        <p:txBody>
          <a:bodyPr wrap="square" lIns="0" tIns="0" rIns="0" bIns="0" rtlCol="0">
            <a:spAutoFit/>
          </a:bodyPr>
          <a:lstStyle/>
          <a:p>
            <a:pPr algn="r"/>
            <a:endParaRPr lang="en-US" sz="800" b="0" spc="30" baseline="0" dirty="0">
              <a:solidFill>
                <a:schemeClr val="tx1">
                  <a:lumMod val="50000"/>
                  <a:lumOff val="50000"/>
                </a:schemeClr>
              </a:solidFill>
              <a:latin typeface="+mn-lt"/>
              <a:ea typeface="Segoe UI Symbol" panose="020B0502040204020203" pitchFamily="34" charset="0"/>
            </a:endParaRPr>
          </a:p>
        </p:txBody>
      </p:sp>
    </p:spTree>
    <p:extLst>
      <p:ext uri="{BB962C8B-B14F-4D97-AF65-F5344CB8AC3E}">
        <p14:creationId xmlns:p14="http://schemas.microsoft.com/office/powerpoint/2010/main" val="15222635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lvl1pPr>
              <a:defRPr>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17989011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hone Portfolio Showcase at Left">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723197" y="2567469"/>
            <a:ext cx="1216819" cy="2889251"/>
          </a:xfrm>
          <a:prstGeom prst="rect">
            <a:avLst/>
          </a:prstGeom>
        </p:spPr>
        <p:txBody>
          <a:bodyPr/>
          <a:lstStyle>
            <a:lvl1pPr>
              <a:defRPr sz="1200">
                <a:solidFill>
                  <a:schemeClr val="accent4"/>
                </a:solidFill>
                <a:latin typeface="Lato" panose="020F0502020204030203" pitchFamily="34" charset="0"/>
              </a:defRPr>
            </a:lvl1pPr>
          </a:lstStyle>
          <a:p>
            <a:endParaRPr lang="en-US" dirty="0"/>
          </a:p>
        </p:txBody>
      </p:sp>
      <p:sp>
        <p:nvSpPr>
          <p:cNvPr id="11" name="Text Placeholder 9">
            <a:extLst>
              <a:ext uri="{FF2B5EF4-FFF2-40B4-BE49-F238E27FC236}">
                <a16:creationId xmlns:a16="http://schemas.microsoft.com/office/drawing/2014/main" id="{CD3FB212-BF92-404A-AB79-FDB3AEC2F8E5}"/>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0C312005-8898-2A4A-9F3E-5AB3DA724CA4}"/>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479364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eatured Services Page">
    <p:spTree>
      <p:nvGrpSpPr>
        <p:cNvPr id="1" name=""/>
        <p:cNvGrpSpPr/>
        <p:nvPr/>
      </p:nvGrpSpPr>
      <p:grpSpPr>
        <a:xfrm>
          <a:off x="0" y="0"/>
          <a:ext cx="0" cy="0"/>
          <a:chOff x="0" y="0"/>
          <a:chExt cx="0" cy="0"/>
        </a:xfrm>
      </p:grpSpPr>
      <p:sp>
        <p:nvSpPr>
          <p:cNvPr id="22" name="Picture Placeholder 3"/>
          <p:cNvSpPr>
            <a:spLocks noGrp="1"/>
          </p:cNvSpPr>
          <p:nvPr>
            <p:ph type="pic" sz="quarter" idx="12"/>
          </p:nvPr>
        </p:nvSpPr>
        <p:spPr>
          <a:xfrm>
            <a:off x="593726"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8" name="Picture Placeholder 3"/>
          <p:cNvSpPr>
            <a:spLocks noGrp="1"/>
          </p:cNvSpPr>
          <p:nvPr>
            <p:ph type="pic" sz="quarter" idx="13"/>
          </p:nvPr>
        </p:nvSpPr>
        <p:spPr>
          <a:xfrm>
            <a:off x="6664326"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9" name="Picture Placeholder 3"/>
          <p:cNvSpPr>
            <a:spLocks noGrp="1"/>
          </p:cNvSpPr>
          <p:nvPr>
            <p:ph type="pic" sz="quarter" idx="14"/>
          </p:nvPr>
        </p:nvSpPr>
        <p:spPr>
          <a:xfrm>
            <a:off x="4640792"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0" name="Picture Placeholder 3"/>
          <p:cNvSpPr>
            <a:spLocks noGrp="1"/>
          </p:cNvSpPr>
          <p:nvPr>
            <p:ph type="pic" sz="quarter" idx="15"/>
          </p:nvPr>
        </p:nvSpPr>
        <p:spPr>
          <a:xfrm>
            <a:off x="2617259"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1" name="Text Placeholder 9">
            <a:extLst>
              <a:ext uri="{FF2B5EF4-FFF2-40B4-BE49-F238E27FC236}">
                <a16:creationId xmlns:a16="http://schemas.microsoft.com/office/drawing/2014/main" id="{5F03563B-B19E-CD46-A575-07200D7FE2C0}"/>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24" name="Text Placeholder 9">
            <a:extLst>
              <a:ext uri="{FF2B5EF4-FFF2-40B4-BE49-F238E27FC236}">
                <a16:creationId xmlns:a16="http://schemas.microsoft.com/office/drawing/2014/main" id="{C84084AF-F34C-5641-9C74-7F83C6619272}"/>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2568753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CD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979249" y="2549317"/>
            <a:ext cx="2706929" cy="2171911"/>
          </a:xfrm>
          <a:prstGeom prst="rect">
            <a:avLst/>
          </a:prstGeom>
        </p:spPr>
        <p:txBody>
          <a:bodyPr/>
          <a:lstStyle>
            <a:lvl1pPr>
              <a:defRPr sz="1200">
                <a:solidFill>
                  <a:schemeClr val="accent4"/>
                </a:solidFill>
                <a:latin typeface="Lato" panose="020F0502020204030203" pitchFamily="34" charset="0"/>
              </a:defRPr>
            </a:lvl1pPr>
          </a:lstStyle>
          <a:p>
            <a:endParaRPr lang="en-US"/>
          </a:p>
        </p:txBody>
      </p:sp>
      <p:sp>
        <p:nvSpPr>
          <p:cNvPr id="11" name="Text Placeholder 9">
            <a:extLst>
              <a:ext uri="{FF2B5EF4-FFF2-40B4-BE49-F238E27FC236}">
                <a16:creationId xmlns:a16="http://schemas.microsoft.com/office/drawing/2014/main" id="{E6C8C71C-4627-E649-A813-652EA34941B3}"/>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F85E5023-01E4-5945-9369-DA3ABFB47CB1}"/>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1457056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000750" cy="1600200"/>
          </a:xfrm>
          <a:prstGeom prst="rect">
            <a:avLst/>
          </a:prstGeom>
        </p:spPr>
      </p:pic>
      <p:sp>
        <p:nvSpPr>
          <p:cNvPr id="8" name="TextBox 7"/>
          <p:cNvSpPr txBox="1"/>
          <p:nvPr userDrawn="1"/>
        </p:nvSpPr>
        <p:spPr>
          <a:xfrm>
            <a:off x="6324600" y="384601"/>
            <a:ext cx="2590800" cy="830997"/>
          </a:xfrm>
          <a:prstGeom prst="rect">
            <a:avLst/>
          </a:prstGeom>
          <a:noFill/>
        </p:spPr>
        <p:txBody>
          <a:bodyPr wrap="square" rtlCol="0">
            <a:spAutoFit/>
          </a:bodyPr>
          <a:lstStyle/>
          <a:p>
            <a:pPr algn="ctr"/>
            <a:r>
              <a:rPr lang="en-US" sz="2400" b="1" dirty="0"/>
              <a:t>July 11, 2013</a:t>
            </a:r>
          </a:p>
          <a:p>
            <a:pPr algn="ctr"/>
            <a:r>
              <a:rPr lang="en-US" sz="2400" b="1" dirty="0"/>
              <a:t>Tinley Park, Illinois</a:t>
            </a:r>
          </a:p>
        </p:txBody>
      </p:sp>
    </p:spTree>
    <p:extLst>
      <p:ext uri="{BB962C8B-B14F-4D97-AF65-F5344CB8AC3E}">
        <p14:creationId xmlns:p14="http://schemas.microsoft.com/office/powerpoint/2010/main" val="3978004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9591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3438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2303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9" name="Picture 8"/>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9761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DCD4E5D-EC23-4752-A973-E130CFAD7FEB}" type="slidenum">
              <a:rPr lang="en-US" smtClean="0"/>
              <a:t>‹#›</a:t>
            </a:fld>
            <a:endParaRPr lang="en-US" dirty="0"/>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7326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DCD4E5D-EC23-4752-A973-E130CFAD7FEB}" type="slidenum">
              <a:rPr lang="en-US" smtClean="0"/>
              <a:t>‹#›</a:t>
            </a:fld>
            <a:endParaRPr lang="en-US" dirty="0"/>
          </a:p>
        </p:txBody>
      </p:sp>
      <p:pic>
        <p:nvPicPr>
          <p:cNvPr id="6" name="Picture 5"/>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86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D4E5D-EC23-4752-A973-E130CFAD7FEB}" type="slidenum">
              <a:rPr lang="en-US" smtClean="0"/>
              <a:t>‹#›</a:t>
            </a:fld>
            <a:endParaRPr lang="en-US" dirty="0"/>
          </a:p>
        </p:txBody>
      </p:sp>
      <p:pic>
        <p:nvPicPr>
          <p:cNvPr id="5" name="Picture 4"/>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203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8901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1713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3785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076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718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9" name="Picture 8"/>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28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DCD4E5D-EC23-4752-A973-E130CFAD7FEB}" type="slidenum">
              <a:rPr lang="en-US" smtClean="0"/>
              <a:t>‹#›</a:t>
            </a:fld>
            <a:endParaRPr lang="en-US" dirty="0"/>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910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DCD4E5D-EC23-4752-A973-E130CFAD7FEB}" type="slidenum">
              <a:rPr lang="en-US" smtClean="0"/>
              <a:t>‹#›</a:t>
            </a:fld>
            <a:endParaRPr lang="en-US" dirty="0"/>
          </a:p>
        </p:txBody>
      </p:sp>
      <p:pic>
        <p:nvPicPr>
          <p:cNvPr id="6" name="Picture 5"/>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930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D4E5D-EC23-4752-A973-E130CFAD7FEB}" type="slidenum">
              <a:rPr lang="en-US" smtClean="0"/>
              <a:t>‹#›</a:t>
            </a:fld>
            <a:endParaRPr lang="en-US" dirty="0"/>
          </a:p>
        </p:txBody>
      </p:sp>
      <p:pic>
        <p:nvPicPr>
          <p:cNvPr id="5" name="Picture 4"/>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63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088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D4E5D-EC23-4752-A973-E130CFAD7FEB}" type="slidenum">
              <a:rPr lang="en-US" smtClean="0"/>
              <a:t>‹#›</a:t>
            </a:fld>
            <a:endParaRPr lang="en-US"/>
          </a:p>
        </p:txBody>
      </p:sp>
      <p:pic>
        <p:nvPicPr>
          <p:cNvPr id="5" name="Picture 4"/>
          <p:cNvPicPr/>
          <p:nvPr userDrawn="1"/>
        </p:nvPicPr>
        <p:blipFill rotWithShape="1">
          <a:blip r:embed="rId18"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162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D4E5D-EC23-4752-A973-E130CFAD7FEB}" type="slidenum">
              <a:rPr lang="en-US" smtClean="0"/>
              <a:t>‹#›</a:t>
            </a:fld>
            <a:endParaRPr lang="en-US" dirty="0"/>
          </a:p>
        </p:txBody>
      </p:sp>
    </p:spTree>
    <p:extLst>
      <p:ext uri="{BB962C8B-B14F-4D97-AF65-F5344CB8AC3E}">
        <p14:creationId xmlns:p14="http://schemas.microsoft.com/office/powerpoint/2010/main" val="4280220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hyperlink" Target="https://www.illinoisworknet.com/partners/Pages/Assessments.aspx"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llinoisworknet.com/partners/" TargetMode="Externa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illinoisworknet.com/" TargetMode="Externa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www.youtube.com/illinoisworknet" TargetMode="External"/><Relationship Id="rId18" Type="http://schemas.openxmlformats.org/officeDocument/2006/relationships/hyperlink" Target="mailto:info@illinoisworknet.com" TargetMode="External"/><Relationship Id="rId3" Type="http://schemas.openxmlformats.org/officeDocument/2006/relationships/hyperlink" Target="http://www.pinterest.com/illinoisworknet/" TargetMode="External"/><Relationship Id="rId21" Type="http://schemas.openxmlformats.org/officeDocument/2006/relationships/hyperlink" Target="https://www.illinoisworknet.com/customer-support-center" TargetMode="External"/><Relationship Id="rId7" Type="http://schemas.openxmlformats.org/officeDocument/2006/relationships/hyperlink" Target="https://www.linkedin.com/company/illinois-worknet" TargetMode="External"/><Relationship Id="rId12" Type="http://schemas.openxmlformats.org/officeDocument/2006/relationships/image" Target="../media/image53.png"/><Relationship Id="rId17" Type="http://schemas.openxmlformats.org/officeDocument/2006/relationships/hyperlink" Target="https://www.illinoisworknet.com/" TargetMode="External"/><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hyperlink" Target="https://www.facebook.com/illinois.worknet" TargetMode="External"/><Relationship Id="rId5" Type="http://schemas.openxmlformats.org/officeDocument/2006/relationships/hyperlink" Target="http://www.linkedin.com/groups/Illinois-Virtual-Job-Club-Network-4794123" TargetMode="External"/><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hyperlink" Target="https://www.illinoisworknet.com/News/_layouts/15/listfeed.aspx?List=%7b8A063B1D-128E-454C-9670-8993606DDDCD%7d" TargetMode="External"/><Relationship Id="rId4" Type="http://schemas.openxmlformats.org/officeDocument/2006/relationships/image" Target="../media/image49.png"/><Relationship Id="rId9" Type="http://schemas.openxmlformats.org/officeDocument/2006/relationships/hyperlink" Target="http://twitter.com/ILworknet" TargetMode="External"/><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illinoisworknet.com/"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38600"/>
            <a:ext cx="9144000" cy="1470025"/>
          </a:xfrm>
        </p:spPr>
        <p:txBody>
          <a:bodyPr>
            <a:normAutofit/>
          </a:bodyPr>
          <a:lstStyle/>
          <a:p>
            <a:r>
              <a:rPr lang="en-US" b="1" cap="all" spc="50" dirty="0">
                <a:solidFill>
                  <a:srgbClr val="D14C27"/>
                </a:solidFill>
                <a:ea typeface="Segoe UI Symbol" panose="020B0502040204020203" pitchFamily="34" charset="0"/>
              </a:rPr>
              <a:t>Strategic Career Planning</a:t>
            </a:r>
            <a:endParaRPr lang="en-US" dirty="0"/>
          </a:p>
        </p:txBody>
      </p:sp>
      <p:pic>
        <p:nvPicPr>
          <p:cNvPr id="9" name="Picture 8">
            <a:extLst>
              <a:ext uri="{FF2B5EF4-FFF2-40B4-BE49-F238E27FC236}">
                <a16:creationId xmlns:a16="http://schemas.microsoft.com/office/drawing/2014/main" id="{E16529EF-AD45-4481-801E-AEB50157B6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43200" y="1981200"/>
            <a:ext cx="3895305" cy="1780201"/>
          </a:xfrm>
          <a:prstGeom prst="rect">
            <a:avLst/>
          </a:prstGeom>
        </p:spPr>
      </p:pic>
    </p:spTree>
    <p:extLst>
      <p:ext uri="{BB962C8B-B14F-4D97-AF65-F5344CB8AC3E}">
        <p14:creationId xmlns:p14="http://schemas.microsoft.com/office/powerpoint/2010/main" val="67928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155373D-92DB-4ED3-9FF1-F5254F9FC5B7}"/>
              </a:ext>
            </a:extLst>
          </p:cNvPr>
          <p:cNvSpPr txBox="1">
            <a:spLocks/>
          </p:cNvSpPr>
          <p:nvPr/>
        </p:nvSpPr>
        <p:spPr>
          <a:xfrm>
            <a:off x="182835" y="232517"/>
            <a:ext cx="7532358"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Employment 101: </a:t>
            </a:r>
            <a:r>
              <a:rPr kumimoji="0" lang="en-US" sz="26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Step-by-step approach</a:t>
            </a:r>
          </a:p>
        </p:txBody>
      </p:sp>
      <p:sp>
        <p:nvSpPr>
          <p:cNvPr id="3" name="Text Placeholder 9">
            <a:extLst>
              <a:ext uri="{FF2B5EF4-FFF2-40B4-BE49-F238E27FC236}">
                <a16:creationId xmlns:a16="http://schemas.microsoft.com/office/drawing/2014/main" id="{96629EBB-A1D0-45B6-B141-3EBAFC7665F8}"/>
              </a:ext>
            </a:extLst>
          </p:cNvPr>
          <p:cNvSpPr txBox="1">
            <a:spLocks/>
          </p:cNvSpPr>
          <p:nvPr/>
        </p:nvSpPr>
        <p:spPr>
          <a:xfrm>
            <a:off x="152401" y="1600200"/>
            <a:ext cx="1907592" cy="1524000"/>
          </a:xfrm>
          <a:prstGeom prst="rect">
            <a:avLst/>
          </a:prstGeom>
        </p:spPr>
        <p:txBody>
          <a:bodyPr vert="horz" lIns="0" tIns="0" rIns="0" bIns="0" rtlCol="0">
            <a:normAutofit/>
          </a:bodyPr>
          <a:lstStyle>
            <a:lvl1pPr marL="0" indent="0" algn="l" defTabSz="9144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Employment 101 is </a:t>
            </a:r>
            <a:r>
              <a:rPr lang="en-US" sz="1600" dirty="0">
                <a:solidFill>
                  <a:srgbClr val="4D4D4D"/>
                </a:solidFill>
                <a:latin typeface="Calibri" panose="020F0502020204030204"/>
              </a:rPr>
              <a:t>a s</a:t>
            </a: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elf-guided tool that </a:t>
            </a:r>
            <a:r>
              <a:rPr lang="en-US" sz="1600" dirty="0">
                <a:solidFill>
                  <a:srgbClr val="4D4D4D"/>
                </a:solidFill>
                <a:latin typeface="Calibri" panose="020F0502020204030204"/>
              </a:rPr>
              <a:t>helps students </a:t>
            </a: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develop a plan to reach their career goals.</a:t>
            </a:r>
          </a:p>
        </p:txBody>
      </p:sp>
      <p:pic>
        <p:nvPicPr>
          <p:cNvPr id="4" name="Picture 3">
            <a:extLst>
              <a:ext uri="{FF2B5EF4-FFF2-40B4-BE49-F238E27FC236}">
                <a16:creationId xmlns:a16="http://schemas.microsoft.com/office/drawing/2014/main" id="{BAC6C1E4-10D3-4C1A-B759-1F465CE19934}"/>
              </a:ext>
            </a:extLst>
          </p:cNvPr>
          <p:cNvPicPr>
            <a:picLocks noChangeAspect="1"/>
          </p:cNvPicPr>
          <p:nvPr/>
        </p:nvPicPr>
        <p:blipFill>
          <a:blip r:embed="rId2"/>
          <a:stretch>
            <a:fillRect/>
          </a:stretch>
        </p:blipFill>
        <p:spPr>
          <a:xfrm>
            <a:off x="2247162" y="931663"/>
            <a:ext cx="6365063" cy="4828669"/>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E146C4E0-68A4-4D86-BFDA-04E9098C8AC9}"/>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3609546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85F0F0D-929F-4AF5-9DCE-64254DA95598}"/>
              </a:ext>
            </a:extLst>
          </p:cNvPr>
          <p:cNvSpPr/>
          <p:nvPr/>
        </p:nvSpPr>
        <p:spPr>
          <a:xfrm>
            <a:off x="584202" y="1864028"/>
            <a:ext cx="7943851" cy="1137647"/>
          </a:xfrm>
          <a:prstGeom prst="rect">
            <a:avLst/>
          </a:prstGeom>
          <a:solidFill>
            <a:srgbClr val="D14C27"/>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Rectangle 7">
            <a:extLst>
              <a:ext uri="{FF2B5EF4-FFF2-40B4-BE49-F238E27FC236}">
                <a16:creationId xmlns:a16="http://schemas.microsoft.com/office/drawing/2014/main" id="{4E6D141C-4D05-4A90-81F2-8C7C2A936FEC}"/>
              </a:ext>
            </a:extLst>
          </p:cNvPr>
          <p:cNvSpPr/>
          <p:nvPr/>
        </p:nvSpPr>
        <p:spPr>
          <a:xfrm flipH="1">
            <a:off x="714601" y="1945597"/>
            <a:ext cx="984977" cy="2042320"/>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rgbClr val="FFFFFF">
              <a:alpha val="2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D230DB-673A-4D05-A53D-F36112945E6F}"/>
              </a:ext>
            </a:extLst>
          </p:cNvPr>
          <p:cNvSpPr txBox="1"/>
          <p:nvPr/>
        </p:nvSpPr>
        <p:spPr>
          <a:xfrm>
            <a:off x="5203033" y="1999614"/>
            <a:ext cx="3226366" cy="807913"/>
          </a:xfrm>
          <a:prstGeom prst="rect">
            <a:avLst/>
          </a:prstGeom>
          <a:noFill/>
        </p:spPr>
        <p:txBody>
          <a:bodyPr wrap="square" lIns="0" tIns="0" rIns="0" bIns="0" rtlCol="0">
            <a:spAutoFit/>
          </a:bodyPr>
          <a:lstStyle/>
          <a:p>
            <a:pPr marL="0" marR="0" lvl="0" indent="0" defTabSz="685800" eaLnBrk="1" fontAlgn="auto" latinLnBrk="0" hangingPunct="1">
              <a:lnSpc>
                <a:spcPts val="1700"/>
              </a:lnSpc>
              <a:spcBef>
                <a:spcPts val="0"/>
              </a:spcBef>
              <a:spcAft>
                <a:spcPts val="600"/>
              </a:spcAft>
              <a:buClrTx/>
              <a:buSzTx/>
              <a:buFontTx/>
              <a:buNone/>
              <a:tabLst/>
              <a:defRPr/>
            </a:pPr>
            <a:r>
              <a:rPr kumimoji="0" lang="en-US" sz="1600" b="1" i="0" u="none" strike="noStrike" kern="0" cap="all" spc="20" normalizeH="0" baseline="0" noProof="0" dirty="0">
                <a:ln>
                  <a:noFill/>
                </a:ln>
                <a:solidFill>
                  <a:srgbClr val="FFFFFF"/>
                </a:solidFill>
                <a:effectLst/>
                <a:uLnTx/>
                <a:uFillTx/>
              </a:rPr>
              <a:t>Instructor Guides Available:</a:t>
            </a:r>
          </a:p>
          <a:p>
            <a:pPr marL="344488" marR="0" lvl="0" indent="-171450" defTabSz="685800" eaLnBrk="1" fontAlgn="auto" latinLnBrk="0" hangingPunct="1">
              <a:lnSpc>
                <a:spcPts val="1700"/>
              </a:lnSpc>
              <a:spcBef>
                <a:spcPts val="0"/>
              </a:spcBef>
              <a:spcAft>
                <a:spcPts val="60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FFFFFF"/>
                </a:solidFill>
                <a:effectLst/>
                <a:uLnTx/>
                <a:uFillTx/>
              </a:rPr>
              <a:t>Prepare a Career Plan</a:t>
            </a:r>
          </a:p>
          <a:p>
            <a:pPr marL="344488" marR="0" lvl="0" indent="-171450" defTabSz="685800" eaLnBrk="1" fontAlgn="auto" latinLnBrk="0" hangingPunct="1">
              <a:lnSpc>
                <a:spcPts val="1700"/>
              </a:lnSpc>
              <a:spcBef>
                <a:spcPts val="0"/>
              </a:spcBef>
              <a:spcAft>
                <a:spcPts val="60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FFFFFF"/>
                </a:solidFill>
                <a:effectLst/>
                <a:uLnTx/>
                <a:uFillTx/>
              </a:rPr>
              <a:t>Prepare a Job Search Plan</a:t>
            </a:r>
          </a:p>
        </p:txBody>
      </p:sp>
      <p:sp>
        <p:nvSpPr>
          <p:cNvPr id="16" name="Text Placeholder 9">
            <a:extLst>
              <a:ext uri="{FF2B5EF4-FFF2-40B4-BE49-F238E27FC236}">
                <a16:creationId xmlns:a16="http://schemas.microsoft.com/office/drawing/2014/main" id="{4F05E72B-EF27-4AB2-95D1-739081877573}"/>
              </a:ext>
            </a:extLst>
          </p:cNvPr>
          <p:cNvSpPr txBox="1">
            <a:spLocks/>
          </p:cNvSpPr>
          <p:nvPr/>
        </p:nvSpPr>
        <p:spPr>
          <a:xfrm>
            <a:off x="228600" y="169313"/>
            <a:ext cx="5637210"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Calibri" panose="020F0502020204030204"/>
              </a:rPr>
              <a:t>Employment 101: </a:t>
            </a:r>
            <a:r>
              <a:rPr lang="en-US" sz="2600" dirty="0">
                <a:solidFill>
                  <a:srgbClr val="D14C27"/>
                </a:solidFill>
                <a:latin typeface="Calibri" panose="020F0502020204030204"/>
              </a:rPr>
              <a:t>The guide</a:t>
            </a:r>
          </a:p>
        </p:txBody>
      </p:sp>
      <p:grpSp>
        <p:nvGrpSpPr>
          <p:cNvPr id="17" name="Group 16">
            <a:extLst>
              <a:ext uri="{FF2B5EF4-FFF2-40B4-BE49-F238E27FC236}">
                <a16:creationId xmlns:a16="http://schemas.microsoft.com/office/drawing/2014/main" id="{CDE9E53D-D472-4515-90B0-3FC1031883D3}"/>
              </a:ext>
            </a:extLst>
          </p:cNvPr>
          <p:cNvGrpSpPr/>
          <p:nvPr/>
        </p:nvGrpSpPr>
        <p:grpSpPr>
          <a:xfrm>
            <a:off x="-579596" y="1864028"/>
            <a:ext cx="5676242" cy="4419833"/>
            <a:chOff x="2849007" y="2075771"/>
            <a:chExt cx="5676242" cy="4419833"/>
          </a:xfrm>
        </p:grpSpPr>
        <p:pic>
          <p:nvPicPr>
            <p:cNvPr id="18" name="Picture 17">
              <a:extLst>
                <a:ext uri="{FF2B5EF4-FFF2-40B4-BE49-F238E27FC236}">
                  <a16:creationId xmlns:a16="http://schemas.microsoft.com/office/drawing/2014/main" id="{39322623-0D13-4F6A-9EE0-AD2B56A4B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7424" y="2075771"/>
              <a:ext cx="4317825" cy="3989411"/>
            </a:xfrm>
            <a:prstGeom prst="rect">
              <a:avLst/>
            </a:prstGeom>
          </p:spPr>
        </p:pic>
        <p:pic>
          <p:nvPicPr>
            <p:cNvPr id="19" name="Picture 18">
              <a:extLst>
                <a:ext uri="{FF2B5EF4-FFF2-40B4-BE49-F238E27FC236}">
                  <a16:creationId xmlns:a16="http://schemas.microsoft.com/office/drawing/2014/main" id="{68D957B6-F4D5-430D-81C6-2432621C4C0D}"/>
                </a:ext>
              </a:extLst>
            </p:cNvPr>
            <p:cNvPicPr>
              <a:picLocks noChangeAspect="1"/>
            </p:cNvPicPr>
            <p:nvPr/>
          </p:nvPicPr>
          <p:blipFill rotWithShape="1">
            <a:blip r:embed="rId3"/>
            <a:srcRect l="2471" r="317"/>
            <a:stretch/>
          </p:blipFill>
          <p:spPr>
            <a:xfrm>
              <a:off x="4724096" y="2408689"/>
              <a:ext cx="3259850" cy="2440148"/>
            </a:xfrm>
            <a:prstGeom prst="rect">
              <a:avLst/>
            </a:prstGeom>
          </p:spPr>
        </p:pic>
        <p:pic>
          <p:nvPicPr>
            <p:cNvPr id="20" name="Picture 19">
              <a:extLst>
                <a:ext uri="{FF2B5EF4-FFF2-40B4-BE49-F238E27FC236}">
                  <a16:creationId xmlns:a16="http://schemas.microsoft.com/office/drawing/2014/main" id="{9614FF7B-76BB-4353-B149-3EF129B1A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007" y="2677767"/>
              <a:ext cx="3141795" cy="3817837"/>
            </a:xfrm>
            <a:prstGeom prst="rect">
              <a:avLst/>
            </a:prstGeom>
          </p:spPr>
        </p:pic>
        <p:pic>
          <p:nvPicPr>
            <p:cNvPr id="21" name="Picture 20">
              <a:extLst>
                <a:ext uri="{FF2B5EF4-FFF2-40B4-BE49-F238E27FC236}">
                  <a16:creationId xmlns:a16="http://schemas.microsoft.com/office/drawing/2014/main" id="{0FBBD70C-508B-434C-B8DC-DD062ECB2A10}"/>
                </a:ext>
              </a:extLst>
            </p:cNvPr>
            <p:cNvPicPr>
              <a:picLocks noChangeAspect="1"/>
            </p:cNvPicPr>
            <p:nvPr/>
          </p:nvPicPr>
          <p:blipFill>
            <a:blip r:embed="rId5"/>
            <a:stretch>
              <a:fillRect/>
            </a:stretch>
          </p:blipFill>
          <p:spPr>
            <a:xfrm>
              <a:off x="3743541" y="3103410"/>
              <a:ext cx="1242260" cy="2217806"/>
            </a:xfrm>
            <a:prstGeom prst="rect">
              <a:avLst/>
            </a:prstGeom>
            <a:ln>
              <a:solidFill>
                <a:srgbClr val="FFFFFF">
                  <a:lumMod val="65000"/>
                </a:srgbClr>
              </a:solidFill>
            </a:ln>
          </p:spPr>
        </p:pic>
      </p:grpSp>
      <p:sp>
        <p:nvSpPr>
          <p:cNvPr id="22" name="Rectangle 21">
            <a:extLst>
              <a:ext uri="{FF2B5EF4-FFF2-40B4-BE49-F238E27FC236}">
                <a16:creationId xmlns:a16="http://schemas.microsoft.com/office/drawing/2014/main" id="{3C8BD5E7-711A-45E8-8BB5-3B5DDCB5FCF9}"/>
              </a:ext>
            </a:extLst>
          </p:cNvPr>
          <p:cNvSpPr/>
          <p:nvPr/>
        </p:nvSpPr>
        <p:spPr>
          <a:xfrm>
            <a:off x="5096646" y="3132889"/>
            <a:ext cx="3555690" cy="15696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STEPS WITH INTEGRATED RESOURCES: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Articles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Searches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Tools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Videos </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Link to View Plans</a:t>
            </a:r>
          </a:p>
        </p:txBody>
      </p:sp>
      <p:sp>
        <p:nvSpPr>
          <p:cNvPr id="23" name="Rectangle 22">
            <a:extLst>
              <a:ext uri="{FF2B5EF4-FFF2-40B4-BE49-F238E27FC236}">
                <a16:creationId xmlns:a16="http://schemas.microsoft.com/office/drawing/2014/main" id="{F9C92516-C131-4071-9767-461D7CF15E09}"/>
              </a:ext>
            </a:extLst>
          </p:cNvPr>
          <p:cNvSpPr/>
          <p:nvPr/>
        </p:nvSpPr>
        <p:spPr>
          <a:xfrm>
            <a:off x="5096646" y="4813057"/>
            <a:ext cx="2749814" cy="1077218"/>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SIDE BAR FOR:</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Career Planning</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Job Search Records</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Goals and Notes</a:t>
            </a:r>
          </a:p>
        </p:txBody>
      </p:sp>
      <p:sp>
        <p:nvSpPr>
          <p:cNvPr id="24" name="TextBox 23">
            <a:extLst>
              <a:ext uri="{FF2B5EF4-FFF2-40B4-BE49-F238E27FC236}">
                <a16:creationId xmlns:a16="http://schemas.microsoft.com/office/drawing/2014/main" id="{9681ACF6-8414-4016-B0C3-5D1C7B293611}"/>
              </a:ext>
            </a:extLst>
          </p:cNvPr>
          <p:cNvSpPr txBox="1"/>
          <p:nvPr/>
        </p:nvSpPr>
        <p:spPr>
          <a:xfrm>
            <a:off x="152400" y="527402"/>
            <a:ext cx="16764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95909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572000" y="2400300"/>
            <a:ext cx="0" cy="27432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0A3E9179-2025-6D4C-97E6-A195DA1767E3}"/>
              </a:ext>
            </a:extLst>
          </p:cNvPr>
          <p:cNvSpPr>
            <a:spLocks noGrp="1"/>
          </p:cNvSpPr>
          <p:nvPr>
            <p:ph type="body" sz="quarter" idx="11"/>
          </p:nvPr>
        </p:nvSpPr>
        <p:spPr>
          <a:xfrm>
            <a:off x="0" y="1302534"/>
            <a:ext cx="9144000" cy="383260"/>
          </a:xfrm>
          <a:prstGeom prst="rect">
            <a:avLst/>
          </a:prstGeom>
        </p:spPr>
        <p:txBody>
          <a:bodyPr>
            <a:normAutofit/>
          </a:bodyPr>
          <a:lstStyle/>
          <a:p>
            <a:pPr algn="ctr"/>
            <a:r>
              <a:rPr lang="en-US" sz="2000" dirty="0"/>
              <a:t>Skills and Interest Surveys</a:t>
            </a:r>
          </a:p>
        </p:txBody>
      </p:sp>
      <p:pic>
        <p:nvPicPr>
          <p:cNvPr id="34" name="Picture 33">
            <a:extLst>
              <a:ext uri="{FF2B5EF4-FFF2-40B4-BE49-F238E27FC236}">
                <a16:creationId xmlns:a16="http://schemas.microsoft.com/office/drawing/2014/main" id="{C78F3580-0ACC-4BDE-985E-1AC3067A0618}"/>
              </a:ext>
            </a:extLst>
          </p:cNvPr>
          <p:cNvPicPr>
            <a:picLocks noChangeAspect="1"/>
          </p:cNvPicPr>
          <p:nvPr/>
        </p:nvPicPr>
        <p:blipFill rotWithShape="1">
          <a:blip r:embed="rId2"/>
          <a:srcRect r="50789" b="49591"/>
          <a:stretch/>
        </p:blipFill>
        <p:spPr>
          <a:xfrm>
            <a:off x="676050" y="2320506"/>
            <a:ext cx="3317949" cy="2822994"/>
          </a:xfrm>
          <a:prstGeom prst="rect">
            <a:avLst/>
          </a:prstGeom>
          <a:ln>
            <a:solidFill>
              <a:schemeClr val="tx1"/>
            </a:solidFill>
          </a:ln>
          <a:effectLst/>
        </p:spPr>
      </p:pic>
      <p:pic>
        <p:nvPicPr>
          <p:cNvPr id="37" name="Picture 36">
            <a:extLst>
              <a:ext uri="{FF2B5EF4-FFF2-40B4-BE49-F238E27FC236}">
                <a16:creationId xmlns:a16="http://schemas.microsoft.com/office/drawing/2014/main" id="{4C198BE0-4888-4E58-918D-4826979BE4AF}"/>
              </a:ext>
            </a:extLst>
          </p:cNvPr>
          <p:cNvPicPr>
            <a:picLocks noChangeAspect="1"/>
          </p:cNvPicPr>
          <p:nvPr/>
        </p:nvPicPr>
        <p:blipFill>
          <a:blip r:embed="rId3"/>
          <a:stretch>
            <a:fillRect/>
          </a:stretch>
        </p:blipFill>
        <p:spPr>
          <a:xfrm>
            <a:off x="5011346" y="2320505"/>
            <a:ext cx="3666828" cy="2822993"/>
          </a:xfrm>
          <a:prstGeom prst="rect">
            <a:avLst/>
          </a:prstGeom>
          <a:ln>
            <a:solidFill>
              <a:schemeClr val="tx1"/>
            </a:solidFill>
          </a:ln>
          <a:effectLst/>
        </p:spPr>
      </p:pic>
      <p:sp>
        <p:nvSpPr>
          <p:cNvPr id="38" name="Text Placeholder 9">
            <a:extLst>
              <a:ext uri="{FF2B5EF4-FFF2-40B4-BE49-F238E27FC236}">
                <a16:creationId xmlns:a16="http://schemas.microsoft.com/office/drawing/2014/main" id="{51FDA679-DD98-4CC5-8934-FA88D6C31B56}"/>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39" name="TextBox 38">
            <a:extLst>
              <a:ext uri="{FF2B5EF4-FFF2-40B4-BE49-F238E27FC236}">
                <a16:creationId xmlns:a16="http://schemas.microsoft.com/office/drawing/2014/main" id="{522AAAC1-9BFB-41FA-AD98-A32625BE442B}"/>
              </a:ext>
            </a:extLst>
          </p:cNvPr>
          <p:cNvSpPr txBox="1"/>
          <p:nvPr/>
        </p:nvSpPr>
        <p:spPr>
          <a:xfrm>
            <a:off x="1047509" y="5259994"/>
            <a:ext cx="7048981"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sp>
        <p:nvSpPr>
          <p:cNvPr id="40" name="TextBox 39">
            <a:extLst>
              <a:ext uri="{FF2B5EF4-FFF2-40B4-BE49-F238E27FC236}">
                <a16:creationId xmlns:a16="http://schemas.microsoft.com/office/drawing/2014/main" id="{22BCC69D-A4E6-4E40-A78F-0B60A6C1BFF6}"/>
              </a:ext>
            </a:extLst>
          </p:cNvPr>
          <p:cNvSpPr txBox="1"/>
          <p:nvPr/>
        </p:nvSpPr>
        <p:spPr>
          <a:xfrm>
            <a:off x="368541" y="1937601"/>
            <a:ext cx="4056804" cy="210892"/>
          </a:xfrm>
          <a:prstGeom prst="rect">
            <a:avLst/>
          </a:prstGeom>
          <a:noFill/>
        </p:spPr>
        <p:txBody>
          <a:bodyPr wrap="square" lIns="0" tIns="0" rIns="0" bIns="0" rtlCol="0">
            <a:spAutoFit/>
          </a:bodyPr>
          <a:lstStyle/>
          <a:p>
            <a:pPr>
              <a:lnSpc>
                <a:spcPts val="1700"/>
              </a:lnSpc>
              <a:spcAft>
                <a:spcPts val="600"/>
              </a:spcAft>
            </a:pPr>
            <a:r>
              <a:rPr lang="en-US" sz="1400" b="1" cap="all" spc="20" dirty="0">
                <a:solidFill>
                  <a:srgbClr val="D14C27"/>
                </a:solidFill>
              </a:rPr>
              <a:t>Students complete career cluster inventory.</a:t>
            </a:r>
          </a:p>
        </p:txBody>
      </p:sp>
      <p:sp>
        <p:nvSpPr>
          <p:cNvPr id="41" name="TextBox 40">
            <a:extLst>
              <a:ext uri="{FF2B5EF4-FFF2-40B4-BE49-F238E27FC236}">
                <a16:creationId xmlns:a16="http://schemas.microsoft.com/office/drawing/2014/main" id="{416F7CB2-D358-45E2-9FAB-4D8FB2E12126}"/>
              </a:ext>
            </a:extLst>
          </p:cNvPr>
          <p:cNvSpPr txBox="1"/>
          <p:nvPr/>
        </p:nvSpPr>
        <p:spPr>
          <a:xfrm>
            <a:off x="4962016" y="1937601"/>
            <a:ext cx="3847982" cy="210892"/>
          </a:xfrm>
          <a:prstGeom prst="rect">
            <a:avLst/>
          </a:prstGeom>
          <a:noFill/>
        </p:spPr>
        <p:txBody>
          <a:bodyPr wrap="square" lIns="0" tIns="0" rIns="0" bIns="0" rtlCol="0">
            <a:spAutoFit/>
          </a:bodyPr>
          <a:lstStyle/>
          <a:p>
            <a:pPr>
              <a:lnSpc>
                <a:spcPts val="1700"/>
              </a:lnSpc>
              <a:spcAft>
                <a:spcPts val="600"/>
              </a:spcAft>
            </a:pPr>
            <a:r>
              <a:rPr lang="en-US" sz="1400" b="1" cap="all" spc="20" dirty="0">
                <a:solidFill>
                  <a:srgbClr val="D14C27"/>
                </a:solidFill>
              </a:rPr>
              <a:t>Students and Instructors can view results.</a:t>
            </a:r>
          </a:p>
        </p:txBody>
      </p:sp>
      <p:sp>
        <p:nvSpPr>
          <p:cNvPr id="10" name="TextBox 9">
            <a:extLst>
              <a:ext uri="{FF2B5EF4-FFF2-40B4-BE49-F238E27FC236}">
                <a16:creationId xmlns:a16="http://schemas.microsoft.com/office/drawing/2014/main" id="{C9D19788-2A56-49CB-9537-4F9BA5A1DD14}"/>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37765466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4F7536-E7BA-4717-A8C9-2C6ECACBAF2A}"/>
              </a:ext>
            </a:extLst>
          </p:cNvPr>
          <p:cNvSpPr/>
          <p:nvPr/>
        </p:nvSpPr>
        <p:spPr>
          <a:xfrm>
            <a:off x="0" y="4490326"/>
            <a:ext cx="9144000" cy="1137647"/>
          </a:xfrm>
          <a:prstGeom prst="rect">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7F6D80A-22E3-46CD-8535-B068F15B03B8}"/>
              </a:ext>
            </a:extLst>
          </p:cNvPr>
          <p:cNvGrpSpPr/>
          <p:nvPr/>
        </p:nvGrpSpPr>
        <p:grpSpPr>
          <a:xfrm>
            <a:off x="2609" y="838200"/>
            <a:ext cx="4572000" cy="2733675"/>
            <a:chOff x="2609" y="2030089"/>
            <a:chExt cx="4572000" cy="2733675"/>
          </a:xfrm>
        </p:grpSpPr>
        <p:sp>
          <p:nvSpPr>
            <p:cNvPr id="6" name="Rectangle 5"/>
            <p:cNvSpPr/>
            <p:nvPr/>
          </p:nvSpPr>
          <p:spPr>
            <a:xfrm>
              <a:off x="2609" y="2030089"/>
              <a:ext cx="4572000" cy="2733675"/>
            </a:xfrm>
            <a:prstGeom prst="rect">
              <a:avLst/>
            </a:prstGeom>
            <a:solidFill>
              <a:srgbClr val="30374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94362" y="266194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4202" y="4328660"/>
              <a:ext cx="3336980" cy="307777"/>
            </a:xfrm>
            <a:prstGeom prst="rect">
              <a:avLst/>
            </a:prstGeom>
            <a:noFill/>
          </p:spPr>
          <p:txBody>
            <a:bodyPr wrap="square" lIns="0" tIns="0" rIns="0" bIns="0" rtlCol="0">
              <a:spAutoFit/>
            </a:bodyPr>
            <a:lstStyle/>
            <a:p>
              <a:r>
                <a:rPr lang="en-US" sz="1000" dirty="0">
                  <a:solidFill>
                    <a:schemeClr val="bg1"/>
                  </a:solidFill>
                </a:rPr>
                <a:t>Source: Illinois Career Information System (CIS) brought to you by Illinois Department of Employment Security.</a:t>
              </a:r>
            </a:p>
          </p:txBody>
        </p:sp>
        <p:sp>
          <p:nvSpPr>
            <p:cNvPr id="9" name="Freeform 17"/>
            <p:cNvSpPr>
              <a:spLocks noEditPoints="1"/>
            </p:cNvSpPr>
            <p:nvPr/>
          </p:nvSpPr>
          <p:spPr bwMode="auto">
            <a:xfrm>
              <a:off x="611614" y="2298323"/>
              <a:ext cx="268120" cy="289232"/>
            </a:xfrm>
            <a:custGeom>
              <a:avLst/>
              <a:gdLst>
                <a:gd name="T0" fmla="*/ 0 w 127"/>
                <a:gd name="T1" fmla="*/ 82 h 137"/>
                <a:gd name="T2" fmla="*/ 24 w 127"/>
                <a:gd name="T3" fmla="*/ 82 h 137"/>
                <a:gd name="T4" fmla="*/ 24 w 127"/>
                <a:gd name="T5" fmla="*/ 137 h 137"/>
                <a:gd name="T6" fmla="*/ 0 w 127"/>
                <a:gd name="T7" fmla="*/ 137 h 137"/>
                <a:gd name="T8" fmla="*/ 0 w 127"/>
                <a:gd name="T9" fmla="*/ 82 h 137"/>
                <a:gd name="T10" fmla="*/ 34 w 127"/>
                <a:gd name="T11" fmla="*/ 137 h 137"/>
                <a:gd name="T12" fmla="*/ 34 w 127"/>
                <a:gd name="T13" fmla="*/ 34 h 137"/>
                <a:gd name="T14" fmla="*/ 59 w 127"/>
                <a:gd name="T15" fmla="*/ 34 h 137"/>
                <a:gd name="T16" fmla="*/ 59 w 127"/>
                <a:gd name="T17" fmla="*/ 137 h 137"/>
                <a:gd name="T18" fmla="*/ 34 w 127"/>
                <a:gd name="T19" fmla="*/ 137 h 137"/>
                <a:gd name="T20" fmla="*/ 69 w 127"/>
                <a:gd name="T21" fmla="*/ 137 h 137"/>
                <a:gd name="T22" fmla="*/ 69 w 127"/>
                <a:gd name="T23" fmla="*/ 0 h 137"/>
                <a:gd name="T24" fmla="*/ 92 w 127"/>
                <a:gd name="T25" fmla="*/ 0 h 137"/>
                <a:gd name="T26" fmla="*/ 92 w 127"/>
                <a:gd name="T27" fmla="*/ 137 h 137"/>
                <a:gd name="T28" fmla="*/ 69 w 127"/>
                <a:gd name="T29" fmla="*/ 137 h 137"/>
                <a:gd name="T30" fmla="*/ 103 w 127"/>
                <a:gd name="T31" fmla="*/ 137 h 137"/>
                <a:gd name="T32" fmla="*/ 103 w 127"/>
                <a:gd name="T33" fmla="*/ 54 h 137"/>
                <a:gd name="T34" fmla="*/ 127 w 127"/>
                <a:gd name="T35" fmla="*/ 54 h 137"/>
                <a:gd name="T36" fmla="*/ 127 w 127"/>
                <a:gd name="T37" fmla="*/ 137 h 137"/>
                <a:gd name="T38" fmla="*/ 103 w 127"/>
                <a:gd name="T3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137">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584202" y="2674693"/>
              <a:ext cx="3345871" cy="1107996"/>
            </a:xfrm>
            <a:prstGeom prst="rect">
              <a:avLst/>
            </a:prstGeom>
            <a:noFill/>
          </p:spPr>
          <p:txBody>
            <a:bodyPr wrap="square" lIns="0" tIns="0" rIns="0" bIns="0" rtlCol="0">
              <a:spAutoFit/>
            </a:bodyPr>
            <a:lstStyle/>
            <a:p>
              <a:r>
                <a:rPr lang="en-US" sz="3600" dirty="0">
                  <a:solidFill>
                    <a:schemeClr val="bg1"/>
                  </a:solidFill>
                </a:rPr>
                <a:t>Research Careers, Wages &amp; Trends</a:t>
              </a:r>
            </a:p>
          </p:txBody>
        </p:sp>
      </p:grpSp>
      <p:pic>
        <p:nvPicPr>
          <p:cNvPr id="17" name="Picture 16">
            <a:extLst>
              <a:ext uri="{FF2B5EF4-FFF2-40B4-BE49-F238E27FC236}">
                <a16:creationId xmlns:a16="http://schemas.microsoft.com/office/drawing/2014/main" id="{3E911C65-DD75-4031-B287-5CD1DDA8683F}"/>
              </a:ext>
            </a:extLst>
          </p:cNvPr>
          <p:cNvPicPr>
            <a:picLocks noChangeAspect="1"/>
          </p:cNvPicPr>
          <p:nvPr/>
        </p:nvPicPr>
        <p:blipFill rotWithShape="1">
          <a:blip r:embed="rId2"/>
          <a:srcRect r="10708"/>
          <a:stretch/>
        </p:blipFill>
        <p:spPr>
          <a:xfrm>
            <a:off x="4572001" y="848519"/>
            <a:ext cx="4572000" cy="2715768"/>
          </a:xfrm>
          <a:prstGeom prst="rect">
            <a:avLst/>
          </a:prstGeom>
          <a:ln>
            <a:solidFill>
              <a:schemeClr val="tx1"/>
            </a:solidFill>
          </a:ln>
          <a:effectLst>
            <a:outerShdw blurRad="50800" dist="50800" dir="5400000" sx="2000" sy="2000" algn="ctr" rotWithShape="0">
              <a:srgbClr val="000000">
                <a:alpha val="43137"/>
              </a:srgbClr>
            </a:outerShdw>
          </a:effectLst>
        </p:spPr>
      </p:pic>
      <p:pic>
        <p:nvPicPr>
          <p:cNvPr id="19" name="Picture 18">
            <a:extLst>
              <a:ext uri="{FF2B5EF4-FFF2-40B4-BE49-F238E27FC236}">
                <a16:creationId xmlns:a16="http://schemas.microsoft.com/office/drawing/2014/main" id="{68504D44-CED2-4DAD-A375-A81345DA8CE7}"/>
              </a:ext>
            </a:extLst>
          </p:cNvPr>
          <p:cNvPicPr>
            <a:picLocks noChangeAspect="1"/>
          </p:cNvPicPr>
          <p:nvPr/>
        </p:nvPicPr>
        <p:blipFill>
          <a:blip r:embed="rId3"/>
          <a:stretch>
            <a:fillRect/>
          </a:stretch>
        </p:blipFill>
        <p:spPr>
          <a:xfrm>
            <a:off x="5015059" y="3729923"/>
            <a:ext cx="3128077" cy="3128077"/>
          </a:xfrm>
          <a:prstGeom prst="rect">
            <a:avLst/>
          </a:prstGeom>
          <a:ln>
            <a:solidFill>
              <a:schemeClr val="tx1"/>
            </a:solidFill>
          </a:ln>
          <a:effectLst/>
        </p:spPr>
      </p:pic>
      <p:sp>
        <p:nvSpPr>
          <p:cNvPr id="23" name="TextBox 22">
            <a:extLst>
              <a:ext uri="{FF2B5EF4-FFF2-40B4-BE49-F238E27FC236}">
                <a16:creationId xmlns:a16="http://schemas.microsoft.com/office/drawing/2014/main" id="{14BC52B3-BAF9-46A6-8915-260BFD4DBE3C}"/>
              </a:ext>
            </a:extLst>
          </p:cNvPr>
          <p:cNvSpPr txBox="1"/>
          <p:nvPr/>
        </p:nvSpPr>
        <p:spPr>
          <a:xfrm>
            <a:off x="2112660" y="3977837"/>
            <a:ext cx="1813158" cy="436017"/>
          </a:xfrm>
          <a:prstGeom prst="rect">
            <a:avLst/>
          </a:prstGeom>
          <a:noFill/>
        </p:spPr>
        <p:txBody>
          <a:bodyPr wrap="square" lIns="0" tIns="0" rIns="0" bIns="0" rtlCol="0">
            <a:spAutoFit/>
          </a:bodyPr>
          <a:lstStyle/>
          <a:p>
            <a:pPr>
              <a:lnSpc>
                <a:spcPts val="1700"/>
              </a:lnSpc>
              <a:spcAft>
                <a:spcPts val="600"/>
              </a:spcAft>
            </a:pPr>
            <a:r>
              <a:rPr lang="en-US" sz="1600" b="1" spc="20" dirty="0">
                <a:solidFill>
                  <a:srgbClr val="D14C27"/>
                </a:solidFill>
              </a:rPr>
              <a:t>Explore Options In Career Pathways</a:t>
            </a:r>
          </a:p>
        </p:txBody>
      </p:sp>
      <p:sp>
        <p:nvSpPr>
          <p:cNvPr id="24" name="TextBox 23">
            <a:extLst>
              <a:ext uri="{FF2B5EF4-FFF2-40B4-BE49-F238E27FC236}">
                <a16:creationId xmlns:a16="http://schemas.microsoft.com/office/drawing/2014/main" id="{1FA38142-E968-4AE9-BB9D-3F1529295EA0}"/>
              </a:ext>
            </a:extLst>
          </p:cNvPr>
          <p:cNvSpPr txBox="1"/>
          <p:nvPr/>
        </p:nvSpPr>
        <p:spPr>
          <a:xfrm>
            <a:off x="2112660" y="5910169"/>
            <a:ext cx="2002140" cy="654025"/>
          </a:xfrm>
          <a:prstGeom prst="rect">
            <a:avLst/>
          </a:prstGeom>
          <a:noFill/>
        </p:spPr>
        <p:txBody>
          <a:bodyPr wrap="square" lIns="0" tIns="0" rIns="0" bIns="0" rtlCol="0">
            <a:spAutoFit/>
          </a:bodyPr>
          <a:lstStyle/>
          <a:p>
            <a:pPr>
              <a:lnSpc>
                <a:spcPts val="1700"/>
              </a:lnSpc>
              <a:spcAft>
                <a:spcPts val="600"/>
              </a:spcAft>
            </a:pPr>
            <a:r>
              <a:rPr lang="en-US" sz="1600" b="1" spc="20" dirty="0">
                <a:solidFill>
                  <a:srgbClr val="D14C27"/>
                </a:solidFill>
              </a:rPr>
              <a:t>Learn About Required License/Certification and Training Programs</a:t>
            </a:r>
          </a:p>
        </p:txBody>
      </p:sp>
      <p:sp>
        <p:nvSpPr>
          <p:cNvPr id="4" name="Rectangle 3">
            <a:extLst>
              <a:ext uri="{FF2B5EF4-FFF2-40B4-BE49-F238E27FC236}">
                <a16:creationId xmlns:a16="http://schemas.microsoft.com/office/drawing/2014/main" id="{8F2316DD-1C43-4951-ABAC-1A9250AFADDA}"/>
              </a:ext>
            </a:extLst>
          </p:cNvPr>
          <p:cNvSpPr/>
          <p:nvPr/>
        </p:nvSpPr>
        <p:spPr>
          <a:xfrm>
            <a:off x="1424014" y="3603475"/>
            <a:ext cx="1140890" cy="310341"/>
          </a:xfrm>
          <a:prstGeom prst="rect">
            <a:avLst/>
          </a:prstGeom>
        </p:spPr>
        <p:txBody>
          <a:bodyPr wrap="none">
            <a:spAutoFit/>
          </a:bodyPr>
          <a:lstStyle/>
          <a:p>
            <a:pPr>
              <a:lnSpc>
                <a:spcPts val="1700"/>
              </a:lnSpc>
              <a:spcAft>
                <a:spcPts val="600"/>
              </a:spcAft>
            </a:pPr>
            <a:r>
              <a:rPr lang="en-US" sz="1600" b="1" cap="all" spc="20" dirty="0">
                <a:solidFill>
                  <a:srgbClr val="D14C27"/>
                </a:solidFill>
              </a:rPr>
              <a:t>Students</a:t>
            </a:r>
            <a:r>
              <a:rPr lang="en-US" sz="1400" b="1" cap="all" spc="20" dirty="0">
                <a:solidFill>
                  <a:srgbClr val="D14C27"/>
                </a:solidFill>
              </a:rPr>
              <a:t> </a:t>
            </a:r>
          </a:p>
        </p:txBody>
      </p:sp>
      <p:grpSp>
        <p:nvGrpSpPr>
          <p:cNvPr id="50" name="Group 49">
            <a:extLst>
              <a:ext uri="{FF2B5EF4-FFF2-40B4-BE49-F238E27FC236}">
                <a16:creationId xmlns:a16="http://schemas.microsoft.com/office/drawing/2014/main" id="{E25956C4-9774-4896-A291-F06E7E4B5BA0}"/>
              </a:ext>
            </a:extLst>
          </p:cNvPr>
          <p:cNvGrpSpPr/>
          <p:nvPr/>
        </p:nvGrpSpPr>
        <p:grpSpPr>
          <a:xfrm>
            <a:off x="1777640" y="4626690"/>
            <a:ext cx="2337160" cy="872034"/>
            <a:chOff x="3723485" y="4667982"/>
            <a:chExt cx="2337160" cy="872034"/>
          </a:xfrm>
        </p:grpSpPr>
        <p:sp>
          <p:nvSpPr>
            <p:cNvPr id="22" name="TextBox 21">
              <a:extLst>
                <a:ext uri="{FF2B5EF4-FFF2-40B4-BE49-F238E27FC236}">
                  <a16:creationId xmlns:a16="http://schemas.microsoft.com/office/drawing/2014/main" id="{ED1F5FFA-2D62-45EC-BC09-6A811F608F2F}"/>
                </a:ext>
              </a:extLst>
            </p:cNvPr>
            <p:cNvSpPr txBox="1"/>
            <p:nvPr/>
          </p:nvSpPr>
          <p:spPr>
            <a:xfrm>
              <a:off x="4058505" y="4667982"/>
              <a:ext cx="2002140" cy="872034"/>
            </a:xfrm>
            <a:prstGeom prst="rect">
              <a:avLst/>
            </a:prstGeom>
            <a:noFill/>
          </p:spPr>
          <p:txBody>
            <a:bodyPr wrap="square" lIns="0" tIns="0" rIns="0" bIns="0" rtlCol="0">
              <a:spAutoFit/>
            </a:bodyPr>
            <a:lstStyle/>
            <a:p>
              <a:pPr>
                <a:lnSpc>
                  <a:spcPts val="1700"/>
                </a:lnSpc>
                <a:spcAft>
                  <a:spcPts val="600"/>
                </a:spcAft>
              </a:pPr>
              <a:r>
                <a:rPr lang="en-US" sz="1600" b="1" spc="20" dirty="0">
                  <a:solidFill>
                    <a:schemeClr val="bg1"/>
                  </a:solidFill>
                </a:rPr>
                <a:t>Learn About Wages, Job Opportunities, Working Conditions, Required Skills &amp; More</a:t>
              </a:r>
            </a:p>
          </p:txBody>
        </p:sp>
        <p:sp>
          <p:nvSpPr>
            <p:cNvPr id="29" name="Oval 28">
              <a:extLst>
                <a:ext uri="{FF2B5EF4-FFF2-40B4-BE49-F238E27FC236}">
                  <a16:creationId xmlns:a16="http://schemas.microsoft.com/office/drawing/2014/main" id="{76FC9675-1FF1-407B-A076-C17EC420D68C}"/>
                </a:ext>
              </a:extLst>
            </p:cNvPr>
            <p:cNvSpPr/>
            <p:nvPr/>
          </p:nvSpPr>
          <p:spPr>
            <a:xfrm>
              <a:off x="3723485" y="4667982"/>
              <a:ext cx="262890" cy="262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52">
              <a:extLst>
                <a:ext uri="{FF2B5EF4-FFF2-40B4-BE49-F238E27FC236}">
                  <a16:creationId xmlns:a16="http://schemas.microsoft.com/office/drawing/2014/main" id="{CFAA1614-A7E9-4AE3-9F22-4A1E3DE41F4A}"/>
                </a:ext>
              </a:extLst>
            </p:cNvPr>
            <p:cNvSpPr>
              <a:spLocks noEditPoints="1"/>
            </p:cNvSpPr>
            <p:nvPr/>
          </p:nvSpPr>
          <p:spPr bwMode="auto">
            <a:xfrm>
              <a:off x="3787939" y="4709724"/>
              <a:ext cx="137160" cy="182880"/>
            </a:xfrm>
            <a:custGeom>
              <a:avLst/>
              <a:gdLst>
                <a:gd name="T0" fmla="*/ 226 w 226"/>
                <a:gd name="T1" fmla="*/ 173 h 286"/>
                <a:gd name="T2" fmla="*/ 113 w 226"/>
                <a:gd name="T3" fmla="*/ 286 h 286"/>
                <a:gd name="T4" fmla="*/ 0 w 226"/>
                <a:gd name="T5" fmla="*/ 173 h 286"/>
                <a:gd name="T6" fmla="*/ 69 w 226"/>
                <a:gd name="T7" fmla="*/ 70 h 286"/>
                <a:gd name="T8" fmla="*/ 41 w 226"/>
                <a:gd name="T9" fmla="*/ 8 h 286"/>
                <a:gd name="T10" fmla="*/ 50 w 226"/>
                <a:gd name="T11" fmla="*/ 0 h 286"/>
                <a:gd name="T12" fmla="*/ 176 w 226"/>
                <a:gd name="T13" fmla="*/ 0 h 286"/>
                <a:gd name="T14" fmla="*/ 186 w 226"/>
                <a:gd name="T15" fmla="*/ 8 h 286"/>
                <a:gd name="T16" fmla="*/ 158 w 226"/>
                <a:gd name="T17" fmla="*/ 70 h 286"/>
                <a:gd name="T18" fmla="*/ 226 w 226"/>
                <a:gd name="T19" fmla="*/ 173 h 286"/>
                <a:gd name="T20" fmla="*/ 156 w 226"/>
                <a:gd name="T21" fmla="*/ 145 h 286"/>
                <a:gd name="T22" fmla="*/ 159 w 226"/>
                <a:gd name="T23" fmla="*/ 146 h 286"/>
                <a:gd name="T24" fmla="*/ 174 w 226"/>
                <a:gd name="T25" fmla="*/ 115 h 286"/>
                <a:gd name="T26" fmla="*/ 172 w 226"/>
                <a:gd name="T27" fmla="*/ 114 h 286"/>
                <a:gd name="T28" fmla="*/ 167 w 226"/>
                <a:gd name="T29" fmla="*/ 116 h 286"/>
                <a:gd name="T30" fmla="*/ 163 w 226"/>
                <a:gd name="T31" fmla="*/ 115 h 286"/>
                <a:gd name="T32" fmla="*/ 119 w 226"/>
                <a:gd name="T33" fmla="*/ 103 h 286"/>
                <a:gd name="T34" fmla="*/ 119 w 226"/>
                <a:gd name="T35" fmla="*/ 97 h 286"/>
                <a:gd name="T36" fmla="*/ 126 w 226"/>
                <a:gd name="T37" fmla="*/ 90 h 286"/>
                <a:gd name="T38" fmla="*/ 126 w 226"/>
                <a:gd name="T39" fmla="*/ 87 h 286"/>
                <a:gd name="T40" fmla="*/ 99 w 226"/>
                <a:gd name="T41" fmla="*/ 87 h 286"/>
                <a:gd name="T42" fmla="*/ 99 w 226"/>
                <a:gd name="T43" fmla="*/ 90 h 286"/>
                <a:gd name="T44" fmla="*/ 105 w 226"/>
                <a:gd name="T45" fmla="*/ 97 h 286"/>
                <a:gd name="T46" fmla="*/ 105 w 226"/>
                <a:gd name="T47" fmla="*/ 102 h 286"/>
                <a:gd name="T48" fmla="*/ 52 w 226"/>
                <a:gd name="T49" fmla="*/ 144 h 286"/>
                <a:gd name="T50" fmla="*/ 105 w 226"/>
                <a:gd name="T51" fmla="*/ 182 h 286"/>
                <a:gd name="T52" fmla="*/ 105 w 226"/>
                <a:gd name="T53" fmla="*/ 215 h 286"/>
                <a:gd name="T54" fmla="*/ 65 w 226"/>
                <a:gd name="T55" fmla="*/ 193 h 286"/>
                <a:gd name="T56" fmla="*/ 62 w 226"/>
                <a:gd name="T57" fmla="*/ 192 h 286"/>
                <a:gd name="T58" fmla="*/ 48 w 226"/>
                <a:gd name="T59" fmla="*/ 224 h 286"/>
                <a:gd name="T60" fmla="*/ 50 w 226"/>
                <a:gd name="T61" fmla="*/ 226 h 286"/>
                <a:gd name="T62" fmla="*/ 54 w 226"/>
                <a:gd name="T63" fmla="*/ 224 h 286"/>
                <a:gd name="T64" fmla="*/ 57 w 226"/>
                <a:gd name="T65" fmla="*/ 225 h 286"/>
                <a:gd name="T66" fmla="*/ 105 w 226"/>
                <a:gd name="T67" fmla="*/ 239 h 286"/>
                <a:gd name="T68" fmla="*/ 105 w 226"/>
                <a:gd name="T69" fmla="*/ 245 h 286"/>
                <a:gd name="T70" fmla="*/ 99 w 226"/>
                <a:gd name="T71" fmla="*/ 252 h 286"/>
                <a:gd name="T72" fmla="*/ 99 w 226"/>
                <a:gd name="T73" fmla="*/ 255 h 286"/>
                <a:gd name="T74" fmla="*/ 126 w 226"/>
                <a:gd name="T75" fmla="*/ 255 h 286"/>
                <a:gd name="T76" fmla="*/ 126 w 226"/>
                <a:gd name="T77" fmla="*/ 252 h 286"/>
                <a:gd name="T78" fmla="*/ 119 w 226"/>
                <a:gd name="T79" fmla="*/ 245 h 286"/>
                <a:gd name="T80" fmla="*/ 119 w 226"/>
                <a:gd name="T81" fmla="*/ 239 h 286"/>
                <a:gd name="T82" fmla="*/ 174 w 226"/>
                <a:gd name="T83" fmla="*/ 195 h 286"/>
                <a:gd name="T84" fmla="*/ 123 w 226"/>
                <a:gd name="T85" fmla="*/ 155 h 286"/>
                <a:gd name="T86" fmla="*/ 119 w 226"/>
                <a:gd name="T87" fmla="*/ 155 h 286"/>
                <a:gd name="T88" fmla="*/ 119 w 226"/>
                <a:gd name="T89" fmla="*/ 125 h 286"/>
                <a:gd name="T90" fmla="*/ 144 w 226"/>
                <a:gd name="T91" fmla="*/ 132 h 286"/>
                <a:gd name="T92" fmla="*/ 156 w 226"/>
                <a:gd name="T93" fmla="*/ 145 h 286"/>
                <a:gd name="T94" fmla="*/ 105 w 226"/>
                <a:gd name="T95" fmla="*/ 125 h 286"/>
                <a:gd name="T96" fmla="*/ 105 w 226"/>
                <a:gd name="T97" fmla="*/ 154 h 286"/>
                <a:gd name="T98" fmla="*/ 79 w 226"/>
                <a:gd name="T99" fmla="*/ 141 h 286"/>
                <a:gd name="T100" fmla="*/ 82 w 226"/>
                <a:gd name="T101" fmla="*/ 133 h 286"/>
                <a:gd name="T102" fmla="*/ 105 w 226"/>
                <a:gd name="T103" fmla="*/ 125 h 286"/>
                <a:gd name="T104" fmla="*/ 119 w 226"/>
                <a:gd name="T105" fmla="*/ 185 h 286"/>
                <a:gd name="T106" fmla="*/ 146 w 226"/>
                <a:gd name="T107" fmla="*/ 197 h 286"/>
                <a:gd name="T108" fmla="*/ 119 w 226"/>
                <a:gd name="T109" fmla="*/ 216 h 286"/>
                <a:gd name="T110" fmla="*/ 119 w 226"/>
                <a:gd name="T111" fmla="*/ 1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286">
                  <a:moveTo>
                    <a:pt x="226" y="173"/>
                  </a:moveTo>
                  <a:cubicBezTo>
                    <a:pt x="226" y="236"/>
                    <a:pt x="175" y="286"/>
                    <a:pt x="113" y="286"/>
                  </a:cubicBezTo>
                  <a:cubicBezTo>
                    <a:pt x="51" y="286"/>
                    <a:pt x="0" y="236"/>
                    <a:pt x="0" y="173"/>
                  </a:cubicBezTo>
                  <a:cubicBezTo>
                    <a:pt x="0" y="127"/>
                    <a:pt x="28" y="87"/>
                    <a:pt x="69" y="70"/>
                  </a:cubicBezTo>
                  <a:cubicBezTo>
                    <a:pt x="41" y="8"/>
                    <a:pt x="41" y="8"/>
                    <a:pt x="41" y="8"/>
                  </a:cubicBezTo>
                  <a:cubicBezTo>
                    <a:pt x="41" y="2"/>
                    <a:pt x="44" y="0"/>
                    <a:pt x="50" y="0"/>
                  </a:cubicBezTo>
                  <a:cubicBezTo>
                    <a:pt x="176" y="0"/>
                    <a:pt x="176" y="0"/>
                    <a:pt x="176" y="0"/>
                  </a:cubicBezTo>
                  <a:cubicBezTo>
                    <a:pt x="182" y="0"/>
                    <a:pt x="186" y="2"/>
                    <a:pt x="186" y="8"/>
                  </a:cubicBezTo>
                  <a:cubicBezTo>
                    <a:pt x="158" y="70"/>
                    <a:pt x="158" y="70"/>
                    <a:pt x="158" y="70"/>
                  </a:cubicBezTo>
                  <a:cubicBezTo>
                    <a:pt x="198" y="87"/>
                    <a:pt x="226" y="127"/>
                    <a:pt x="226" y="173"/>
                  </a:cubicBezTo>
                  <a:close/>
                  <a:moveTo>
                    <a:pt x="156" y="145"/>
                  </a:moveTo>
                  <a:cubicBezTo>
                    <a:pt x="159" y="146"/>
                    <a:pt x="159" y="146"/>
                    <a:pt x="159" y="146"/>
                  </a:cubicBezTo>
                  <a:cubicBezTo>
                    <a:pt x="174" y="115"/>
                    <a:pt x="174" y="115"/>
                    <a:pt x="174" y="115"/>
                  </a:cubicBezTo>
                  <a:cubicBezTo>
                    <a:pt x="172" y="114"/>
                    <a:pt x="172" y="114"/>
                    <a:pt x="172" y="114"/>
                  </a:cubicBezTo>
                  <a:cubicBezTo>
                    <a:pt x="170" y="115"/>
                    <a:pt x="169" y="116"/>
                    <a:pt x="167" y="116"/>
                  </a:cubicBezTo>
                  <a:cubicBezTo>
                    <a:pt x="166" y="116"/>
                    <a:pt x="165" y="116"/>
                    <a:pt x="163" y="115"/>
                  </a:cubicBezTo>
                  <a:cubicBezTo>
                    <a:pt x="142" y="107"/>
                    <a:pt x="132" y="103"/>
                    <a:pt x="119" y="103"/>
                  </a:cubicBezTo>
                  <a:cubicBezTo>
                    <a:pt x="119" y="97"/>
                    <a:pt x="119" y="97"/>
                    <a:pt x="119" y="97"/>
                  </a:cubicBezTo>
                  <a:cubicBezTo>
                    <a:pt x="119" y="94"/>
                    <a:pt x="121" y="92"/>
                    <a:pt x="126" y="90"/>
                  </a:cubicBezTo>
                  <a:cubicBezTo>
                    <a:pt x="126" y="87"/>
                    <a:pt x="126" y="87"/>
                    <a:pt x="126" y="87"/>
                  </a:cubicBezTo>
                  <a:cubicBezTo>
                    <a:pt x="99" y="87"/>
                    <a:pt x="99" y="87"/>
                    <a:pt x="99" y="87"/>
                  </a:cubicBezTo>
                  <a:cubicBezTo>
                    <a:pt x="99" y="90"/>
                    <a:pt x="99" y="90"/>
                    <a:pt x="99" y="90"/>
                  </a:cubicBezTo>
                  <a:cubicBezTo>
                    <a:pt x="104" y="92"/>
                    <a:pt x="105" y="94"/>
                    <a:pt x="105" y="97"/>
                  </a:cubicBezTo>
                  <a:cubicBezTo>
                    <a:pt x="105" y="102"/>
                    <a:pt x="105" y="102"/>
                    <a:pt x="105" y="102"/>
                  </a:cubicBezTo>
                  <a:cubicBezTo>
                    <a:pt x="72" y="103"/>
                    <a:pt x="52" y="119"/>
                    <a:pt x="52" y="144"/>
                  </a:cubicBezTo>
                  <a:cubicBezTo>
                    <a:pt x="52" y="170"/>
                    <a:pt x="66" y="179"/>
                    <a:pt x="105" y="182"/>
                  </a:cubicBezTo>
                  <a:cubicBezTo>
                    <a:pt x="105" y="215"/>
                    <a:pt x="105" y="215"/>
                    <a:pt x="105" y="215"/>
                  </a:cubicBezTo>
                  <a:cubicBezTo>
                    <a:pt x="78" y="213"/>
                    <a:pt x="65" y="202"/>
                    <a:pt x="65" y="193"/>
                  </a:cubicBezTo>
                  <a:cubicBezTo>
                    <a:pt x="62" y="192"/>
                    <a:pt x="62" y="192"/>
                    <a:pt x="62" y="192"/>
                  </a:cubicBezTo>
                  <a:cubicBezTo>
                    <a:pt x="48" y="224"/>
                    <a:pt x="48" y="224"/>
                    <a:pt x="48" y="224"/>
                  </a:cubicBezTo>
                  <a:cubicBezTo>
                    <a:pt x="50" y="226"/>
                    <a:pt x="50" y="226"/>
                    <a:pt x="50" y="226"/>
                  </a:cubicBezTo>
                  <a:cubicBezTo>
                    <a:pt x="52" y="224"/>
                    <a:pt x="53" y="224"/>
                    <a:pt x="54" y="224"/>
                  </a:cubicBezTo>
                  <a:cubicBezTo>
                    <a:pt x="55" y="224"/>
                    <a:pt x="56" y="224"/>
                    <a:pt x="57" y="225"/>
                  </a:cubicBezTo>
                  <a:cubicBezTo>
                    <a:pt x="74" y="233"/>
                    <a:pt x="90" y="238"/>
                    <a:pt x="105" y="239"/>
                  </a:cubicBezTo>
                  <a:cubicBezTo>
                    <a:pt x="105" y="245"/>
                    <a:pt x="105" y="245"/>
                    <a:pt x="105" y="245"/>
                  </a:cubicBezTo>
                  <a:cubicBezTo>
                    <a:pt x="105" y="249"/>
                    <a:pt x="104" y="251"/>
                    <a:pt x="99" y="252"/>
                  </a:cubicBezTo>
                  <a:cubicBezTo>
                    <a:pt x="99" y="255"/>
                    <a:pt x="99" y="255"/>
                    <a:pt x="99" y="255"/>
                  </a:cubicBezTo>
                  <a:cubicBezTo>
                    <a:pt x="126" y="255"/>
                    <a:pt x="126" y="255"/>
                    <a:pt x="126" y="255"/>
                  </a:cubicBezTo>
                  <a:cubicBezTo>
                    <a:pt x="126" y="252"/>
                    <a:pt x="126" y="252"/>
                    <a:pt x="126" y="252"/>
                  </a:cubicBezTo>
                  <a:cubicBezTo>
                    <a:pt x="121" y="251"/>
                    <a:pt x="119" y="249"/>
                    <a:pt x="119" y="245"/>
                  </a:cubicBezTo>
                  <a:cubicBezTo>
                    <a:pt x="119" y="239"/>
                    <a:pt x="119" y="239"/>
                    <a:pt x="119" y="239"/>
                  </a:cubicBezTo>
                  <a:cubicBezTo>
                    <a:pt x="153" y="237"/>
                    <a:pt x="174" y="220"/>
                    <a:pt x="174" y="195"/>
                  </a:cubicBezTo>
                  <a:cubicBezTo>
                    <a:pt x="174" y="171"/>
                    <a:pt x="156" y="159"/>
                    <a:pt x="123" y="155"/>
                  </a:cubicBezTo>
                  <a:cubicBezTo>
                    <a:pt x="119" y="155"/>
                    <a:pt x="119" y="155"/>
                    <a:pt x="119" y="155"/>
                  </a:cubicBezTo>
                  <a:cubicBezTo>
                    <a:pt x="119" y="125"/>
                    <a:pt x="119" y="125"/>
                    <a:pt x="119" y="125"/>
                  </a:cubicBezTo>
                  <a:cubicBezTo>
                    <a:pt x="127" y="126"/>
                    <a:pt x="135" y="128"/>
                    <a:pt x="144" y="132"/>
                  </a:cubicBezTo>
                  <a:cubicBezTo>
                    <a:pt x="154" y="138"/>
                    <a:pt x="156" y="140"/>
                    <a:pt x="156" y="145"/>
                  </a:cubicBezTo>
                  <a:close/>
                  <a:moveTo>
                    <a:pt x="105" y="125"/>
                  </a:moveTo>
                  <a:cubicBezTo>
                    <a:pt x="105" y="154"/>
                    <a:pt x="105" y="154"/>
                    <a:pt x="105" y="154"/>
                  </a:cubicBezTo>
                  <a:cubicBezTo>
                    <a:pt x="88" y="152"/>
                    <a:pt x="79" y="151"/>
                    <a:pt x="79" y="141"/>
                  </a:cubicBezTo>
                  <a:cubicBezTo>
                    <a:pt x="79" y="138"/>
                    <a:pt x="80" y="136"/>
                    <a:pt x="82" y="133"/>
                  </a:cubicBezTo>
                  <a:cubicBezTo>
                    <a:pt x="87" y="127"/>
                    <a:pt x="94" y="126"/>
                    <a:pt x="105" y="125"/>
                  </a:cubicBezTo>
                  <a:close/>
                  <a:moveTo>
                    <a:pt x="119" y="185"/>
                  </a:moveTo>
                  <a:cubicBezTo>
                    <a:pt x="140" y="187"/>
                    <a:pt x="146" y="188"/>
                    <a:pt x="146" y="197"/>
                  </a:cubicBezTo>
                  <a:cubicBezTo>
                    <a:pt x="146" y="207"/>
                    <a:pt x="138" y="214"/>
                    <a:pt x="119" y="216"/>
                  </a:cubicBezTo>
                  <a:lnTo>
                    <a:pt x="119" y="185"/>
                  </a:lnTo>
                  <a:close/>
                </a:path>
              </a:pathLst>
            </a:custGeom>
            <a:solidFill>
              <a:srgbClr val="D14C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a:extLst>
              <a:ext uri="{FF2B5EF4-FFF2-40B4-BE49-F238E27FC236}">
                <a16:creationId xmlns:a16="http://schemas.microsoft.com/office/drawing/2014/main" id="{C80EC6F2-9D4A-4A1F-8DF1-40339EC41EF2}"/>
              </a:ext>
            </a:extLst>
          </p:cNvPr>
          <p:cNvGrpSpPr/>
          <p:nvPr/>
        </p:nvGrpSpPr>
        <p:grpSpPr>
          <a:xfrm>
            <a:off x="1783690" y="5911244"/>
            <a:ext cx="262890" cy="262890"/>
            <a:chOff x="3739239" y="5774241"/>
            <a:chExt cx="262890" cy="262890"/>
          </a:xfrm>
        </p:grpSpPr>
        <p:sp>
          <p:nvSpPr>
            <p:cNvPr id="32" name="Oval 31">
              <a:extLst>
                <a:ext uri="{FF2B5EF4-FFF2-40B4-BE49-F238E27FC236}">
                  <a16:creationId xmlns:a16="http://schemas.microsoft.com/office/drawing/2014/main" id="{B8A9ED57-5E00-482B-AE2B-38F248EA6E66}"/>
                </a:ext>
              </a:extLst>
            </p:cNvPr>
            <p:cNvSpPr/>
            <p:nvPr/>
          </p:nvSpPr>
          <p:spPr>
            <a:xfrm>
              <a:off x="3739239" y="5774241"/>
              <a:ext cx="262890" cy="262890"/>
            </a:xfrm>
            <a:prstGeom prst="ellipse">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96">
              <a:extLst>
                <a:ext uri="{FF2B5EF4-FFF2-40B4-BE49-F238E27FC236}">
                  <a16:creationId xmlns:a16="http://schemas.microsoft.com/office/drawing/2014/main" id="{E6D2DBD7-EC34-4A8E-A159-F6A95D32E431}"/>
                </a:ext>
              </a:extLst>
            </p:cNvPr>
            <p:cNvSpPr>
              <a:spLocks noEditPoints="1"/>
            </p:cNvSpPr>
            <p:nvPr/>
          </p:nvSpPr>
          <p:spPr bwMode="auto">
            <a:xfrm>
              <a:off x="3780458" y="5810443"/>
              <a:ext cx="182880" cy="182880"/>
            </a:xfrm>
            <a:custGeom>
              <a:avLst/>
              <a:gdLst>
                <a:gd name="T0" fmla="*/ 136 w 239"/>
                <a:gd name="T1" fmla="*/ 198 h 245"/>
                <a:gd name="T2" fmla="*/ 179 w 239"/>
                <a:gd name="T3" fmla="*/ 221 h 245"/>
                <a:gd name="T4" fmla="*/ 120 w 239"/>
                <a:gd name="T5" fmla="*/ 245 h 245"/>
                <a:gd name="T6" fmla="*/ 61 w 239"/>
                <a:gd name="T7" fmla="*/ 221 h 245"/>
                <a:gd name="T8" fmla="*/ 104 w 239"/>
                <a:gd name="T9" fmla="*/ 198 h 245"/>
                <a:gd name="T10" fmla="*/ 104 w 239"/>
                <a:gd name="T11" fmla="*/ 180 h 245"/>
                <a:gd name="T12" fmla="*/ 66 w 239"/>
                <a:gd name="T13" fmla="*/ 135 h 245"/>
                <a:gd name="T14" fmla="*/ 0 w 239"/>
                <a:gd name="T15" fmla="*/ 34 h 245"/>
                <a:gd name="T16" fmla="*/ 10 w 239"/>
                <a:gd name="T17" fmla="*/ 25 h 245"/>
                <a:gd name="T18" fmla="*/ 56 w 239"/>
                <a:gd name="T19" fmla="*/ 25 h 245"/>
                <a:gd name="T20" fmla="*/ 120 w 239"/>
                <a:gd name="T21" fmla="*/ 0 h 245"/>
                <a:gd name="T22" fmla="*/ 185 w 239"/>
                <a:gd name="T23" fmla="*/ 25 h 245"/>
                <a:gd name="T24" fmla="*/ 230 w 239"/>
                <a:gd name="T25" fmla="*/ 25 h 245"/>
                <a:gd name="T26" fmla="*/ 239 w 239"/>
                <a:gd name="T27" fmla="*/ 34 h 245"/>
                <a:gd name="T28" fmla="*/ 174 w 239"/>
                <a:gd name="T29" fmla="*/ 135 h 245"/>
                <a:gd name="T30" fmla="*/ 136 w 239"/>
                <a:gd name="T31" fmla="*/ 180 h 245"/>
                <a:gd name="T32" fmla="*/ 136 w 239"/>
                <a:gd name="T33" fmla="*/ 198 h 245"/>
                <a:gd name="T34" fmla="*/ 67 w 239"/>
                <a:gd name="T35" fmla="*/ 113 h 245"/>
                <a:gd name="T36" fmla="*/ 53 w 239"/>
                <a:gd name="T37" fmla="*/ 43 h 245"/>
                <a:gd name="T38" fmla="*/ 19 w 239"/>
                <a:gd name="T39" fmla="*/ 43 h 245"/>
                <a:gd name="T40" fmla="*/ 67 w 239"/>
                <a:gd name="T41" fmla="*/ 113 h 245"/>
                <a:gd name="T42" fmla="*/ 69 w 239"/>
                <a:gd name="T43" fmla="*/ 37 h 245"/>
                <a:gd name="T44" fmla="*/ 120 w 239"/>
                <a:gd name="T45" fmla="*/ 57 h 245"/>
                <a:gd name="T46" fmla="*/ 170 w 239"/>
                <a:gd name="T47" fmla="*/ 37 h 245"/>
                <a:gd name="T48" fmla="*/ 120 w 239"/>
                <a:gd name="T49" fmla="*/ 17 h 245"/>
                <a:gd name="T50" fmla="*/ 69 w 239"/>
                <a:gd name="T51" fmla="*/ 37 h 245"/>
                <a:gd name="T52" fmla="*/ 220 w 239"/>
                <a:gd name="T53" fmla="*/ 43 h 245"/>
                <a:gd name="T54" fmla="*/ 187 w 239"/>
                <a:gd name="T55" fmla="*/ 43 h 245"/>
                <a:gd name="T56" fmla="*/ 172 w 239"/>
                <a:gd name="T57" fmla="*/ 113 h 245"/>
                <a:gd name="T58" fmla="*/ 220 w 239"/>
                <a:gd name="T59" fmla="*/ 4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9" h="245">
                  <a:moveTo>
                    <a:pt x="136" y="198"/>
                  </a:moveTo>
                  <a:cubicBezTo>
                    <a:pt x="161" y="201"/>
                    <a:pt x="179" y="210"/>
                    <a:pt x="179" y="221"/>
                  </a:cubicBezTo>
                  <a:cubicBezTo>
                    <a:pt x="179" y="234"/>
                    <a:pt x="153" y="245"/>
                    <a:pt x="120" y="245"/>
                  </a:cubicBezTo>
                  <a:cubicBezTo>
                    <a:pt x="87" y="245"/>
                    <a:pt x="61" y="234"/>
                    <a:pt x="61" y="221"/>
                  </a:cubicBezTo>
                  <a:cubicBezTo>
                    <a:pt x="61" y="210"/>
                    <a:pt x="79" y="201"/>
                    <a:pt x="104" y="198"/>
                  </a:cubicBezTo>
                  <a:cubicBezTo>
                    <a:pt x="104" y="180"/>
                    <a:pt x="104" y="180"/>
                    <a:pt x="104" y="180"/>
                  </a:cubicBezTo>
                  <a:cubicBezTo>
                    <a:pt x="104" y="161"/>
                    <a:pt x="89" y="151"/>
                    <a:pt x="66" y="135"/>
                  </a:cubicBezTo>
                  <a:cubicBezTo>
                    <a:pt x="37" y="116"/>
                    <a:pt x="0" y="91"/>
                    <a:pt x="0" y="34"/>
                  </a:cubicBezTo>
                  <a:cubicBezTo>
                    <a:pt x="0" y="29"/>
                    <a:pt x="5" y="25"/>
                    <a:pt x="10" y="25"/>
                  </a:cubicBezTo>
                  <a:cubicBezTo>
                    <a:pt x="56" y="25"/>
                    <a:pt x="56" y="25"/>
                    <a:pt x="56" y="25"/>
                  </a:cubicBezTo>
                  <a:cubicBezTo>
                    <a:pt x="62" y="13"/>
                    <a:pt x="81" y="0"/>
                    <a:pt x="120" y="0"/>
                  </a:cubicBezTo>
                  <a:cubicBezTo>
                    <a:pt x="159" y="0"/>
                    <a:pt x="178" y="13"/>
                    <a:pt x="185" y="25"/>
                  </a:cubicBezTo>
                  <a:cubicBezTo>
                    <a:pt x="230" y="25"/>
                    <a:pt x="230" y="25"/>
                    <a:pt x="230" y="25"/>
                  </a:cubicBezTo>
                  <a:cubicBezTo>
                    <a:pt x="235" y="25"/>
                    <a:pt x="239" y="29"/>
                    <a:pt x="239" y="34"/>
                  </a:cubicBezTo>
                  <a:cubicBezTo>
                    <a:pt x="239" y="91"/>
                    <a:pt x="203" y="116"/>
                    <a:pt x="174" y="135"/>
                  </a:cubicBezTo>
                  <a:cubicBezTo>
                    <a:pt x="150" y="151"/>
                    <a:pt x="136" y="161"/>
                    <a:pt x="136" y="180"/>
                  </a:cubicBezTo>
                  <a:lnTo>
                    <a:pt x="136" y="198"/>
                  </a:lnTo>
                  <a:close/>
                  <a:moveTo>
                    <a:pt x="67" y="113"/>
                  </a:moveTo>
                  <a:cubicBezTo>
                    <a:pt x="60" y="97"/>
                    <a:pt x="54" y="76"/>
                    <a:pt x="53" y="43"/>
                  </a:cubicBezTo>
                  <a:cubicBezTo>
                    <a:pt x="19" y="43"/>
                    <a:pt x="19" y="43"/>
                    <a:pt x="19" y="43"/>
                  </a:cubicBezTo>
                  <a:cubicBezTo>
                    <a:pt x="23" y="79"/>
                    <a:pt x="44" y="97"/>
                    <a:pt x="67" y="113"/>
                  </a:cubicBezTo>
                  <a:close/>
                  <a:moveTo>
                    <a:pt x="69" y="37"/>
                  </a:moveTo>
                  <a:cubicBezTo>
                    <a:pt x="69" y="42"/>
                    <a:pt x="84" y="57"/>
                    <a:pt x="120" y="57"/>
                  </a:cubicBezTo>
                  <a:cubicBezTo>
                    <a:pt x="156" y="57"/>
                    <a:pt x="170" y="42"/>
                    <a:pt x="170" y="37"/>
                  </a:cubicBezTo>
                  <a:cubicBezTo>
                    <a:pt x="170" y="32"/>
                    <a:pt x="156" y="17"/>
                    <a:pt x="120" y="17"/>
                  </a:cubicBezTo>
                  <a:cubicBezTo>
                    <a:pt x="84" y="17"/>
                    <a:pt x="69" y="32"/>
                    <a:pt x="69" y="37"/>
                  </a:cubicBezTo>
                  <a:close/>
                  <a:moveTo>
                    <a:pt x="220" y="43"/>
                  </a:moveTo>
                  <a:cubicBezTo>
                    <a:pt x="187" y="43"/>
                    <a:pt x="187" y="43"/>
                    <a:pt x="187" y="43"/>
                  </a:cubicBezTo>
                  <a:cubicBezTo>
                    <a:pt x="186" y="76"/>
                    <a:pt x="180" y="97"/>
                    <a:pt x="172" y="113"/>
                  </a:cubicBezTo>
                  <a:cubicBezTo>
                    <a:pt x="196" y="97"/>
                    <a:pt x="217" y="79"/>
                    <a:pt x="22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4">
            <a:extLst>
              <a:ext uri="{FF2B5EF4-FFF2-40B4-BE49-F238E27FC236}">
                <a16:creationId xmlns:a16="http://schemas.microsoft.com/office/drawing/2014/main" id="{03D4F3E8-FB6E-457D-A5C5-ED07BF16DB0E}"/>
              </a:ext>
            </a:extLst>
          </p:cNvPr>
          <p:cNvGrpSpPr/>
          <p:nvPr/>
        </p:nvGrpSpPr>
        <p:grpSpPr>
          <a:xfrm>
            <a:off x="1777640" y="4024159"/>
            <a:ext cx="262890" cy="262890"/>
            <a:chOff x="3723485" y="3966164"/>
            <a:chExt cx="262890" cy="262890"/>
          </a:xfrm>
        </p:grpSpPr>
        <p:sp>
          <p:nvSpPr>
            <p:cNvPr id="26" name="Oval 25">
              <a:extLst>
                <a:ext uri="{FF2B5EF4-FFF2-40B4-BE49-F238E27FC236}">
                  <a16:creationId xmlns:a16="http://schemas.microsoft.com/office/drawing/2014/main" id="{A92C0AC1-DFB1-4225-A3BB-8A32239A4727}"/>
                </a:ext>
              </a:extLst>
            </p:cNvPr>
            <p:cNvSpPr/>
            <p:nvPr/>
          </p:nvSpPr>
          <p:spPr>
            <a:xfrm>
              <a:off x="3723485" y="3966164"/>
              <a:ext cx="262890" cy="262890"/>
            </a:xfrm>
            <a:prstGeom prst="ellipse">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31">
              <a:extLst>
                <a:ext uri="{FF2B5EF4-FFF2-40B4-BE49-F238E27FC236}">
                  <a16:creationId xmlns:a16="http://schemas.microsoft.com/office/drawing/2014/main" id="{EC11B3EE-24A1-4422-88FF-B64E074C71A7}"/>
                </a:ext>
              </a:extLst>
            </p:cNvPr>
            <p:cNvSpPr>
              <a:spLocks noEditPoints="1"/>
            </p:cNvSpPr>
            <p:nvPr/>
          </p:nvSpPr>
          <p:spPr bwMode="auto">
            <a:xfrm>
              <a:off x="3773743" y="4015713"/>
              <a:ext cx="164592" cy="164592"/>
            </a:xfrm>
            <a:custGeom>
              <a:avLst/>
              <a:gdLst>
                <a:gd name="T0" fmla="*/ 166 w 262"/>
                <a:gd name="T1" fmla="*/ 192 h 262"/>
                <a:gd name="T2" fmla="*/ 104 w 262"/>
                <a:gd name="T3" fmla="*/ 169 h 262"/>
                <a:gd name="T4" fmla="*/ 86 w 262"/>
                <a:gd name="T5" fmla="*/ 212 h 262"/>
                <a:gd name="T6" fmla="*/ 41 w 262"/>
                <a:gd name="T7" fmla="*/ 257 h 262"/>
                <a:gd name="T8" fmla="*/ 26 w 262"/>
                <a:gd name="T9" fmla="*/ 262 h 262"/>
                <a:gd name="T10" fmla="*/ 0 w 262"/>
                <a:gd name="T11" fmla="*/ 236 h 262"/>
                <a:gd name="T12" fmla="*/ 5 w 262"/>
                <a:gd name="T13" fmla="*/ 220 h 262"/>
                <a:gd name="T14" fmla="*/ 49 w 262"/>
                <a:gd name="T15" fmla="*/ 176 h 262"/>
                <a:gd name="T16" fmla="*/ 93 w 262"/>
                <a:gd name="T17" fmla="*/ 158 h 262"/>
                <a:gd name="T18" fmla="*/ 70 w 262"/>
                <a:gd name="T19" fmla="*/ 95 h 262"/>
                <a:gd name="T20" fmla="*/ 166 w 262"/>
                <a:gd name="T21" fmla="*/ 0 h 262"/>
                <a:gd name="T22" fmla="*/ 262 w 262"/>
                <a:gd name="T23" fmla="*/ 95 h 262"/>
                <a:gd name="T24" fmla="*/ 234 w 262"/>
                <a:gd name="T25" fmla="*/ 163 h 262"/>
                <a:gd name="T26" fmla="*/ 166 w 262"/>
                <a:gd name="T27" fmla="*/ 192 h 262"/>
                <a:gd name="T28" fmla="*/ 166 w 262"/>
                <a:gd name="T29" fmla="*/ 155 h 262"/>
                <a:gd name="T30" fmla="*/ 225 w 262"/>
                <a:gd name="T31" fmla="*/ 95 h 262"/>
                <a:gd name="T32" fmla="*/ 166 w 262"/>
                <a:gd name="T33" fmla="*/ 37 h 262"/>
                <a:gd name="T34" fmla="*/ 107 w 262"/>
                <a:gd name="T35" fmla="*/ 95 h 262"/>
                <a:gd name="T36" fmla="*/ 124 w 262"/>
                <a:gd name="T37" fmla="*/ 138 h 262"/>
                <a:gd name="T38" fmla="*/ 166 w 262"/>
                <a:gd name="T39" fmla="*/ 15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262">
                  <a:moveTo>
                    <a:pt x="166" y="192"/>
                  </a:moveTo>
                  <a:cubicBezTo>
                    <a:pt x="144" y="192"/>
                    <a:pt x="122" y="184"/>
                    <a:pt x="104" y="169"/>
                  </a:cubicBezTo>
                  <a:cubicBezTo>
                    <a:pt x="86" y="212"/>
                    <a:pt x="86" y="212"/>
                    <a:pt x="86" y="212"/>
                  </a:cubicBezTo>
                  <a:cubicBezTo>
                    <a:pt x="41" y="257"/>
                    <a:pt x="41" y="257"/>
                    <a:pt x="41" y="257"/>
                  </a:cubicBezTo>
                  <a:cubicBezTo>
                    <a:pt x="36" y="260"/>
                    <a:pt x="31" y="262"/>
                    <a:pt x="26" y="262"/>
                  </a:cubicBezTo>
                  <a:cubicBezTo>
                    <a:pt x="11" y="262"/>
                    <a:pt x="0" y="250"/>
                    <a:pt x="0" y="236"/>
                  </a:cubicBezTo>
                  <a:cubicBezTo>
                    <a:pt x="0" y="230"/>
                    <a:pt x="2" y="225"/>
                    <a:pt x="5" y="220"/>
                  </a:cubicBezTo>
                  <a:cubicBezTo>
                    <a:pt x="49" y="176"/>
                    <a:pt x="49" y="176"/>
                    <a:pt x="49" y="176"/>
                  </a:cubicBezTo>
                  <a:cubicBezTo>
                    <a:pt x="93" y="158"/>
                    <a:pt x="93" y="158"/>
                    <a:pt x="93" y="158"/>
                  </a:cubicBezTo>
                  <a:cubicBezTo>
                    <a:pt x="78" y="140"/>
                    <a:pt x="70" y="117"/>
                    <a:pt x="70" y="95"/>
                  </a:cubicBezTo>
                  <a:cubicBezTo>
                    <a:pt x="70" y="43"/>
                    <a:pt x="114" y="0"/>
                    <a:pt x="166" y="0"/>
                  </a:cubicBezTo>
                  <a:cubicBezTo>
                    <a:pt x="218" y="0"/>
                    <a:pt x="262" y="44"/>
                    <a:pt x="262" y="95"/>
                  </a:cubicBezTo>
                  <a:cubicBezTo>
                    <a:pt x="262" y="120"/>
                    <a:pt x="253" y="145"/>
                    <a:pt x="234" y="163"/>
                  </a:cubicBezTo>
                  <a:cubicBezTo>
                    <a:pt x="215" y="182"/>
                    <a:pt x="191" y="192"/>
                    <a:pt x="166" y="192"/>
                  </a:cubicBezTo>
                  <a:close/>
                  <a:moveTo>
                    <a:pt x="166" y="155"/>
                  </a:moveTo>
                  <a:cubicBezTo>
                    <a:pt x="198" y="155"/>
                    <a:pt x="225" y="128"/>
                    <a:pt x="225" y="95"/>
                  </a:cubicBezTo>
                  <a:cubicBezTo>
                    <a:pt x="225" y="64"/>
                    <a:pt x="198" y="37"/>
                    <a:pt x="166" y="37"/>
                  </a:cubicBezTo>
                  <a:cubicBezTo>
                    <a:pt x="134" y="37"/>
                    <a:pt x="107" y="64"/>
                    <a:pt x="107" y="95"/>
                  </a:cubicBezTo>
                  <a:cubicBezTo>
                    <a:pt x="107" y="111"/>
                    <a:pt x="113" y="126"/>
                    <a:pt x="124" y="138"/>
                  </a:cubicBezTo>
                  <a:cubicBezTo>
                    <a:pt x="136" y="149"/>
                    <a:pt x="151" y="155"/>
                    <a:pt x="166" y="15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Text Placeholder 9">
            <a:extLst>
              <a:ext uri="{FF2B5EF4-FFF2-40B4-BE49-F238E27FC236}">
                <a16:creationId xmlns:a16="http://schemas.microsoft.com/office/drawing/2014/main" id="{81D23541-4F03-4585-9334-2AEFB4F70528}"/>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27" name="TextBox 26">
            <a:extLst>
              <a:ext uri="{FF2B5EF4-FFF2-40B4-BE49-F238E27FC236}">
                <a16:creationId xmlns:a16="http://schemas.microsoft.com/office/drawing/2014/main" id="{353FF90B-B3A0-4E72-839F-B75C47F57F89}"/>
              </a:ext>
            </a:extLst>
          </p:cNvPr>
          <p:cNvSpPr txBox="1"/>
          <p:nvPr/>
        </p:nvSpPr>
        <p:spPr>
          <a:xfrm>
            <a:off x="152400" y="527402"/>
            <a:ext cx="162524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2832718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484910" y="2400300"/>
            <a:ext cx="0" cy="27432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0A3E9179-2025-6D4C-97E6-A195DA1767E3}"/>
              </a:ext>
            </a:extLst>
          </p:cNvPr>
          <p:cNvSpPr>
            <a:spLocks noGrp="1"/>
          </p:cNvSpPr>
          <p:nvPr>
            <p:ph type="body" sz="quarter" idx="11"/>
          </p:nvPr>
        </p:nvSpPr>
        <p:spPr>
          <a:xfrm>
            <a:off x="-1" y="1302534"/>
            <a:ext cx="9143999" cy="383260"/>
          </a:xfrm>
          <a:prstGeom prst="rect">
            <a:avLst/>
          </a:prstGeom>
        </p:spPr>
        <p:txBody>
          <a:bodyPr>
            <a:normAutofit/>
          </a:bodyPr>
          <a:lstStyle/>
          <a:p>
            <a:pPr algn="ctr"/>
            <a:r>
              <a:rPr lang="en-US" sz="2000" dirty="0"/>
              <a:t>Research Training</a:t>
            </a:r>
          </a:p>
        </p:txBody>
      </p:sp>
      <p:sp>
        <p:nvSpPr>
          <p:cNvPr id="39" name="TextBox 38">
            <a:extLst>
              <a:ext uri="{FF2B5EF4-FFF2-40B4-BE49-F238E27FC236}">
                <a16:creationId xmlns:a16="http://schemas.microsoft.com/office/drawing/2014/main" id="{522AAAC1-9BFB-41FA-AD98-A32625BE442B}"/>
              </a:ext>
            </a:extLst>
          </p:cNvPr>
          <p:cNvSpPr txBox="1"/>
          <p:nvPr/>
        </p:nvSpPr>
        <p:spPr>
          <a:xfrm>
            <a:off x="1036398" y="5822066"/>
            <a:ext cx="7125925"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sp>
        <p:nvSpPr>
          <p:cNvPr id="40" name="TextBox 39">
            <a:extLst>
              <a:ext uri="{FF2B5EF4-FFF2-40B4-BE49-F238E27FC236}">
                <a16:creationId xmlns:a16="http://schemas.microsoft.com/office/drawing/2014/main" id="{22BCC69D-A4E6-4E40-A78F-0B60A6C1BFF6}"/>
              </a:ext>
            </a:extLst>
          </p:cNvPr>
          <p:cNvSpPr txBox="1"/>
          <p:nvPr/>
        </p:nvSpPr>
        <p:spPr>
          <a:xfrm>
            <a:off x="228600" y="1811696"/>
            <a:ext cx="4075981"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D14C27"/>
                </a:solidFill>
              </a:rPr>
              <a:t>WIOA Approved Training Programs</a:t>
            </a:r>
          </a:p>
        </p:txBody>
      </p:sp>
      <p:sp>
        <p:nvSpPr>
          <p:cNvPr id="41" name="TextBox 40">
            <a:extLst>
              <a:ext uri="{FF2B5EF4-FFF2-40B4-BE49-F238E27FC236}">
                <a16:creationId xmlns:a16="http://schemas.microsoft.com/office/drawing/2014/main" id="{416F7CB2-D358-45E2-9FAB-4D8FB2E12126}"/>
              </a:ext>
            </a:extLst>
          </p:cNvPr>
          <p:cNvSpPr txBox="1"/>
          <p:nvPr/>
        </p:nvSpPr>
        <p:spPr>
          <a:xfrm>
            <a:off x="4722801" y="1765006"/>
            <a:ext cx="4421200" cy="215444"/>
          </a:xfrm>
          <a:prstGeom prst="rect">
            <a:avLst/>
          </a:prstGeom>
          <a:noFill/>
        </p:spPr>
        <p:txBody>
          <a:bodyPr wrap="square" lIns="0" tIns="0" rIns="0" bIns="0" rtlCol="0">
            <a:spAutoFit/>
          </a:bodyPr>
          <a:lstStyle/>
          <a:p>
            <a:pPr algn="ctr"/>
            <a:r>
              <a:rPr lang="en-US" sz="1400" b="1" dirty="0">
                <a:solidFill>
                  <a:srgbClr val="D14C27"/>
                </a:solidFill>
              </a:rPr>
              <a:t>PUBLIC &amp; PRIVATE TRAINING PROGRAMS</a:t>
            </a:r>
            <a:r>
              <a:rPr lang="en-US" sz="1050" b="1" dirty="0">
                <a:solidFill>
                  <a:srgbClr val="D14C27"/>
                </a:solidFill>
              </a:rPr>
              <a:t>*</a:t>
            </a:r>
          </a:p>
        </p:txBody>
      </p:sp>
      <p:pic>
        <p:nvPicPr>
          <p:cNvPr id="10" name="Picture 9">
            <a:extLst>
              <a:ext uri="{FF2B5EF4-FFF2-40B4-BE49-F238E27FC236}">
                <a16:creationId xmlns:a16="http://schemas.microsoft.com/office/drawing/2014/main" id="{DF6EA0D6-9E3F-4BF8-B8B7-C68B77DC4250}"/>
              </a:ext>
            </a:extLst>
          </p:cNvPr>
          <p:cNvPicPr>
            <a:picLocks noChangeAspect="1"/>
          </p:cNvPicPr>
          <p:nvPr/>
        </p:nvPicPr>
        <p:blipFill>
          <a:blip r:embed="rId2"/>
          <a:stretch>
            <a:fillRect/>
          </a:stretch>
        </p:blipFill>
        <p:spPr>
          <a:xfrm>
            <a:off x="4722800" y="2059662"/>
            <a:ext cx="4287593" cy="3520968"/>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A3C103B-DE01-40D0-9789-D22949D1CBE4}"/>
              </a:ext>
            </a:extLst>
          </p:cNvPr>
          <p:cNvPicPr>
            <a:picLocks noChangeAspect="1"/>
          </p:cNvPicPr>
          <p:nvPr/>
        </p:nvPicPr>
        <p:blipFill>
          <a:blip r:embed="rId3"/>
          <a:stretch>
            <a:fillRect/>
          </a:stretch>
        </p:blipFill>
        <p:spPr>
          <a:xfrm>
            <a:off x="211944" y="2148492"/>
            <a:ext cx="3957731" cy="3459254"/>
          </a:xfrm>
          <a:prstGeom prst="rect">
            <a:avLst/>
          </a:prstGeom>
          <a:ln>
            <a:solidFill>
              <a:schemeClr val="tx1"/>
            </a:solidFill>
          </a:ln>
          <a:effectLst>
            <a:outerShdw blurRad="292100" dist="139700" dir="2700000" algn="tl" rotWithShape="0">
              <a:srgbClr val="333333">
                <a:alpha val="65000"/>
              </a:srgbClr>
            </a:outerShdw>
          </a:effectLst>
        </p:spPr>
      </p:pic>
      <p:sp>
        <p:nvSpPr>
          <p:cNvPr id="12" name="Text Placeholder 9">
            <a:extLst>
              <a:ext uri="{FF2B5EF4-FFF2-40B4-BE49-F238E27FC236}">
                <a16:creationId xmlns:a16="http://schemas.microsoft.com/office/drawing/2014/main" id="{03BDF439-896D-476A-A853-3CC734DF894A}"/>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3" name="TextBox 12">
            <a:extLst>
              <a:ext uri="{FF2B5EF4-FFF2-40B4-BE49-F238E27FC236}">
                <a16:creationId xmlns:a16="http://schemas.microsoft.com/office/drawing/2014/main" id="{0F2B3B50-F915-47BA-9468-5CC3EF0C30BC}"/>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1364418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2984F258-FCBF-FA43-B019-E802E04D22B4}"/>
              </a:ext>
            </a:extLst>
          </p:cNvPr>
          <p:cNvSpPr>
            <a:spLocks noGrp="1"/>
          </p:cNvSpPr>
          <p:nvPr>
            <p:ph type="body" sz="quarter" idx="11"/>
          </p:nvPr>
        </p:nvSpPr>
        <p:spPr>
          <a:xfrm>
            <a:off x="5020120" y="1659576"/>
            <a:ext cx="3520307" cy="191630"/>
          </a:xfrm>
          <a:prstGeom prst="rect">
            <a:avLst/>
          </a:prstGeom>
        </p:spPr>
        <p:txBody>
          <a:bodyPr>
            <a:normAutofit/>
          </a:bodyPr>
          <a:lstStyle/>
          <a:p>
            <a:r>
              <a:rPr lang="en-US" sz="2000" dirty="0"/>
              <a:t>Guides:</a:t>
            </a:r>
          </a:p>
        </p:txBody>
      </p:sp>
      <p:grpSp>
        <p:nvGrpSpPr>
          <p:cNvPr id="31" name="Group 30">
            <a:extLst>
              <a:ext uri="{FF2B5EF4-FFF2-40B4-BE49-F238E27FC236}">
                <a16:creationId xmlns:a16="http://schemas.microsoft.com/office/drawing/2014/main" id="{87179017-038A-4E97-8F98-5E9E7BC5AB99}"/>
              </a:ext>
            </a:extLst>
          </p:cNvPr>
          <p:cNvGrpSpPr/>
          <p:nvPr/>
        </p:nvGrpSpPr>
        <p:grpSpPr>
          <a:xfrm>
            <a:off x="1" y="1488458"/>
            <a:ext cx="8993321" cy="4829964"/>
            <a:chOff x="-130927" y="1864028"/>
            <a:chExt cx="8993321" cy="4829964"/>
          </a:xfrm>
        </p:grpSpPr>
        <p:grpSp>
          <p:nvGrpSpPr>
            <p:cNvPr id="2" name="Group 1">
              <a:extLst>
                <a:ext uri="{FF2B5EF4-FFF2-40B4-BE49-F238E27FC236}">
                  <a16:creationId xmlns:a16="http://schemas.microsoft.com/office/drawing/2014/main" id="{BF6D00D7-6FCB-4665-8437-9C12AD3DC3CD}"/>
                </a:ext>
              </a:extLst>
            </p:cNvPr>
            <p:cNvGrpSpPr/>
            <p:nvPr/>
          </p:nvGrpSpPr>
          <p:grpSpPr>
            <a:xfrm>
              <a:off x="4886341" y="2211741"/>
              <a:ext cx="3976053" cy="1944440"/>
              <a:chOff x="2013744" y="2937258"/>
              <a:chExt cx="3976053" cy="1944440"/>
            </a:xfrm>
          </p:grpSpPr>
          <p:sp>
            <p:nvSpPr>
              <p:cNvPr id="5" name="Freeform 4"/>
              <p:cNvSpPr/>
              <p:nvPr/>
            </p:nvSpPr>
            <p:spPr>
              <a:xfrm>
                <a:off x="2013745" y="2937258"/>
                <a:ext cx="2981353" cy="488949"/>
              </a:xfrm>
              <a:custGeom>
                <a:avLst/>
                <a:gdLst>
                  <a:gd name="connsiteX0" fmla="*/ 0 w 2981353"/>
                  <a:gd name="connsiteY0" fmla="*/ 0 h 488949"/>
                  <a:gd name="connsiteX1" fmla="*/ 2981353 w 2981353"/>
                  <a:gd name="connsiteY1" fmla="*/ 0 h 488949"/>
                  <a:gd name="connsiteX2" fmla="*/ 2552728 w 2981353"/>
                  <a:gd name="connsiteY2" fmla="*/ 488949 h 488949"/>
                  <a:gd name="connsiteX3" fmla="*/ 0 w 2981353"/>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2981353" h="488949">
                    <a:moveTo>
                      <a:pt x="0" y="0"/>
                    </a:moveTo>
                    <a:lnTo>
                      <a:pt x="2981353" y="0"/>
                    </a:lnTo>
                    <a:lnTo>
                      <a:pt x="2552728"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013744" y="4392749"/>
                <a:ext cx="3976053" cy="488949"/>
              </a:xfrm>
              <a:custGeom>
                <a:avLst/>
                <a:gdLst>
                  <a:gd name="connsiteX0" fmla="*/ 0 w 3976053"/>
                  <a:gd name="connsiteY0" fmla="*/ 0 h 488949"/>
                  <a:gd name="connsiteX1" fmla="*/ 3976053 w 3976053"/>
                  <a:gd name="connsiteY1" fmla="*/ 0 h 488949"/>
                  <a:gd name="connsiteX2" fmla="*/ 3547428 w 3976053"/>
                  <a:gd name="connsiteY2" fmla="*/ 488949 h 488949"/>
                  <a:gd name="connsiteX3" fmla="*/ 0 w 3976053"/>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976053" h="488949">
                    <a:moveTo>
                      <a:pt x="0" y="0"/>
                    </a:moveTo>
                    <a:lnTo>
                      <a:pt x="3976053" y="0"/>
                    </a:lnTo>
                    <a:lnTo>
                      <a:pt x="3547428" y="488949"/>
                    </a:lnTo>
                    <a:lnTo>
                      <a:pt x="0" y="488949"/>
                    </a:lnTo>
                    <a:close/>
                  </a:path>
                </a:pathLst>
              </a:custGeom>
              <a:solidFill>
                <a:srgbClr val="0061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013744" y="3907584"/>
                <a:ext cx="3644487" cy="488949"/>
              </a:xfrm>
              <a:custGeom>
                <a:avLst/>
                <a:gdLst>
                  <a:gd name="connsiteX0" fmla="*/ 0 w 3644487"/>
                  <a:gd name="connsiteY0" fmla="*/ 0 h 488949"/>
                  <a:gd name="connsiteX1" fmla="*/ 3644487 w 3644487"/>
                  <a:gd name="connsiteY1" fmla="*/ 0 h 488949"/>
                  <a:gd name="connsiteX2" fmla="*/ 3215862 w 3644487"/>
                  <a:gd name="connsiteY2" fmla="*/ 488949 h 488949"/>
                  <a:gd name="connsiteX3" fmla="*/ 0 w 3644487"/>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644487" h="488949">
                    <a:moveTo>
                      <a:pt x="0" y="0"/>
                    </a:moveTo>
                    <a:lnTo>
                      <a:pt x="3644487" y="0"/>
                    </a:lnTo>
                    <a:lnTo>
                      <a:pt x="3215862"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13744" y="3422421"/>
                <a:ext cx="3312920" cy="488949"/>
              </a:xfrm>
              <a:custGeom>
                <a:avLst/>
                <a:gdLst>
                  <a:gd name="connsiteX0" fmla="*/ 0 w 3312920"/>
                  <a:gd name="connsiteY0" fmla="*/ 0 h 488949"/>
                  <a:gd name="connsiteX1" fmla="*/ 3312920 w 3312920"/>
                  <a:gd name="connsiteY1" fmla="*/ 0 h 488949"/>
                  <a:gd name="connsiteX2" fmla="*/ 2884295 w 3312920"/>
                  <a:gd name="connsiteY2" fmla="*/ 488949 h 488949"/>
                  <a:gd name="connsiteX3" fmla="*/ 0 w 3312920"/>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312920" h="488949">
                    <a:moveTo>
                      <a:pt x="0" y="0"/>
                    </a:moveTo>
                    <a:lnTo>
                      <a:pt x="3312920" y="0"/>
                    </a:lnTo>
                    <a:lnTo>
                      <a:pt x="2884295"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a:spLocks/>
              </p:cNvSpPr>
              <p:nvPr/>
            </p:nvSpPr>
            <p:spPr>
              <a:xfrm>
                <a:off x="2226834" y="3030334"/>
                <a:ext cx="2629838"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Job Skills Guide</a:t>
                </a:r>
              </a:p>
            </p:txBody>
          </p:sp>
          <p:sp>
            <p:nvSpPr>
              <p:cNvPr id="10" name="TextBox 9"/>
              <p:cNvSpPr txBox="1">
                <a:spLocks/>
              </p:cNvSpPr>
              <p:nvPr/>
            </p:nvSpPr>
            <p:spPr>
              <a:xfrm>
                <a:off x="2226834" y="3548299"/>
                <a:ext cx="2483189"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Digital Literacy Guide</a:t>
                </a:r>
              </a:p>
            </p:txBody>
          </p:sp>
          <p:sp>
            <p:nvSpPr>
              <p:cNvPr id="11" name="TextBox 10"/>
              <p:cNvSpPr txBox="1">
                <a:spLocks/>
              </p:cNvSpPr>
              <p:nvPr/>
            </p:nvSpPr>
            <p:spPr>
              <a:xfrm>
                <a:off x="2226834" y="4004565"/>
                <a:ext cx="3099830"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Resume Writing Guide</a:t>
                </a:r>
              </a:p>
            </p:txBody>
          </p:sp>
          <p:sp>
            <p:nvSpPr>
              <p:cNvPr id="12" name="TextBox 11"/>
              <p:cNvSpPr txBox="1">
                <a:spLocks/>
              </p:cNvSpPr>
              <p:nvPr/>
            </p:nvSpPr>
            <p:spPr>
              <a:xfrm>
                <a:off x="2226834" y="4508020"/>
                <a:ext cx="3181928"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Social Media Guides</a:t>
                </a:r>
              </a:p>
            </p:txBody>
          </p:sp>
        </p:grpSp>
        <p:pic>
          <p:nvPicPr>
            <p:cNvPr id="23" name="Picture 22">
              <a:extLst>
                <a:ext uri="{FF2B5EF4-FFF2-40B4-BE49-F238E27FC236}">
                  <a16:creationId xmlns:a16="http://schemas.microsoft.com/office/drawing/2014/main" id="{70922EBA-3FFE-4A8F-BB67-CC06AF850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27" y="1864028"/>
              <a:ext cx="5227574" cy="4829964"/>
            </a:xfrm>
            <a:prstGeom prst="rect">
              <a:avLst/>
            </a:prstGeom>
          </p:spPr>
        </p:pic>
      </p:grpSp>
      <p:pic>
        <p:nvPicPr>
          <p:cNvPr id="13" name="Picture 12">
            <a:extLst>
              <a:ext uri="{FF2B5EF4-FFF2-40B4-BE49-F238E27FC236}">
                <a16:creationId xmlns:a16="http://schemas.microsoft.com/office/drawing/2014/main" id="{E621AE7E-DF05-4930-BA05-DFAC815E2C1E}"/>
              </a:ext>
            </a:extLst>
          </p:cNvPr>
          <p:cNvPicPr>
            <a:picLocks noChangeAspect="1"/>
          </p:cNvPicPr>
          <p:nvPr/>
        </p:nvPicPr>
        <p:blipFill>
          <a:blip r:embed="rId3"/>
          <a:stretch>
            <a:fillRect/>
          </a:stretch>
        </p:blipFill>
        <p:spPr>
          <a:xfrm>
            <a:off x="468863" y="1871718"/>
            <a:ext cx="4180461" cy="3060948"/>
          </a:xfrm>
          <a:prstGeom prst="rect">
            <a:avLst/>
          </a:prstGeom>
          <a:solidFill>
            <a:srgbClr val="4D4D4D"/>
          </a:solidFill>
          <a:ln>
            <a:solidFill>
              <a:srgbClr val="4D4D4D"/>
            </a:solidFill>
          </a:ln>
        </p:spPr>
      </p:pic>
      <p:sp>
        <p:nvSpPr>
          <p:cNvPr id="16" name="Text Placeholder 9">
            <a:extLst>
              <a:ext uri="{FF2B5EF4-FFF2-40B4-BE49-F238E27FC236}">
                <a16:creationId xmlns:a16="http://schemas.microsoft.com/office/drawing/2014/main" id="{8F78319E-247A-452E-94F3-5D46B219A8C5}"/>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7" name="TextBox 16">
            <a:extLst>
              <a:ext uri="{FF2B5EF4-FFF2-40B4-BE49-F238E27FC236}">
                <a16:creationId xmlns:a16="http://schemas.microsoft.com/office/drawing/2014/main" id="{EE5573FE-FA5C-48BB-94DB-0D128D004E0C}"/>
              </a:ext>
            </a:extLst>
          </p:cNvPr>
          <p:cNvSpPr txBox="1"/>
          <p:nvPr/>
        </p:nvSpPr>
        <p:spPr>
          <a:xfrm>
            <a:off x="152400" y="527402"/>
            <a:ext cx="16764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40944099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CDDE09-0080-4D2F-B05A-68E48C966C35}"/>
              </a:ext>
            </a:extLst>
          </p:cNvPr>
          <p:cNvGrpSpPr/>
          <p:nvPr/>
        </p:nvGrpSpPr>
        <p:grpSpPr>
          <a:xfrm>
            <a:off x="290912" y="5017189"/>
            <a:ext cx="2804346" cy="543983"/>
            <a:chOff x="543865" y="4599518"/>
            <a:chExt cx="2134981" cy="543983"/>
          </a:xfrm>
        </p:grpSpPr>
        <p:sp>
          <p:nvSpPr>
            <p:cNvPr id="8" name="Rectangle 7"/>
            <p:cNvSpPr/>
            <p:nvPr/>
          </p:nvSpPr>
          <p:spPr>
            <a:xfrm>
              <a:off x="543865" y="4599518"/>
              <a:ext cx="2134981"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5015" y="4787740"/>
              <a:ext cx="1381293" cy="188770"/>
            </a:xfrm>
            <a:prstGeom prst="rect">
              <a:avLst/>
            </a:prstGeom>
            <a:noFill/>
          </p:spPr>
          <p:txBody>
            <a:bodyPr wrap="square" lIns="0" tIns="0" rIns="0" bIns="0" rtlCol="0">
              <a:spAutoFit/>
            </a:bodyPr>
            <a:lstStyle/>
            <a:p>
              <a:pPr algn="ctr">
                <a:lnSpc>
                  <a:spcPts val="1400"/>
                </a:lnSpc>
              </a:pPr>
              <a:r>
                <a:rPr lang="en-US" sz="1600" b="1" spc="20" dirty="0">
                  <a:solidFill>
                    <a:schemeClr val="bg1"/>
                  </a:solidFill>
                </a:rPr>
                <a:t>Resume Builder</a:t>
              </a:r>
            </a:p>
          </p:txBody>
        </p:sp>
      </p:grpSp>
      <p:sp>
        <p:nvSpPr>
          <p:cNvPr id="21" name="Text Placeholder 2">
            <a:extLst>
              <a:ext uri="{FF2B5EF4-FFF2-40B4-BE49-F238E27FC236}">
                <a16:creationId xmlns:a16="http://schemas.microsoft.com/office/drawing/2014/main" id="{9B5FA562-FEC6-344A-9A8B-E3BDF7BAED88}"/>
              </a:ext>
            </a:extLst>
          </p:cNvPr>
          <p:cNvSpPr>
            <a:spLocks noGrp="1"/>
          </p:cNvSpPr>
          <p:nvPr>
            <p:ph type="body" sz="quarter" idx="11"/>
          </p:nvPr>
        </p:nvSpPr>
        <p:spPr>
          <a:xfrm>
            <a:off x="0" y="1523999"/>
            <a:ext cx="9144000" cy="383259"/>
          </a:xfrm>
          <a:prstGeom prst="rect">
            <a:avLst/>
          </a:prstGeom>
        </p:spPr>
        <p:txBody>
          <a:bodyPr>
            <a:normAutofit/>
          </a:bodyPr>
          <a:lstStyle/>
          <a:p>
            <a:pPr algn="ctr"/>
            <a:r>
              <a:rPr lang="en-US" sz="2000" dirty="0"/>
              <a:t>Find Jobs Tools</a:t>
            </a:r>
          </a:p>
        </p:txBody>
      </p:sp>
      <p:pic>
        <p:nvPicPr>
          <p:cNvPr id="22" name="Picture 21">
            <a:extLst>
              <a:ext uri="{FF2B5EF4-FFF2-40B4-BE49-F238E27FC236}">
                <a16:creationId xmlns:a16="http://schemas.microsoft.com/office/drawing/2014/main" id="{A20B7FF1-0EDE-479A-B879-64B73F528B2B}"/>
              </a:ext>
            </a:extLst>
          </p:cNvPr>
          <p:cNvPicPr>
            <a:picLocks noChangeAspect="1"/>
          </p:cNvPicPr>
          <p:nvPr/>
        </p:nvPicPr>
        <p:blipFill>
          <a:blip r:embed="rId2"/>
          <a:stretch>
            <a:fillRect/>
          </a:stretch>
        </p:blipFill>
        <p:spPr>
          <a:xfrm>
            <a:off x="299538" y="2011620"/>
            <a:ext cx="2788920" cy="2998589"/>
          </a:xfrm>
          <a:prstGeom prst="rect">
            <a:avLst/>
          </a:prstGeom>
          <a:ln>
            <a:solidFill>
              <a:schemeClr val="tx1"/>
            </a:solidFill>
          </a:ln>
          <a:effectLst/>
        </p:spPr>
      </p:pic>
      <p:sp>
        <p:nvSpPr>
          <p:cNvPr id="23" name="Rectangle 22">
            <a:extLst>
              <a:ext uri="{FF2B5EF4-FFF2-40B4-BE49-F238E27FC236}">
                <a16:creationId xmlns:a16="http://schemas.microsoft.com/office/drawing/2014/main" id="{62C7709C-E25D-463F-88AE-6E6B87A96B93}"/>
              </a:ext>
            </a:extLst>
          </p:cNvPr>
          <p:cNvSpPr/>
          <p:nvPr/>
        </p:nvSpPr>
        <p:spPr>
          <a:xfrm>
            <a:off x="3255523" y="5017189"/>
            <a:ext cx="2804346"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A5FB4E-F64F-4E9E-8326-8BF200D075A8}"/>
              </a:ext>
            </a:extLst>
          </p:cNvPr>
          <p:cNvSpPr/>
          <p:nvPr/>
        </p:nvSpPr>
        <p:spPr>
          <a:xfrm>
            <a:off x="6184386" y="5023931"/>
            <a:ext cx="2804346"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C17662B-6133-46F6-966C-81C68B702B3D}"/>
              </a:ext>
            </a:extLst>
          </p:cNvPr>
          <p:cNvPicPr>
            <a:picLocks noChangeAspect="1"/>
          </p:cNvPicPr>
          <p:nvPr/>
        </p:nvPicPr>
        <p:blipFill rotWithShape="1">
          <a:blip r:embed="rId3"/>
          <a:srcRect b="1861"/>
          <a:stretch/>
        </p:blipFill>
        <p:spPr>
          <a:xfrm>
            <a:off x="3255574" y="2012228"/>
            <a:ext cx="2788920" cy="2997981"/>
          </a:xfrm>
          <a:prstGeom prst="rect">
            <a:avLst/>
          </a:prstGeom>
          <a:ln>
            <a:solidFill>
              <a:schemeClr val="tx1"/>
            </a:solidFill>
          </a:ln>
        </p:spPr>
      </p:pic>
      <p:pic>
        <p:nvPicPr>
          <p:cNvPr id="15" name="Picture 14">
            <a:extLst>
              <a:ext uri="{FF2B5EF4-FFF2-40B4-BE49-F238E27FC236}">
                <a16:creationId xmlns:a16="http://schemas.microsoft.com/office/drawing/2014/main" id="{4F472453-332A-4DF7-BB88-14C2AA1E079C}"/>
              </a:ext>
            </a:extLst>
          </p:cNvPr>
          <p:cNvPicPr>
            <a:picLocks noChangeAspect="1"/>
          </p:cNvPicPr>
          <p:nvPr/>
        </p:nvPicPr>
        <p:blipFill rotWithShape="1">
          <a:blip r:embed="rId4"/>
          <a:srcRect b="2137"/>
          <a:stretch/>
        </p:blipFill>
        <p:spPr>
          <a:xfrm>
            <a:off x="6193560" y="2000827"/>
            <a:ext cx="2788920" cy="3023104"/>
          </a:xfrm>
          <a:prstGeom prst="rect">
            <a:avLst/>
          </a:prstGeom>
          <a:ln>
            <a:solidFill>
              <a:schemeClr val="tx1"/>
            </a:solidFill>
          </a:ln>
        </p:spPr>
      </p:pic>
      <p:sp>
        <p:nvSpPr>
          <p:cNvPr id="26" name="TextBox 25">
            <a:extLst>
              <a:ext uri="{FF2B5EF4-FFF2-40B4-BE49-F238E27FC236}">
                <a16:creationId xmlns:a16="http://schemas.microsoft.com/office/drawing/2014/main" id="{FC385AB2-42B8-4264-B2B4-107ED9E31267}"/>
              </a:ext>
            </a:extLst>
          </p:cNvPr>
          <p:cNvSpPr txBox="1"/>
          <p:nvPr/>
        </p:nvSpPr>
        <p:spPr>
          <a:xfrm>
            <a:off x="3663232" y="5201537"/>
            <a:ext cx="1814360" cy="188770"/>
          </a:xfrm>
          <a:prstGeom prst="rect">
            <a:avLst/>
          </a:prstGeom>
          <a:noFill/>
        </p:spPr>
        <p:txBody>
          <a:bodyPr wrap="square" lIns="0" tIns="0" rIns="0" bIns="0" rtlCol="0">
            <a:spAutoFit/>
          </a:bodyPr>
          <a:lstStyle/>
          <a:p>
            <a:pPr algn="ctr">
              <a:lnSpc>
                <a:spcPts val="1400"/>
              </a:lnSpc>
            </a:pPr>
            <a:r>
              <a:rPr lang="en-US" sz="1600" b="1" spc="20" dirty="0" err="1">
                <a:solidFill>
                  <a:schemeClr val="bg1"/>
                </a:solidFill>
              </a:rPr>
              <a:t>JobFinder</a:t>
            </a:r>
            <a:endParaRPr lang="en-US" sz="1600" b="1" spc="20" dirty="0">
              <a:solidFill>
                <a:schemeClr val="bg1"/>
              </a:solidFill>
            </a:endParaRPr>
          </a:p>
        </p:txBody>
      </p:sp>
      <p:sp>
        <p:nvSpPr>
          <p:cNvPr id="27" name="TextBox 26">
            <a:extLst>
              <a:ext uri="{FF2B5EF4-FFF2-40B4-BE49-F238E27FC236}">
                <a16:creationId xmlns:a16="http://schemas.microsoft.com/office/drawing/2014/main" id="{A7DB693C-0279-419D-8DA8-36E22B271AA2}"/>
              </a:ext>
            </a:extLst>
          </p:cNvPr>
          <p:cNvSpPr txBox="1"/>
          <p:nvPr/>
        </p:nvSpPr>
        <p:spPr>
          <a:xfrm>
            <a:off x="6548851" y="5194795"/>
            <a:ext cx="1814360" cy="188770"/>
          </a:xfrm>
          <a:prstGeom prst="rect">
            <a:avLst/>
          </a:prstGeom>
          <a:noFill/>
        </p:spPr>
        <p:txBody>
          <a:bodyPr wrap="square" lIns="0" tIns="0" rIns="0" bIns="0" rtlCol="0">
            <a:spAutoFit/>
          </a:bodyPr>
          <a:lstStyle/>
          <a:p>
            <a:pPr algn="ctr">
              <a:lnSpc>
                <a:spcPts val="1400"/>
              </a:lnSpc>
            </a:pPr>
            <a:r>
              <a:rPr lang="en-US" sz="1600" b="1" spc="20" dirty="0">
                <a:solidFill>
                  <a:schemeClr val="bg1"/>
                </a:solidFill>
              </a:rPr>
              <a:t>Illinois </a:t>
            </a:r>
            <a:r>
              <a:rPr lang="en-US" sz="1600" b="1" spc="20" dirty="0" err="1">
                <a:solidFill>
                  <a:schemeClr val="bg1"/>
                </a:solidFill>
              </a:rPr>
              <a:t>JobLink</a:t>
            </a:r>
            <a:endParaRPr lang="en-US" sz="1600" b="1" spc="20" dirty="0">
              <a:solidFill>
                <a:schemeClr val="bg1"/>
              </a:solidFill>
            </a:endParaRPr>
          </a:p>
        </p:txBody>
      </p:sp>
      <p:sp>
        <p:nvSpPr>
          <p:cNvPr id="14" name="Text Placeholder 9">
            <a:extLst>
              <a:ext uri="{FF2B5EF4-FFF2-40B4-BE49-F238E27FC236}">
                <a16:creationId xmlns:a16="http://schemas.microsoft.com/office/drawing/2014/main" id="{DC44622A-8E6D-479B-9415-2FDC81B1B9F0}"/>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7" name="TextBox 16">
            <a:extLst>
              <a:ext uri="{FF2B5EF4-FFF2-40B4-BE49-F238E27FC236}">
                <a16:creationId xmlns:a16="http://schemas.microsoft.com/office/drawing/2014/main" id="{60353DB9-DD69-4C7C-BB2E-619DF77A76B3}"/>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7360937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9">
            <a:extLst>
              <a:ext uri="{FF2B5EF4-FFF2-40B4-BE49-F238E27FC236}">
                <a16:creationId xmlns:a16="http://schemas.microsoft.com/office/drawing/2014/main" id="{8C1EC439-76A4-4A5A-A549-A70FF4576711}"/>
              </a:ext>
            </a:extLst>
          </p:cNvPr>
          <p:cNvSpPr txBox="1">
            <a:spLocks/>
          </p:cNvSpPr>
          <p:nvPr/>
        </p:nvSpPr>
        <p:spPr>
          <a:xfrm>
            <a:off x="228600" y="169542"/>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Certificate of Completion</a:t>
            </a:r>
          </a:p>
        </p:txBody>
      </p:sp>
      <p:pic>
        <p:nvPicPr>
          <p:cNvPr id="25" name="Picture 24">
            <a:extLst>
              <a:ext uri="{FF2B5EF4-FFF2-40B4-BE49-F238E27FC236}">
                <a16:creationId xmlns:a16="http://schemas.microsoft.com/office/drawing/2014/main" id="{AFED41AB-9800-4C6A-9DD0-88D9CA991D21}"/>
              </a:ext>
            </a:extLst>
          </p:cNvPr>
          <p:cNvPicPr>
            <a:picLocks noChangeAspect="1"/>
          </p:cNvPicPr>
          <p:nvPr/>
        </p:nvPicPr>
        <p:blipFill rotWithShape="1">
          <a:blip r:embed="rId2"/>
          <a:srcRect b="30383"/>
          <a:stretch/>
        </p:blipFill>
        <p:spPr>
          <a:xfrm>
            <a:off x="541365" y="1590065"/>
            <a:ext cx="8179645" cy="4413920"/>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35D5B19-F4F7-4EBC-8121-C23E2E17BEC3}"/>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036127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9">
            <a:extLst>
              <a:ext uri="{FF2B5EF4-FFF2-40B4-BE49-F238E27FC236}">
                <a16:creationId xmlns:a16="http://schemas.microsoft.com/office/drawing/2014/main" id="{8C1EC439-76A4-4A5A-A549-A70FF4576711}"/>
              </a:ext>
            </a:extLst>
          </p:cNvPr>
          <p:cNvSpPr txBox="1">
            <a:spLocks/>
          </p:cNvSpPr>
          <p:nvPr/>
        </p:nvSpPr>
        <p:spPr>
          <a:xfrm>
            <a:off x="170873" y="227320"/>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Supporting Resources</a:t>
            </a:r>
          </a:p>
        </p:txBody>
      </p:sp>
      <p:sp>
        <p:nvSpPr>
          <p:cNvPr id="2" name="Rectangle 1">
            <a:extLst>
              <a:ext uri="{FF2B5EF4-FFF2-40B4-BE49-F238E27FC236}">
                <a16:creationId xmlns:a16="http://schemas.microsoft.com/office/drawing/2014/main" id="{4A93D5E2-D8C3-4F24-84EF-61DEB8A79B58}"/>
              </a:ext>
            </a:extLst>
          </p:cNvPr>
          <p:cNvSpPr/>
          <p:nvPr/>
        </p:nvSpPr>
        <p:spPr>
          <a:xfrm>
            <a:off x="685800" y="895143"/>
            <a:ext cx="5781764" cy="1337482"/>
          </a:xfrm>
          <a:prstGeom prst="rect">
            <a:avLst/>
          </a:prstGeom>
        </p:spPr>
        <p:txBody>
          <a:bodyPr wrap="square">
            <a:spAutoFit/>
          </a:bodyPr>
          <a:lstStyle/>
          <a:p>
            <a:pPr marL="285750" indent="-285750">
              <a:lnSpc>
                <a:spcPct val="114000"/>
              </a:lnSpc>
              <a:buFont typeface="Arial" panose="020B0604020202020204" pitchFamily="34" charset="0"/>
              <a:buChar char="•"/>
            </a:pPr>
            <a:r>
              <a:rPr lang="en-US" sz="1800" dirty="0"/>
              <a:t>Guide for Using Employment 101 Customer Guide (PDF)</a:t>
            </a:r>
          </a:p>
          <a:p>
            <a:pPr marL="285750" indent="-285750">
              <a:lnSpc>
                <a:spcPct val="114000"/>
              </a:lnSpc>
              <a:buFont typeface="Arial" panose="020B0604020202020204" pitchFamily="34" charset="0"/>
              <a:buChar char="•"/>
            </a:pPr>
            <a:r>
              <a:rPr lang="en-US" sz="1800" dirty="0"/>
              <a:t>Employment 101 Overview for Customers (PDF)</a:t>
            </a:r>
          </a:p>
          <a:p>
            <a:pPr marL="285750" indent="-285750">
              <a:lnSpc>
                <a:spcPct val="114000"/>
              </a:lnSpc>
              <a:buFont typeface="Arial" panose="020B0604020202020204" pitchFamily="34" charset="0"/>
              <a:buChar char="•"/>
            </a:pPr>
            <a:r>
              <a:rPr lang="en-US" sz="1800" dirty="0"/>
              <a:t>Employment 101 - Career Plan Instructor Guide (PPT)</a:t>
            </a:r>
          </a:p>
          <a:p>
            <a:pPr marL="285750" indent="-285750">
              <a:lnSpc>
                <a:spcPct val="114000"/>
              </a:lnSpc>
              <a:buFont typeface="Arial" panose="020B0604020202020204" pitchFamily="34" charset="0"/>
              <a:buChar char="•"/>
            </a:pPr>
            <a:r>
              <a:rPr lang="en-US" sz="1800" dirty="0"/>
              <a:t>Employment 101 - Job Search Plan Instructor Guide (PPT)</a:t>
            </a:r>
          </a:p>
        </p:txBody>
      </p:sp>
      <p:pic>
        <p:nvPicPr>
          <p:cNvPr id="3" name="Picture 2">
            <a:extLst>
              <a:ext uri="{FF2B5EF4-FFF2-40B4-BE49-F238E27FC236}">
                <a16:creationId xmlns:a16="http://schemas.microsoft.com/office/drawing/2014/main" id="{95D07112-0CD0-411A-9196-740F88B68F2E}"/>
              </a:ext>
            </a:extLst>
          </p:cNvPr>
          <p:cNvPicPr>
            <a:picLocks noChangeAspect="1"/>
          </p:cNvPicPr>
          <p:nvPr/>
        </p:nvPicPr>
        <p:blipFill>
          <a:blip r:embed="rId2"/>
          <a:stretch>
            <a:fillRect/>
          </a:stretch>
        </p:blipFill>
        <p:spPr>
          <a:xfrm>
            <a:off x="359359" y="2986270"/>
            <a:ext cx="2743200" cy="2757695"/>
          </a:xfrm>
          <a:prstGeom prst="rect">
            <a:avLst/>
          </a:prstGeom>
          <a:ln>
            <a:solidFill>
              <a:schemeClr val="tx1"/>
            </a:solidFill>
          </a:ln>
        </p:spPr>
      </p:pic>
      <p:pic>
        <p:nvPicPr>
          <p:cNvPr id="5" name="Picture 4">
            <a:extLst>
              <a:ext uri="{FF2B5EF4-FFF2-40B4-BE49-F238E27FC236}">
                <a16:creationId xmlns:a16="http://schemas.microsoft.com/office/drawing/2014/main" id="{8A1C2348-5ECD-4F13-A6F8-507EF54C69D3}"/>
              </a:ext>
            </a:extLst>
          </p:cNvPr>
          <p:cNvPicPr>
            <a:picLocks noChangeAspect="1"/>
          </p:cNvPicPr>
          <p:nvPr/>
        </p:nvPicPr>
        <p:blipFill>
          <a:blip r:embed="rId3"/>
          <a:stretch>
            <a:fillRect/>
          </a:stretch>
        </p:blipFill>
        <p:spPr>
          <a:xfrm>
            <a:off x="5118358" y="3514590"/>
            <a:ext cx="3233161" cy="1824381"/>
          </a:xfrm>
          <a:prstGeom prst="rect">
            <a:avLst/>
          </a:prstGeom>
          <a:ln>
            <a:solidFill>
              <a:schemeClr val="tx1"/>
            </a:solidFill>
          </a:ln>
        </p:spPr>
      </p:pic>
      <p:pic>
        <p:nvPicPr>
          <p:cNvPr id="6" name="Picture 5">
            <a:extLst>
              <a:ext uri="{FF2B5EF4-FFF2-40B4-BE49-F238E27FC236}">
                <a16:creationId xmlns:a16="http://schemas.microsoft.com/office/drawing/2014/main" id="{5A1C32E5-7E61-4EE1-999D-0BCBAB3B5D97}"/>
              </a:ext>
            </a:extLst>
          </p:cNvPr>
          <p:cNvPicPr>
            <a:picLocks noChangeAspect="1"/>
          </p:cNvPicPr>
          <p:nvPr/>
        </p:nvPicPr>
        <p:blipFill>
          <a:blip r:embed="rId4"/>
          <a:stretch>
            <a:fillRect/>
          </a:stretch>
        </p:blipFill>
        <p:spPr>
          <a:xfrm>
            <a:off x="5717168" y="5033619"/>
            <a:ext cx="3210824" cy="1824381"/>
          </a:xfrm>
          <a:prstGeom prst="rect">
            <a:avLst/>
          </a:prstGeom>
          <a:ln>
            <a:solidFill>
              <a:schemeClr val="tx1"/>
            </a:solidFill>
          </a:ln>
        </p:spPr>
      </p:pic>
      <p:sp>
        <p:nvSpPr>
          <p:cNvPr id="7" name="Rectangle 6">
            <a:extLst>
              <a:ext uri="{FF2B5EF4-FFF2-40B4-BE49-F238E27FC236}">
                <a16:creationId xmlns:a16="http://schemas.microsoft.com/office/drawing/2014/main" id="{3D525857-8AB4-464A-AC6C-157BFE751ED0}"/>
              </a:ext>
            </a:extLst>
          </p:cNvPr>
          <p:cNvSpPr/>
          <p:nvPr/>
        </p:nvSpPr>
        <p:spPr>
          <a:xfrm>
            <a:off x="0" y="2352461"/>
            <a:ext cx="9144000" cy="369332"/>
          </a:xfrm>
          <a:prstGeom prst="rect">
            <a:avLst/>
          </a:prstGeom>
        </p:spPr>
        <p:txBody>
          <a:bodyPr wrap="square">
            <a:spAutoFit/>
          </a:bodyPr>
          <a:lstStyle/>
          <a:p>
            <a:pPr algn="ctr"/>
            <a:r>
              <a:rPr lang="en-US" dirty="0">
                <a:hlinkClick r:id="rId5"/>
              </a:rPr>
              <a:t>https://www.illinoisworknet.com/partners/Pages/Assessments.aspx</a:t>
            </a:r>
            <a:endParaRPr lang="en-US" dirty="0"/>
          </a:p>
        </p:txBody>
      </p:sp>
      <p:pic>
        <p:nvPicPr>
          <p:cNvPr id="8" name="Picture 7">
            <a:extLst>
              <a:ext uri="{FF2B5EF4-FFF2-40B4-BE49-F238E27FC236}">
                <a16:creationId xmlns:a16="http://schemas.microsoft.com/office/drawing/2014/main" id="{681F4BF8-A9FF-409C-A93D-5D374355892D}"/>
              </a:ext>
            </a:extLst>
          </p:cNvPr>
          <p:cNvPicPr>
            <a:picLocks noChangeAspect="1"/>
          </p:cNvPicPr>
          <p:nvPr/>
        </p:nvPicPr>
        <p:blipFill>
          <a:blip r:embed="rId6"/>
          <a:stretch>
            <a:fillRect/>
          </a:stretch>
        </p:blipFill>
        <p:spPr>
          <a:xfrm>
            <a:off x="2142250" y="3429000"/>
            <a:ext cx="2527781" cy="3276600"/>
          </a:xfrm>
          <a:prstGeom prst="rect">
            <a:avLst/>
          </a:prstGeom>
          <a:ln>
            <a:solidFill>
              <a:schemeClr val="tx1"/>
            </a:solidFill>
          </a:ln>
        </p:spPr>
      </p:pic>
    </p:spTree>
    <p:extLst>
      <p:ext uri="{BB962C8B-B14F-4D97-AF65-F5344CB8AC3E}">
        <p14:creationId xmlns:p14="http://schemas.microsoft.com/office/powerpoint/2010/main" val="22070585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D010C-932B-4C5F-898F-6D19520D0E53}"/>
              </a:ext>
            </a:extLst>
          </p:cNvPr>
          <p:cNvSpPr txBox="1">
            <a:spLocks/>
          </p:cNvSpPr>
          <p:nvPr/>
        </p:nvSpPr>
        <p:spPr>
          <a:xfrm>
            <a:off x="228600" y="152400"/>
            <a:ext cx="4038600" cy="38100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b="1" kern="1200" cap="all" spc="50" baseline="0">
                <a:solidFill>
                  <a:schemeClr val="accent1"/>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all" spc="50" normalizeH="0" baseline="0" noProof="0" dirty="0">
                <a:ln>
                  <a:noFill/>
                </a:ln>
                <a:solidFill>
                  <a:srgbClr val="4B5050"/>
                </a:solidFill>
                <a:effectLst/>
                <a:uLnTx/>
                <a:uFillTx/>
                <a:latin typeface="Calibri" panose="020F0502020204030204"/>
                <a:ea typeface="Segoe UI Symbol" panose="020B0502040204020203" pitchFamily="34" charset="0"/>
              </a:rPr>
              <a:t>Share Your </a:t>
            </a:r>
            <a:r>
              <a:rPr kumimoji="0" lang="en-US" sz="2800" b="1" i="0" u="none" strike="noStrike" kern="1200" cap="all" spc="50" normalizeH="0" baseline="0" noProof="0" dirty="0">
                <a:ln>
                  <a:noFill/>
                </a:ln>
                <a:solidFill>
                  <a:srgbClr val="4B5050"/>
                </a:solidFill>
                <a:effectLst/>
                <a:uLnTx/>
                <a:uFillTx/>
                <a:ea typeface="Segoe UI Symbol" panose="020B0502040204020203" pitchFamily="34" charset="0"/>
              </a:rPr>
              <a:t>Experience</a:t>
            </a:r>
          </a:p>
        </p:txBody>
      </p:sp>
      <p:sp>
        <p:nvSpPr>
          <p:cNvPr id="7" name="Text Placeholder 3">
            <a:extLst>
              <a:ext uri="{FF2B5EF4-FFF2-40B4-BE49-F238E27FC236}">
                <a16:creationId xmlns:a16="http://schemas.microsoft.com/office/drawing/2014/main" id="{7AE4708D-E9FD-45C3-B375-52B0C9C71C66}"/>
              </a:ext>
            </a:extLst>
          </p:cNvPr>
          <p:cNvSpPr txBox="1">
            <a:spLocks/>
          </p:cNvSpPr>
          <p:nvPr/>
        </p:nvSpPr>
        <p:spPr>
          <a:xfrm>
            <a:off x="5181600" y="1798320"/>
            <a:ext cx="3673673" cy="3048000"/>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1000" b="0" kern="1200" cap="none" spc="0" baseline="0">
                <a:solidFill>
                  <a:srgbClr val="4D4D4D"/>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What types of tools </a:t>
            </a:r>
            <a:r>
              <a:rPr lang="en-US" sz="2800" dirty="0">
                <a:solidFill>
                  <a:srgbClr val="D14C27"/>
                </a:solidFill>
                <a:latin typeface="Calibri" panose="020F0502020204030204"/>
              </a:rPr>
              <a:t>would be helpful </a:t>
            </a:r>
            <a:r>
              <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to communicate with or provide career planning guidance to your students?</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p:txBody>
      </p:sp>
      <p:pic>
        <p:nvPicPr>
          <p:cNvPr id="6" name="Picture 5">
            <a:extLst>
              <a:ext uri="{FF2B5EF4-FFF2-40B4-BE49-F238E27FC236}">
                <a16:creationId xmlns:a16="http://schemas.microsoft.com/office/drawing/2014/main" id="{35A02429-9364-4811-B338-D58A70E01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750571"/>
            <a:ext cx="4984949" cy="5143498"/>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8" name="Rectangle 7">
            <a:extLst>
              <a:ext uri="{FF2B5EF4-FFF2-40B4-BE49-F238E27FC236}">
                <a16:creationId xmlns:a16="http://schemas.microsoft.com/office/drawing/2014/main" id="{273BDDF7-EEF4-4252-B7CD-64F282D91622}"/>
              </a:ext>
            </a:extLst>
          </p:cNvPr>
          <p:cNvSpPr/>
          <p:nvPr/>
        </p:nvSpPr>
        <p:spPr>
          <a:xfrm>
            <a:off x="0" y="762000"/>
            <a:ext cx="9124730" cy="512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5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D010C-932B-4C5F-898F-6D19520D0E53}"/>
              </a:ext>
            </a:extLst>
          </p:cNvPr>
          <p:cNvSpPr txBox="1">
            <a:spLocks/>
          </p:cNvSpPr>
          <p:nvPr/>
        </p:nvSpPr>
        <p:spPr>
          <a:xfrm>
            <a:off x="228600" y="152400"/>
            <a:ext cx="3810000" cy="38100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b="1" kern="1200" cap="all" spc="50" baseline="0">
                <a:solidFill>
                  <a:schemeClr val="accent1"/>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B5050"/>
                </a:solidFill>
                <a:effectLst/>
                <a:uLnTx/>
                <a:uFillTx/>
                <a:latin typeface="Calibri" panose="020F0502020204030204"/>
                <a:ea typeface="Segoe UI Symbol" panose="020B0502040204020203" pitchFamily="34" charset="0"/>
              </a:rPr>
              <a:t>Share Your Experience</a:t>
            </a:r>
          </a:p>
        </p:txBody>
      </p:sp>
      <p:pic>
        <p:nvPicPr>
          <p:cNvPr id="4" name="Picture 3">
            <a:extLst>
              <a:ext uri="{FF2B5EF4-FFF2-40B4-BE49-F238E27FC236}">
                <a16:creationId xmlns:a16="http://schemas.microsoft.com/office/drawing/2014/main" id="{4E711329-94AB-438C-A14E-8C8F50595DE5}"/>
              </a:ext>
            </a:extLst>
          </p:cNvPr>
          <p:cNvPicPr>
            <a:picLocks noChangeAspect="1"/>
          </p:cNvPicPr>
          <p:nvPr/>
        </p:nvPicPr>
        <p:blipFill rotWithShape="1">
          <a:blip r:embed="rId2"/>
          <a:srcRect l="30077" r="10575" b="-2"/>
          <a:stretch/>
        </p:blipFill>
        <p:spPr>
          <a:xfrm>
            <a:off x="19270" y="762000"/>
            <a:ext cx="4552730" cy="5120640"/>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Text Placeholder 3">
            <a:extLst>
              <a:ext uri="{FF2B5EF4-FFF2-40B4-BE49-F238E27FC236}">
                <a16:creationId xmlns:a16="http://schemas.microsoft.com/office/drawing/2014/main" id="{7AE4708D-E9FD-45C3-B375-52B0C9C71C66}"/>
              </a:ext>
            </a:extLst>
          </p:cNvPr>
          <p:cNvSpPr txBox="1">
            <a:spLocks/>
          </p:cNvSpPr>
          <p:nvPr/>
        </p:nvSpPr>
        <p:spPr>
          <a:xfrm>
            <a:off x="5029200" y="1912620"/>
            <a:ext cx="4007224" cy="2819400"/>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1000" b="0" kern="1200" cap="none" spc="0" baseline="0">
                <a:solidFill>
                  <a:srgbClr val="4D4D4D"/>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What are some of the challenges you face when helping students with career planning?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p:txBody>
      </p:sp>
      <p:sp>
        <p:nvSpPr>
          <p:cNvPr id="8" name="Rectangle 7">
            <a:extLst>
              <a:ext uri="{FF2B5EF4-FFF2-40B4-BE49-F238E27FC236}">
                <a16:creationId xmlns:a16="http://schemas.microsoft.com/office/drawing/2014/main" id="{273BDDF7-EEF4-4252-B7CD-64F282D91622}"/>
              </a:ext>
            </a:extLst>
          </p:cNvPr>
          <p:cNvSpPr/>
          <p:nvPr/>
        </p:nvSpPr>
        <p:spPr>
          <a:xfrm>
            <a:off x="0" y="762000"/>
            <a:ext cx="9124730" cy="512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6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DA2E3BCB-677E-4086-A32F-16C40B0CC701}"/>
              </a:ext>
            </a:extLst>
          </p:cNvPr>
          <p:cNvSpPr txBox="1">
            <a:spLocks/>
          </p:cNvSpPr>
          <p:nvPr/>
        </p:nvSpPr>
        <p:spPr>
          <a:xfrm>
            <a:off x="256573" y="194957"/>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Partner Tools: </a:t>
            </a:r>
            <a:r>
              <a:rPr lang="en-US" sz="2600" dirty="0">
                <a:solidFill>
                  <a:srgbClr val="D14C27"/>
                </a:solidFill>
                <a:latin typeface="Calibri" panose="020F0502020204030204"/>
              </a:rPr>
              <a:t>The guide</a:t>
            </a:r>
            <a:endParaRPr lang="en-US" sz="2600" strike="sngStrike" dirty="0">
              <a:solidFill>
                <a:srgbClr val="D14C27"/>
              </a:solidFill>
              <a:latin typeface="+mn-lt"/>
            </a:endParaRPr>
          </a:p>
        </p:txBody>
      </p:sp>
      <p:sp>
        <p:nvSpPr>
          <p:cNvPr id="30" name="Rectangle 29">
            <a:extLst>
              <a:ext uri="{FF2B5EF4-FFF2-40B4-BE49-F238E27FC236}">
                <a16:creationId xmlns:a16="http://schemas.microsoft.com/office/drawing/2014/main" id="{BCB2B8AE-A2D1-4559-B4C0-B40C83196AA0}"/>
              </a:ext>
            </a:extLst>
          </p:cNvPr>
          <p:cNvSpPr/>
          <p:nvPr/>
        </p:nvSpPr>
        <p:spPr>
          <a:xfrm>
            <a:off x="507460" y="1161805"/>
            <a:ext cx="3131050" cy="357021"/>
          </a:xfrm>
          <a:prstGeom prst="rect">
            <a:avLst/>
          </a:prstGeom>
        </p:spPr>
        <p:txBody>
          <a:bodyPr wrap="none">
            <a:spAutoFit/>
          </a:bodyPr>
          <a:lstStyle/>
          <a:p>
            <a:pPr>
              <a:lnSpc>
                <a:spcPct val="114000"/>
              </a:lnSpc>
            </a:pPr>
            <a:r>
              <a:rPr lang="en-US" sz="1600" dirty="0">
                <a:hlinkClick r:id="rId2"/>
              </a:rPr>
              <a:t>www.illinoisworknet.com/partners</a:t>
            </a:r>
            <a:endParaRPr lang="en-US" sz="1600" dirty="0"/>
          </a:p>
        </p:txBody>
      </p:sp>
      <p:pic>
        <p:nvPicPr>
          <p:cNvPr id="4" name="Picture 3">
            <a:extLst>
              <a:ext uri="{FF2B5EF4-FFF2-40B4-BE49-F238E27FC236}">
                <a16:creationId xmlns:a16="http://schemas.microsoft.com/office/drawing/2014/main" id="{21E7F45B-54CC-4709-98DA-88F6993372CA}"/>
              </a:ext>
            </a:extLst>
          </p:cNvPr>
          <p:cNvPicPr>
            <a:picLocks noChangeAspect="1"/>
          </p:cNvPicPr>
          <p:nvPr/>
        </p:nvPicPr>
        <p:blipFill>
          <a:blip r:embed="rId3"/>
          <a:stretch>
            <a:fillRect/>
          </a:stretch>
        </p:blipFill>
        <p:spPr>
          <a:xfrm>
            <a:off x="1358352" y="1968562"/>
            <a:ext cx="2280158" cy="3674444"/>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4942450-538C-431F-840C-F698B4ED33B7}"/>
              </a:ext>
            </a:extLst>
          </p:cNvPr>
          <p:cNvPicPr>
            <a:picLocks noChangeAspect="1"/>
          </p:cNvPicPr>
          <p:nvPr/>
        </p:nvPicPr>
        <p:blipFill rotWithShape="1">
          <a:blip r:embed="rId4"/>
          <a:srcRect b="9999"/>
          <a:stretch/>
        </p:blipFill>
        <p:spPr>
          <a:xfrm>
            <a:off x="4158343" y="626229"/>
            <a:ext cx="4833257" cy="6172200"/>
          </a:xfrm>
          <a:prstGeom prst="rect">
            <a:avLst/>
          </a:prstGeom>
          <a:ln>
            <a:solidFill>
              <a:schemeClr val="tx1"/>
            </a:solidFill>
          </a:ln>
        </p:spPr>
      </p:pic>
      <p:sp>
        <p:nvSpPr>
          <p:cNvPr id="5" name="Arrow: Right 4">
            <a:extLst>
              <a:ext uri="{FF2B5EF4-FFF2-40B4-BE49-F238E27FC236}">
                <a16:creationId xmlns:a16="http://schemas.microsoft.com/office/drawing/2014/main" id="{E957AE3B-78F1-43D6-8932-B7AF44D617EF}"/>
              </a:ext>
            </a:extLst>
          </p:cNvPr>
          <p:cNvSpPr/>
          <p:nvPr/>
        </p:nvSpPr>
        <p:spPr>
          <a:xfrm>
            <a:off x="472693" y="2754955"/>
            <a:ext cx="1027744" cy="34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Step 1</a:t>
            </a:r>
          </a:p>
        </p:txBody>
      </p:sp>
      <p:sp>
        <p:nvSpPr>
          <p:cNvPr id="10" name="Arrow: Right 9">
            <a:extLst>
              <a:ext uri="{FF2B5EF4-FFF2-40B4-BE49-F238E27FC236}">
                <a16:creationId xmlns:a16="http://schemas.microsoft.com/office/drawing/2014/main" id="{0E96F4BA-4E7C-45FF-861F-4AF09D5EDBA4}"/>
              </a:ext>
            </a:extLst>
          </p:cNvPr>
          <p:cNvSpPr/>
          <p:nvPr/>
        </p:nvSpPr>
        <p:spPr>
          <a:xfrm>
            <a:off x="401651" y="3712329"/>
            <a:ext cx="1027744" cy="34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Step 2</a:t>
            </a:r>
          </a:p>
        </p:txBody>
      </p:sp>
      <p:sp>
        <p:nvSpPr>
          <p:cNvPr id="8" name="TextBox 7">
            <a:extLst>
              <a:ext uri="{FF2B5EF4-FFF2-40B4-BE49-F238E27FC236}">
                <a16:creationId xmlns:a16="http://schemas.microsoft.com/office/drawing/2014/main" id="{97DDB114-1AAE-4C6D-BAED-D036140BF702}"/>
              </a:ext>
            </a:extLst>
          </p:cNvPr>
          <p:cNvSpPr txBox="1"/>
          <p:nvPr/>
        </p:nvSpPr>
        <p:spPr>
          <a:xfrm>
            <a:off x="152400" y="527402"/>
            <a:ext cx="17526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20730837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DA2E3BCB-677E-4086-A32F-16C40B0CC701}"/>
              </a:ext>
            </a:extLst>
          </p:cNvPr>
          <p:cNvSpPr txBox="1">
            <a:spLocks/>
          </p:cNvSpPr>
          <p:nvPr/>
        </p:nvSpPr>
        <p:spPr>
          <a:xfrm>
            <a:off x="234849" y="108338"/>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Getting Started</a:t>
            </a:r>
          </a:p>
        </p:txBody>
      </p:sp>
      <p:sp>
        <p:nvSpPr>
          <p:cNvPr id="30" name="Rectangle 29">
            <a:extLst>
              <a:ext uri="{FF2B5EF4-FFF2-40B4-BE49-F238E27FC236}">
                <a16:creationId xmlns:a16="http://schemas.microsoft.com/office/drawing/2014/main" id="{BCB2B8AE-A2D1-4559-B4C0-B40C83196AA0}"/>
              </a:ext>
            </a:extLst>
          </p:cNvPr>
          <p:cNvSpPr/>
          <p:nvPr/>
        </p:nvSpPr>
        <p:spPr>
          <a:xfrm>
            <a:off x="530551" y="1530431"/>
            <a:ext cx="6664635" cy="357021"/>
          </a:xfrm>
          <a:prstGeom prst="rect">
            <a:avLst/>
          </a:prstGeom>
        </p:spPr>
        <p:txBody>
          <a:bodyPr wrap="square">
            <a:spAutoFit/>
          </a:bodyPr>
          <a:lstStyle/>
          <a:p>
            <a:pPr>
              <a:lnSpc>
                <a:spcPct val="114000"/>
              </a:lnSpc>
            </a:pPr>
            <a:r>
              <a:rPr lang="en-US" sz="1600" dirty="0"/>
              <a:t>Partners must have an Illinois workNet </a:t>
            </a:r>
            <a:r>
              <a:rPr lang="en-US" sz="1600" u="sng" dirty="0">
                <a:solidFill>
                  <a:srgbClr val="D14C27"/>
                </a:solidFill>
              </a:rPr>
              <a:t>partner</a:t>
            </a:r>
            <a:r>
              <a:rPr lang="en-US" sz="1600" dirty="0"/>
              <a:t> account.</a:t>
            </a:r>
          </a:p>
        </p:txBody>
      </p:sp>
      <p:grpSp>
        <p:nvGrpSpPr>
          <p:cNvPr id="7" name="Group 6">
            <a:extLst>
              <a:ext uri="{FF2B5EF4-FFF2-40B4-BE49-F238E27FC236}">
                <a16:creationId xmlns:a16="http://schemas.microsoft.com/office/drawing/2014/main" id="{AB619EA3-71FF-43C6-A3AC-7F9B685FA319}"/>
              </a:ext>
            </a:extLst>
          </p:cNvPr>
          <p:cNvGrpSpPr/>
          <p:nvPr/>
        </p:nvGrpSpPr>
        <p:grpSpPr>
          <a:xfrm>
            <a:off x="507460" y="2365657"/>
            <a:ext cx="8288196" cy="2857985"/>
            <a:chOff x="440909" y="2008636"/>
            <a:chExt cx="8288196" cy="2857985"/>
          </a:xfrm>
        </p:grpSpPr>
        <p:sp>
          <p:nvSpPr>
            <p:cNvPr id="16" name="TextBox 15"/>
            <p:cNvSpPr txBox="1"/>
            <p:nvPr/>
          </p:nvSpPr>
          <p:spPr>
            <a:xfrm>
              <a:off x="440909" y="3607711"/>
              <a:ext cx="2047659" cy="968342"/>
            </a:xfrm>
            <a:prstGeom prst="rect">
              <a:avLst/>
            </a:prstGeom>
            <a:noFill/>
          </p:spPr>
          <p:txBody>
            <a:bodyPr wrap="square" lIns="0" tIns="0" rIns="0" bIns="0" rtlCol="0">
              <a:spAutoFit/>
            </a:bodyPr>
            <a:lstStyle/>
            <a:p>
              <a:pPr algn="ctr">
                <a:lnSpc>
                  <a:spcPct val="114000"/>
                </a:lnSpc>
              </a:pPr>
              <a:r>
                <a:rPr lang="en-US" sz="1400" dirty="0"/>
                <a:t>Go to </a:t>
              </a:r>
              <a:r>
                <a:rPr lang="en-US" sz="1400" dirty="0">
                  <a:hlinkClick r:id="rId2"/>
                </a:rPr>
                <a:t>www.illinoisworknet.com </a:t>
              </a:r>
              <a:r>
                <a:rPr lang="en-US" sz="1400" dirty="0"/>
                <a:t>and login to your Illinois workNet account.</a:t>
              </a:r>
            </a:p>
          </p:txBody>
        </p:sp>
        <p:sp>
          <p:nvSpPr>
            <p:cNvPr id="17" name="TextBox 16"/>
            <p:cNvSpPr txBox="1"/>
            <p:nvPr/>
          </p:nvSpPr>
          <p:spPr>
            <a:xfrm>
              <a:off x="67175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one</a:t>
              </a:r>
            </a:p>
          </p:txBody>
        </p:sp>
        <p:cxnSp>
          <p:nvCxnSpPr>
            <p:cNvPr id="6" name="Straight Connector 5"/>
            <p:cNvCxnSpPr/>
            <p:nvPr/>
          </p:nvCxnSpPr>
          <p:spPr>
            <a:xfrm>
              <a:off x="671751" y="3481803"/>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35244" y="3575755"/>
              <a:ext cx="2493861" cy="1290866"/>
            </a:xfrm>
            <a:prstGeom prst="rect">
              <a:avLst/>
            </a:prstGeom>
            <a:noFill/>
          </p:spPr>
          <p:txBody>
            <a:bodyPr wrap="square" lIns="0" tIns="0" rIns="0" bIns="0" rtlCol="0">
              <a:spAutoFit/>
            </a:bodyPr>
            <a:lstStyle/>
            <a:p>
              <a:pPr algn="ctr">
                <a:lnSpc>
                  <a:spcPct val="114000"/>
                </a:lnSpc>
                <a:spcAft>
                  <a:spcPts val="600"/>
                </a:spcAft>
              </a:pPr>
              <a:r>
                <a:rPr lang="en-US" sz="1400" dirty="0"/>
                <a:t>Invite students to join your Customer Support Center group.  </a:t>
              </a:r>
            </a:p>
            <a:p>
              <a:pPr algn="ctr">
                <a:lnSpc>
                  <a:spcPct val="114000"/>
                </a:lnSpc>
                <a:spcAft>
                  <a:spcPts val="600"/>
                </a:spcAft>
              </a:pPr>
              <a:r>
                <a:rPr lang="en-US" sz="1400" dirty="0"/>
                <a:t>When they accept the invitation, they are immediately added to your group.</a:t>
              </a:r>
            </a:p>
          </p:txBody>
        </p:sp>
        <p:sp>
          <p:nvSpPr>
            <p:cNvPr id="63" name="TextBox 62"/>
            <p:cNvSpPr txBox="1"/>
            <p:nvPr/>
          </p:nvSpPr>
          <p:spPr>
            <a:xfrm>
              <a:off x="3549782" y="321589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two</a:t>
              </a:r>
            </a:p>
          </p:txBody>
        </p:sp>
        <p:cxnSp>
          <p:nvCxnSpPr>
            <p:cNvPr id="66" name="Straight Connector 65"/>
            <p:cNvCxnSpPr/>
            <p:nvPr/>
          </p:nvCxnSpPr>
          <p:spPr>
            <a:xfrm>
              <a:off x="3549782"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468231" y="3607372"/>
              <a:ext cx="1909270" cy="231602"/>
            </a:xfrm>
            <a:prstGeom prst="rect">
              <a:avLst/>
            </a:prstGeom>
            <a:noFill/>
          </p:spPr>
          <p:txBody>
            <a:bodyPr wrap="square" lIns="0" tIns="0" rIns="0" bIns="0" rtlCol="0">
              <a:spAutoFit/>
            </a:bodyPr>
            <a:lstStyle/>
            <a:p>
              <a:pPr algn="ctr">
                <a:lnSpc>
                  <a:spcPct val="114000"/>
                </a:lnSpc>
              </a:pPr>
              <a:r>
                <a:rPr lang="en-US" sz="1400" dirty="0"/>
                <a:t>Go to My Dashboard.</a:t>
              </a:r>
            </a:p>
          </p:txBody>
        </p:sp>
        <p:cxnSp>
          <p:nvCxnSpPr>
            <p:cNvPr id="71" name="Straight Connector 70"/>
            <p:cNvCxnSpPr/>
            <p:nvPr/>
          </p:nvCxnSpPr>
          <p:spPr>
            <a:xfrm>
              <a:off x="6624900"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6EA97CE-0495-472F-89BE-D09245F83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50" y="2008636"/>
              <a:ext cx="1816819" cy="896651"/>
            </a:xfrm>
            <a:prstGeom prst="rect">
              <a:avLst/>
            </a:prstGeom>
          </p:spPr>
        </p:pic>
        <p:sp>
          <p:nvSpPr>
            <p:cNvPr id="26" name="TextBox 25">
              <a:extLst>
                <a:ext uri="{FF2B5EF4-FFF2-40B4-BE49-F238E27FC236}">
                  <a16:creationId xmlns:a16="http://schemas.microsoft.com/office/drawing/2014/main" id="{9CEDDD12-7B8D-43B4-A1B8-2A12B1E9C666}"/>
                </a:ext>
              </a:extLst>
            </p:cNvPr>
            <p:cNvSpPr txBox="1"/>
            <p:nvPr/>
          </p:nvSpPr>
          <p:spPr>
            <a:xfrm>
              <a:off x="662490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Three</a:t>
              </a:r>
            </a:p>
          </p:txBody>
        </p:sp>
      </p:grpSp>
      <p:pic>
        <p:nvPicPr>
          <p:cNvPr id="2" name="Picture 1">
            <a:extLst>
              <a:ext uri="{FF2B5EF4-FFF2-40B4-BE49-F238E27FC236}">
                <a16:creationId xmlns:a16="http://schemas.microsoft.com/office/drawing/2014/main" id="{FA708A3A-223C-4023-907C-9419506CFC2D}"/>
              </a:ext>
            </a:extLst>
          </p:cNvPr>
          <p:cNvPicPr>
            <a:picLocks noChangeAspect="1"/>
          </p:cNvPicPr>
          <p:nvPr/>
        </p:nvPicPr>
        <p:blipFill rotWithShape="1">
          <a:blip r:embed="rId4"/>
          <a:srcRect b="14798"/>
          <a:stretch/>
        </p:blipFill>
        <p:spPr>
          <a:xfrm>
            <a:off x="3651167" y="2616078"/>
            <a:ext cx="1685925" cy="528291"/>
          </a:xfrm>
          <a:prstGeom prst="rect">
            <a:avLst/>
          </a:prstGeom>
        </p:spPr>
      </p:pic>
      <p:pic>
        <p:nvPicPr>
          <p:cNvPr id="4" name="Picture 3">
            <a:extLst>
              <a:ext uri="{FF2B5EF4-FFF2-40B4-BE49-F238E27FC236}">
                <a16:creationId xmlns:a16="http://schemas.microsoft.com/office/drawing/2014/main" id="{EBABABF0-56D1-417D-931B-A5EB5663BA61}"/>
              </a:ext>
            </a:extLst>
          </p:cNvPr>
          <p:cNvPicPr>
            <a:picLocks noChangeAspect="1"/>
          </p:cNvPicPr>
          <p:nvPr/>
        </p:nvPicPr>
        <p:blipFill>
          <a:blip r:embed="rId5"/>
          <a:stretch>
            <a:fillRect/>
          </a:stretch>
        </p:blipFill>
        <p:spPr>
          <a:xfrm>
            <a:off x="6760537" y="2257425"/>
            <a:ext cx="1447800" cy="1171575"/>
          </a:xfrm>
          <a:prstGeom prst="rect">
            <a:avLst/>
          </a:prstGeom>
        </p:spPr>
      </p:pic>
      <p:sp>
        <p:nvSpPr>
          <p:cNvPr id="18" name="TextBox 17">
            <a:extLst>
              <a:ext uri="{FF2B5EF4-FFF2-40B4-BE49-F238E27FC236}">
                <a16:creationId xmlns:a16="http://schemas.microsoft.com/office/drawing/2014/main" id="{7D08C960-D1BE-4EE2-9730-DBA2189E5011}"/>
              </a:ext>
            </a:extLst>
          </p:cNvPr>
          <p:cNvSpPr txBox="1"/>
          <p:nvPr/>
        </p:nvSpPr>
        <p:spPr>
          <a:xfrm>
            <a:off x="152400" y="527402"/>
            <a:ext cx="1600200" cy="400110"/>
          </a:xfrm>
          <a:prstGeom prst="rect">
            <a:avLst/>
          </a:prstGeom>
          <a:noFill/>
        </p:spPr>
        <p:txBody>
          <a:bodyPr wrap="square" rtlCol="0">
            <a:spAutoFit/>
          </a:bodyPr>
          <a:lstStyle/>
          <a:p>
            <a:r>
              <a:rPr lang="en-US" sz="2000" dirty="0"/>
              <a:t>Advisor Login</a:t>
            </a:r>
          </a:p>
        </p:txBody>
      </p:sp>
    </p:spTree>
    <p:extLst>
      <p:ext uri="{BB962C8B-B14F-4D97-AF65-F5344CB8AC3E}">
        <p14:creationId xmlns:p14="http://schemas.microsoft.com/office/powerpoint/2010/main" val="24968083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659262" y="1697986"/>
            <a:ext cx="7943851" cy="1875610"/>
          </a:xfrm>
          <a:prstGeom prst="rect">
            <a:avLst/>
          </a:prstGeom>
          <a:solidFill>
            <a:srgbClr val="303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87" y="2565400"/>
            <a:ext cx="3166588" cy="3462192"/>
          </a:xfrm>
          <a:prstGeom prst="rect">
            <a:avLst/>
          </a:prstGeom>
        </p:spPr>
      </p:pic>
      <p:sp>
        <p:nvSpPr>
          <p:cNvPr id="9" name="Picture Placeholder 8"/>
          <p:cNvSpPr>
            <a:spLocks noGrp="1"/>
          </p:cNvSpPr>
          <p:nvPr>
            <p:ph type="pic" sz="quarter" idx="12"/>
          </p:nvPr>
        </p:nvSpPr>
        <p:spPr>
          <a:xfrm>
            <a:off x="979249" y="2765587"/>
            <a:ext cx="2706929" cy="1628933"/>
          </a:xfrm>
        </p:spPr>
      </p:sp>
      <p:sp>
        <p:nvSpPr>
          <p:cNvPr id="10" name="Rectangle 7"/>
          <p:cNvSpPr/>
          <p:nvPr/>
        </p:nvSpPr>
        <p:spPr>
          <a:xfrm>
            <a:off x="2400301" y="2765587"/>
            <a:ext cx="1290638" cy="1628933"/>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43638" y="1945105"/>
            <a:ext cx="4141099" cy="172354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dirty="0">
                <a:solidFill>
                  <a:schemeClr val="bg1"/>
                </a:solidFill>
              </a:rPr>
              <a:t>Career Plan will be prepopulated with basic goals and steps.</a:t>
            </a:r>
          </a:p>
          <a:p>
            <a:pPr marL="285750" indent="-285750">
              <a:buFont typeface="Arial" panose="020B0604020202020204" pitchFamily="34" charset="0"/>
              <a:buChar char="•"/>
            </a:pPr>
            <a:r>
              <a:rPr lang="en-US" sz="1600" dirty="0">
                <a:solidFill>
                  <a:schemeClr val="bg1"/>
                </a:solidFill>
              </a:rPr>
              <a:t>Customize goals and steps based on the student’s assessment results.</a:t>
            </a:r>
          </a:p>
          <a:p>
            <a:pPr marL="285750" indent="-285750">
              <a:buFont typeface="Arial" panose="020B0604020202020204" pitchFamily="34" charset="0"/>
              <a:buChar char="•"/>
            </a:pPr>
            <a:r>
              <a:rPr lang="en-US" sz="1600" dirty="0">
                <a:solidFill>
                  <a:schemeClr val="bg1"/>
                </a:solidFill>
              </a:rPr>
              <a:t>Use the Career Plan as a communication tool.</a:t>
            </a:r>
          </a:p>
          <a:p>
            <a:pPr marL="285750" indent="-285750">
              <a:buFont typeface="Arial" panose="020B0604020202020204" pitchFamily="34" charset="0"/>
              <a:buChar char="•"/>
            </a:pPr>
            <a:r>
              <a:rPr lang="en-US" sz="1600" dirty="0">
                <a:solidFill>
                  <a:schemeClr val="bg1"/>
                </a:solidFill>
              </a:rPr>
              <a:t>View student’s items saved in Illinois workNet</a:t>
            </a:r>
            <a:r>
              <a:rPr lang="en-US" sz="1600" dirty="0">
                <a:solidFill>
                  <a:schemeClr val="bg1"/>
                </a:solidFill>
                <a:highlight>
                  <a:srgbClr val="00FFFF"/>
                </a:highlight>
              </a:rPr>
              <a:t>.</a:t>
            </a:r>
            <a:r>
              <a:rPr lang="en-US" sz="1600" dirty="0">
                <a:solidFill>
                  <a:schemeClr val="bg1"/>
                </a:solidFill>
              </a:rPr>
              <a:t> .</a:t>
            </a:r>
          </a:p>
        </p:txBody>
      </p:sp>
      <p:sp>
        <p:nvSpPr>
          <p:cNvPr id="14" name="TextBox 13"/>
          <p:cNvSpPr txBox="1"/>
          <p:nvPr/>
        </p:nvSpPr>
        <p:spPr>
          <a:xfrm>
            <a:off x="4265428" y="1739836"/>
            <a:ext cx="3032002" cy="224420"/>
          </a:xfrm>
          <a:prstGeom prst="rect">
            <a:avLst/>
          </a:prstGeom>
          <a:noFill/>
        </p:spPr>
        <p:txBody>
          <a:bodyPr wrap="square" lIns="0" tIns="0" rIns="0" bIns="0" rtlCol="0">
            <a:spAutoFit/>
          </a:bodyPr>
          <a:lstStyle/>
          <a:p>
            <a:pPr>
              <a:lnSpc>
                <a:spcPts val="1700"/>
              </a:lnSpc>
              <a:spcAft>
                <a:spcPts val="600"/>
              </a:spcAft>
            </a:pPr>
            <a:r>
              <a:rPr lang="en-US" b="1" cap="all" spc="20" dirty="0">
                <a:solidFill>
                  <a:schemeClr val="bg1"/>
                </a:solidFill>
              </a:rPr>
              <a:t>Career Plan Tab</a:t>
            </a:r>
          </a:p>
        </p:txBody>
      </p:sp>
      <p:sp>
        <p:nvSpPr>
          <p:cNvPr id="33" name="Text Placeholder 7">
            <a:extLst>
              <a:ext uri="{FF2B5EF4-FFF2-40B4-BE49-F238E27FC236}">
                <a16:creationId xmlns:a16="http://schemas.microsoft.com/office/drawing/2014/main" id="{50921977-16E1-964E-AF9F-D8E11D24AF10}"/>
              </a:ext>
            </a:extLst>
          </p:cNvPr>
          <p:cNvSpPr txBox="1">
            <a:spLocks/>
          </p:cNvSpPr>
          <p:nvPr/>
        </p:nvSpPr>
        <p:spPr>
          <a:xfrm>
            <a:off x="584202" y="1331100"/>
            <a:ext cx="7953374" cy="141344"/>
          </a:xfrm>
          <a:prstGeom prst="rect">
            <a:avLst/>
          </a:prstGeom>
        </p:spPr>
        <p:txBody>
          <a:bodyPr vert="horz" lIns="0" tIns="0" rIns="0" bIns="0" rtlCol="0">
            <a:noAutofit/>
          </a:bodyPr>
          <a:lstStyle>
            <a:lvl1pPr marL="0" indent="0" algn="l" defTabSz="914400" rtl="0" eaLnBrk="1" latinLnBrk="0" hangingPunct="1">
              <a:lnSpc>
                <a:spcPts val="1200"/>
              </a:lnSpc>
              <a:spcBef>
                <a:spcPts val="0"/>
              </a:spcBef>
              <a:buFont typeface="Arial" panose="020B0604020202020204" pitchFamily="34" charset="0"/>
              <a:buNone/>
              <a:defRPr sz="1200" b="0" kern="1200" cap="none" spc="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Access Career Plan Builder</a:t>
            </a:r>
          </a:p>
        </p:txBody>
      </p:sp>
      <p:sp>
        <p:nvSpPr>
          <p:cNvPr id="30" name="Text Placeholder 9">
            <a:extLst>
              <a:ext uri="{FF2B5EF4-FFF2-40B4-BE49-F238E27FC236}">
                <a16:creationId xmlns:a16="http://schemas.microsoft.com/office/drawing/2014/main" id="{55253B04-DBFF-4BD0-9B1F-2D61621535B6}"/>
              </a:ext>
            </a:extLst>
          </p:cNvPr>
          <p:cNvSpPr txBox="1">
            <a:spLocks/>
          </p:cNvSpPr>
          <p:nvPr/>
        </p:nvSpPr>
        <p:spPr>
          <a:xfrm>
            <a:off x="218442" y="212213"/>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Partner Tools</a:t>
            </a:r>
          </a:p>
        </p:txBody>
      </p:sp>
      <p:pic>
        <p:nvPicPr>
          <p:cNvPr id="3" name="Picture 2">
            <a:extLst>
              <a:ext uri="{FF2B5EF4-FFF2-40B4-BE49-F238E27FC236}">
                <a16:creationId xmlns:a16="http://schemas.microsoft.com/office/drawing/2014/main" id="{93715661-0A04-4CD1-881D-FE9890EA42EA}"/>
              </a:ext>
            </a:extLst>
          </p:cNvPr>
          <p:cNvPicPr>
            <a:picLocks noChangeAspect="1"/>
          </p:cNvPicPr>
          <p:nvPr/>
        </p:nvPicPr>
        <p:blipFill>
          <a:blip r:embed="rId3"/>
          <a:stretch>
            <a:fillRect/>
          </a:stretch>
        </p:blipFill>
        <p:spPr>
          <a:xfrm>
            <a:off x="974487" y="2730548"/>
            <a:ext cx="2759385" cy="1710461"/>
          </a:xfrm>
          <a:prstGeom prst="rect">
            <a:avLst/>
          </a:prstGeom>
        </p:spPr>
      </p:pic>
      <p:pic>
        <p:nvPicPr>
          <p:cNvPr id="4" name="Picture 3">
            <a:extLst>
              <a:ext uri="{FF2B5EF4-FFF2-40B4-BE49-F238E27FC236}">
                <a16:creationId xmlns:a16="http://schemas.microsoft.com/office/drawing/2014/main" id="{76A3D56E-37B9-4B0F-AE88-B4A6B04133B8}"/>
              </a:ext>
            </a:extLst>
          </p:cNvPr>
          <p:cNvPicPr>
            <a:picLocks noChangeAspect="1"/>
          </p:cNvPicPr>
          <p:nvPr/>
        </p:nvPicPr>
        <p:blipFill>
          <a:blip r:embed="rId4"/>
          <a:stretch>
            <a:fillRect/>
          </a:stretch>
        </p:blipFill>
        <p:spPr>
          <a:xfrm>
            <a:off x="4029100" y="4394520"/>
            <a:ext cx="3863732" cy="2422283"/>
          </a:xfrm>
          <a:prstGeom prst="rect">
            <a:avLst/>
          </a:prstGeom>
          <a:ln>
            <a:solidFill>
              <a:schemeClr val="tx1"/>
            </a:solidFill>
          </a:ln>
        </p:spPr>
      </p:pic>
      <p:cxnSp>
        <p:nvCxnSpPr>
          <p:cNvPr id="16" name="Straight Arrow Connector 15">
            <a:extLst>
              <a:ext uri="{FF2B5EF4-FFF2-40B4-BE49-F238E27FC236}">
                <a16:creationId xmlns:a16="http://schemas.microsoft.com/office/drawing/2014/main" id="{492C7BAB-604B-4DED-80F8-1EF7FBEBD160}"/>
              </a:ext>
            </a:extLst>
          </p:cNvPr>
          <p:cNvCxnSpPr>
            <a:cxnSpLocks/>
          </p:cNvCxnSpPr>
          <p:nvPr/>
        </p:nvCxnSpPr>
        <p:spPr>
          <a:xfrm>
            <a:off x="2857638" y="4394520"/>
            <a:ext cx="1333362" cy="406080"/>
          </a:xfrm>
          <a:prstGeom prst="straightConnector1">
            <a:avLst/>
          </a:prstGeom>
          <a:ln w="44450">
            <a:solidFill>
              <a:srgbClr val="D14C27">
                <a:alpha val="97000"/>
              </a:srgb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7FF619-F6B5-4C29-BAAC-E1B65618DACB}"/>
              </a:ext>
            </a:extLst>
          </p:cNvPr>
          <p:cNvSpPr txBox="1"/>
          <p:nvPr/>
        </p:nvSpPr>
        <p:spPr>
          <a:xfrm>
            <a:off x="152400" y="527402"/>
            <a:ext cx="16002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581019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593726" y="2400300"/>
            <a:ext cx="7943851" cy="1073150"/>
          </a:xfrm>
          <a:prstGeom prst="rect">
            <a:avLst/>
          </a:prstGeom>
          <a:solidFill>
            <a:srgbClr val="303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87" y="2565400"/>
            <a:ext cx="3166588" cy="3462192"/>
          </a:xfrm>
          <a:prstGeom prst="rect">
            <a:avLst/>
          </a:prstGeom>
        </p:spPr>
      </p:pic>
      <p:sp>
        <p:nvSpPr>
          <p:cNvPr id="9" name="Picture Placeholder 8"/>
          <p:cNvSpPr>
            <a:spLocks noGrp="1"/>
          </p:cNvSpPr>
          <p:nvPr>
            <p:ph type="pic" sz="quarter" idx="12"/>
          </p:nvPr>
        </p:nvSpPr>
        <p:spPr>
          <a:xfrm>
            <a:off x="979249" y="2765587"/>
            <a:ext cx="2706929" cy="1628933"/>
          </a:xfrm>
        </p:spPr>
      </p:sp>
      <p:sp>
        <p:nvSpPr>
          <p:cNvPr id="10" name="Rectangle 7"/>
          <p:cNvSpPr/>
          <p:nvPr/>
        </p:nvSpPr>
        <p:spPr>
          <a:xfrm>
            <a:off x="2400301" y="2765587"/>
            <a:ext cx="1290638" cy="1628933"/>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16464" y="2748370"/>
            <a:ext cx="3666649" cy="738664"/>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US" sz="1600" dirty="0">
                <a:solidFill>
                  <a:schemeClr val="bg1"/>
                </a:solidFill>
              </a:rPr>
              <a:t>View student’s saved resumes, cover letters, interview practices, assessments, and webpages.</a:t>
            </a:r>
          </a:p>
        </p:txBody>
      </p:sp>
      <p:sp>
        <p:nvSpPr>
          <p:cNvPr id="14" name="TextBox 13"/>
          <p:cNvSpPr txBox="1"/>
          <p:nvPr/>
        </p:nvSpPr>
        <p:spPr>
          <a:xfrm>
            <a:off x="4631188" y="2446586"/>
            <a:ext cx="3032002" cy="224420"/>
          </a:xfrm>
          <a:prstGeom prst="rect">
            <a:avLst/>
          </a:prstGeom>
          <a:noFill/>
        </p:spPr>
        <p:txBody>
          <a:bodyPr wrap="square" lIns="0" tIns="0" rIns="0" bIns="0" rtlCol="0">
            <a:spAutoFit/>
          </a:bodyPr>
          <a:lstStyle/>
          <a:p>
            <a:pPr>
              <a:lnSpc>
                <a:spcPts val="1700"/>
              </a:lnSpc>
              <a:spcAft>
                <a:spcPts val="600"/>
              </a:spcAft>
            </a:pPr>
            <a:r>
              <a:rPr lang="en-US" b="1" cap="all" spc="20" dirty="0">
                <a:solidFill>
                  <a:schemeClr val="bg1"/>
                </a:solidFill>
              </a:rPr>
              <a:t>Optimal resume Tab</a:t>
            </a:r>
          </a:p>
        </p:txBody>
      </p:sp>
      <p:sp>
        <p:nvSpPr>
          <p:cNvPr id="33" name="Text Placeholder 7">
            <a:extLst>
              <a:ext uri="{FF2B5EF4-FFF2-40B4-BE49-F238E27FC236}">
                <a16:creationId xmlns:a16="http://schemas.microsoft.com/office/drawing/2014/main" id="{50921977-16E1-964E-AF9F-D8E11D24AF10}"/>
              </a:ext>
            </a:extLst>
          </p:cNvPr>
          <p:cNvSpPr txBox="1">
            <a:spLocks/>
          </p:cNvSpPr>
          <p:nvPr/>
        </p:nvSpPr>
        <p:spPr>
          <a:xfrm>
            <a:off x="567752" y="2102274"/>
            <a:ext cx="7953374" cy="257975"/>
          </a:xfrm>
          <a:prstGeom prst="rect">
            <a:avLst/>
          </a:prstGeom>
        </p:spPr>
        <p:txBody>
          <a:bodyPr vert="horz" lIns="0" tIns="0" rIns="0" bIns="0" rtlCol="0">
            <a:noAutofit/>
          </a:bodyPr>
          <a:lstStyle>
            <a:lvl1pPr marL="0" indent="0" algn="l" defTabSz="914400" rtl="0" eaLnBrk="1" latinLnBrk="0" hangingPunct="1">
              <a:lnSpc>
                <a:spcPts val="1200"/>
              </a:lnSpc>
              <a:spcBef>
                <a:spcPts val="0"/>
              </a:spcBef>
              <a:buFont typeface="Arial" panose="020B0604020202020204" pitchFamily="34" charset="0"/>
              <a:buNone/>
              <a:defRPr sz="1200" b="0" kern="1200" cap="none" spc="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View Student Employment 101 Results</a:t>
            </a:r>
          </a:p>
        </p:txBody>
      </p:sp>
      <p:sp>
        <p:nvSpPr>
          <p:cNvPr id="30" name="Text Placeholder 9">
            <a:extLst>
              <a:ext uri="{FF2B5EF4-FFF2-40B4-BE49-F238E27FC236}">
                <a16:creationId xmlns:a16="http://schemas.microsoft.com/office/drawing/2014/main" id="{55253B04-DBFF-4BD0-9B1F-2D61621535B6}"/>
              </a:ext>
            </a:extLst>
          </p:cNvPr>
          <p:cNvSpPr txBox="1">
            <a:spLocks/>
          </p:cNvSpPr>
          <p:nvPr/>
        </p:nvSpPr>
        <p:spPr>
          <a:xfrm>
            <a:off x="228600" y="24301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Partner Tools</a:t>
            </a:r>
          </a:p>
        </p:txBody>
      </p:sp>
      <p:pic>
        <p:nvPicPr>
          <p:cNvPr id="3" name="Picture 2">
            <a:extLst>
              <a:ext uri="{FF2B5EF4-FFF2-40B4-BE49-F238E27FC236}">
                <a16:creationId xmlns:a16="http://schemas.microsoft.com/office/drawing/2014/main" id="{33BF6332-527D-481F-BC7F-63886C5D9880}"/>
              </a:ext>
            </a:extLst>
          </p:cNvPr>
          <p:cNvPicPr>
            <a:picLocks noChangeAspect="1"/>
          </p:cNvPicPr>
          <p:nvPr/>
        </p:nvPicPr>
        <p:blipFill>
          <a:blip r:embed="rId3"/>
          <a:stretch>
            <a:fillRect/>
          </a:stretch>
        </p:blipFill>
        <p:spPr>
          <a:xfrm>
            <a:off x="970540" y="2730548"/>
            <a:ext cx="2762522" cy="1691640"/>
          </a:xfrm>
          <a:prstGeom prst="rect">
            <a:avLst/>
          </a:prstGeom>
        </p:spPr>
      </p:pic>
      <p:pic>
        <p:nvPicPr>
          <p:cNvPr id="4" name="Picture 3">
            <a:extLst>
              <a:ext uri="{FF2B5EF4-FFF2-40B4-BE49-F238E27FC236}">
                <a16:creationId xmlns:a16="http://schemas.microsoft.com/office/drawing/2014/main" id="{8D9E7102-E219-43A7-8811-745A261DBFBD}"/>
              </a:ext>
            </a:extLst>
          </p:cNvPr>
          <p:cNvPicPr>
            <a:picLocks noChangeAspect="1"/>
          </p:cNvPicPr>
          <p:nvPr/>
        </p:nvPicPr>
        <p:blipFill>
          <a:blip r:embed="rId4"/>
          <a:stretch>
            <a:fillRect/>
          </a:stretch>
        </p:blipFill>
        <p:spPr>
          <a:xfrm>
            <a:off x="3326674" y="4178276"/>
            <a:ext cx="5331550" cy="1594705"/>
          </a:xfrm>
          <a:prstGeom prst="rect">
            <a:avLst/>
          </a:prstGeom>
          <a:ln>
            <a:solidFill>
              <a:srgbClr val="4D4D4D"/>
            </a:solid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5FD4EA85-4C04-47FA-B706-3E6B53DBD362}"/>
              </a:ext>
            </a:extLst>
          </p:cNvPr>
          <p:cNvCxnSpPr>
            <a:cxnSpLocks/>
          </p:cNvCxnSpPr>
          <p:nvPr/>
        </p:nvCxnSpPr>
        <p:spPr>
          <a:xfrm>
            <a:off x="2210678" y="4163192"/>
            <a:ext cx="1218322" cy="408808"/>
          </a:xfrm>
          <a:prstGeom prst="straightConnector1">
            <a:avLst/>
          </a:prstGeom>
          <a:ln w="41275">
            <a:solidFill>
              <a:srgbClr val="D14C27"/>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370404-DEE5-4801-9B13-CFADFDCE625A}"/>
              </a:ext>
            </a:extLst>
          </p:cNvPr>
          <p:cNvSpPr txBox="1"/>
          <p:nvPr/>
        </p:nvSpPr>
        <p:spPr>
          <a:xfrm>
            <a:off x="228600" y="591319"/>
            <a:ext cx="16764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35110431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A70198-B17F-3A4D-9155-80BFC6906A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15" y="3951128"/>
            <a:ext cx="9902677" cy="1351794"/>
          </a:xfrm>
          <a:prstGeom prst="rect">
            <a:avLst/>
          </a:prstGeom>
        </p:spPr>
      </p:pic>
      <p:sp>
        <p:nvSpPr>
          <p:cNvPr id="34" name="Text Placeholder 9">
            <a:extLst>
              <a:ext uri="{FF2B5EF4-FFF2-40B4-BE49-F238E27FC236}">
                <a16:creationId xmlns:a16="http://schemas.microsoft.com/office/drawing/2014/main" id="{F0DF614C-A306-A144-A03C-4B36930696F9}"/>
              </a:ext>
            </a:extLst>
          </p:cNvPr>
          <p:cNvSpPr txBox="1">
            <a:spLocks/>
          </p:cNvSpPr>
          <p:nvPr/>
        </p:nvSpPr>
        <p:spPr>
          <a:xfrm>
            <a:off x="584203" y="759697"/>
            <a:ext cx="5528731"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follow </a:t>
            </a:r>
            <a:r>
              <a:rPr lang="en-US" sz="2600" dirty="0">
                <a:solidFill>
                  <a:srgbClr val="D14C27"/>
                </a:solidFill>
                <a:latin typeface="+mn-lt"/>
              </a:rPr>
              <a:t>us!</a:t>
            </a:r>
          </a:p>
        </p:txBody>
      </p:sp>
      <p:sp>
        <p:nvSpPr>
          <p:cNvPr id="35" name="Text Placeholder 9">
            <a:extLst>
              <a:ext uri="{FF2B5EF4-FFF2-40B4-BE49-F238E27FC236}">
                <a16:creationId xmlns:a16="http://schemas.microsoft.com/office/drawing/2014/main" id="{81CDCD80-820D-194A-971B-898624B21929}"/>
              </a:ext>
            </a:extLst>
          </p:cNvPr>
          <p:cNvSpPr txBox="1">
            <a:spLocks/>
          </p:cNvSpPr>
          <p:nvPr/>
        </p:nvSpPr>
        <p:spPr>
          <a:xfrm>
            <a:off x="593725" y="1206277"/>
            <a:ext cx="3782332" cy="287421"/>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srgbClr val="4D4D4D"/>
                </a:solidFill>
                <a:latin typeface="+mn-lt"/>
              </a:rPr>
              <a:t>Subscribe to our Newsfeed or check us out on Social Media.</a:t>
            </a:r>
          </a:p>
        </p:txBody>
      </p:sp>
      <p:pic>
        <p:nvPicPr>
          <p:cNvPr id="36" name="Picture 35">
            <a:hlinkClick r:id="rId3"/>
            <a:extLst>
              <a:ext uri="{FF2B5EF4-FFF2-40B4-BE49-F238E27FC236}">
                <a16:creationId xmlns:a16="http://schemas.microsoft.com/office/drawing/2014/main" id="{885633DF-A5BC-0343-817E-F0A69FF07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1194" y="3788337"/>
            <a:ext cx="950460" cy="918588"/>
          </a:xfrm>
          <a:prstGeom prst="rect">
            <a:avLst/>
          </a:prstGeom>
        </p:spPr>
      </p:pic>
      <p:pic>
        <p:nvPicPr>
          <p:cNvPr id="38" name="Picture 37">
            <a:hlinkClick r:id="rId5"/>
            <a:extLst>
              <a:ext uri="{FF2B5EF4-FFF2-40B4-BE49-F238E27FC236}">
                <a16:creationId xmlns:a16="http://schemas.microsoft.com/office/drawing/2014/main" id="{780CF95F-A9F4-FA42-A5CB-FC5FD35B7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734" y="3790709"/>
            <a:ext cx="950460" cy="938363"/>
          </a:xfrm>
          <a:prstGeom prst="rect">
            <a:avLst/>
          </a:prstGeom>
        </p:spPr>
      </p:pic>
      <p:pic>
        <p:nvPicPr>
          <p:cNvPr id="39" name="Picture 38">
            <a:hlinkClick r:id="rId7"/>
            <a:extLst>
              <a:ext uri="{FF2B5EF4-FFF2-40B4-BE49-F238E27FC236}">
                <a16:creationId xmlns:a16="http://schemas.microsoft.com/office/drawing/2014/main" id="{B0D49195-A8AF-9043-9283-4303EA7DA1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7356" y="3795667"/>
            <a:ext cx="950460" cy="938363"/>
          </a:xfrm>
          <a:prstGeom prst="rect">
            <a:avLst/>
          </a:prstGeom>
        </p:spPr>
      </p:pic>
      <p:pic>
        <p:nvPicPr>
          <p:cNvPr id="40" name="Picture 39">
            <a:hlinkClick r:id="rId9"/>
            <a:extLst>
              <a:ext uri="{FF2B5EF4-FFF2-40B4-BE49-F238E27FC236}">
                <a16:creationId xmlns:a16="http://schemas.microsoft.com/office/drawing/2014/main" id="{2BB042A6-FFB4-AE4E-8042-348CDBD6C6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9534" y="3780403"/>
            <a:ext cx="949073" cy="934455"/>
          </a:xfrm>
          <a:prstGeom prst="rect">
            <a:avLst/>
          </a:prstGeom>
        </p:spPr>
      </p:pic>
      <p:pic>
        <p:nvPicPr>
          <p:cNvPr id="41" name="Picture 40">
            <a:hlinkClick r:id="rId11"/>
            <a:extLst>
              <a:ext uri="{FF2B5EF4-FFF2-40B4-BE49-F238E27FC236}">
                <a16:creationId xmlns:a16="http://schemas.microsoft.com/office/drawing/2014/main" id="{14D45F97-C494-C749-BAE6-434A9A3377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632" y="3798179"/>
            <a:ext cx="1008221" cy="962039"/>
          </a:xfrm>
          <a:prstGeom prst="rect">
            <a:avLst/>
          </a:prstGeom>
        </p:spPr>
      </p:pic>
      <p:pic>
        <p:nvPicPr>
          <p:cNvPr id="42" name="Content Placeholder 10" descr="A close up of a sign&#10;&#10;Description generated with very high confidence">
            <a:hlinkClick r:id="rId13"/>
            <a:extLst>
              <a:ext uri="{FF2B5EF4-FFF2-40B4-BE49-F238E27FC236}">
                <a16:creationId xmlns:a16="http://schemas.microsoft.com/office/drawing/2014/main" id="{91627F64-8321-4544-8C64-F0DE32EAB1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8563" y="3793097"/>
            <a:ext cx="950460" cy="945891"/>
          </a:xfrm>
          <a:prstGeom prst="rect">
            <a:avLst/>
          </a:prstGeom>
        </p:spPr>
      </p:pic>
      <p:sp>
        <p:nvSpPr>
          <p:cNvPr id="43" name="TextBox 42">
            <a:extLst>
              <a:ext uri="{FF2B5EF4-FFF2-40B4-BE49-F238E27FC236}">
                <a16:creationId xmlns:a16="http://schemas.microsoft.com/office/drawing/2014/main" id="{4D58C1C6-012A-FA4A-9ABA-1768C8CACD34}"/>
              </a:ext>
            </a:extLst>
          </p:cNvPr>
          <p:cNvSpPr txBox="1"/>
          <p:nvPr/>
        </p:nvSpPr>
        <p:spPr>
          <a:xfrm>
            <a:off x="879489" y="476021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Facebook</a:t>
            </a:r>
          </a:p>
        </p:txBody>
      </p:sp>
      <p:sp>
        <p:nvSpPr>
          <p:cNvPr id="44" name="TextBox 43">
            <a:extLst>
              <a:ext uri="{FF2B5EF4-FFF2-40B4-BE49-F238E27FC236}">
                <a16:creationId xmlns:a16="http://schemas.microsoft.com/office/drawing/2014/main" id="{1FE90EF9-5D0C-5344-B316-27449BC80E1B}"/>
              </a:ext>
            </a:extLst>
          </p:cNvPr>
          <p:cNvSpPr txBox="1"/>
          <p:nvPr/>
        </p:nvSpPr>
        <p:spPr>
          <a:xfrm>
            <a:off x="1774206" y="4740744"/>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Twitter</a:t>
            </a:r>
          </a:p>
        </p:txBody>
      </p:sp>
      <p:sp>
        <p:nvSpPr>
          <p:cNvPr id="45" name="TextBox 44">
            <a:extLst>
              <a:ext uri="{FF2B5EF4-FFF2-40B4-BE49-F238E27FC236}">
                <a16:creationId xmlns:a16="http://schemas.microsoft.com/office/drawing/2014/main" id="{A7835FC1-BC33-E847-8587-C58A84A32E5C}"/>
              </a:ext>
            </a:extLst>
          </p:cNvPr>
          <p:cNvSpPr txBox="1"/>
          <p:nvPr/>
        </p:nvSpPr>
        <p:spPr>
          <a:xfrm>
            <a:off x="2708607" y="476021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Youtube</a:t>
            </a:r>
            <a:endParaRPr lang="en-US" sz="1000" cap="all" spc="20" dirty="0">
              <a:solidFill>
                <a:schemeClr val="bg1"/>
              </a:solidFill>
            </a:endParaRPr>
          </a:p>
        </p:txBody>
      </p:sp>
      <p:sp>
        <p:nvSpPr>
          <p:cNvPr id="46" name="TextBox 45">
            <a:extLst>
              <a:ext uri="{FF2B5EF4-FFF2-40B4-BE49-F238E27FC236}">
                <a16:creationId xmlns:a16="http://schemas.microsoft.com/office/drawing/2014/main" id="{172F0DE3-F324-EC46-994E-9D7B08E2B2C4}"/>
              </a:ext>
            </a:extLst>
          </p:cNvPr>
          <p:cNvSpPr txBox="1"/>
          <p:nvPr/>
        </p:nvSpPr>
        <p:spPr>
          <a:xfrm>
            <a:off x="3558288" y="4750377"/>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linkedin</a:t>
            </a:r>
            <a:endParaRPr lang="en-US" sz="1000" cap="all" spc="20" dirty="0">
              <a:solidFill>
                <a:schemeClr val="bg1"/>
              </a:solidFill>
            </a:endParaRPr>
          </a:p>
        </p:txBody>
      </p:sp>
      <p:sp>
        <p:nvSpPr>
          <p:cNvPr id="48" name="TextBox 47">
            <a:extLst>
              <a:ext uri="{FF2B5EF4-FFF2-40B4-BE49-F238E27FC236}">
                <a16:creationId xmlns:a16="http://schemas.microsoft.com/office/drawing/2014/main" id="{29BD87D6-2E0D-7943-A59C-14DEA005A34F}"/>
              </a:ext>
            </a:extLst>
          </p:cNvPr>
          <p:cNvSpPr txBox="1"/>
          <p:nvPr/>
        </p:nvSpPr>
        <p:spPr>
          <a:xfrm>
            <a:off x="4524445" y="4738988"/>
            <a:ext cx="100822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Linkedin</a:t>
            </a:r>
            <a:r>
              <a:rPr lang="en-US" sz="1000" cap="all" spc="20" dirty="0">
                <a:solidFill>
                  <a:schemeClr val="bg1"/>
                </a:solidFill>
              </a:rPr>
              <a:t> group</a:t>
            </a:r>
          </a:p>
        </p:txBody>
      </p:sp>
      <p:sp>
        <p:nvSpPr>
          <p:cNvPr id="50" name="TextBox 49">
            <a:extLst>
              <a:ext uri="{FF2B5EF4-FFF2-40B4-BE49-F238E27FC236}">
                <a16:creationId xmlns:a16="http://schemas.microsoft.com/office/drawing/2014/main" id="{0A735FC1-D96A-404A-A49D-105BA7725C36}"/>
              </a:ext>
            </a:extLst>
          </p:cNvPr>
          <p:cNvSpPr txBox="1"/>
          <p:nvPr/>
        </p:nvSpPr>
        <p:spPr>
          <a:xfrm>
            <a:off x="5571804" y="475037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Pinterest</a:t>
            </a:r>
          </a:p>
        </p:txBody>
      </p:sp>
      <p:pic>
        <p:nvPicPr>
          <p:cNvPr id="52" name="Picture 51">
            <a:extLst>
              <a:ext uri="{FF2B5EF4-FFF2-40B4-BE49-F238E27FC236}">
                <a16:creationId xmlns:a16="http://schemas.microsoft.com/office/drawing/2014/main" id="{6A850682-2F3B-1748-A891-B5F34098C2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7999" y="260467"/>
            <a:ext cx="3816783" cy="2101159"/>
          </a:xfrm>
          <a:prstGeom prst="rect">
            <a:avLst/>
          </a:prstGeom>
        </p:spPr>
      </p:pic>
      <p:pic>
        <p:nvPicPr>
          <p:cNvPr id="51" name="Picture 50" descr="A close up of text on a black surface&#10;&#10;Description generated with high confidence">
            <a:extLst>
              <a:ext uri="{FF2B5EF4-FFF2-40B4-BE49-F238E27FC236}">
                <a16:creationId xmlns:a16="http://schemas.microsoft.com/office/drawing/2014/main" id="{37B898EA-5B75-414F-A6F2-34B2FCF1B178}"/>
              </a:ext>
            </a:extLst>
          </p:cNvPr>
          <p:cNvPicPr>
            <a:picLocks noChangeAspect="1"/>
          </p:cNvPicPr>
          <p:nvPr/>
        </p:nvPicPr>
        <p:blipFill>
          <a:blip r:embed="rId16"/>
          <a:stretch>
            <a:fillRect/>
          </a:stretch>
        </p:blipFill>
        <p:spPr>
          <a:xfrm>
            <a:off x="7179622" y="4206324"/>
            <a:ext cx="857369" cy="857369"/>
          </a:xfrm>
          <a:prstGeom prst="rect">
            <a:avLst/>
          </a:prstGeom>
        </p:spPr>
      </p:pic>
      <p:grpSp>
        <p:nvGrpSpPr>
          <p:cNvPr id="2" name="Group 1">
            <a:extLst>
              <a:ext uri="{FF2B5EF4-FFF2-40B4-BE49-F238E27FC236}">
                <a16:creationId xmlns:a16="http://schemas.microsoft.com/office/drawing/2014/main" id="{F1AEB94C-8D5E-4E66-9C1B-DC488D16483B}"/>
              </a:ext>
            </a:extLst>
          </p:cNvPr>
          <p:cNvGrpSpPr/>
          <p:nvPr/>
        </p:nvGrpSpPr>
        <p:grpSpPr>
          <a:xfrm>
            <a:off x="660196" y="2055927"/>
            <a:ext cx="8350287" cy="1260401"/>
            <a:chOff x="641313" y="2366435"/>
            <a:chExt cx="8350287" cy="1260401"/>
          </a:xfrm>
        </p:grpSpPr>
        <p:sp>
          <p:nvSpPr>
            <p:cNvPr id="53" name="TextBox 52">
              <a:extLst>
                <a:ext uri="{FF2B5EF4-FFF2-40B4-BE49-F238E27FC236}">
                  <a16:creationId xmlns:a16="http://schemas.microsoft.com/office/drawing/2014/main" id="{D15EF91B-BB04-A84E-BB70-4EB2602DFE5C}"/>
                </a:ext>
              </a:extLst>
            </p:cNvPr>
            <p:cNvSpPr txBox="1"/>
            <p:nvPr/>
          </p:nvSpPr>
          <p:spPr>
            <a:xfrm>
              <a:off x="2497720" y="2652192"/>
              <a:ext cx="3114073"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HOME:</a:t>
              </a:r>
              <a:r>
                <a:rPr lang="en-US" sz="1400" dirty="0">
                  <a:solidFill>
                    <a:srgbClr val="D14C27"/>
                  </a:solidFill>
                </a:rPr>
                <a:t> </a:t>
              </a:r>
              <a:r>
                <a:rPr lang="en-US" sz="1400" dirty="0">
                  <a:solidFill>
                    <a:srgbClr val="4D4D4D"/>
                  </a:solidFill>
                  <a:hlinkClick r:id="rId17"/>
                </a:rPr>
                <a:t>https://</a:t>
              </a:r>
              <a:r>
                <a:rPr lang="en-US" sz="1400" dirty="0" err="1">
                  <a:solidFill>
                    <a:srgbClr val="4D4D4D"/>
                  </a:solidFill>
                  <a:hlinkClick r:id="rId17"/>
                </a:rPr>
                <a:t>www.illinoisworknet.com</a:t>
              </a:r>
              <a:r>
                <a:rPr lang="en-US" sz="1400" dirty="0">
                  <a:solidFill>
                    <a:srgbClr val="4D4D4D"/>
                  </a:solidFill>
                  <a:hlinkClick r:id="rId17"/>
                </a:rPr>
                <a:t>/</a:t>
              </a:r>
              <a:endParaRPr lang="en-US" sz="1400" dirty="0">
                <a:solidFill>
                  <a:srgbClr val="4D4D4D"/>
                </a:solidFill>
              </a:endParaRPr>
            </a:p>
          </p:txBody>
        </p:sp>
        <p:sp>
          <p:nvSpPr>
            <p:cNvPr id="61" name="TextBox 60">
              <a:extLst>
                <a:ext uri="{FF2B5EF4-FFF2-40B4-BE49-F238E27FC236}">
                  <a16:creationId xmlns:a16="http://schemas.microsoft.com/office/drawing/2014/main" id="{30118220-66E2-2A49-BF6B-59DC8121012B}"/>
                </a:ext>
              </a:extLst>
            </p:cNvPr>
            <p:cNvSpPr txBox="1"/>
            <p:nvPr/>
          </p:nvSpPr>
          <p:spPr>
            <a:xfrm>
              <a:off x="2497720" y="3099578"/>
              <a:ext cx="2589211"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EMAIL:</a:t>
              </a:r>
              <a:r>
                <a:rPr lang="en-US" sz="1400" dirty="0">
                  <a:solidFill>
                    <a:srgbClr val="D14C27"/>
                  </a:solidFill>
                </a:rPr>
                <a:t> </a:t>
              </a:r>
              <a:r>
                <a:rPr lang="en-US" sz="1400" dirty="0">
                  <a:solidFill>
                    <a:srgbClr val="4D4D4D"/>
                  </a:solidFill>
                  <a:hlinkClick r:id="rId18"/>
                </a:rPr>
                <a:t>info@illinoisworknet.com</a:t>
              </a:r>
              <a:r>
                <a:rPr lang="en-US" sz="1400" dirty="0">
                  <a:solidFill>
                    <a:srgbClr val="4D4D4D"/>
                  </a:solidFill>
                </a:rPr>
                <a:t> </a:t>
              </a:r>
            </a:p>
          </p:txBody>
        </p:sp>
        <p:pic>
          <p:nvPicPr>
            <p:cNvPr id="70" name="Content Placeholder 36" descr="A picture containing vector graphics&#10;&#10;Description generated with high confidence">
              <a:hlinkClick r:id="rId19"/>
              <a:extLst>
                <a:ext uri="{FF2B5EF4-FFF2-40B4-BE49-F238E27FC236}">
                  <a16:creationId xmlns:a16="http://schemas.microsoft.com/office/drawing/2014/main" id="{C6DEEDA1-8C78-0C4A-A707-B04C9F02B7C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1313" y="2366435"/>
              <a:ext cx="1260401" cy="1260401"/>
            </a:xfrm>
            <a:prstGeom prst="rect">
              <a:avLst/>
            </a:prstGeom>
            <a:effectLst>
              <a:outerShdw blurRad="63500" sx="102000" sy="102000" algn="ctr" rotWithShape="0">
                <a:prstClr val="black">
                  <a:alpha val="40000"/>
                </a:prstClr>
              </a:outerShdw>
            </a:effectLst>
          </p:spPr>
        </p:pic>
        <p:sp>
          <p:nvSpPr>
            <p:cNvPr id="28" name="Freeform 27">
              <a:extLst>
                <a:ext uri="{FF2B5EF4-FFF2-40B4-BE49-F238E27FC236}">
                  <a16:creationId xmlns:a16="http://schemas.microsoft.com/office/drawing/2014/main" id="{1D6AF57D-E973-4157-BD50-F963C8E40D38}"/>
                </a:ext>
              </a:extLst>
            </p:cNvPr>
            <p:cNvSpPr>
              <a:spLocks noEditPoints="1"/>
            </p:cNvSpPr>
            <p:nvPr/>
          </p:nvSpPr>
          <p:spPr bwMode="auto">
            <a:xfrm>
              <a:off x="2183833" y="3415037"/>
              <a:ext cx="196850" cy="196850"/>
            </a:xfrm>
            <a:custGeom>
              <a:avLst/>
              <a:gdLst>
                <a:gd name="T0" fmla="*/ 0 w 188"/>
                <a:gd name="T1" fmla="*/ 8 h 187"/>
                <a:gd name="T2" fmla="*/ 3 w 188"/>
                <a:gd name="T3" fmla="*/ 3 h 187"/>
                <a:gd name="T4" fmla="*/ 9 w 188"/>
                <a:gd name="T5" fmla="*/ 0 h 187"/>
                <a:gd name="T6" fmla="*/ 180 w 188"/>
                <a:gd name="T7" fmla="*/ 0 h 187"/>
                <a:gd name="T8" fmla="*/ 185 w 188"/>
                <a:gd name="T9" fmla="*/ 3 h 187"/>
                <a:gd name="T10" fmla="*/ 188 w 188"/>
                <a:gd name="T11" fmla="*/ 8 h 187"/>
                <a:gd name="T12" fmla="*/ 188 w 188"/>
                <a:gd name="T13" fmla="*/ 147 h 187"/>
                <a:gd name="T14" fmla="*/ 185 w 188"/>
                <a:gd name="T15" fmla="*/ 153 h 187"/>
                <a:gd name="T16" fmla="*/ 180 w 188"/>
                <a:gd name="T17" fmla="*/ 156 h 187"/>
                <a:gd name="T18" fmla="*/ 113 w 188"/>
                <a:gd name="T19" fmla="*/ 156 h 187"/>
                <a:gd name="T20" fmla="*/ 116 w 188"/>
                <a:gd name="T21" fmla="*/ 180 h 187"/>
                <a:gd name="T22" fmla="*/ 121 w 188"/>
                <a:gd name="T23" fmla="*/ 186 h 187"/>
                <a:gd name="T24" fmla="*/ 121 w 188"/>
                <a:gd name="T25" fmla="*/ 186 h 187"/>
                <a:gd name="T26" fmla="*/ 120 w 188"/>
                <a:gd name="T27" fmla="*/ 187 h 187"/>
                <a:gd name="T28" fmla="*/ 117 w 188"/>
                <a:gd name="T29" fmla="*/ 187 h 187"/>
                <a:gd name="T30" fmla="*/ 116 w 188"/>
                <a:gd name="T31" fmla="*/ 187 h 187"/>
                <a:gd name="T32" fmla="*/ 73 w 188"/>
                <a:gd name="T33" fmla="*/ 187 h 187"/>
                <a:gd name="T34" fmla="*/ 67 w 188"/>
                <a:gd name="T35" fmla="*/ 186 h 187"/>
                <a:gd name="T36" fmla="*/ 67 w 188"/>
                <a:gd name="T37" fmla="*/ 186 h 187"/>
                <a:gd name="T38" fmla="*/ 72 w 188"/>
                <a:gd name="T39" fmla="*/ 180 h 187"/>
                <a:gd name="T40" fmla="*/ 75 w 188"/>
                <a:gd name="T41" fmla="*/ 156 h 187"/>
                <a:gd name="T42" fmla="*/ 9 w 188"/>
                <a:gd name="T43" fmla="*/ 156 h 187"/>
                <a:gd name="T44" fmla="*/ 3 w 188"/>
                <a:gd name="T45" fmla="*/ 153 h 187"/>
                <a:gd name="T46" fmla="*/ 0 w 188"/>
                <a:gd name="T47" fmla="*/ 147 h 187"/>
                <a:gd name="T48" fmla="*/ 0 w 188"/>
                <a:gd name="T49" fmla="*/ 8 h 187"/>
                <a:gd name="T50" fmla="*/ 11 w 188"/>
                <a:gd name="T51" fmla="*/ 117 h 187"/>
                <a:gd name="T52" fmla="*/ 177 w 188"/>
                <a:gd name="T53" fmla="*/ 117 h 187"/>
                <a:gd name="T54" fmla="*/ 177 w 188"/>
                <a:gd name="T55" fmla="*/ 11 h 187"/>
                <a:gd name="T56" fmla="*/ 11 w 188"/>
                <a:gd name="T57" fmla="*/ 11 h 187"/>
                <a:gd name="T58" fmla="*/ 11 w 188"/>
                <a:gd name="T59" fmla="*/ 117 h 187"/>
                <a:gd name="T60" fmla="*/ 90 w 188"/>
                <a:gd name="T61" fmla="*/ 130 h 187"/>
                <a:gd name="T62" fmla="*/ 89 w 188"/>
                <a:gd name="T63" fmla="*/ 134 h 187"/>
                <a:gd name="T64" fmla="*/ 90 w 188"/>
                <a:gd name="T65" fmla="*/ 138 h 187"/>
                <a:gd name="T66" fmla="*/ 94 w 188"/>
                <a:gd name="T67" fmla="*/ 139 h 187"/>
                <a:gd name="T68" fmla="*/ 98 w 188"/>
                <a:gd name="T69" fmla="*/ 138 h 187"/>
                <a:gd name="T70" fmla="*/ 99 w 188"/>
                <a:gd name="T71" fmla="*/ 134 h 187"/>
                <a:gd name="T72" fmla="*/ 98 w 188"/>
                <a:gd name="T73" fmla="*/ 130 h 187"/>
                <a:gd name="T74" fmla="*/ 94 w 188"/>
                <a:gd name="T75" fmla="*/ 129 h 187"/>
                <a:gd name="T76" fmla="*/ 90 w 188"/>
                <a:gd name="T77" fmla="*/ 1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 h="187">
                  <a:moveTo>
                    <a:pt x="0" y="8"/>
                  </a:moveTo>
                  <a:cubicBezTo>
                    <a:pt x="0" y="6"/>
                    <a:pt x="1" y="4"/>
                    <a:pt x="3" y="3"/>
                  </a:cubicBezTo>
                  <a:cubicBezTo>
                    <a:pt x="4" y="1"/>
                    <a:pt x="6" y="0"/>
                    <a:pt x="9" y="0"/>
                  </a:cubicBezTo>
                  <a:cubicBezTo>
                    <a:pt x="180" y="0"/>
                    <a:pt x="180" y="0"/>
                    <a:pt x="180" y="0"/>
                  </a:cubicBezTo>
                  <a:cubicBezTo>
                    <a:pt x="182" y="0"/>
                    <a:pt x="184" y="1"/>
                    <a:pt x="185" y="3"/>
                  </a:cubicBezTo>
                  <a:cubicBezTo>
                    <a:pt x="187" y="4"/>
                    <a:pt x="188" y="6"/>
                    <a:pt x="188" y="8"/>
                  </a:cubicBezTo>
                  <a:cubicBezTo>
                    <a:pt x="188" y="147"/>
                    <a:pt x="188" y="147"/>
                    <a:pt x="188" y="147"/>
                  </a:cubicBezTo>
                  <a:cubicBezTo>
                    <a:pt x="188" y="150"/>
                    <a:pt x="187" y="152"/>
                    <a:pt x="185" y="153"/>
                  </a:cubicBezTo>
                  <a:cubicBezTo>
                    <a:pt x="184" y="155"/>
                    <a:pt x="182" y="156"/>
                    <a:pt x="180" y="156"/>
                  </a:cubicBezTo>
                  <a:cubicBezTo>
                    <a:pt x="113" y="156"/>
                    <a:pt x="113" y="156"/>
                    <a:pt x="113" y="156"/>
                  </a:cubicBezTo>
                  <a:cubicBezTo>
                    <a:pt x="116" y="180"/>
                    <a:pt x="116" y="180"/>
                    <a:pt x="116" y="180"/>
                  </a:cubicBezTo>
                  <a:cubicBezTo>
                    <a:pt x="121" y="186"/>
                    <a:pt x="121" y="186"/>
                    <a:pt x="121" y="186"/>
                  </a:cubicBezTo>
                  <a:cubicBezTo>
                    <a:pt x="121" y="186"/>
                    <a:pt x="121" y="186"/>
                    <a:pt x="121" y="186"/>
                  </a:cubicBezTo>
                  <a:cubicBezTo>
                    <a:pt x="121" y="187"/>
                    <a:pt x="121" y="187"/>
                    <a:pt x="120" y="187"/>
                  </a:cubicBezTo>
                  <a:cubicBezTo>
                    <a:pt x="119" y="187"/>
                    <a:pt x="118" y="187"/>
                    <a:pt x="117" y="187"/>
                  </a:cubicBezTo>
                  <a:cubicBezTo>
                    <a:pt x="116" y="187"/>
                    <a:pt x="116" y="187"/>
                    <a:pt x="116" y="187"/>
                  </a:cubicBezTo>
                  <a:cubicBezTo>
                    <a:pt x="73" y="187"/>
                    <a:pt x="73" y="187"/>
                    <a:pt x="73" y="187"/>
                  </a:cubicBezTo>
                  <a:cubicBezTo>
                    <a:pt x="69" y="187"/>
                    <a:pt x="67" y="187"/>
                    <a:pt x="67" y="186"/>
                  </a:cubicBezTo>
                  <a:cubicBezTo>
                    <a:pt x="67" y="186"/>
                    <a:pt x="67" y="186"/>
                    <a:pt x="67" y="186"/>
                  </a:cubicBezTo>
                  <a:cubicBezTo>
                    <a:pt x="72" y="180"/>
                    <a:pt x="72" y="180"/>
                    <a:pt x="72" y="180"/>
                  </a:cubicBezTo>
                  <a:cubicBezTo>
                    <a:pt x="75" y="156"/>
                    <a:pt x="75" y="156"/>
                    <a:pt x="75" y="156"/>
                  </a:cubicBezTo>
                  <a:cubicBezTo>
                    <a:pt x="9" y="156"/>
                    <a:pt x="9" y="156"/>
                    <a:pt x="9" y="156"/>
                  </a:cubicBezTo>
                  <a:cubicBezTo>
                    <a:pt x="6" y="156"/>
                    <a:pt x="4" y="155"/>
                    <a:pt x="3" y="153"/>
                  </a:cubicBezTo>
                  <a:cubicBezTo>
                    <a:pt x="1" y="152"/>
                    <a:pt x="0" y="150"/>
                    <a:pt x="0" y="147"/>
                  </a:cubicBezTo>
                  <a:lnTo>
                    <a:pt x="0" y="8"/>
                  </a:lnTo>
                  <a:close/>
                  <a:moveTo>
                    <a:pt x="11" y="117"/>
                  </a:moveTo>
                  <a:cubicBezTo>
                    <a:pt x="177" y="117"/>
                    <a:pt x="177" y="117"/>
                    <a:pt x="177" y="117"/>
                  </a:cubicBezTo>
                  <a:cubicBezTo>
                    <a:pt x="177" y="11"/>
                    <a:pt x="177" y="11"/>
                    <a:pt x="177" y="11"/>
                  </a:cubicBezTo>
                  <a:cubicBezTo>
                    <a:pt x="11" y="11"/>
                    <a:pt x="11" y="11"/>
                    <a:pt x="11" y="11"/>
                  </a:cubicBezTo>
                  <a:lnTo>
                    <a:pt x="11" y="117"/>
                  </a:lnTo>
                  <a:close/>
                  <a:moveTo>
                    <a:pt x="90" y="130"/>
                  </a:moveTo>
                  <a:cubicBezTo>
                    <a:pt x="89" y="131"/>
                    <a:pt x="89" y="133"/>
                    <a:pt x="89" y="134"/>
                  </a:cubicBezTo>
                  <a:cubicBezTo>
                    <a:pt x="89" y="136"/>
                    <a:pt x="89" y="137"/>
                    <a:pt x="90" y="138"/>
                  </a:cubicBezTo>
                  <a:cubicBezTo>
                    <a:pt x="91" y="139"/>
                    <a:pt x="93" y="139"/>
                    <a:pt x="94" y="139"/>
                  </a:cubicBezTo>
                  <a:cubicBezTo>
                    <a:pt x="96" y="139"/>
                    <a:pt x="97" y="139"/>
                    <a:pt x="98" y="138"/>
                  </a:cubicBezTo>
                  <a:cubicBezTo>
                    <a:pt x="99" y="137"/>
                    <a:pt x="99" y="136"/>
                    <a:pt x="99" y="134"/>
                  </a:cubicBezTo>
                  <a:cubicBezTo>
                    <a:pt x="99" y="133"/>
                    <a:pt x="99" y="131"/>
                    <a:pt x="98" y="130"/>
                  </a:cubicBezTo>
                  <a:cubicBezTo>
                    <a:pt x="97" y="129"/>
                    <a:pt x="96" y="129"/>
                    <a:pt x="94" y="129"/>
                  </a:cubicBezTo>
                  <a:cubicBezTo>
                    <a:pt x="93" y="129"/>
                    <a:pt x="91" y="129"/>
                    <a:pt x="90"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8">
              <a:extLst>
                <a:ext uri="{FF2B5EF4-FFF2-40B4-BE49-F238E27FC236}">
                  <a16:creationId xmlns:a16="http://schemas.microsoft.com/office/drawing/2014/main" id="{D8577265-E11A-41D2-AB2B-05E4264B1EE0}"/>
                </a:ext>
              </a:extLst>
            </p:cNvPr>
            <p:cNvSpPr>
              <a:spLocks noEditPoints="1"/>
            </p:cNvSpPr>
            <p:nvPr/>
          </p:nvSpPr>
          <p:spPr bwMode="auto">
            <a:xfrm>
              <a:off x="2169647" y="3060337"/>
              <a:ext cx="219075" cy="142875"/>
            </a:xfrm>
            <a:custGeom>
              <a:avLst/>
              <a:gdLst>
                <a:gd name="T0" fmla="*/ 0 w 208"/>
                <a:gd name="T1" fmla="*/ 10 h 135"/>
                <a:gd name="T2" fmla="*/ 1 w 208"/>
                <a:gd name="T3" fmla="*/ 6 h 135"/>
                <a:gd name="T4" fmla="*/ 3 w 208"/>
                <a:gd name="T5" fmla="*/ 3 h 135"/>
                <a:gd name="T6" fmla="*/ 6 w 208"/>
                <a:gd name="T7" fmla="*/ 1 h 135"/>
                <a:gd name="T8" fmla="*/ 10 w 208"/>
                <a:gd name="T9" fmla="*/ 0 h 135"/>
                <a:gd name="T10" fmla="*/ 198 w 208"/>
                <a:gd name="T11" fmla="*/ 0 h 135"/>
                <a:gd name="T12" fmla="*/ 202 w 208"/>
                <a:gd name="T13" fmla="*/ 1 h 135"/>
                <a:gd name="T14" fmla="*/ 205 w 208"/>
                <a:gd name="T15" fmla="*/ 3 h 135"/>
                <a:gd name="T16" fmla="*/ 207 w 208"/>
                <a:gd name="T17" fmla="*/ 6 h 135"/>
                <a:gd name="T18" fmla="*/ 208 w 208"/>
                <a:gd name="T19" fmla="*/ 10 h 135"/>
                <a:gd name="T20" fmla="*/ 167 w 208"/>
                <a:gd name="T21" fmla="*/ 41 h 135"/>
                <a:gd name="T22" fmla="*/ 115 w 208"/>
                <a:gd name="T23" fmla="*/ 80 h 135"/>
                <a:gd name="T24" fmla="*/ 104 w 208"/>
                <a:gd name="T25" fmla="*/ 83 h 135"/>
                <a:gd name="T26" fmla="*/ 93 w 208"/>
                <a:gd name="T27" fmla="*/ 80 h 135"/>
                <a:gd name="T28" fmla="*/ 41 w 208"/>
                <a:gd name="T29" fmla="*/ 41 h 135"/>
                <a:gd name="T30" fmla="*/ 0 w 208"/>
                <a:gd name="T31" fmla="*/ 10 h 135"/>
                <a:gd name="T32" fmla="*/ 0 w 208"/>
                <a:gd name="T33" fmla="*/ 125 h 135"/>
                <a:gd name="T34" fmla="*/ 0 w 208"/>
                <a:gd name="T35" fmla="*/ 21 h 135"/>
                <a:gd name="T36" fmla="*/ 41 w 208"/>
                <a:gd name="T37" fmla="*/ 51 h 135"/>
                <a:gd name="T38" fmla="*/ 93 w 208"/>
                <a:gd name="T39" fmla="*/ 90 h 135"/>
                <a:gd name="T40" fmla="*/ 104 w 208"/>
                <a:gd name="T41" fmla="*/ 94 h 135"/>
                <a:gd name="T42" fmla="*/ 115 w 208"/>
                <a:gd name="T43" fmla="*/ 90 h 135"/>
                <a:gd name="T44" fmla="*/ 167 w 208"/>
                <a:gd name="T45" fmla="*/ 52 h 135"/>
                <a:gd name="T46" fmla="*/ 208 w 208"/>
                <a:gd name="T47" fmla="*/ 21 h 135"/>
                <a:gd name="T48" fmla="*/ 208 w 208"/>
                <a:gd name="T49" fmla="*/ 125 h 135"/>
                <a:gd name="T50" fmla="*/ 156 w 208"/>
                <a:gd name="T51" fmla="*/ 83 h 135"/>
                <a:gd name="T52" fmla="*/ 205 w 208"/>
                <a:gd name="T53" fmla="*/ 132 h 135"/>
                <a:gd name="T54" fmla="*/ 198 w 208"/>
                <a:gd name="T55" fmla="*/ 135 h 135"/>
                <a:gd name="T56" fmla="*/ 10 w 208"/>
                <a:gd name="T57" fmla="*/ 135 h 135"/>
                <a:gd name="T58" fmla="*/ 3 w 208"/>
                <a:gd name="T59" fmla="*/ 132 h 135"/>
                <a:gd name="T60" fmla="*/ 52 w 208"/>
                <a:gd name="T61" fmla="*/ 83 h 135"/>
                <a:gd name="T62" fmla="*/ 0 w 208"/>
                <a:gd name="T63" fmla="*/ 12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35">
                  <a:moveTo>
                    <a:pt x="0" y="10"/>
                  </a:moveTo>
                  <a:cubicBezTo>
                    <a:pt x="0" y="9"/>
                    <a:pt x="0" y="8"/>
                    <a:pt x="1" y="6"/>
                  </a:cubicBezTo>
                  <a:cubicBezTo>
                    <a:pt x="1" y="5"/>
                    <a:pt x="2" y="4"/>
                    <a:pt x="3" y="3"/>
                  </a:cubicBezTo>
                  <a:cubicBezTo>
                    <a:pt x="4" y="2"/>
                    <a:pt x="5" y="1"/>
                    <a:pt x="6" y="1"/>
                  </a:cubicBezTo>
                  <a:cubicBezTo>
                    <a:pt x="8" y="0"/>
                    <a:pt x="9" y="0"/>
                    <a:pt x="10" y="0"/>
                  </a:cubicBezTo>
                  <a:cubicBezTo>
                    <a:pt x="198" y="0"/>
                    <a:pt x="198" y="0"/>
                    <a:pt x="198" y="0"/>
                  </a:cubicBezTo>
                  <a:cubicBezTo>
                    <a:pt x="199" y="0"/>
                    <a:pt x="200" y="0"/>
                    <a:pt x="202" y="1"/>
                  </a:cubicBezTo>
                  <a:cubicBezTo>
                    <a:pt x="203" y="1"/>
                    <a:pt x="204" y="2"/>
                    <a:pt x="205" y="3"/>
                  </a:cubicBezTo>
                  <a:cubicBezTo>
                    <a:pt x="206" y="4"/>
                    <a:pt x="207" y="5"/>
                    <a:pt x="207" y="6"/>
                  </a:cubicBezTo>
                  <a:cubicBezTo>
                    <a:pt x="208" y="8"/>
                    <a:pt x="208" y="9"/>
                    <a:pt x="208" y="10"/>
                  </a:cubicBezTo>
                  <a:cubicBezTo>
                    <a:pt x="167" y="41"/>
                    <a:pt x="167" y="41"/>
                    <a:pt x="167" y="41"/>
                  </a:cubicBezTo>
                  <a:cubicBezTo>
                    <a:pt x="115" y="80"/>
                    <a:pt x="115" y="80"/>
                    <a:pt x="115" y="80"/>
                  </a:cubicBezTo>
                  <a:cubicBezTo>
                    <a:pt x="113" y="82"/>
                    <a:pt x="109" y="83"/>
                    <a:pt x="104" y="83"/>
                  </a:cubicBezTo>
                  <a:cubicBezTo>
                    <a:pt x="99" y="83"/>
                    <a:pt x="95" y="82"/>
                    <a:pt x="93" y="80"/>
                  </a:cubicBezTo>
                  <a:cubicBezTo>
                    <a:pt x="41" y="41"/>
                    <a:pt x="41" y="41"/>
                    <a:pt x="41" y="41"/>
                  </a:cubicBezTo>
                  <a:lnTo>
                    <a:pt x="0" y="10"/>
                  </a:lnTo>
                  <a:close/>
                  <a:moveTo>
                    <a:pt x="0" y="125"/>
                  </a:moveTo>
                  <a:cubicBezTo>
                    <a:pt x="0" y="21"/>
                    <a:pt x="0" y="21"/>
                    <a:pt x="0" y="21"/>
                  </a:cubicBezTo>
                  <a:cubicBezTo>
                    <a:pt x="41" y="51"/>
                    <a:pt x="41" y="51"/>
                    <a:pt x="41" y="51"/>
                  </a:cubicBezTo>
                  <a:cubicBezTo>
                    <a:pt x="93" y="90"/>
                    <a:pt x="93" y="90"/>
                    <a:pt x="93" y="90"/>
                  </a:cubicBezTo>
                  <a:cubicBezTo>
                    <a:pt x="96" y="92"/>
                    <a:pt x="99" y="94"/>
                    <a:pt x="104" y="94"/>
                  </a:cubicBezTo>
                  <a:cubicBezTo>
                    <a:pt x="109" y="94"/>
                    <a:pt x="112" y="92"/>
                    <a:pt x="115" y="90"/>
                  </a:cubicBezTo>
                  <a:cubicBezTo>
                    <a:pt x="167" y="52"/>
                    <a:pt x="167" y="52"/>
                    <a:pt x="167" y="52"/>
                  </a:cubicBezTo>
                  <a:cubicBezTo>
                    <a:pt x="208" y="21"/>
                    <a:pt x="208" y="21"/>
                    <a:pt x="208" y="21"/>
                  </a:cubicBezTo>
                  <a:cubicBezTo>
                    <a:pt x="208" y="125"/>
                    <a:pt x="208" y="125"/>
                    <a:pt x="208" y="125"/>
                  </a:cubicBezTo>
                  <a:cubicBezTo>
                    <a:pt x="156" y="83"/>
                    <a:pt x="156" y="83"/>
                    <a:pt x="156" y="83"/>
                  </a:cubicBezTo>
                  <a:cubicBezTo>
                    <a:pt x="205" y="132"/>
                    <a:pt x="205" y="132"/>
                    <a:pt x="205" y="132"/>
                  </a:cubicBezTo>
                  <a:cubicBezTo>
                    <a:pt x="203" y="134"/>
                    <a:pt x="200" y="135"/>
                    <a:pt x="198" y="135"/>
                  </a:cubicBezTo>
                  <a:cubicBezTo>
                    <a:pt x="10" y="135"/>
                    <a:pt x="10" y="135"/>
                    <a:pt x="10" y="135"/>
                  </a:cubicBezTo>
                  <a:cubicBezTo>
                    <a:pt x="8" y="135"/>
                    <a:pt x="5" y="134"/>
                    <a:pt x="3" y="132"/>
                  </a:cubicBezTo>
                  <a:cubicBezTo>
                    <a:pt x="52" y="83"/>
                    <a:pt x="52" y="83"/>
                    <a:pt x="52" y="83"/>
                  </a:cubicBezTo>
                  <a:lnTo>
                    <a:pt x="0" y="1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7">
              <a:extLst>
                <a:ext uri="{FF2B5EF4-FFF2-40B4-BE49-F238E27FC236}">
                  <a16:creationId xmlns:a16="http://schemas.microsoft.com/office/drawing/2014/main" id="{D5D4B8C1-918B-4929-946D-67208E369F02}"/>
                </a:ext>
              </a:extLst>
            </p:cNvPr>
            <p:cNvSpPr>
              <a:spLocks noEditPoints="1"/>
            </p:cNvSpPr>
            <p:nvPr/>
          </p:nvSpPr>
          <p:spPr bwMode="auto">
            <a:xfrm>
              <a:off x="2141676" y="2589524"/>
              <a:ext cx="238125" cy="217488"/>
            </a:xfrm>
            <a:custGeom>
              <a:avLst/>
              <a:gdLst>
                <a:gd name="T0" fmla="*/ 0 w 150"/>
                <a:gd name="T1" fmla="*/ 76 h 137"/>
                <a:gd name="T2" fmla="*/ 75 w 150"/>
                <a:gd name="T3" fmla="*/ 0 h 137"/>
                <a:gd name="T4" fmla="*/ 150 w 150"/>
                <a:gd name="T5" fmla="*/ 76 h 137"/>
                <a:gd name="T6" fmla="*/ 137 w 150"/>
                <a:gd name="T7" fmla="*/ 76 h 137"/>
                <a:gd name="T8" fmla="*/ 75 w 150"/>
                <a:gd name="T9" fmla="*/ 14 h 137"/>
                <a:gd name="T10" fmla="*/ 13 w 150"/>
                <a:gd name="T11" fmla="*/ 76 h 137"/>
                <a:gd name="T12" fmla="*/ 0 w 150"/>
                <a:gd name="T13" fmla="*/ 76 h 137"/>
                <a:gd name="T14" fmla="*/ 27 w 150"/>
                <a:gd name="T15" fmla="*/ 76 h 137"/>
                <a:gd name="T16" fmla="*/ 75 w 150"/>
                <a:gd name="T17" fmla="*/ 27 h 137"/>
                <a:gd name="T18" fmla="*/ 123 w 150"/>
                <a:gd name="T19" fmla="*/ 76 h 137"/>
                <a:gd name="T20" fmla="*/ 123 w 150"/>
                <a:gd name="T21" fmla="*/ 137 h 137"/>
                <a:gd name="T22" fmla="*/ 92 w 150"/>
                <a:gd name="T23" fmla="*/ 137 h 137"/>
                <a:gd name="T24" fmla="*/ 92 w 150"/>
                <a:gd name="T25" fmla="*/ 76 h 137"/>
                <a:gd name="T26" fmla="*/ 58 w 150"/>
                <a:gd name="T27" fmla="*/ 76 h 137"/>
                <a:gd name="T28" fmla="*/ 58 w 150"/>
                <a:gd name="T29" fmla="*/ 137 h 137"/>
                <a:gd name="T30" fmla="*/ 27 w 150"/>
                <a:gd name="T31" fmla="*/ 137 h 137"/>
                <a:gd name="T32" fmla="*/ 27 w 150"/>
                <a:gd name="T33" fmla="*/ 76 h 137"/>
                <a:gd name="T34" fmla="*/ 103 w 150"/>
                <a:gd name="T35" fmla="*/ 14 h 137"/>
                <a:gd name="T36" fmla="*/ 103 w 150"/>
                <a:gd name="T37" fmla="*/ 0 h 137"/>
                <a:gd name="T38" fmla="*/ 123 w 150"/>
                <a:gd name="T39" fmla="*/ 0 h 137"/>
                <a:gd name="T40" fmla="*/ 123 w 150"/>
                <a:gd name="T41" fmla="*/ 34 h 137"/>
                <a:gd name="T42" fmla="*/ 103 w 150"/>
                <a:gd name="T4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37">
                  <a:moveTo>
                    <a:pt x="0" y="76"/>
                  </a:moveTo>
                  <a:lnTo>
                    <a:pt x="75" y="0"/>
                  </a:lnTo>
                  <a:lnTo>
                    <a:pt x="150" y="76"/>
                  </a:lnTo>
                  <a:lnTo>
                    <a:pt x="137" y="76"/>
                  </a:lnTo>
                  <a:lnTo>
                    <a:pt x="75" y="14"/>
                  </a:lnTo>
                  <a:lnTo>
                    <a:pt x="13" y="76"/>
                  </a:lnTo>
                  <a:lnTo>
                    <a:pt x="0" y="76"/>
                  </a:lnTo>
                  <a:close/>
                  <a:moveTo>
                    <a:pt x="27" y="76"/>
                  </a:moveTo>
                  <a:lnTo>
                    <a:pt x="75" y="27"/>
                  </a:lnTo>
                  <a:lnTo>
                    <a:pt x="123" y="76"/>
                  </a:lnTo>
                  <a:lnTo>
                    <a:pt x="123" y="137"/>
                  </a:lnTo>
                  <a:lnTo>
                    <a:pt x="92" y="137"/>
                  </a:lnTo>
                  <a:lnTo>
                    <a:pt x="92" y="76"/>
                  </a:lnTo>
                  <a:lnTo>
                    <a:pt x="58" y="76"/>
                  </a:lnTo>
                  <a:lnTo>
                    <a:pt x="58" y="137"/>
                  </a:lnTo>
                  <a:lnTo>
                    <a:pt x="27" y="137"/>
                  </a:lnTo>
                  <a:lnTo>
                    <a:pt x="27" y="76"/>
                  </a:lnTo>
                  <a:close/>
                  <a:moveTo>
                    <a:pt x="103" y="14"/>
                  </a:moveTo>
                  <a:lnTo>
                    <a:pt x="103" y="0"/>
                  </a:lnTo>
                  <a:lnTo>
                    <a:pt x="123" y="0"/>
                  </a:lnTo>
                  <a:lnTo>
                    <a:pt x="123" y="34"/>
                  </a:lnTo>
                  <a:lnTo>
                    <a:pt x="103" y="1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Box 30">
              <a:extLst>
                <a:ext uri="{FF2B5EF4-FFF2-40B4-BE49-F238E27FC236}">
                  <a16:creationId xmlns:a16="http://schemas.microsoft.com/office/drawing/2014/main" id="{762477D0-5727-482B-A076-8EDF13C0C938}"/>
                </a:ext>
              </a:extLst>
            </p:cNvPr>
            <p:cNvSpPr txBox="1"/>
            <p:nvPr/>
          </p:nvSpPr>
          <p:spPr>
            <a:xfrm>
              <a:off x="2489895" y="3464035"/>
              <a:ext cx="6501705"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CSC Guide:</a:t>
              </a:r>
              <a:r>
                <a:rPr lang="en-US" sz="1400" dirty="0">
                  <a:solidFill>
                    <a:srgbClr val="D14C27"/>
                  </a:solidFill>
                </a:rPr>
                <a:t> </a:t>
              </a:r>
              <a:r>
                <a:rPr lang="en-US" sz="1400" dirty="0">
                  <a:hlinkClick r:id="rId21"/>
                </a:rPr>
                <a:t>https://www.illinoisworknet.com/customer-support-center</a:t>
              </a:r>
              <a:endParaRPr lang="en-US" sz="1400" dirty="0">
                <a:solidFill>
                  <a:srgbClr val="4D4D4D"/>
                </a:solidFill>
              </a:endParaRPr>
            </a:p>
          </p:txBody>
        </p:sp>
      </p:grpSp>
      <p:sp>
        <p:nvSpPr>
          <p:cNvPr id="3" name="Rectangle 2">
            <a:extLst>
              <a:ext uri="{FF2B5EF4-FFF2-40B4-BE49-F238E27FC236}">
                <a16:creationId xmlns:a16="http://schemas.microsoft.com/office/drawing/2014/main" id="{F6F52334-91F3-44EA-BCD8-5B1D82C3FA3F}"/>
              </a:ext>
            </a:extLst>
          </p:cNvPr>
          <p:cNvSpPr/>
          <p:nvPr/>
        </p:nvSpPr>
        <p:spPr>
          <a:xfrm>
            <a:off x="1920597" y="6200124"/>
            <a:ext cx="7223403" cy="646331"/>
          </a:xfrm>
          <a:prstGeom prst="rect">
            <a:avLst/>
          </a:prstGeom>
        </p:spPr>
        <p:txBody>
          <a:bodyPr wrap="square">
            <a:spAutoFit/>
          </a:bodyPr>
          <a:lstStyle/>
          <a:p>
            <a:r>
              <a:rPr lang="en-US" sz="900" dirty="0"/>
              <a:t>The Illinois </a:t>
            </a:r>
            <a:r>
              <a:rPr lang="en-US" sz="900" dirty="0" err="1"/>
              <a:t>workNet</a:t>
            </a:r>
            <a:r>
              <a:rPr lang="en-US" sz="900" dirty="0"/>
              <a:t>® Center System, an American Job Center, is an equal opportunity employer/program. Auxiliary aids and services are available upon request to individuals with disabilities. All voice telephone numbers may be reached by persons using TTY/TDD equipment by calling TTY (800) 526-0844 or 711. This workforce product was funded by a grant awarded by the U.S. Department of Labor’s Employment and Training Administration. For more information please refer to the footer at the bottom of any webpage at illinoisworknet.com.  July 2019 v1</a:t>
            </a:r>
          </a:p>
        </p:txBody>
      </p:sp>
    </p:spTree>
    <p:extLst>
      <p:ext uri="{BB962C8B-B14F-4D97-AF65-F5344CB8AC3E}">
        <p14:creationId xmlns:p14="http://schemas.microsoft.com/office/powerpoint/2010/main" val="42841701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9">
            <a:extLst>
              <a:ext uri="{FF2B5EF4-FFF2-40B4-BE49-F238E27FC236}">
                <a16:creationId xmlns:a16="http://schemas.microsoft.com/office/drawing/2014/main" id="{1252565F-DF75-44C1-8EF2-02AF4A13792B}"/>
              </a:ext>
            </a:extLst>
          </p:cNvPr>
          <p:cNvSpPr txBox="1">
            <a:spLocks/>
          </p:cNvSpPr>
          <p:nvPr/>
        </p:nvSpPr>
        <p:spPr>
          <a:xfrm>
            <a:off x="152401" y="457201"/>
            <a:ext cx="8991599" cy="685799"/>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rgbClr val="4D4D4D"/>
                </a:solidFill>
                <a:latin typeface="+mn-lt"/>
              </a:rPr>
              <a:t>Illinois </a:t>
            </a:r>
            <a:r>
              <a:rPr lang="en-US" sz="2600" dirty="0" err="1">
                <a:solidFill>
                  <a:srgbClr val="4D4D4D"/>
                </a:solidFill>
                <a:latin typeface="+mn-lt"/>
              </a:rPr>
              <a:t>workNet</a:t>
            </a:r>
            <a:r>
              <a:rPr lang="en-US" sz="2600" dirty="0">
                <a:solidFill>
                  <a:srgbClr val="4D4D4D"/>
                </a:solidFill>
                <a:latin typeface="+mn-lt"/>
              </a:rPr>
              <a:t>: </a:t>
            </a:r>
            <a:r>
              <a:rPr lang="en-US" sz="2600" dirty="0">
                <a:solidFill>
                  <a:srgbClr val="D14C27"/>
                </a:solidFill>
                <a:latin typeface="+mn-lt"/>
              </a:rPr>
              <a:t>Benefits for Students and Advisors</a:t>
            </a:r>
          </a:p>
        </p:txBody>
      </p:sp>
      <p:sp>
        <p:nvSpPr>
          <p:cNvPr id="46" name="Text Placeholder 9">
            <a:extLst>
              <a:ext uri="{FF2B5EF4-FFF2-40B4-BE49-F238E27FC236}">
                <a16:creationId xmlns:a16="http://schemas.microsoft.com/office/drawing/2014/main" id="{22B5691F-0C63-4C77-906C-583950F50CF3}"/>
              </a:ext>
            </a:extLst>
          </p:cNvPr>
          <p:cNvSpPr txBox="1">
            <a:spLocks/>
          </p:cNvSpPr>
          <p:nvPr/>
        </p:nvSpPr>
        <p:spPr>
          <a:xfrm>
            <a:off x="228600" y="1295400"/>
            <a:ext cx="3200400" cy="4533525"/>
          </a:xfrm>
          <a:prstGeom prst="rect">
            <a:avLst/>
          </a:prstGeom>
        </p:spPr>
        <p:txBody>
          <a:bodyPr vert="horz" lIns="0" tIns="0" rIns="0" bIns="0" rtlCol="0" anchor="ctr">
            <a:noAutofit/>
          </a:bodyPr>
          <a:lstStyle>
            <a:defPPr>
              <a:defRPr lang="en-US"/>
            </a:defPPr>
            <a:lvl1pPr marL="0" indent="0" algn="l" defTabSz="914400" rtl="0" eaLnBrk="1" latinLnBrk="0" hangingPunct="1">
              <a:lnSpc>
                <a:spcPts val="1200"/>
              </a:lnSpc>
              <a:spcBef>
                <a:spcPts val="0"/>
              </a:spcBef>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4000"/>
              </a:lnSpc>
              <a:buFont typeface="Arial" panose="020B0604020202020204" pitchFamily="34" charset="0"/>
              <a:buChar char="•"/>
            </a:pPr>
            <a:r>
              <a:rPr lang="en-US" sz="1600" dirty="0">
                <a:solidFill>
                  <a:srgbClr val="4D4D4D"/>
                </a:solidFill>
                <a:latin typeface="+mn-lt"/>
              </a:rPr>
              <a:t>Students can access resources and tools to help them explore careers, training, and skills needed to reach their training and employment goals.</a:t>
            </a:r>
          </a:p>
          <a:p>
            <a:pPr marL="285750" indent="-285750">
              <a:lnSpc>
                <a:spcPct val="114000"/>
              </a:lnSpc>
              <a:buFont typeface="Arial" panose="020B0604020202020204" pitchFamily="34" charset="0"/>
              <a:buChar char="•"/>
            </a:pPr>
            <a:endParaRPr lang="en-US" sz="1600" dirty="0">
              <a:solidFill>
                <a:srgbClr val="4D4D4D"/>
              </a:solidFill>
              <a:latin typeface="+mn-lt"/>
            </a:endParaRPr>
          </a:p>
          <a:p>
            <a:pPr marL="285750" indent="-285750">
              <a:lnSpc>
                <a:spcPct val="114000"/>
              </a:lnSpc>
              <a:buFont typeface="Arial" panose="020B0604020202020204" pitchFamily="34" charset="0"/>
              <a:buChar char="•"/>
            </a:pPr>
            <a:r>
              <a:rPr lang="en-US" sz="1600" dirty="0">
                <a:solidFill>
                  <a:srgbClr val="4D4D4D"/>
                </a:solidFill>
                <a:latin typeface="+mn-lt"/>
              </a:rPr>
              <a:t>Advisors have access to the same resources and tools in addition to instructor guides and partner tools to recover passwords, view student assessments, plans, saved resumes, and more.</a:t>
            </a:r>
          </a:p>
          <a:p>
            <a:pPr marL="285750" indent="-285750">
              <a:lnSpc>
                <a:spcPct val="114000"/>
              </a:lnSpc>
              <a:buFont typeface="Arial" panose="020B0604020202020204" pitchFamily="34" charset="0"/>
              <a:buChar char="•"/>
            </a:pPr>
            <a:endParaRPr lang="en-US" sz="1600" dirty="0">
              <a:solidFill>
                <a:srgbClr val="4D4D4D"/>
              </a:solidFill>
              <a:latin typeface="+mn-lt"/>
            </a:endParaRPr>
          </a:p>
          <a:p>
            <a:pPr marL="285750" indent="-285750">
              <a:lnSpc>
                <a:spcPct val="114000"/>
              </a:lnSpc>
              <a:buFont typeface="Arial" panose="020B0604020202020204" pitchFamily="34" charset="0"/>
              <a:buChar char="•"/>
            </a:pPr>
            <a:r>
              <a:rPr lang="en-US" sz="1600" dirty="0">
                <a:solidFill>
                  <a:srgbClr val="4D4D4D"/>
                </a:solidFill>
                <a:latin typeface="+mn-lt"/>
              </a:rPr>
              <a:t>All resources are FREE.</a:t>
            </a:r>
          </a:p>
          <a:p>
            <a:pPr>
              <a:lnSpc>
                <a:spcPct val="114000"/>
              </a:lnSpc>
            </a:pPr>
            <a:endParaRPr lang="en-US" sz="1600" dirty="0">
              <a:solidFill>
                <a:srgbClr val="4D4D4D"/>
              </a:solidFill>
              <a:latin typeface="+mn-lt"/>
            </a:endParaRPr>
          </a:p>
        </p:txBody>
      </p:sp>
      <p:pic>
        <p:nvPicPr>
          <p:cNvPr id="47" name="Picture 46">
            <a:extLst>
              <a:ext uri="{FF2B5EF4-FFF2-40B4-BE49-F238E27FC236}">
                <a16:creationId xmlns:a16="http://schemas.microsoft.com/office/drawing/2014/main" id="{366DB914-F59B-466E-B56C-FAF860831D5B}"/>
              </a:ext>
            </a:extLst>
          </p:cNvPr>
          <p:cNvPicPr>
            <a:picLocks noChangeAspect="1"/>
          </p:cNvPicPr>
          <p:nvPr/>
        </p:nvPicPr>
        <p:blipFill>
          <a:blip r:embed="rId2"/>
          <a:stretch>
            <a:fillRect/>
          </a:stretch>
        </p:blipFill>
        <p:spPr>
          <a:xfrm>
            <a:off x="3696073" y="1904999"/>
            <a:ext cx="5342489" cy="2611627"/>
          </a:xfrm>
          <a:prstGeom prst="rect">
            <a:avLst/>
          </a:prstGeom>
          <a:ln>
            <a:solidFill>
              <a:schemeClr val="tx1"/>
            </a:solidFill>
          </a:ln>
        </p:spPr>
      </p:pic>
    </p:spTree>
    <p:extLst>
      <p:ext uri="{BB962C8B-B14F-4D97-AF65-F5344CB8AC3E}">
        <p14:creationId xmlns:p14="http://schemas.microsoft.com/office/powerpoint/2010/main" val="3020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A1EDED-951D-4A7A-B40D-3E097D99CEEC}"/>
              </a:ext>
            </a:extLst>
          </p:cNvPr>
          <p:cNvGrpSpPr/>
          <p:nvPr/>
        </p:nvGrpSpPr>
        <p:grpSpPr>
          <a:xfrm>
            <a:off x="1981200" y="2057400"/>
            <a:ext cx="6393272" cy="3112644"/>
            <a:chOff x="1723923" y="2850731"/>
            <a:chExt cx="6393272" cy="3112644"/>
          </a:xfrm>
        </p:grpSpPr>
        <p:grpSp>
          <p:nvGrpSpPr>
            <p:cNvPr id="24" name="Group 23">
              <a:extLst>
                <a:ext uri="{FF2B5EF4-FFF2-40B4-BE49-F238E27FC236}">
                  <a16:creationId xmlns:a16="http://schemas.microsoft.com/office/drawing/2014/main" id="{91DD67A0-D1B8-4676-BA29-C352D0BAF286}"/>
                </a:ext>
              </a:extLst>
            </p:cNvPr>
            <p:cNvGrpSpPr/>
            <p:nvPr/>
          </p:nvGrpSpPr>
          <p:grpSpPr>
            <a:xfrm>
              <a:off x="1723923" y="2850731"/>
              <a:ext cx="6393272" cy="3112644"/>
              <a:chOff x="3420287" y="2260519"/>
              <a:chExt cx="5084124" cy="2205128"/>
            </a:xfrm>
          </p:grpSpPr>
          <p:sp>
            <p:nvSpPr>
              <p:cNvPr id="25" name="TextBox 24">
                <a:extLst>
                  <a:ext uri="{FF2B5EF4-FFF2-40B4-BE49-F238E27FC236}">
                    <a16:creationId xmlns:a16="http://schemas.microsoft.com/office/drawing/2014/main" id="{938831A3-3B25-433D-98E7-75BE4ADF7FA8}"/>
                  </a:ext>
                </a:extLst>
              </p:cNvPr>
              <p:cNvSpPr txBox="1"/>
              <p:nvPr/>
            </p:nvSpPr>
            <p:spPr>
              <a:xfrm>
                <a:off x="5377039" y="2265123"/>
                <a:ext cx="3127372" cy="174433"/>
              </a:xfrm>
              <a:prstGeom prst="rect">
                <a:avLst/>
              </a:prstGeom>
              <a:noFill/>
            </p:spPr>
            <p:txBody>
              <a:bodyPr wrap="square" lIns="0" tIns="0" rIns="0" bIns="0" rtlCol="0">
                <a:spAutoFit/>
              </a:bodyPr>
              <a:lstStyle/>
              <a:p>
                <a:r>
                  <a:rPr lang="en-US" sz="1600" b="1" spc="20" dirty="0">
                    <a:solidFill>
                      <a:srgbClr val="4D4D4D"/>
                    </a:solidFill>
                  </a:rPr>
                  <a:t>Illinois </a:t>
                </a:r>
                <a:r>
                  <a:rPr lang="en-US" sz="1600" b="1" spc="20" dirty="0" err="1">
                    <a:solidFill>
                      <a:srgbClr val="4D4D4D"/>
                    </a:solidFill>
                  </a:rPr>
                  <a:t>workNet</a:t>
                </a:r>
                <a:r>
                  <a:rPr lang="en-US" sz="1600" b="1" spc="20" dirty="0">
                    <a:solidFill>
                      <a:srgbClr val="4D4D4D"/>
                    </a:solidFill>
                  </a:rPr>
                  <a:t> Tools &amp; Guides</a:t>
                </a:r>
              </a:p>
            </p:txBody>
          </p:sp>
          <p:sp>
            <p:nvSpPr>
              <p:cNvPr id="26" name="TextBox 25">
                <a:extLst>
                  <a:ext uri="{FF2B5EF4-FFF2-40B4-BE49-F238E27FC236}">
                    <a16:creationId xmlns:a16="http://schemas.microsoft.com/office/drawing/2014/main" id="{41415505-B5F4-43AC-85B6-223F67BCA4E0}"/>
                  </a:ext>
                </a:extLst>
              </p:cNvPr>
              <p:cNvSpPr txBox="1"/>
              <p:nvPr/>
            </p:nvSpPr>
            <p:spPr>
              <a:xfrm>
                <a:off x="5377039" y="2982633"/>
                <a:ext cx="3127372" cy="348867"/>
              </a:xfrm>
              <a:prstGeom prst="rect">
                <a:avLst/>
              </a:prstGeom>
              <a:noFill/>
            </p:spPr>
            <p:txBody>
              <a:bodyPr wrap="square" lIns="0" tIns="0" rIns="0" bIns="0" rtlCol="0">
                <a:spAutoFit/>
              </a:bodyPr>
              <a:lstStyle/>
              <a:p>
                <a:r>
                  <a:rPr lang="en-US" sz="1600" b="1" spc="20" dirty="0">
                    <a:solidFill>
                      <a:srgbClr val="4D4D4D"/>
                    </a:solidFill>
                  </a:rPr>
                  <a:t>Other Tools Demo (i.e., Employment 101 &amp; Resume Builder)</a:t>
                </a:r>
              </a:p>
            </p:txBody>
          </p:sp>
          <p:sp>
            <p:nvSpPr>
              <p:cNvPr id="27" name="TextBox 26">
                <a:extLst>
                  <a:ext uri="{FF2B5EF4-FFF2-40B4-BE49-F238E27FC236}">
                    <a16:creationId xmlns:a16="http://schemas.microsoft.com/office/drawing/2014/main" id="{272A95E5-D309-465E-8243-3406AF64EF27}"/>
                  </a:ext>
                </a:extLst>
              </p:cNvPr>
              <p:cNvSpPr txBox="1"/>
              <p:nvPr/>
            </p:nvSpPr>
            <p:spPr>
              <a:xfrm>
                <a:off x="5377039" y="3454682"/>
                <a:ext cx="3127372" cy="174433"/>
              </a:xfrm>
              <a:prstGeom prst="rect">
                <a:avLst/>
              </a:prstGeom>
              <a:noFill/>
            </p:spPr>
            <p:txBody>
              <a:bodyPr wrap="square" lIns="0" tIns="0" rIns="0" bIns="0" rtlCol="0">
                <a:spAutoFit/>
              </a:bodyPr>
              <a:lstStyle/>
              <a:p>
                <a:r>
                  <a:rPr lang="en-US" sz="1600" b="1" spc="20" dirty="0">
                    <a:solidFill>
                      <a:srgbClr val="4D4D4D"/>
                    </a:solidFill>
                  </a:rPr>
                  <a:t>Customer Support Center Overview</a:t>
                </a:r>
              </a:p>
            </p:txBody>
          </p:sp>
          <p:sp>
            <p:nvSpPr>
              <p:cNvPr id="28" name="TextBox 27">
                <a:extLst>
                  <a:ext uri="{FF2B5EF4-FFF2-40B4-BE49-F238E27FC236}">
                    <a16:creationId xmlns:a16="http://schemas.microsoft.com/office/drawing/2014/main" id="{43B26EA8-1C04-4D81-BACE-F3331D037262}"/>
                  </a:ext>
                </a:extLst>
              </p:cNvPr>
              <p:cNvSpPr txBox="1"/>
              <p:nvPr/>
            </p:nvSpPr>
            <p:spPr>
              <a:xfrm>
                <a:off x="5377039" y="3817633"/>
                <a:ext cx="3127372" cy="174433"/>
              </a:xfrm>
              <a:prstGeom prst="rect">
                <a:avLst/>
              </a:prstGeom>
              <a:noFill/>
            </p:spPr>
            <p:txBody>
              <a:bodyPr wrap="square" lIns="0" tIns="0" rIns="0" bIns="0" rtlCol="0">
                <a:spAutoFit/>
              </a:bodyPr>
              <a:lstStyle/>
              <a:p>
                <a:r>
                  <a:rPr lang="en-US" sz="1600" b="1" spc="20" dirty="0">
                    <a:solidFill>
                      <a:srgbClr val="4D4D4D"/>
                    </a:solidFill>
                  </a:rPr>
                  <a:t>Using the Career Plan Builder</a:t>
                </a:r>
              </a:p>
            </p:txBody>
          </p:sp>
          <p:sp>
            <p:nvSpPr>
              <p:cNvPr id="29" name="TextBox 28">
                <a:extLst>
                  <a:ext uri="{FF2B5EF4-FFF2-40B4-BE49-F238E27FC236}">
                    <a16:creationId xmlns:a16="http://schemas.microsoft.com/office/drawing/2014/main" id="{D69E3E3A-5D54-4E7F-A36A-D5D109683EBB}"/>
                  </a:ext>
                </a:extLst>
              </p:cNvPr>
              <p:cNvSpPr txBox="1"/>
              <p:nvPr/>
            </p:nvSpPr>
            <p:spPr>
              <a:xfrm>
                <a:off x="5377039" y="4219426"/>
                <a:ext cx="3127372" cy="246221"/>
              </a:xfrm>
              <a:prstGeom prst="rect">
                <a:avLst/>
              </a:prstGeom>
              <a:noFill/>
            </p:spPr>
            <p:txBody>
              <a:bodyPr wrap="square" lIns="0" tIns="0" rIns="0" bIns="0" rtlCol="0">
                <a:spAutoFit/>
              </a:bodyPr>
              <a:lstStyle/>
              <a:p>
                <a:r>
                  <a:rPr lang="en-US" sz="1600" b="1" spc="20" dirty="0">
                    <a:solidFill>
                      <a:srgbClr val="4D4D4D"/>
                    </a:solidFill>
                  </a:rPr>
                  <a:t>Next Steps</a:t>
                </a:r>
              </a:p>
            </p:txBody>
          </p:sp>
          <p:sp>
            <p:nvSpPr>
              <p:cNvPr id="30" name="Oval 29">
                <a:extLst>
                  <a:ext uri="{FF2B5EF4-FFF2-40B4-BE49-F238E27FC236}">
                    <a16:creationId xmlns:a16="http://schemas.microsoft.com/office/drawing/2014/main" id="{F4699804-5262-44F3-B466-46F22BDD08C3}"/>
                  </a:ext>
                </a:extLst>
              </p:cNvPr>
              <p:cNvSpPr/>
              <p:nvPr/>
            </p:nvSpPr>
            <p:spPr>
              <a:xfrm>
                <a:off x="5157186" y="3873978"/>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1" name="Oval 30">
                <a:extLst>
                  <a:ext uri="{FF2B5EF4-FFF2-40B4-BE49-F238E27FC236}">
                    <a16:creationId xmlns:a16="http://schemas.microsoft.com/office/drawing/2014/main" id="{79C17682-4782-457C-8A46-7C532EB26F90}"/>
                  </a:ext>
                </a:extLst>
              </p:cNvPr>
              <p:cNvSpPr/>
              <p:nvPr/>
            </p:nvSpPr>
            <p:spPr>
              <a:xfrm>
                <a:off x="5154096" y="4264091"/>
                <a:ext cx="88469"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2" name="Oval 31">
                <a:extLst>
                  <a:ext uri="{FF2B5EF4-FFF2-40B4-BE49-F238E27FC236}">
                    <a16:creationId xmlns:a16="http://schemas.microsoft.com/office/drawing/2014/main" id="{C4B93563-F391-43EF-9290-71FD3EA2F96D}"/>
                  </a:ext>
                </a:extLst>
              </p:cNvPr>
              <p:cNvSpPr/>
              <p:nvPr/>
            </p:nvSpPr>
            <p:spPr>
              <a:xfrm>
                <a:off x="5157186" y="3483867"/>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grpSp>
            <p:nvGrpSpPr>
              <p:cNvPr id="33" name="Group 32">
                <a:extLst>
                  <a:ext uri="{FF2B5EF4-FFF2-40B4-BE49-F238E27FC236}">
                    <a16:creationId xmlns:a16="http://schemas.microsoft.com/office/drawing/2014/main" id="{05D12750-7976-4B16-A6E1-E46F60DD59DF}"/>
                  </a:ext>
                </a:extLst>
              </p:cNvPr>
              <p:cNvGrpSpPr/>
              <p:nvPr/>
            </p:nvGrpSpPr>
            <p:grpSpPr>
              <a:xfrm>
                <a:off x="5157186" y="2286347"/>
                <a:ext cx="85378" cy="502676"/>
                <a:chOff x="5157186" y="2286347"/>
                <a:chExt cx="85378" cy="502676"/>
              </a:xfrm>
              <a:solidFill>
                <a:schemeClr val="accent2"/>
              </a:solidFill>
            </p:grpSpPr>
            <p:sp>
              <p:nvSpPr>
                <p:cNvPr id="42" name="Oval 41">
                  <a:extLst>
                    <a:ext uri="{FF2B5EF4-FFF2-40B4-BE49-F238E27FC236}">
                      <a16:creationId xmlns:a16="http://schemas.microsoft.com/office/drawing/2014/main" id="{C4BC2FF7-1B2D-4600-BACE-F4BB975565B5}"/>
                    </a:ext>
                  </a:extLst>
                </p:cNvPr>
                <p:cNvSpPr/>
                <p:nvPr/>
              </p:nvSpPr>
              <p:spPr>
                <a:xfrm>
                  <a:off x="5157186" y="2286347"/>
                  <a:ext cx="85378" cy="853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43" name="Oval 42">
                  <a:extLst>
                    <a:ext uri="{FF2B5EF4-FFF2-40B4-BE49-F238E27FC236}">
                      <a16:creationId xmlns:a16="http://schemas.microsoft.com/office/drawing/2014/main" id="{A1D31C8D-8335-444B-8B28-A10192CDB650}"/>
                    </a:ext>
                  </a:extLst>
                </p:cNvPr>
                <p:cNvSpPr/>
                <p:nvPr/>
              </p:nvSpPr>
              <p:spPr>
                <a:xfrm>
                  <a:off x="5157186" y="2703645"/>
                  <a:ext cx="85378" cy="853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grpSp>
          <p:sp>
            <p:nvSpPr>
              <p:cNvPr id="34" name="Oval 33">
                <a:extLst>
                  <a:ext uri="{FF2B5EF4-FFF2-40B4-BE49-F238E27FC236}">
                    <a16:creationId xmlns:a16="http://schemas.microsoft.com/office/drawing/2014/main" id="{3A1735C9-8CC9-4E9B-B9B2-F1CAAA34EE5F}"/>
                  </a:ext>
                </a:extLst>
              </p:cNvPr>
              <p:cNvSpPr/>
              <p:nvPr/>
            </p:nvSpPr>
            <p:spPr>
              <a:xfrm>
                <a:off x="5157186" y="3093756"/>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cxnSp>
            <p:nvCxnSpPr>
              <p:cNvPr id="35" name="Straight Connector 34">
                <a:extLst>
                  <a:ext uri="{FF2B5EF4-FFF2-40B4-BE49-F238E27FC236}">
                    <a16:creationId xmlns:a16="http://schemas.microsoft.com/office/drawing/2014/main" id="{8603E101-535E-486E-BCDF-BF866CE62D3E}"/>
                  </a:ext>
                </a:extLst>
              </p:cNvPr>
              <p:cNvCxnSpPr/>
              <p:nvPr/>
            </p:nvCxnSpPr>
            <p:spPr>
              <a:xfrm>
                <a:off x="5199875" y="2423385"/>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A71FF3-92C3-4CE9-BB48-0F0D8234FBE0}"/>
                  </a:ext>
                </a:extLst>
              </p:cNvPr>
              <p:cNvCxnSpPr/>
              <p:nvPr/>
            </p:nvCxnSpPr>
            <p:spPr>
              <a:xfrm>
                <a:off x="5199875" y="2827089"/>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C8144A4-09CF-4976-B7B6-FDE7B3018A31}"/>
                  </a:ext>
                </a:extLst>
              </p:cNvPr>
              <p:cNvCxnSpPr/>
              <p:nvPr/>
            </p:nvCxnSpPr>
            <p:spPr>
              <a:xfrm>
                <a:off x="5199875" y="3217200"/>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5FE78B-C9DC-4E85-BBE1-258AFDEFE52D}"/>
                  </a:ext>
                </a:extLst>
              </p:cNvPr>
              <p:cNvCxnSpPr/>
              <p:nvPr/>
            </p:nvCxnSpPr>
            <p:spPr>
              <a:xfrm>
                <a:off x="5199875" y="3607311"/>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18DEF1-F933-46B6-907B-79892717B99D}"/>
                  </a:ext>
                </a:extLst>
              </p:cNvPr>
              <p:cNvCxnSpPr/>
              <p:nvPr/>
            </p:nvCxnSpPr>
            <p:spPr>
              <a:xfrm>
                <a:off x="5199875" y="3997423"/>
                <a:ext cx="0" cy="2286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6A30AB-1EE0-41B5-A7DE-5E1F57117B72}"/>
                  </a:ext>
                </a:extLst>
              </p:cNvPr>
              <p:cNvSpPr txBox="1"/>
              <p:nvPr/>
            </p:nvSpPr>
            <p:spPr>
              <a:xfrm>
                <a:off x="3475992" y="3476486"/>
                <a:ext cx="1613958" cy="174433"/>
              </a:xfrm>
              <a:prstGeom prst="rect">
                <a:avLst/>
              </a:prstGeom>
              <a:noFill/>
            </p:spPr>
            <p:txBody>
              <a:bodyPr wrap="square" lIns="0" tIns="0" rIns="0" bIns="0" rtlCol="0">
                <a:spAutoFit/>
              </a:bodyPr>
              <a:lstStyle/>
              <a:p>
                <a:pPr algn="r"/>
                <a:r>
                  <a:rPr lang="en-US" sz="1600" dirty="0">
                    <a:solidFill>
                      <a:srgbClr val="4D4D4D"/>
                    </a:solidFill>
                  </a:rPr>
                  <a:t>Advisor/Instructor Tools</a:t>
                </a:r>
              </a:p>
            </p:txBody>
          </p:sp>
          <p:sp>
            <p:nvSpPr>
              <p:cNvPr id="41" name="TextBox 40">
                <a:extLst>
                  <a:ext uri="{FF2B5EF4-FFF2-40B4-BE49-F238E27FC236}">
                    <a16:creationId xmlns:a16="http://schemas.microsoft.com/office/drawing/2014/main" id="{440341F2-047A-4BD3-AE96-1C7B303A173B}"/>
                  </a:ext>
                </a:extLst>
              </p:cNvPr>
              <p:cNvSpPr txBox="1"/>
              <p:nvPr/>
            </p:nvSpPr>
            <p:spPr>
              <a:xfrm>
                <a:off x="3420287" y="2260519"/>
                <a:ext cx="1559734" cy="174433"/>
              </a:xfrm>
              <a:prstGeom prst="rect">
                <a:avLst/>
              </a:prstGeom>
              <a:noFill/>
            </p:spPr>
            <p:txBody>
              <a:bodyPr wrap="square" lIns="0" tIns="0" rIns="0" bIns="0" rtlCol="0">
                <a:spAutoFit/>
              </a:bodyPr>
              <a:lstStyle/>
              <a:p>
                <a:pPr algn="r"/>
                <a:r>
                  <a:rPr lang="en-US" sz="1600" dirty="0">
                    <a:solidFill>
                      <a:srgbClr val="4D4D4D"/>
                    </a:solidFill>
                  </a:rPr>
                  <a:t>Student View </a:t>
                </a:r>
              </a:p>
            </p:txBody>
          </p:sp>
        </p:grpSp>
        <p:sp>
          <p:nvSpPr>
            <p:cNvPr id="44" name="TextBox 43">
              <a:extLst>
                <a:ext uri="{FF2B5EF4-FFF2-40B4-BE49-F238E27FC236}">
                  <a16:creationId xmlns:a16="http://schemas.microsoft.com/office/drawing/2014/main" id="{A603139F-A84F-42C2-9AA7-C428EFDAA4D8}"/>
                </a:ext>
              </a:extLst>
            </p:cNvPr>
            <p:cNvSpPr txBox="1"/>
            <p:nvPr/>
          </p:nvSpPr>
          <p:spPr>
            <a:xfrm>
              <a:off x="4184533" y="3413688"/>
              <a:ext cx="3932662" cy="246221"/>
            </a:xfrm>
            <a:prstGeom prst="rect">
              <a:avLst/>
            </a:prstGeom>
            <a:noFill/>
          </p:spPr>
          <p:txBody>
            <a:bodyPr wrap="square" lIns="0" tIns="0" rIns="0" bIns="0" rtlCol="0">
              <a:spAutoFit/>
            </a:bodyPr>
            <a:lstStyle/>
            <a:p>
              <a:r>
                <a:rPr lang="en-US" sz="1600" b="1" spc="20" dirty="0">
                  <a:solidFill>
                    <a:srgbClr val="4D4D4D"/>
                  </a:solidFill>
                </a:rPr>
                <a:t>Career Plan Demo</a:t>
              </a:r>
            </a:p>
          </p:txBody>
        </p:sp>
      </p:grpSp>
      <p:sp>
        <p:nvSpPr>
          <p:cNvPr id="45" name="Text Placeholder 9">
            <a:extLst>
              <a:ext uri="{FF2B5EF4-FFF2-40B4-BE49-F238E27FC236}">
                <a16:creationId xmlns:a16="http://schemas.microsoft.com/office/drawing/2014/main" id="{96B3D9A7-C956-4571-9382-0B10F472C89D}"/>
              </a:ext>
            </a:extLst>
          </p:cNvPr>
          <p:cNvSpPr txBox="1">
            <a:spLocks/>
          </p:cNvSpPr>
          <p:nvPr/>
        </p:nvSpPr>
        <p:spPr>
          <a:xfrm>
            <a:off x="344321" y="457201"/>
            <a:ext cx="8455358" cy="609600"/>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rgbClr val="4D4D4D"/>
                </a:solidFill>
                <a:latin typeface="+mn-lt"/>
              </a:rPr>
              <a:t>AGENDA</a:t>
            </a:r>
            <a:endParaRPr lang="en-US" sz="2600" dirty="0">
              <a:solidFill>
                <a:srgbClr val="D14C27"/>
              </a:solidFill>
              <a:latin typeface="+mn-lt"/>
            </a:endParaRPr>
          </a:p>
        </p:txBody>
      </p:sp>
    </p:spTree>
    <p:extLst>
      <p:ext uri="{BB962C8B-B14F-4D97-AF65-F5344CB8AC3E}">
        <p14:creationId xmlns:p14="http://schemas.microsoft.com/office/powerpoint/2010/main" val="214376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D979A71-B787-41E1-AB55-746E299239DD}"/>
              </a:ext>
            </a:extLst>
          </p:cNvPr>
          <p:cNvSpPr txBox="1">
            <a:spLocks/>
          </p:cNvSpPr>
          <p:nvPr/>
        </p:nvSpPr>
        <p:spPr>
          <a:xfrm>
            <a:off x="322236" y="272498"/>
            <a:ext cx="8348940" cy="56583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Student Tools: </a:t>
            </a:r>
            <a:r>
              <a:rPr lang="en-US" sz="2600" dirty="0">
                <a:solidFill>
                  <a:srgbClr val="D14C27"/>
                </a:solidFill>
                <a:latin typeface="+mn-lt"/>
              </a:rPr>
              <a:t>Getting Started</a:t>
            </a:r>
          </a:p>
        </p:txBody>
      </p:sp>
      <p:sp>
        <p:nvSpPr>
          <p:cNvPr id="5" name="Rectangle 4">
            <a:extLst>
              <a:ext uri="{FF2B5EF4-FFF2-40B4-BE49-F238E27FC236}">
                <a16:creationId xmlns:a16="http://schemas.microsoft.com/office/drawing/2014/main" id="{1BE0EC78-D608-4D30-A4AC-135746F80110}"/>
              </a:ext>
            </a:extLst>
          </p:cNvPr>
          <p:cNvSpPr/>
          <p:nvPr/>
        </p:nvSpPr>
        <p:spPr>
          <a:xfrm>
            <a:off x="609600" y="838334"/>
            <a:ext cx="7334893" cy="357021"/>
          </a:xfrm>
          <a:prstGeom prst="rect">
            <a:avLst/>
          </a:prstGeom>
        </p:spPr>
        <p:txBody>
          <a:bodyPr wrap="none">
            <a:spAutoFit/>
          </a:bodyPr>
          <a:lstStyle/>
          <a:p>
            <a:pPr>
              <a:lnSpc>
                <a:spcPct val="114000"/>
              </a:lnSpc>
            </a:pPr>
            <a:r>
              <a:rPr lang="en-US" sz="1600" dirty="0"/>
              <a:t>Students must have an Illinois workNet account in order to use the personalized tools.</a:t>
            </a:r>
          </a:p>
        </p:txBody>
      </p:sp>
      <p:grpSp>
        <p:nvGrpSpPr>
          <p:cNvPr id="6" name="Group 5">
            <a:extLst>
              <a:ext uri="{FF2B5EF4-FFF2-40B4-BE49-F238E27FC236}">
                <a16:creationId xmlns:a16="http://schemas.microsoft.com/office/drawing/2014/main" id="{EE5350C1-3A91-43B9-A7E1-785B24944CD4}"/>
              </a:ext>
            </a:extLst>
          </p:cNvPr>
          <p:cNvGrpSpPr/>
          <p:nvPr/>
        </p:nvGrpSpPr>
        <p:grpSpPr>
          <a:xfrm>
            <a:off x="507460" y="2478026"/>
            <a:ext cx="7931612" cy="2455048"/>
            <a:chOff x="440909" y="2121005"/>
            <a:chExt cx="7931612" cy="2455048"/>
          </a:xfrm>
        </p:grpSpPr>
        <p:sp>
          <p:nvSpPr>
            <p:cNvPr id="7" name="TextBox 6">
              <a:extLst>
                <a:ext uri="{FF2B5EF4-FFF2-40B4-BE49-F238E27FC236}">
                  <a16:creationId xmlns:a16="http://schemas.microsoft.com/office/drawing/2014/main" id="{EC32D671-C40B-411E-9040-6844F04DD161}"/>
                </a:ext>
              </a:extLst>
            </p:cNvPr>
            <p:cNvSpPr txBox="1"/>
            <p:nvPr/>
          </p:nvSpPr>
          <p:spPr>
            <a:xfrm>
              <a:off x="440909" y="3607711"/>
              <a:ext cx="2047659" cy="968342"/>
            </a:xfrm>
            <a:prstGeom prst="rect">
              <a:avLst/>
            </a:prstGeom>
            <a:noFill/>
          </p:spPr>
          <p:txBody>
            <a:bodyPr wrap="square" lIns="0" tIns="0" rIns="0" bIns="0" rtlCol="0">
              <a:spAutoFit/>
            </a:bodyPr>
            <a:lstStyle/>
            <a:p>
              <a:pPr algn="ctr">
                <a:lnSpc>
                  <a:spcPct val="114000"/>
                </a:lnSpc>
              </a:pPr>
              <a:r>
                <a:rPr lang="en-US" sz="1400" dirty="0"/>
                <a:t>Go to </a:t>
              </a:r>
              <a:r>
                <a:rPr lang="en-US" sz="1400" dirty="0">
                  <a:hlinkClick r:id="rId2"/>
                </a:rPr>
                <a:t>www.illinoisworknet.com </a:t>
              </a:r>
              <a:r>
                <a:rPr lang="en-US" sz="1400" dirty="0"/>
                <a:t>to Sign Up for an Illinois workNet account.</a:t>
              </a:r>
            </a:p>
          </p:txBody>
        </p:sp>
        <p:sp>
          <p:nvSpPr>
            <p:cNvPr id="8" name="TextBox 7">
              <a:extLst>
                <a:ext uri="{FF2B5EF4-FFF2-40B4-BE49-F238E27FC236}">
                  <a16:creationId xmlns:a16="http://schemas.microsoft.com/office/drawing/2014/main" id="{4176B12E-D23B-4E3F-947E-20872C85D59C}"/>
                </a:ext>
              </a:extLst>
            </p:cNvPr>
            <p:cNvSpPr txBox="1"/>
            <p:nvPr/>
          </p:nvSpPr>
          <p:spPr>
            <a:xfrm>
              <a:off x="67175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one</a:t>
              </a:r>
            </a:p>
          </p:txBody>
        </p:sp>
        <p:cxnSp>
          <p:nvCxnSpPr>
            <p:cNvPr id="9" name="Straight Connector 8">
              <a:extLst>
                <a:ext uri="{FF2B5EF4-FFF2-40B4-BE49-F238E27FC236}">
                  <a16:creationId xmlns:a16="http://schemas.microsoft.com/office/drawing/2014/main" id="{6754AF52-56AA-4928-B6AC-E7516A5D3A51}"/>
                </a:ext>
              </a:extLst>
            </p:cNvPr>
            <p:cNvCxnSpPr/>
            <p:nvPr/>
          </p:nvCxnSpPr>
          <p:spPr>
            <a:xfrm>
              <a:off x="671751" y="3481803"/>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F0FBD3-DB22-4D38-B5E1-362EB94B636E}"/>
                </a:ext>
              </a:extLst>
            </p:cNvPr>
            <p:cNvSpPr txBox="1"/>
            <p:nvPr/>
          </p:nvSpPr>
          <p:spPr>
            <a:xfrm>
              <a:off x="3474514" y="3607711"/>
              <a:ext cx="1736507" cy="722762"/>
            </a:xfrm>
            <a:prstGeom prst="rect">
              <a:avLst/>
            </a:prstGeom>
            <a:noFill/>
          </p:spPr>
          <p:txBody>
            <a:bodyPr wrap="square" lIns="0" tIns="0" rIns="0" bIns="0" rtlCol="0">
              <a:spAutoFit/>
            </a:bodyPr>
            <a:lstStyle/>
            <a:p>
              <a:pPr algn="ctr">
                <a:lnSpc>
                  <a:spcPct val="114000"/>
                </a:lnSpc>
                <a:spcAft>
                  <a:spcPts val="600"/>
                </a:spcAft>
              </a:pPr>
              <a:r>
                <a:rPr lang="en-US" sz="1400" dirty="0"/>
                <a:t>Verify your Illinois </a:t>
              </a:r>
              <a:r>
                <a:rPr lang="en-US" sz="1400" dirty="0" err="1"/>
                <a:t>workNet</a:t>
              </a:r>
              <a:r>
                <a:rPr lang="en-US" sz="1400" dirty="0"/>
                <a:t> account via email.</a:t>
              </a:r>
            </a:p>
          </p:txBody>
        </p:sp>
        <p:sp>
          <p:nvSpPr>
            <p:cNvPr id="11" name="TextBox 10">
              <a:extLst>
                <a:ext uri="{FF2B5EF4-FFF2-40B4-BE49-F238E27FC236}">
                  <a16:creationId xmlns:a16="http://schemas.microsoft.com/office/drawing/2014/main" id="{9D04B9A4-CD46-4FAE-A3F7-F2DC0F3ABB0C}"/>
                </a:ext>
              </a:extLst>
            </p:cNvPr>
            <p:cNvSpPr txBox="1"/>
            <p:nvPr/>
          </p:nvSpPr>
          <p:spPr>
            <a:xfrm>
              <a:off x="3549782" y="321589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two</a:t>
              </a:r>
            </a:p>
          </p:txBody>
        </p:sp>
        <p:cxnSp>
          <p:nvCxnSpPr>
            <p:cNvPr id="12" name="Straight Connector 11">
              <a:extLst>
                <a:ext uri="{FF2B5EF4-FFF2-40B4-BE49-F238E27FC236}">
                  <a16:creationId xmlns:a16="http://schemas.microsoft.com/office/drawing/2014/main" id="{F0C8D265-2779-43A0-945D-689BE7E1CC2C}"/>
                </a:ext>
              </a:extLst>
            </p:cNvPr>
            <p:cNvCxnSpPr/>
            <p:nvPr/>
          </p:nvCxnSpPr>
          <p:spPr>
            <a:xfrm>
              <a:off x="3549782"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3BD3B5-CA9A-4A4A-BEF5-54FC93BF2C48}"/>
                </a:ext>
              </a:extLst>
            </p:cNvPr>
            <p:cNvSpPr txBox="1"/>
            <p:nvPr/>
          </p:nvSpPr>
          <p:spPr>
            <a:xfrm>
              <a:off x="6463251" y="3607711"/>
              <a:ext cx="1909270" cy="722762"/>
            </a:xfrm>
            <a:prstGeom prst="rect">
              <a:avLst/>
            </a:prstGeom>
            <a:noFill/>
          </p:spPr>
          <p:txBody>
            <a:bodyPr wrap="square" lIns="0" tIns="0" rIns="0" bIns="0" rtlCol="0">
              <a:spAutoFit/>
            </a:bodyPr>
            <a:lstStyle/>
            <a:p>
              <a:pPr algn="ctr">
                <a:lnSpc>
                  <a:spcPct val="114000"/>
                </a:lnSpc>
              </a:pPr>
              <a:r>
                <a:rPr lang="en-US" sz="1400" dirty="0"/>
                <a:t>Go to My Dashboard. Then select the Dashboard icon.</a:t>
              </a:r>
            </a:p>
          </p:txBody>
        </p:sp>
        <p:cxnSp>
          <p:nvCxnSpPr>
            <p:cNvPr id="14" name="Straight Connector 13">
              <a:extLst>
                <a:ext uri="{FF2B5EF4-FFF2-40B4-BE49-F238E27FC236}">
                  <a16:creationId xmlns:a16="http://schemas.microsoft.com/office/drawing/2014/main" id="{770C4FE9-1151-4391-AA36-7EB9905964FD}"/>
                </a:ext>
              </a:extLst>
            </p:cNvPr>
            <p:cNvCxnSpPr/>
            <p:nvPr/>
          </p:nvCxnSpPr>
          <p:spPr>
            <a:xfrm>
              <a:off x="6624900"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3783C60-1EBF-44A8-B7CD-67E508DCF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09" y="2121005"/>
              <a:ext cx="1585973" cy="782722"/>
            </a:xfrm>
            <a:prstGeom prst="rect">
              <a:avLst/>
            </a:prstGeom>
          </p:spPr>
        </p:pic>
        <p:sp>
          <p:nvSpPr>
            <p:cNvPr id="16" name="TextBox 15">
              <a:extLst>
                <a:ext uri="{FF2B5EF4-FFF2-40B4-BE49-F238E27FC236}">
                  <a16:creationId xmlns:a16="http://schemas.microsoft.com/office/drawing/2014/main" id="{3DEF9616-FC6B-4D62-B3B9-76C44ECE329B}"/>
                </a:ext>
              </a:extLst>
            </p:cNvPr>
            <p:cNvSpPr txBox="1"/>
            <p:nvPr/>
          </p:nvSpPr>
          <p:spPr>
            <a:xfrm>
              <a:off x="662490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Three</a:t>
              </a:r>
            </a:p>
          </p:txBody>
        </p:sp>
        <p:sp>
          <p:nvSpPr>
            <p:cNvPr id="17" name="Freeform 247">
              <a:extLst>
                <a:ext uri="{FF2B5EF4-FFF2-40B4-BE49-F238E27FC236}">
                  <a16:creationId xmlns:a16="http://schemas.microsoft.com/office/drawing/2014/main" id="{6FAA535F-0155-4ABF-80BD-7B3972943FDA}"/>
                </a:ext>
              </a:extLst>
            </p:cNvPr>
            <p:cNvSpPr>
              <a:spLocks noEditPoints="1"/>
            </p:cNvSpPr>
            <p:nvPr/>
          </p:nvSpPr>
          <p:spPr bwMode="auto">
            <a:xfrm>
              <a:off x="3828254" y="2148642"/>
              <a:ext cx="1067305" cy="782722"/>
            </a:xfrm>
            <a:custGeom>
              <a:avLst/>
              <a:gdLst/>
              <a:ahLst/>
              <a:cxnLst>
                <a:cxn ang="0">
                  <a:pos x="32" y="0"/>
                </a:cxn>
                <a:cxn ang="0">
                  <a:pos x="26" y="0"/>
                </a:cxn>
                <a:cxn ang="0">
                  <a:pos x="10" y="10"/>
                </a:cxn>
                <a:cxn ang="0">
                  <a:pos x="0" y="26"/>
                </a:cxn>
                <a:cxn ang="0">
                  <a:pos x="0" y="136"/>
                </a:cxn>
                <a:cxn ang="0">
                  <a:pos x="0" y="142"/>
                </a:cxn>
                <a:cxn ang="0">
                  <a:pos x="10" y="158"/>
                </a:cxn>
                <a:cxn ang="0">
                  <a:pos x="26" y="168"/>
                </a:cxn>
                <a:cxn ang="0">
                  <a:pos x="224" y="168"/>
                </a:cxn>
                <a:cxn ang="0">
                  <a:pos x="230" y="168"/>
                </a:cxn>
                <a:cxn ang="0">
                  <a:pos x="246" y="158"/>
                </a:cxn>
                <a:cxn ang="0">
                  <a:pos x="256" y="142"/>
                </a:cxn>
                <a:cxn ang="0">
                  <a:pos x="256" y="32"/>
                </a:cxn>
                <a:cxn ang="0">
                  <a:pos x="256" y="26"/>
                </a:cxn>
                <a:cxn ang="0">
                  <a:pos x="246" y="10"/>
                </a:cxn>
                <a:cxn ang="0">
                  <a:pos x="230" y="0"/>
                </a:cxn>
                <a:cxn ang="0">
                  <a:pos x="16" y="42"/>
                </a:cxn>
                <a:cxn ang="0">
                  <a:pos x="16" y="126"/>
                </a:cxn>
                <a:cxn ang="0">
                  <a:pos x="240" y="136"/>
                </a:cxn>
                <a:cxn ang="0">
                  <a:pos x="238" y="142"/>
                </a:cxn>
                <a:cxn ang="0">
                  <a:pos x="230" y="150"/>
                </a:cxn>
                <a:cxn ang="0">
                  <a:pos x="32" y="152"/>
                </a:cxn>
                <a:cxn ang="0">
                  <a:pos x="26" y="150"/>
                </a:cxn>
                <a:cxn ang="0">
                  <a:pos x="18" y="142"/>
                </a:cxn>
                <a:cxn ang="0">
                  <a:pos x="78" y="88"/>
                </a:cxn>
                <a:cxn ang="0">
                  <a:pos x="114" y="116"/>
                </a:cxn>
                <a:cxn ang="0">
                  <a:pos x="128" y="120"/>
                </a:cxn>
                <a:cxn ang="0">
                  <a:pos x="136" y="118"/>
                </a:cxn>
                <a:cxn ang="0">
                  <a:pos x="178" y="88"/>
                </a:cxn>
                <a:cxn ang="0">
                  <a:pos x="240" y="126"/>
                </a:cxn>
                <a:cxn ang="0">
                  <a:pos x="240" y="42"/>
                </a:cxn>
                <a:cxn ang="0">
                  <a:pos x="138" y="108"/>
                </a:cxn>
                <a:cxn ang="0">
                  <a:pos x="134" y="112"/>
                </a:cxn>
                <a:cxn ang="0">
                  <a:pos x="128" y="112"/>
                </a:cxn>
                <a:cxn ang="0">
                  <a:pos x="118" y="108"/>
                </a:cxn>
                <a:cxn ang="0">
                  <a:pos x="78" y="78"/>
                </a:cxn>
                <a:cxn ang="0">
                  <a:pos x="16" y="32"/>
                </a:cxn>
                <a:cxn ang="0">
                  <a:pos x="18" y="26"/>
                </a:cxn>
                <a:cxn ang="0">
                  <a:pos x="26" y="18"/>
                </a:cxn>
                <a:cxn ang="0">
                  <a:pos x="224" y="16"/>
                </a:cxn>
                <a:cxn ang="0">
                  <a:pos x="230" y="18"/>
                </a:cxn>
                <a:cxn ang="0">
                  <a:pos x="238" y="26"/>
                </a:cxn>
                <a:cxn ang="0">
                  <a:pos x="138" y="108"/>
                </a:cxn>
              </a:cxnLst>
              <a:rect l="0" t="0" r="r" b="b"/>
              <a:pathLst>
                <a:path w="256" h="168">
                  <a:moveTo>
                    <a:pt x="224" y="0"/>
                  </a:moveTo>
                  <a:lnTo>
                    <a:pt x="32" y="0"/>
                  </a:lnTo>
                  <a:lnTo>
                    <a:pt x="32" y="0"/>
                  </a:lnTo>
                  <a:lnTo>
                    <a:pt x="26" y="0"/>
                  </a:lnTo>
                  <a:lnTo>
                    <a:pt x="20" y="2"/>
                  </a:lnTo>
                  <a:lnTo>
                    <a:pt x="10" y="10"/>
                  </a:lnTo>
                  <a:lnTo>
                    <a:pt x="2" y="20"/>
                  </a:lnTo>
                  <a:lnTo>
                    <a:pt x="0" y="26"/>
                  </a:lnTo>
                  <a:lnTo>
                    <a:pt x="0" y="32"/>
                  </a:lnTo>
                  <a:lnTo>
                    <a:pt x="0" y="136"/>
                  </a:lnTo>
                  <a:lnTo>
                    <a:pt x="0" y="136"/>
                  </a:lnTo>
                  <a:lnTo>
                    <a:pt x="0" y="142"/>
                  </a:lnTo>
                  <a:lnTo>
                    <a:pt x="2" y="148"/>
                  </a:lnTo>
                  <a:lnTo>
                    <a:pt x="10" y="158"/>
                  </a:lnTo>
                  <a:lnTo>
                    <a:pt x="20" y="166"/>
                  </a:lnTo>
                  <a:lnTo>
                    <a:pt x="26" y="168"/>
                  </a:lnTo>
                  <a:lnTo>
                    <a:pt x="32" y="168"/>
                  </a:lnTo>
                  <a:lnTo>
                    <a:pt x="224" y="168"/>
                  </a:lnTo>
                  <a:lnTo>
                    <a:pt x="224" y="168"/>
                  </a:lnTo>
                  <a:lnTo>
                    <a:pt x="230" y="168"/>
                  </a:lnTo>
                  <a:lnTo>
                    <a:pt x="236" y="166"/>
                  </a:lnTo>
                  <a:lnTo>
                    <a:pt x="246" y="158"/>
                  </a:lnTo>
                  <a:lnTo>
                    <a:pt x="254" y="148"/>
                  </a:lnTo>
                  <a:lnTo>
                    <a:pt x="256" y="142"/>
                  </a:lnTo>
                  <a:lnTo>
                    <a:pt x="256" y="136"/>
                  </a:lnTo>
                  <a:lnTo>
                    <a:pt x="256" y="32"/>
                  </a:lnTo>
                  <a:lnTo>
                    <a:pt x="256" y="32"/>
                  </a:lnTo>
                  <a:lnTo>
                    <a:pt x="256" y="26"/>
                  </a:lnTo>
                  <a:lnTo>
                    <a:pt x="254" y="20"/>
                  </a:lnTo>
                  <a:lnTo>
                    <a:pt x="246" y="10"/>
                  </a:lnTo>
                  <a:lnTo>
                    <a:pt x="236" y="2"/>
                  </a:lnTo>
                  <a:lnTo>
                    <a:pt x="230" y="0"/>
                  </a:lnTo>
                  <a:lnTo>
                    <a:pt x="224" y="0"/>
                  </a:lnTo>
                  <a:close/>
                  <a:moveTo>
                    <a:pt x="16" y="42"/>
                  </a:moveTo>
                  <a:lnTo>
                    <a:pt x="72" y="84"/>
                  </a:lnTo>
                  <a:lnTo>
                    <a:pt x="16" y="126"/>
                  </a:lnTo>
                  <a:lnTo>
                    <a:pt x="16" y="42"/>
                  </a:lnTo>
                  <a:close/>
                  <a:moveTo>
                    <a:pt x="240" y="136"/>
                  </a:moveTo>
                  <a:lnTo>
                    <a:pt x="240" y="136"/>
                  </a:lnTo>
                  <a:lnTo>
                    <a:pt x="238" y="142"/>
                  </a:lnTo>
                  <a:lnTo>
                    <a:pt x="236" y="148"/>
                  </a:lnTo>
                  <a:lnTo>
                    <a:pt x="230" y="150"/>
                  </a:lnTo>
                  <a:lnTo>
                    <a:pt x="224" y="152"/>
                  </a:lnTo>
                  <a:lnTo>
                    <a:pt x="32" y="152"/>
                  </a:lnTo>
                  <a:lnTo>
                    <a:pt x="32" y="152"/>
                  </a:lnTo>
                  <a:lnTo>
                    <a:pt x="26" y="150"/>
                  </a:lnTo>
                  <a:lnTo>
                    <a:pt x="20" y="148"/>
                  </a:lnTo>
                  <a:lnTo>
                    <a:pt x="18" y="142"/>
                  </a:lnTo>
                  <a:lnTo>
                    <a:pt x="16" y="136"/>
                  </a:lnTo>
                  <a:lnTo>
                    <a:pt x="78" y="88"/>
                  </a:lnTo>
                  <a:lnTo>
                    <a:pt x="114" y="116"/>
                  </a:lnTo>
                  <a:lnTo>
                    <a:pt x="114" y="116"/>
                  </a:lnTo>
                  <a:lnTo>
                    <a:pt x="120" y="118"/>
                  </a:lnTo>
                  <a:lnTo>
                    <a:pt x="128" y="120"/>
                  </a:lnTo>
                  <a:lnTo>
                    <a:pt x="128" y="120"/>
                  </a:lnTo>
                  <a:lnTo>
                    <a:pt x="136" y="118"/>
                  </a:lnTo>
                  <a:lnTo>
                    <a:pt x="142" y="116"/>
                  </a:lnTo>
                  <a:lnTo>
                    <a:pt x="178" y="88"/>
                  </a:lnTo>
                  <a:lnTo>
                    <a:pt x="240" y="136"/>
                  </a:lnTo>
                  <a:close/>
                  <a:moveTo>
                    <a:pt x="240" y="126"/>
                  </a:moveTo>
                  <a:lnTo>
                    <a:pt x="184" y="84"/>
                  </a:lnTo>
                  <a:lnTo>
                    <a:pt x="240" y="42"/>
                  </a:lnTo>
                  <a:lnTo>
                    <a:pt x="240" y="126"/>
                  </a:lnTo>
                  <a:close/>
                  <a:moveTo>
                    <a:pt x="138" y="108"/>
                  </a:moveTo>
                  <a:lnTo>
                    <a:pt x="138" y="108"/>
                  </a:lnTo>
                  <a:lnTo>
                    <a:pt x="134" y="112"/>
                  </a:lnTo>
                  <a:lnTo>
                    <a:pt x="128" y="112"/>
                  </a:lnTo>
                  <a:lnTo>
                    <a:pt x="128" y="112"/>
                  </a:lnTo>
                  <a:lnTo>
                    <a:pt x="122" y="112"/>
                  </a:lnTo>
                  <a:lnTo>
                    <a:pt x="118" y="108"/>
                  </a:lnTo>
                  <a:lnTo>
                    <a:pt x="86" y="84"/>
                  </a:lnTo>
                  <a:lnTo>
                    <a:pt x="78" y="78"/>
                  </a:lnTo>
                  <a:lnTo>
                    <a:pt x="16" y="32"/>
                  </a:lnTo>
                  <a:lnTo>
                    <a:pt x="16" y="32"/>
                  </a:lnTo>
                  <a:lnTo>
                    <a:pt x="16" y="32"/>
                  </a:lnTo>
                  <a:lnTo>
                    <a:pt x="18" y="26"/>
                  </a:lnTo>
                  <a:lnTo>
                    <a:pt x="20" y="20"/>
                  </a:lnTo>
                  <a:lnTo>
                    <a:pt x="26" y="18"/>
                  </a:lnTo>
                  <a:lnTo>
                    <a:pt x="32" y="16"/>
                  </a:lnTo>
                  <a:lnTo>
                    <a:pt x="224" y="16"/>
                  </a:lnTo>
                  <a:lnTo>
                    <a:pt x="224" y="16"/>
                  </a:lnTo>
                  <a:lnTo>
                    <a:pt x="230" y="18"/>
                  </a:lnTo>
                  <a:lnTo>
                    <a:pt x="236" y="20"/>
                  </a:lnTo>
                  <a:lnTo>
                    <a:pt x="238" y="26"/>
                  </a:lnTo>
                  <a:lnTo>
                    <a:pt x="240" y="32"/>
                  </a:lnTo>
                  <a:lnTo>
                    <a:pt x="138" y="108"/>
                  </a:lnTo>
                  <a:close/>
                </a:path>
              </a:pathLst>
            </a:custGeom>
            <a:solidFill>
              <a:srgbClr val="D14C27"/>
            </a:solid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grpSp>
      <p:pic>
        <p:nvPicPr>
          <p:cNvPr id="18" name="Picture 17">
            <a:extLst>
              <a:ext uri="{FF2B5EF4-FFF2-40B4-BE49-F238E27FC236}">
                <a16:creationId xmlns:a16="http://schemas.microsoft.com/office/drawing/2014/main" id="{00268696-7CB0-463C-86E0-D0E5ED129AE0}"/>
              </a:ext>
            </a:extLst>
          </p:cNvPr>
          <p:cNvPicPr>
            <a:picLocks noChangeAspect="1"/>
          </p:cNvPicPr>
          <p:nvPr/>
        </p:nvPicPr>
        <p:blipFill rotWithShape="1">
          <a:blip r:embed="rId4"/>
          <a:srcRect l="11408" t="13927" r="9314" b="14529"/>
          <a:stretch/>
        </p:blipFill>
        <p:spPr>
          <a:xfrm>
            <a:off x="6989683" y="2478026"/>
            <a:ext cx="970389" cy="967459"/>
          </a:xfrm>
          <a:prstGeom prst="rect">
            <a:avLst/>
          </a:prstGeom>
        </p:spPr>
      </p:pic>
    </p:spTree>
    <p:extLst>
      <p:ext uri="{BB962C8B-B14F-4D97-AF65-F5344CB8AC3E}">
        <p14:creationId xmlns:p14="http://schemas.microsoft.com/office/powerpoint/2010/main" val="349406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DAEB24A0-D8B9-4CF5-AD56-773F5A6EDD21}"/>
              </a:ext>
            </a:extLst>
          </p:cNvPr>
          <p:cNvSpPr txBox="1">
            <a:spLocks/>
          </p:cNvSpPr>
          <p:nvPr/>
        </p:nvSpPr>
        <p:spPr>
          <a:xfrm>
            <a:off x="228600" y="232519"/>
            <a:ext cx="8915400" cy="66421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My Dashboard: </a:t>
            </a:r>
            <a:r>
              <a:rPr lang="en-US" sz="2600" dirty="0">
                <a:solidFill>
                  <a:srgbClr val="D14C27"/>
                </a:solidFill>
                <a:latin typeface="+mn-lt"/>
              </a:rPr>
              <a:t>Getting Started with My Career Plan</a:t>
            </a:r>
          </a:p>
        </p:txBody>
      </p:sp>
      <p:pic>
        <p:nvPicPr>
          <p:cNvPr id="5" name="Picture 4">
            <a:extLst>
              <a:ext uri="{FF2B5EF4-FFF2-40B4-BE49-F238E27FC236}">
                <a16:creationId xmlns:a16="http://schemas.microsoft.com/office/drawing/2014/main" id="{861E09B0-ACBC-4561-B664-46F33648E9F4}"/>
              </a:ext>
            </a:extLst>
          </p:cNvPr>
          <p:cNvPicPr>
            <a:picLocks noChangeAspect="1"/>
          </p:cNvPicPr>
          <p:nvPr/>
        </p:nvPicPr>
        <p:blipFill>
          <a:blip r:embed="rId2"/>
          <a:stretch>
            <a:fillRect/>
          </a:stretch>
        </p:blipFill>
        <p:spPr>
          <a:xfrm>
            <a:off x="2514600" y="1198546"/>
            <a:ext cx="5661583" cy="5243213"/>
          </a:xfrm>
          <a:prstGeom prst="rect">
            <a:avLst/>
          </a:prstGeom>
          <a:ln>
            <a:solidFill>
              <a:schemeClr val="tx1"/>
            </a:solidFill>
          </a:ln>
        </p:spPr>
      </p:pic>
      <p:sp>
        <p:nvSpPr>
          <p:cNvPr id="6" name="Arrow: Right 5">
            <a:extLst>
              <a:ext uri="{FF2B5EF4-FFF2-40B4-BE49-F238E27FC236}">
                <a16:creationId xmlns:a16="http://schemas.microsoft.com/office/drawing/2014/main" id="{FC538E78-1DC6-4871-AF76-1C728318BC7E}"/>
              </a:ext>
            </a:extLst>
          </p:cNvPr>
          <p:cNvSpPr/>
          <p:nvPr/>
        </p:nvSpPr>
        <p:spPr>
          <a:xfrm>
            <a:off x="4800600" y="3241765"/>
            <a:ext cx="797721" cy="37446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9C24B1-2804-4563-884B-1DC6B3958E74}"/>
              </a:ext>
            </a:extLst>
          </p:cNvPr>
          <p:cNvSpPr txBox="1"/>
          <p:nvPr/>
        </p:nvSpPr>
        <p:spPr>
          <a:xfrm>
            <a:off x="222380" y="678309"/>
            <a:ext cx="168262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56200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F4ABE1-6ED7-4010-A60E-DBAFB8B27291}"/>
              </a:ext>
            </a:extLst>
          </p:cNvPr>
          <p:cNvPicPr>
            <a:picLocks noChangeAspect="1"/>
          </p:cNvPicPr>
          <p:nvPr/>
        </p:nvPicPr>
        <p:blipFill>
          <a:blip r:embed="rId2"/>
          <a:stretch>
            <a:fillRect/>
          </a:stretch>
        </p:blipFill>
        <p:spPr>
          <a:xfrm>
            <a:off x="287843" y="1048600"/>
            <a:ext cx="5649392" cy="3596045"/>
          </a:xfrm>
          <a:prstGeom prst="rect">
            <a:avLst/>
          </a:prstGeom>
          <a:ln>
            <a:solidFill>
              <a:schemeClr val="tx1"/>
            </a:solidFill>
          </a:ln>
        </p:spPr>
      </p:pic>
      <p:sp>
        <p:nvSpPr>
          <p:cNvPr id="9" name="Text Placeholder 1">
            <a:extLst>
              <a:ext uri="{FF2B5EF4-FFF2-40B4-BE49-F238E27FC236}">
                <a16:creationId xmlns:a16="http://schemas.microsoft.com/office/drawing/2014/main" id="{C059A594-8CB4-445B-8A60-FE7A7F594EA8}"/>
              </a:ext>
            </a:extLst>
          </p:cNvPr>
          <p:cNvSpPr txBox="1">
            <a:spLocks/>
          </p:cNvSpPr>
          <p:nvPr/>
        </p:nvSpPr>
        <p:spPr>
          <a:xfrm>
            <a:off x="228599" y="228600"/>
            <a:ext cx="8821521" cy="511013"/>
          </a:xfrm>
          <a:prstGeom prst="rect">
            <a:avLst/>
          </a:prstGeom>
        </p:spPr>
        <p:txBody>
          <a:bodyPr vert="horz" lIns="0" tIns="0" rIns="0" bIns="0" rtlCol="0">
            <a:normAutofit fontScale="400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b="1" kern="1200" cap="all" spc="5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5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My Career Plan: </a:t>
            </a:r>
            <a:r>
              <a:rPr kumimoji="0" lang="en-US" sz="65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Start with a step-by-step approach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endParaRPr>
          </a:p>
        </p:txBody>
      </p:sp>
      <p:pic>
        <p:nvPicPr>
          <p:cNvPr id="10" name="Picture 9">
            <a:extLst>
              <a:ext uri="{FF2B5EF4-FFF2-40B4-BE49-F238E27FC236}">
                <a16:creationId xmlns:a16="http://schemas.microsoft.com/office/drawing/2014/main" id="{772428C5-EE23-42B9-80A7-60CC6F2FE95D}"/>
              </a:ext>
            </a:extLst>
          </p:cNvPr>
          <p:cNvPicPr>
            <a:picLocks noChangeAspect="1"/>
          </p:cNvPicPr>
          <p:nvPr/>
        </p:nvPicPr>
        <p:blipFill>
          <a:blip r:embed="rId3"/>
          <a:stretch>
            <a:fillRect/>
          </a:stretch>
        </p:blipFill>
        <p:spPr>
          <a:xfrm>
            <a:off x="1905000" y="4342980"/>
            <a:ext cx="7145121" cy="2080225"/>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70CCDB3B-2996-4BF1-9C17-09C459DFFD76}"/>
              </a:ext>
            </a:extLst>
          </p:cNvPr>
          <p:cNvCxnSpPr>
            <a:cxnSpLocks/>
          </p:cNvCxnSpPr>
          <p:nvPr/>
        </p:nvCxnSpPr>
        <p:spPr>
          <a:xfrm>
            <a:off x="2667000" y="3944051"/>
            <a:ext cx="490321" cy="409022"/>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56F7360-BABC-457B-9F20-F1338A0E6535}"/>
              </a:ext>
            </a:extLst>
          </p:cNvPr>
          <p:cNvSpPr/>
          <p:nvPr/>
        </p:nvSpPr>
        <p:spPr>
          <a:xfrm>
            <a:off x="6106342" y="1011074"/>
            <a:ext cx="2885257" cy="830997"/>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Self-Access:</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Students can access and update pre-populated steps.</a:t>
            </a:r>
          </a:p>
        </p:txBody>
      </p:sp>
      <p:sp>
        <p:nvSpPr>
          <p:cNvPr id="16" name="Rectangle 15">
            <a:extLst>
              <a:ext uri="{FF2B5EF4-FFF2-40B4-BE49-F238E27FC236}">
                <a16:creationId xmlns:a16="http://schemas.microsoft.com/office/drawing/2014/main" id="{DB378B44-F8AC-462C-9872-E4843062491F}"/>
              </a:ext>
            </a:extLst>
          </p:cNvPr>
          <p:cNvSpPr/>
          <p:nvPr/>
        </p:nvSpPr>
        <p:spPr>
          <a:xfrm>
            <a:off x="6106343" y="1955777"/>
            <a:ext cx="2885256" cy="15696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Staff-Assisted:</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Staff have the ability to update pre-populated steps or add other steps/services through Customer Support Center Tools.</a:t>
            </a:r>
          </a:p>
        </p:txBody>
      </p:sp>
      <p:sp>
        <p:nvSpPr>
          <p:cNvPr id="17" name="TextBox 16">
            <a:extLst>
              <a:ext uri="{FF2B5EF4-FFF2-40B4-BE49-F238E27FC236}">
                <a16:creationId xmlns:a16="http://schemas.microsoft.com/office/drawing/2014/main" id="{553FFECE-8173-48EA-9AF3-9E91FC0A765F}"/>
              </a:ext>
            </a:extLst>
          </p:cNvPr>
          <p:cNvSpPr txBox="1"/>
          <p:nvPr/>
        </p:nvSpPr>
        <p:spPr>
          <a:xfrm>
            <a:off x="287843" y="539558"/>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16647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1AFE79-BD60-47C1-9FA8-B09D512D6019}"/>
              </a:ext>
            </a:extLst>
          </p:cNvPr>
          <p:cNvPicPr>
            <a:picLocks noChangeAspect="1"/>
          </p:cNvPicPr>
          <p:nvPr/>
        </p:nvPicPr>
        <p:blipFill>
          <a:blip r:embed="rId2"/>
          <a:stretch>
            <a:fillRect/>
          </a:stretch>
        </p:blipFill>
        <p:spPr>
          <a:xfrm>
            <a:off x="0" y="896734"/>
            <a:ext cx="9144000" cy="3457117"/>
          </a:xfrm>
          <a:prstGeom prst="rect">
            <a:avLst/>
          </a:prstGeom>
          <a:ln>
            <a:solidFill>
              <a:schemeClr val="tx1"/>
            </a:solidFill>
          </a:ln>
        </p:spPr>
      </p:pic>
      <p:sp>
        <p:nvSpPr>
          <p:cNvPr id="4" name="Text Placeholder 1">
            <a:extLst>
              <a:ext uri="{FF2B5EF4-FFF2-40B4-BE49-F238E27FC236}">
                <a16:creationId xmlns:a16="http://schemas.microsoft.com/office/drawing/2014/main" id="{CE3BB685-77E6-4BF9-B6BE-F710AFE58416}"/>
              </a:ext>
            </a:extLst>
          </p:cNvPr>
          <p:cNvSpPr txBox="1">
            <a:spLocks/>
          </p:cNvSpPr>
          <p:nvPr/>
        </p:nvSpPr>
        <p:spPr>
          <a:xfrm>
            <a:off x="228600" y="152400"/>
            <a:ext cx="7953374" cy="511013"/>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cap="all" spc="5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My Career Plan: </a:t>
            </a:r>
            <a:r>
              <a:rPr kumimoji="0" lang="en-US" sz="26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Example resource links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endParaRPr>
          </a:p>
        </p:txBody>
      </p:sp>
      <p:pic>
        <p:nvPicPr>
          <p:cNvPr id="6" name="Picture 5">
            <a:extLst>
              <a:ext uri="{FF2B5EF4-FFF2-40B4-BE49-F238E27FC236}">
                <a16:creationId xmlns:a16="http://schemas.microsoft.com/office/drawing/2014/main" id="{673CB73B-17BF-4F01-9480-109EA328DCBB}"/>
              </a:ext>
            </a:extLst>
          </p:cNvPr>
          <p:cNvPicPr>
            <a:picLocks noChangeAspect="1"/>
          </p:cNvPicPr>
          <p:nvPr/>
        </p:nvPicPr>
        <p:blipFill>
          <a:blip r:embed="rId3"/>
          <a:stretch>
            <a:fillRect/>
          </a:stretch>
        </p:blipFill>
        <p:spPr>
          <a:xfrm>
            <a:off x="2111768" y="4627114"/>
            <a:ext cx="1587940" cy="159928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1B2843C1-8AA5-4C27-A02E-DAB75067D815}"/>
              </a:ext>
            </a:extLst>
          </p:cNvPr>
          <p:cNvPicPr>
            <a:picLocks noChangeAspect="1"/>
          </p:cNvPicPr>
          <p:nvPr/>
        </p:nvPicPr>
        <p:blipFill>
          <a:blip r:embed="rId4"/>
          <a:stretch>
            <a:fillRect/>
          </a:stretch>
        </p:blipFill>
        <p:spPr>
          <a:xfrm>
            <a:off x="4660460" y="4627114"/>
            <a:ext cx="1587940" cy="192821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pic>
        <p:nvPicPr>
          <p:cNvPr id="8" name="Picture 7">
            <a:extLst>
              <a:ext uri="{FF2B5EF4-FFF2-40B4-BE49-F238E27FC236}">
                <a16:creationId xmlns:a16="http://schemas.microsoft.com/office/drawing/2014/main" id="{36BB8819-C424-486D-8134-11D8E9738945}"/>
              </a:ext>
            </a:extLst>
          </p:cNvPr>
          <p:cNvPicPr>
            <a:picLocks noChangeAspect="1"/>
          </p:cNvPicPr>
          <p:nvPr/>
        </p:nvPicPr>
        <p:blipFill>
          <a:blip r:embed="rId5"/>
          <a:stretch>
            <a:fillRect/>
          </a:stretch>
        </p:blipFill>
        <p:spPr>
          <a:xfrm>
            <a:off x="7032232" y="4627114"/>
            <a:ext cx="1587939" cy="223550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sp>
        <p:nvSpPr>
          <p:cNvPr id="10" name="Arrow: Right 9">
            <a:extLst>
              <a:ext uri="{FF2B5EF4-FFF2-40B4-BE49-F238E27FC236}">
                <a16:creationId xmlns:a16="http://schemas.microsoft.com/office/drawing/2014/main" id="{43846A02-BB06-4A27-9AAD-D4C9755E0801}"/>
              </a:ext>
            </a:extLst>
          </p:cNvPr>
          <p:cNvSpPr/>
          <p:nvPr/>
        </p:nvSpPr>
        <p:spPr>
          <a:xfrm>
            <a:off x="1815484" y="4760257"/>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6B873D0-B297-44A0-A07B-7399EDAD79A3}"/>
              </a:ext>
            </a:extLst>
          </p:cNvPr>
          <p:cNvSpPr/>
          <p:nvPr/>
        </p:nvSpPr>
        <p:spPr>
          <a:xfrm>
            <a:off x="4360308" y="4760256"/>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BA04A56-AE92-4E84-976D-FA5D01422D16}"/>
              </a:ext>
            </a:extLst>
          </p:cNvPr>
          <p:cNvSpPr/>
          <p:nvPr/>
        </p:nvSpPr>
        <p:spPr>
          <a:xfrm>
            <a:off x="6768947" y="4760257"/>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74F945C-4EBC-4075-8E39-22437FB45DBB}"/>
              </a:ext>
            </a:extLst>
          </p:cNvPr>
          <p:cNvSpPr txBox="1"/>
          <p:nvPr/>
        </p:nvSpPr>
        <p:spPr>
          <a:xfrm>
            <a:off x="262752" y="523589"/>
            <a:ext cx="18288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145756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A67000-1E2D-4976-94A4-A2BDBFA3490A}"/>
              </a:ext>
            </a:extLst>
          </p:cNvPr>
          <p:cNvSpPr txBox="1">
            <a:spLocks/>
          </p:cNvSpPr>
          <p:nvPr/>
        </p:nvSpPr>
        <p:spPr>
          <a:xfrm>
            <a:off x="152401" y="201325"/>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Calibri" panose="020F0502020204030204"/>
              </a:rPr>
              <a:t>My Dashboard: </a:t>
            </a:r>
            <a:r>
              <a:rPr lang="en-US" sz="2600" dirty="0">
                <a:solidFill>
                  <a:srgbClr val="D14C27"/>
                </a:solidFill>
                <a:latin typeface="Calibri" panose="020F0502020204030204"/>
              </a:rPr>
              <a:t>Employment 101</a:t>
            </a:r>
          </a:p>
        </p:txBody>
      </p:sp>
      <p:pic>
        <p:nvPicPr>
          <p:cNvPr id="3" name="Picture 2">
            <a:extLst>
              <a:ext uri="{FF2B5EF4-FFF2-40B4-BE49-F238E27FC236}">
                <a16:creationId xmlns:a16="http://schemas.microsoft.com/office/drawing/2014/main" id="{C42B0B6D-F2B1-44F2-BCFD-49DABDFDF96E}"/>
              </a:ext>
            </a:extLst>
          </p:cNvPr>
          <p:cNvPicPr>
            <a:picLocks noChangeAspect="1"/>
          </p:cNvPicPr>
          <p:nvPr/>
        </p:nvPicPr>
        <p:blipFill rotWithShape="1">
          <a:blip r:embed="rId2"/>
          <a:srcRect t="3931"/>
          <a:stretch/>
        </p:blipFill>
        <p:spPr>
          <a:xfrm>
            <a:off x="882882" y="896734"/>
            <a:ext cx="7618459" cy="5275466"/>
          </a:xfrm>
          <a:prstGeom prst="rect">
            <a:avLst/>
          </a:prstGeom>
          <a:ln>
            <a:solidFill>
              <a:schemeClr val="tx1"/>
            </a:solidFill>
          </a:ln>
        </p:spPr>
      </p:pic>
      <p:sp>
        <p:nvSpPr>
          <p:cNvPr id="4" name="Arrow: Right 3">
            <a:extLst>
              <a:ext uri="{FF2B5EF4-FFF2-40B4-BE49-F238E27FC236}">
                <a16:creationId xmlns:a16="http://schemas.microsoft.com/office/drawing/2014/main" id="{9C66CD92-6ED6-42DE-A646-48F264149043}"/>
              </a:ext>
            </a:extLst>
          </p:cNvPr>
          <p:cNvSpPr/>
          <p:nvPr/>
        </p:nvSpPr>
        <p:spPr>
          <a:xfrm>
            <a:off x="714372" y="1160426"/>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0355D6-276E-490F-98A1-C8856992BA2D}"/>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4042648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TotalTime>
  <Words>926</Words>
  <Application>Microsoft Office PowerPoint</Application>
  <PresentationFormat>On-screen Show (4:3)</PresentationFormat>
  <Paragraphs>139</Paragraphs>
  <Slides>24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Lato</vt:lpstr>
      <vt:lpstr>Office Theme</vt:lpstr>
      <vt:lpstr>1_Office Theme</vt:lpstr>
      <vt:lpstr>Strategic Career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Nelson</dc:creator>
  <cp:lastModifiedBy>Heinisch, Kimberly D</cp:lastModifiedBy>
  <cp:revision>43</cp:revision>
  <cp:lastPrinted>2019-07-10T15:40:10Z</cp:lastPrinted>
  <dcterms:created xsi:type="dcterms:W3CDTF">2013-05-22T15:51:51Z</dcterms:created>
  <dcterms:modified xsi:type="dcterms:W3CDTF">2019-07-10T16:00:07Z</dcterms:modified>
</cp:coreProperties>
</file>