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2" r:id="rId4"/>
    <p:sldId id="268" r:id="rId5"/>
    <p:sldId id="269" r:id="rId6"/>
    <p:sldId id="271" r:id="rId7"/>
    <p:sldId id="270" r:id="rId8"/>
    <p:sldId id="260" r:id="rId9"/>
    <p:sldId id="273" r:id="rId10"/>
    <p:sldId id="275" r:id="rId11"/>
    <p:sldId id="259" r:id="rId12"/>
    <p:sldId id="266" r:id="rId13"/>
    <p:sldId id="264" r:id="rId14"/>
    <p:sldId id="265" r:id="rId15"/>
    <p:sldId id="258" r:id="rId16"/>
    <p:sldId id="261" r:id="rId17"/>
    <p:sldId id="276" r:id="rId18"/>
    <p:sldId id="267" r:id="rId1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3241" autoAdjust="0"/>
  </p:normalViewPr>
  <p:slideViewPr>
    <p:cSldViewPr>
      <p:cViewPr varScale="1">
        <p:scale>
          <a:sx n="85" d="100"/>
          <a:sy n="85" d="100"/>
        </p:scale>
        <p:origin x="1113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2603" cy="46720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3" y="1"/>
            <a:ext cx="3042603" cy="46720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D78608F2-D8CF-47BA-AF2E-C95FFBF385C6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78159"/>
            <a:ext cx="5614668" cy="3664526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22"/>
            <a:ext cx="3042603" cy="467203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3" y="8838722"/>
            <a:ext cx="3042603" cy="467203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034DAAA4-F4C7-4960-93D6-DE221F86B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our goals is to increase attention on the educational opportunities within the </a:t>
            </a:r>
            <a:r>
              <a:rPr lang="en-US"/>
              <a:t>prison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DAAA4-F4C7-4960-93D6-DE221F86B8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4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DAAA4-F4C7-4960-93D6-DE221F86B8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3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July 18, 2019</a:t>
            </a:r>
          </a:p>
          <a:p>
            <a:pPr algn="ctr"/>
            <a:r>
              <a:rPr lang="en-US" sz="2400" b="1" dirty="0"/>
              <a:t>Tinley Park, Illinois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8968"/>
            <a:ext cx="2934864" cy="14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July 11, 2013</a:t>
            </a:r>
          </a:p>
          <a:p>
            <a:pPr algn="ctr"/>
            <a:r>
              <a:rPr lang="en-US" sz="2400" b="1" dirty="0"/>
              <a:t>Tinley Park, Illinois</a:t>
            </a:r>
          </a:p>
        </p:txBody>
      </p:sp>
    </p:spTree>
    <p:extLst>
      <p:ext uri="{BB962C8B-B14F-4D97-AF65-F5344CB8AC3E}">
        <p14:creationId xmlns:p14="http://schemas.microsoft.com/office/powerpoint/2010/main" val="3978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9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43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76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32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6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9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71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8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6088816"/>
            <a:ext cx="5943600" cy="711388"/>
          </a:xfrm>
        </p:spPr>
        <p:txBody>
          <a:bodyPr>
            <a:noAutofit/>
          </a:bodyPr>
          <a:lstStyle/>
          <a:p>
            <a:r>
              <a:rPr lang="en-US" sz="2000" b="1" dirty="0"/>
              <a:t>Illinois Board of Higher Education</a:t>
            </a:r>
            <a:br>
              <a:rPr lang="en-US" sz="2000" dirty="0"/>
            </a:br>
            <a:r>
              <a:rPr lang="en-US" sz="1600" dirty="0"/>
              <a:t>Private Business Vocational Schools 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sz="3900" b="1" dirty="0">
                <a:solidFill>
                  <a:schemeClr val="tx1"/>
                </a:solidFill>
              </a:rPr>
              <a:t>Helping Up:</a:t>
            </a:r>
          </a:p>
          <a:p>
            <a:r>
              <a:rPr lang="en-US" sz="3500" b="1" dirty="0">
                <a:solidFill>
                  <a:schemeClr val="tx1"/>
                </a:solidFill>
              </a:rPr>
              <a:t>IBHE Outreach Efforts Within the Illinois Department of Corrections</a:t>
            </a:r>
          </a:p>
          <a:p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CAFAC-0BA0-4D18-800F-317EBA661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326" y="5504804"/>
            <a:ext cx="1087748" cy="584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1AAACA-05ED-401C-A84A-04C843980FEE}"/>
              </a:ext>
            </a:extLst>
          </p:cNvPr>
          <p:cNvSpPr txBox="1"/>
          <p:nvPr/>
        </p:nvSpPr>
        <p:spPr>
          <a:xfrm>
            <a:off x="2514600" y="4484351"/>
            <a:ext cx="46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Adam E. Campbell &amp; Michelle M. Shaver</a:t>
            </a:r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CBE8-A0E4-4000-A648-6CE68413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Advantages of Correctional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5F956-BEA3-4776-A515-701B6FDDF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2014,  60% x 2025 Goal 3 of the Illinois Public Agenda for College and </a:t>
            </a:r>
            <a:r>
              <a:rPr lang="en-US"/>
              <a:t>Career Success included </a:t>
            </a:r>
            <a:r>
              <a:rPr lang="en-US" dirty="0"/>
              <a:t>post-secondary certificate programs, increasing the percentage of credentials by 6%.</a:t>
            </a:r>
          </a:p>
          <a:p>
            <a:r>
              <a:rPr lang="en-US" dirty="0"/>
              <a:t>Recidivism decreases when inmate skills increase.</a:t>
            </a:r>
          </a:p>
          <a:p>
            <a:r>
              <a:rPr lang="en-US" dirty="0"/>
              <a:t>When inmate skills increase, post-release opportunities increase. </a:t>
            </a:r>
          </a:p>
          <a:p>
            <a:r>
              <a:rPr lang="en-US" dirty="0"/>
              <a:t>Providing skills and resources for a vulnerable population decreases that vulnerability and breaks the cycle of generational offenders.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92FB-097E-4F06-BC84-DA460C30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IBHE Correctional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DA1BC-ED5E-4872-BB0E-031DBA948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endParaRPr lang="en-US" dirty="0"/>
          </a:p>
          <a:p>
            <a:r>
              <a:rPr lang="en-US"/>
              <a:t>2015- </a:t>
            </a:r>
            <a:r>
              <a:rPr lang="en-US" dirty="0"/>
              <a:t>Present</a:t>
            </a:r>
          </a:p>
          <a:p>
            <a:pPr marL="457200" lvl="1" indent="0">
              <a:buNone/>
            </a:pPr>
            <a:r>
              <a:rPr lang="en-US" dirty="0"/>
              <a:t>Logan Correctional Center, Lincoln, Illinois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prstClr val="black"/>
                </a:solidFill>
              </a:rPr>
              <a:t>2017- Present</a:t>
            </a:r>
          </a:p>
          <a:p>
            <a:pPr marL="457200" lvl="1" indent="0">
              <a:buNone/>
            </a:pPr>
            <a:r>
              <a:rPr lang="en-US" dirty="0"/>
              <a:t>Decatur Correctional Center, Decatur, Illinois</a:t>
            </a:r>
          </a:p>
        </p:txBody>
      </p:sp>
    </p:spTree>
    <p:extLst>
      <p:ext uri="{BB962C8B-B14F-4D97-AF65-F5344CB8AC3E}">
        <p14:creationId xmlns:p14="http://schemas.microsoft.com/office/powerpoint/2010/main" val="185908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BAF6-D29A-42B9-8567-1BE7D9FB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19" y="513612"/>
            <a:ext cx="7420599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Logan Correctional Center</a:t>
            </a:r>
          </a:p>
        </p:txBody>
      </p:sp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C6FA7AED-8905-4458-889E-9FE507BC6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" r="11999" b="-2"/>
          <a:stretch/>
        </p:blipFill>
        <p:spPr>
          <a:xfrm>
            <a:off x="1261064" y="2589086"/>
            <a:ext cx="3551347" cy="2755478"/>
          </a:xfrm>
          <a:prstGeom prst="rect">
            <a:avLst/>
          </a:prstGeom>
        </p:spPr>
      </p:pic>
      <p:sp>
        <p:nvSpPr>
          <p:cNvPr id="39" name="Freeform: Shape 32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0" name="Freeform: Shape 34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DB4B9DD2-7647-4D18-BB95-8A6D9D1E2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1676400"/>
            <a:ext cx="3124200" cy="441959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Multi-level Security Women’s Facility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Total Population 1,657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b="1" dirty="0"/>
              <a:t>Academic: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ABE (Adult Basic Education)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Pre GED (General Education Development)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GED (General Education Development)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Nail Technology 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Cosmetology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Hair Braiding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b="1" dirty="0"/>
              <a:t>Vocational: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Construction Occupation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College Associate Degree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Career Technology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Food Services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Horticulture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b="1" dirty="0"/>
              <a:t>Industries: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Recycling Shop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Helping Paws Program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500" dirty="0"/>
              <a:t>Photo  © Associated Press</a:t>
            </a:r>
          </a:p>
          <a:p>
            <a:pPr>
              <a:lnSpc>
                <a:spcPct val="90000"/>
              </a:lnSpc>
            </a:pPr>
            <a:r>
              <a:rPr lang="en-US" sz="500" dirty="0"/>
              <a:t>Data source: www2.illinois.gov</a:t>
            </a:r>
          </a:p>
        </p:txBody>
      </p:sp>
    </p:spTree>
    <p:extLst>
      <p:ext uri="{BB962C8B-B14F-4D97-AF65-F5344CB8AC3E}">
        <p14:creationId xmlns:p14="http://schemas.microsoft.com/office/powerpoint/2010/main" val="86987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6CB19-B4B7-49D7-9EB2-FEB0487A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422" y="324981"/>
            <a:ext cx="7420599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Decatur Correctional Center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A884632-E3B3-4CCA-9CC8-A34D3CAC8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52" y="2589086"/>
            <a:ext cx="3673970" cy="275547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748E6B-0AB2-4231-B2D6-889BA9E6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1447800"/>
            <a:ext cx="2720298" cy="5181599"/>
          </a:xfrm>
        </p:spPr>
        <p:txBody>
          <a:bodyPr anchor="ctr">
            <a:normAutofit fontScale="55000" lnSpcReduction="20000"/>
          </a:bodyPr>
          <a:lstStyle/>
          <a:p>
            <a:r>
              <a:rPr lang="en-US" sz="2500" dirty="0"/>
              <a:t>Minimum Security Women’s Facility</a:t>
            </a:r>
          </a:p>
          <a:p>
            <a:r>
              <a:rPr lang="en-US" sz="2500" dirty="0"/>
              <a:t>Total Population 549</a:t>
            </a:r>
          </a:p>
          <a:p>
            <a:endParaRPr lang="en-US" sz="2500" dirty="0"/>
          </a:p>
          <a:p>
            <a:r>
              <a:rPr lang="en-US" sz="2500" b="1" dirty="0"/>
              <a:t>Academic</a:t>
            </a:r>
            <a:r>
              <a:rPr lang="en-US" sz="2500" dirty="0"/>
              <a:t>:</a:t>
            </a:r>
          </a:p>
          <a:p>
            <a:r>
              <a:rPr lang="en-US" sz="2500" dirty="0"/>
              <a:t>ABE (Adult Basic Education)</a:t>
            </a:r>
          </a:p>
          <a:p>
            <a:r>
              <a:rPr lang="en-US" sz="2500" dirty="0"/>
              <a:t>GED (General Education Development)</a:t>
            </a:r>
          </a:p>
          <a:p>
            <a:r>
              <a:rPr lang="en-US" sz="2500" dirty="0"/>
              <a:t>College Remedial</a:t>
            </a:r>
          </a:p>
          <a:p>
            <a:endParaRPr lang="en-US" sz="2500" dirty="0"/>
          </a:p>
          <a:p>
            <a:r>
              <a:rPr lang="en-US" sz="2500" b="1" dirty="0"/>
              <a:t>Vocational:</a:t>
            </a:r>
          </a:p>
          <a:p>
            <a:r>
              <a:rPr lang="en-US" sz="2500" dirty="0"/>
              <a:t>Commercial Custodian</a:t>
            </a:r>
          </a:p>
          <a:p>
            <a:r>
              <a:rPr lang="en-US" sz="2500" dirty="0"/>
              <a:t>Computer Technology</a:t>
            </a:r>
          </a:p>
          <a:p>
            <a:r>
              <a:rPr lang="en-US" sz="2500" dirty="0"/>
              <a:t>Food Service Technology</a:t>
            </a:r>
          </a:p>
          <a:p>
            <a:r>
              <a:rPr lang="en-US" sz="2500" dirty="0"/>
              <a:t>College Baccalaureate ( AA)</a:t>
            </a:r>
          </a:p>
          <a:p>
            <a:endParaRPr lang="en-US" sz="2500" dirty="0"/>
          </a:p>
          <a:p>
            <a:r>
              <a:rPr lang="en-US" sz="2500" b="1" dirty="0"/>
              <a:t>Industries:</a:t>
            </a:r>
          </a:p>
          <a:p>
            <a:r>
              <a:rPr lang="en-US" sz="2500" dirty="0"/>
              <a:t>Upholstery</a:t>
            </a:r>
          </a:p>
          <a:p>
            <a:r>
              <a:rPr lang="en-US" sz="2500" dirty="0"/>
              <a:t>Furniture manufacturing</a:t>
            </a:r>
          </a:p>
          <a:p>
            <a:r>
              <a:rPr lang="en-US" sz="2500" dirty="0"/>
              <a:t>Offender apparel production</a:t>
            </a:r>
          </a:p>
          <a:p>
            <a:r>
              <a:rPr lang="en-US" sz="2500" dirty="0"/>
              <a:t>Basic dog grooming</a:t>
            </a:r>
          </a:p>
          <a:p>
            <a:r>
              <a:rPr lang="en-US" sz="2500" dirty="0"/>
              <a:t>Kennel keeping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100" dirty="0"/>
              <a:t>Photo  © Associated Press</a:t>
            </a:r>
          </a:p>
          <a:p>
            <a:r>
              <a:rPr lang="en-US" sz="1100" dirty="0"/>
              <a:t>Data source: www2.illinois.gov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474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Outreach Topic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58" y="141763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800" dirty="0"/>
              <a:t>Bring awareness of educational opportunities to inmates preparing for release.</a:t>
            </a:r>
          </a:p>
          <a:p>
            <a:pPr lvl="1"/>
            <a:r>
              <a:rPr lang="en-US" dirty="0"/>
              <a:t>Provide resources</a:t>
            </a:r>
          </a:p>
          <a:p>
            <a:pPr lvl="2"/>
            <a:r>
              <a:rPr lang="en-US" dirty="0"/>
              <a:t>GED Attainment</a:t>
            </a:r>
          </a:p>
          <a:p>
            <a:pPr lvl="3"/>
            <a:r>
              <a:rPr lang="en-US" dirty="0"/>
              <a:t>Refer to local community college or ICCB</a:t>
            </a:r>
          </a:p>
          <a:p>
            <a:pPr lvl="2"/>
            <a:r>
              <a:rPr lang="en-US" dirty="0"/>
              <a:t>FAFSA</a:t>
            </a:r>
          </a:p>
          <a:p>
            <a:pPr lvl="3"/>
            <a:r>
              <a:rPr lang="en-US" dirty="0"/>
              <a:t>Provide handouts from FAFSA.gov regarding federal aid and incarceration</a:t>
            </a:r>
          </a:p>
          <a:p>
            <a:pPr lvl="2"/>
            <a:r>
              <a:rPr lang="en-US" dirty="0"/>
              <a:t>Disqualifying Convictions and Waiver Information</a:t>
            </a:r>
          </a:p>
          <a:p>
            <a:pPr lvl="3"/>
            <a:r>
              <a:rPr lang="en-US" dirty="0"/>
              <a:t>Provide information from IDPH</a:t>
            </a:r>
          </a:p>
          <a:p>
            <a:pPr lvl="2"/>
            <a:r>
              <a:rPr lang="en-US" dirty="0"/>
              <a:t>Avoiding Diploma Mills</a:t>
            </a:r>
          </a:p>
          <a:p>
            <a:pPr lvl="3"/>
            <a:r>
              <a:rPr lang="en-US" dirty="0"/>
              <a:t>Define and describe what a diploma mill is and how they prey on vulnerable populations</a:t>
            </a:r>
          </a:p>
          <a:p>
            <a:pPr lvl="2"/>
            <a:r>
              <a:rPr lang="en-US" dirty="0"/>
              <a:t>Consumer Empowerment</a:t>
            </a:r>
          </a:p>
          <a:p>
            <a:pPr lvl="3"/>
            <a:r>
              <a:rPr lang="en-US" dirty="0"/>
              <a:t>Provide information on what questions to ask and how to confidently seek higher education from privately owned, for-profit colleges and vocational institutions</a:t>
            </a:r>
          </a:p>
          <a:p>
            <a:pPr lvl="2"/>
            <a:r>
              <a:rPr lang="en-US" dirty="0"/>
              <a:t>Offer Support</a:t>
            </a:r>
          </a:p>
          <a:p>
            <a:pPr lvl="3"/>
            <a:r>
              <a:rPr lang="en-US" dirty="0"/>
              <a:t>Provide IBHE contact information and convey agency interest in their success.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E042-AEA7-4E0C-BBA9-684FEA275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Common Questions/Issues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F756-8289-465F-BD4B-AB91226F1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</a:t>
            </a:r>
            <a:r>
              <a:rPr lang="en-US" sz="2400" dirty="0"/>
              <a:t>Can I go to college with a prior conviction?”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“Can I get financial help even though I’ve been incarcerated?”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“My cellmate/mother/boyfriend told me…”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“I don’t know what I want to do.”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“Should I call the college I saw advertised on TV?”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“I used to be a [licensed occupation]. Can I still do that?”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9108-56BD-438F-9363-C1DAB824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How to Get Involved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22FC3A-0BF0-4447-A186-9C4F7EC29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Reentry Coordinators at nearest institution</a:t>
            </a:r>
          </a:p>
          <a:p>
            <a:r>
              <a:rPr lang="en-US" dirty="0"/>
              <a:t>IDOC Summit of Hope</a:t>
            </a:r>
          </a:p>
          <a:p>
            <a:pPr lvl="1"/>
            <a:r>
              <a:rPr lang="en-US" dirty="0"/>
              <a:t>Post-release (federal and state)</a:t>
            </a:r>
          </a:p>
          <a:p>
            <a:pPr lvl="1"/>
            <a:r>
              <a:rPr lang="en-US" dirty="0"/>
              <a:t>“One-stop” environment</a:t>
            </a:r>
          </a:p>
          <a:p>
            <a:pPr lvl="1"/>
            <a:r>
              <a:rPr lang="en-US" dirty="0"/>
              <a:t>Throughout Illinois</a:t>
            </a:r>
          </a:p>
          <a:p>
            <a:r>
              <a:rPr lang="en-US" dirty="0"/>
              <a:t>Contact the IBHE</a:t>
            </a:r>
          </a:p>
        </p:txBody>
      </p:sp>
    </p:spTree>
    <p:extLst>
      <p:ext uri="{BB962C8B-B14F-4D97-AF65-F5344CB8AC3E}">
        <p14:creationId xmlns:p14="http://schemas.microsoft.com/office/powerpoint/2010/main" val="323816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DD3F-A497-4E2C-A4FF-44BCB6D8A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0000"/>
                </a:solidFill>
              </a:rPr>
              <a:t>Contact Info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A9739-AF72-4369-B508-7EA6C8637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81199"/>
            <a:ext cx="8229600" cy="3276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Adam E. Campbell</a:t>
            </a:r>
          </a:p>
          <a:p>
            <a:pPr marL="0" indent="0">
              <a:buNone/>
            </a:pPr>
            <a:r>
              <a:rPr lang="en-US" sz="1800" dirty="0"/>
              <a:t>Assistant Director</a:t>
            </a:r>
          </a:p>
          <a:p>
            <a:pPr marL="0" indent="0">
              <a:buNone/>
            </a:pPr>
            <a:r>
              <a:rPr lang="en-US" sz="1800" dirty="0"/>
              <a:t>Academic Affairs, PBVS Division</a:t>
            </a:r>
          </a:p>
          <a:p>
            <a:pPr marL="0" indent="0">
              <a:buNone/>
            </a:pPr>
            <a:r>
              <a:rPr lang="en-US" sz="1800" dirty="0"/>
              <a:t>Illinois Board of Higher Education</a:t>
            </a:r>
          </a:p>
          <a:p>
            <a:pPr marL="0" indent="0">
              <a:buNone/>
            </a:pPr>
            <a:r>
              <a:rPr lang="en-US" sz="1800" dirty="0"/>
              <a:t>1 N. Old State Capitol Plaza, Suite 333</a:t>
            </a:r>
          </a:p>
          <a:p>
            <a:pPr marL="0" indent="0">
              <a:buNone/>
            </a:pPr>
            <a:r>
              <a:rPr lang="en-US" sz="1800" dirty="0"/>
              <a:t>Springfield, Illinois  62701</a:t>
            </a:r>
          </a:p>
          <a:p>
            <a:pPr marL="0" indent="0">
              <a:buNone/>
            </a:pPr>
            <a:r>
              <a:rPr lang="en-US" sz="1800" dirty="0"/>
              <a:t>Phone: (217) 557-7342</a:t>
            </a:r>
          </a:p>
          <a:p>
            <a:pPr marL="0" indent="0">
              <a:buNone/>
            </a:pPr>
            <a:r>
              <a:rPr lang="en-US" sz="1800" dirty="0"/>
              <a:t>Email: Campbell@ibhe.org</a:t>
            </a: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17BB1-7918-44AF-AE2D-8EDD5C1F910E}"/>
              </a:ext>
            </a:extLst>
          </p:cNvPr>
          <p:cNvSpPr txBox="1"/>
          <p:nvPr/>
        </p:nvSpPr>
        <p:spPr>
          <a:xfrm>
            <a:off x="5029200" y="1896359"/>
            <a:ext cx="3962400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</a:pPr>
            <a:r>
              <a:rPr lang="en-US" sz="2400" dirty="0"/>
              <a:t>Michelle Shaver</a:t>
            </a:r>
          </a:p>
          <a:p>
            <a:pPr>
              <a:spcBef>
                <a:spcPts val="480"/>
              </a:spcBef>
            </a:pPr>
            <a:r>
              <a:rPr lang="en-US" dirty="0"/>
              <a:t>Assistant Director</a:t>
            </a:r>
          </a:p>
          <a:p>
            <a:pPr>
              <a:spcBef>
                <a:spcPts val="480"/>
              </a:spcBef>
            </a:pPr>
            <a:r>
              <a:rPr lang="en-US" dirty="0"/>
              <a:t>Academic Affairs, PBVS Division</a:t>
            </a:r>
          </a:p>
          <a:p>
            <a:pPr>
              <a:spcBef>
                <a:spcPts val="480"/>
              </a:spcBef>
            </a:pPr>
            <a:r>
              <a:rPr lang="en-US" dirty="0"/>
              <a:t>Illinois Board of Higher Education</a:t>
            </a:r>
          </a:p>
          <a:p>
            <a:pPr>
              <a:spcBef>
                <a:spcPts val="480"/>
              </a:spcBef>
            </a:pPr>
            <a:r>
              <a:rPr lang="en-US" dirty="0"/>
              <a:t>1 N. Old State Capitol Plaza, Suite 333</a:t>
            </a:r>
          </a:p>
          <a:p>
            <a:pPr>
              <a:spcBef>
                <a:spcPts val="480"/>
              </a:spcBef>
            </a:pPr>
            <a:r>
              <a:rPr lang="en-US" dirty="0"/>
              <a:t>Springfield, Illinois  62701</a:t>
            </a:r>
          </a:p>
          <a:p>
            <a:pPr>
              <a:spcBef>
                <a:spcPts val="480"/>
              </a:spcBef>
            </a:pPr>
            <a:r>
              <a:rPr lang="en-US" dirty="0"/>
              <a:t>Phone: (217) 557-7339</a:t>
            </a:r>
          </a:p>
          <a:p>
            <a:pPr>
              <a:spcBef>
                <a:spcPts val="480"/>
              </a:spcBef>
            </a:pPr>
            <a:r>
              <a:rPr lang="en-US" dirty="0"/>
              <a:t>Email: Shaver@ibhe.org</a:t>
            </a:r>
          </a:p>
        </p:txBody>
      </p:sp>
    </p:spTree>
    <p:extLst>
      <p:ext uri="{BB962C8B-B14F-4D97-AF65-F5344CB8AC3E}">
        <p14:creationId xmlns:p14="http://schemas.microsoft.com/office/powerpoint/2010/main" val="2605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BD1A-1084-46D3-A7AE-69A06C81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u="sng">
                <a:solidFill>
                  <a:srgbClr val="FF0000"/>
                </a:solidFill>
              </a:rPr>
              <a:t>Overview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0A27-77BF-4B93-A0FF-B7C2AB7F6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/>
              <a:t>IBHE Responsibilities</a:t>
            </a:r>
          </a:p>
          <a:p>
            <a:r>
              <a:rPr lang="en-US" sz="2800" dirty="0"/>
              <a:t>Private Business &amp; Vocational Schools Division</a:t>
            </a:r>
          </a:p>
          <a:p>
            <a:r>
              <a:rPr lang="en-US" sz="2800" dirty="0"/>
              <a:t>Importance of Post-secondary Involvement</a:t>
            </a:r>
          </a:p>
          <a:p>
            <a:r>
              <a:rPr lang="en-US" sz="2800" dirty="0"/>
              <a:t>Recent Outreach Efforts</a:t>
            </a:r>
          </a:p>
          <a:p>
            <a:pPr lvl="1"/>
            <a:r>
              <a:rPr lang="en-US" sz="2400" dirty="0"/>
              <a:t>Logan Correctional Center</a:t>
            </a:r>
          </a:p>
          <a:p>
            <a:pPr lvl="1"/>
            <a:r>
              <a:rPr lang="en-US" sz="2400" dirty="0"/>
              <a:t>Decatur Correctional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8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B2CB-956E-45D9-9B4F-23147CD8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u="sng">
                <a:solidFill>
                  <a:srgbClr val="FF0000"/>
                </a:solidFill>
              </a:rPr>
              <a:t>Illinois Board of Higher Education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4ABA-341F-4E4F-B058-097E99B55A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43562"/>
            <a:ext cx="8229600" cy="499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u="sng"/>
              <a:t>IBHE’s Statutory Responsibilities:</a:t>
            </a:r>
          </a:p>
          <a:p>
            <a:pPr marL="0" indent="0">
              <a:buNone/>
            </a:pPr>
            <a:endParaRPr lang="en-US" sz="1800" u="sng"/>
          </a:p>
          <a:p>
            <a:pPr marL="800100" lvl="1" indent="-342900">
              <a:buFont typeface="+mj-lt"/>
              <a:buAutoNum type="arabicPeriod"/>
            </a:pPr>
            <a:r>
              <a:rPr lang="en-US" sz="1400"/>
              <a:t>Master Planning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/>
              <a:t>Analyze the needs and requirements of Illinois’ higher education system and modify policies that guide the state’s system of public and private colleges and universities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/>
              <a:t>Budget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/>
              <a:t>Recommend budgetary needs, operations, grants, and capital improvements for higher education institutions and agencies to the Governor and General Assembly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/>
              <a:t>Grants Administration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/>
              <a:t>Administer state and federal higher education grant programs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/>
              <a:t>Information System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/>
              <a:t>Maintain a comprehensive data information system concerning Illinois higher education</a:t>
            </a:r>
          </a:p>
          <a:p>
            <a:pPr marL="457200" lvl="1" indent="0">
              <a:buNone/>
            </a:pPr>
            <a:r>
              <a:rPr lang="en-US" sz="1400"/>
              <a:t>5.    Program Approval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/>
              <a:t>Approve/deny proposals for new units of instruction, research, or public service</a:t>
            </a:r>
          </a:p>
          <a:p>
            <a:pPr marL="57150" indent="0">
              <a:buNone/>
            </a:pPr>
            <a:r>
              <a:rPr lang="en-US" sz="1400"/>
              <a:t>           6.    Institutional Approval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/>
              <a:t>Authorize institutions to operate and offer degree, diploma, or certificate programs in Illinois while ensuring institutions maintain the condition under which they were authorized to operate </a:t>
            </a:r>
          </a:p>
          <a:p>
            <a:pPr lvl="2"/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4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AC63-3A0A-41F7-B3CB-18DCFC99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24A59-F313-40C3-807F-5314DE8D2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8092"/>
            <a:ext cx="8229600" cy="87609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0D81C2-458C-49CA-BEC5-F3E6CBAE5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5500"/>
            <a:ext cx="3810000" cy="266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87100E-D138-43BF-819D-68D94AAB5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03356"/>
            <a:ext cx="4038599" cy="265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9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AC63-3A0A-41F7-B3CB-18DCFC99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24A59-F313-40C3-807F-5314DE8D2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8092"/>
            <a:ext cx="8229600" cy="87609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C96376-5757-4C12-88B1-CC9874585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1"/>
            <a:ext cx="8229600" cy="32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8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AC63-3A0A-41F7-B3CB-18DCFC99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24A59-F313-40C3-807F-5314DE8D2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8092"/>
            <a:ext cx="8229600" cy="87609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79DBBD-E073-433D-A1B3-B9921884F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0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5FE6-5279-4698-B72D-D38406D5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State of Corrections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A1F13-8375-466D-B597-FB231098D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1600200"/>
            <a:ext cx="1926001" cy="1873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2F35A-75DF-4BCA-BDE9-36954CE8C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09" y="4114800"/>
            <a:ext cx="1873491" cy="187349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4A845-B00D-42FA-AD2B-84F627E76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u="sng" dirty="0"/>
              <a:t>United States:</a:t>
            </a:r>
          </a:p>
          <a:p>
            <a:r>
              <a:rPr lang="en-US" sz="2000" dirty="0"/>
              <a:t>6.5 million under correctional supervision</a:t>
            </a:r>
          </a:p>
          <a:p>
            <a:r>
              <a:rPr lang="en-US" sz="2000" dirty="0"/>
              <a:t>2.2 million incarcerated</a:t>
            </a:r>
          </a:p>
          <a:p>
            <a:r>
              <a:rPr lang="en-US" sz="2000" dirty="0"/>
              <a:t>95% will be released</a:t>
            </a:r>
          </a:p>
          <a:p>
            <a:r>
              <a:rPr lang="en-US" sz="2000" dirty="0"/>
              <a:t>68% recidivism within 3 years</a:t>
            </a:r>
          </a:p>
          <a:p>
            <a:r>
              <a:rPr lang="en-US" sz="2000" dirty="0"/>
              <a:t>77% recidivism within 5 years</a:t>
            </a:r>
          </a:p>
          <a:p>
            <a:pPr marL="0" indent="0">
              <a:buNone/>
            </a:pPr>
            <a:endParaRPr lang="en-US" sz="200" u="sng" dirty="0"/>
          </a:p>
          <a:p>
            <a:pPr marL="0" indent="0">
              <a:buNone/>
            </a:pPr>
            <a:r>
              <a:rPr lang="en-US" sz="2800" u="sng" dirty="0"/>
              <a:t>Illinois:</a:t>
            </a:r>
          </a:p>
          <a:p>
            <a:r>
              <a:rPr lang="en-US" sz="2000" dirty="0"/>
              <a:t>204,000 under correctional supervision</a:t>
            </a:r>
          </a:p>
          <a:p>
            <a:r>
              <a:rPr lang="en-US" sz="2000" dirty="0"/>
              <a:t>41,000 incarcerated</a:t>
            </a:r>
          </a:p>
          <a:p>
            <a:r>
              <a:rPr lang="en-US" sz="2000" dirty="0"/>
              <a:t>43% recidivism within 3 years</a:t>
            </a:r>
          </a:p>
          <a:p>
            <a:r>
              <a:rPr lang="en-US" sz="2000" dirty="0"/>
              <a:t>$151,662 per recidivism event</a:t>
            </a:r>
          </a:p>
          <a:p>
            <a:r>
              <a:rPr lang="en-US" sz="2000" dirty="0"/>
              <a:t>$13 billion over the next 5 years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7472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13D61-BA42-4F85-8B39-9BB18779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Educational Condition of Formerly Incarcerated Persons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(data source: 2008 Bureau of Justice Statistics </a:t>
            </a:r>
            <a:r>
              <a:rPr lang="en-US" sz="1600" i="1" dirty="0">
                <a:solidFill>
                  <a:srgbClr val="FF0000"/>
                </a:solidFill>
              </a:rPr>
              <a:t>National Former Prisoner Survey</a:t>
            </a:r>
            <a:r>
              <a:rPr lang="en-US" sz="1600" dirty="0">
                <a:solidFill>
                  <a:srgbClr val="FF0000"/>
                </a:solidFill>
              </a:rPr>
              <a:t> (NFPS)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E33B6-9B74-4AB8-B31B-3143D22A7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/>
              <a:t>27% unemployment rate</a:t>
            </a:r>
          </a:p>
          <a:p>
            <a:r>
              <a:rPr lang="en-US" sz="1600" dirty="0"/>
              <a:t>50% hold ONLY HS diploma/GED; 25% hold NO credential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1800" u="sng" dirty="0"/>
              <a:t>Compared to General Public</a:t>
            </a:r>
          </a:p>
          <a:p>
            <a:r>
              <a:rPr lang="en-US" sz="1600" dirty="0"/>
              <a:t>2x as likely to have no HS credential</a:t>
            </a:r>
          </a:p>
          <a:p>
            <a:r>
              <a:rPr lang="en-US" sz="1600" dirty="0"/>
              <a:t>More likely to have GED rather than traditional HS diploma</a:t>
            </a:r>
          </a:p>
          <a:p>
            <a:pPr lvl="1"/>
            <a:r>
              <a:rPr lang="en-US" sz="1200" dirty="0"/>
              <a:t>7-10% vs. 60%</a:t>
            </a:r>
          </a:p>
          <a:p>
            <a:pPr lvl="1"/>
            <a:r>
              <a:rPr lang="en-US" sz="1200" dirty="0"/>
              <a:t>75% of FIP earn GED while incarcerated</a:t>
            </a:r>
          </a:p>
          <a:p>
            <a:r>
              <a:rPr lang="en-US" sz="1600" dirty="0"/>
              <a:t>8x </a:t>
            </a:r>
            <a:r>
              <a:rPr lang="en-US" sz="1600" i="1" dirty="0"/>
              <a:t>less</a:t>
            </a:r>
            <a:r>
              <a:rPr lang="en-US" sz="1600" dirty="0"/>
              <a:t> likely to complete college</a:t>
            </a:r>
          </a:p>
          <a:p>
            <a:pPr marL="0" indent="0">
              <a:buNone/>
            </a:pPr>
            <a:endParaRPr lang="en-US" sz="400" u="sng" dirty="0"/>
          </a:p>
          <a:p>
            <a:pPr marL="0" indent="0">
              <a:buNone/>
            </a:pPr>
            <a:r>
              <a:rPr lang="en-US" sz="1800" u="sng" dirty="0"/>
              <a:t>College</a:t>
            </a:r>
          </a:p>
          <a:p>
            <a:r>
              <a:rPr lang="en-US" sz="1600" dirty="0"/>
              <a:t>Persons 25 and older, </a:t>
            </a:r>
          </a:p>
          <a:p>
            <a:pPr lvl="1"/>
            <a:r>
              <a:rPr lang="en-US" sz="1200" dirty="0"/>
              <a:t>55.4% of general public had taken at least one college course</a:t>
            </a:r>
          </a:p>
          <a:p>
            <a:pPr lvl="1"/>
            <a:r>
              <a:rPr lang="en-US" sz="1200" dirty="0"/>
              <a:t>23% of FIP had taken at least one college course</a:t>
            </a:r>
          </a:p>
          <a:p>
            <a:r>
              <a:rPr lang="en-US" sz="1600" dirty="0"/>
              <a:t>29% of US population held college degree in 2008; only 4% of FIP</a:t>
            </a:r>
          </a:p>
          <a:p>
            <a:r>
              <a:rPr lang="en-US" sz="1600" dirty="0"/>
              <a:t>Public has 1 in 3 chance of obtaining college degree; FIP less than 1 in 20</a:t>
            </a:r>
          </a:p>
        </p:txBody>
      </p:sp>
    </p:spTree>
    <p:extLst>
      <p:ext uri="{BB962C8B-B14F-4D97-AF65-F5344CB8AC3E}">
        <p14:creationId xmlns:p14="http://schemas.microsoft.com/office/powerpoint/2010/main" val="3615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13D61-BA42-4F85-8B39-9BB18779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Educational Condition of Formerly Incarcerated Persons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(data source: 2008 Bureau of Justice Statistics </a:t>
            </a:r>
            <a:r>
              <a:rPr lang="en-US" sz="1600" i="1" dirty="0">
                <a:solidFill>
                  <a:srgbClr val="FF0000"/>
                </a:solidFill>
              </a:rPr>
              <a:t>National Former Prisoner Survey</a:t>
            </a:r>
            <a:r>
              <a:rPr lang="en-US" sz="1600" dirty="0">
                <a:solidFill>
                  <a:srgbClr val="FF0000"/>
                </a:solidFill>
              </a:rPr>
              <a:t> (NFPS)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18042-A5E1-4CE2-99A9-D5D6AECCFE5A}"/>
              </a:ext>
            </a:extLst>
          </p:cNvPr>
          <p:cNvSpPr txBox="1"/>
          <p:nvPr/>
        </p:nvSpPr>
        <p:spPr>
          <a:xfrm>
            <a:off x="609600" y="2136338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Job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1986; last time 25% of US adults had no HS credential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Low-skill jobs disappearing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Criminal history question on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License restrictions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Limited programs while incarcerated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050" name="Picture 2" descr="Two graphs showing that since 1970, the portion of the general public with high school credentials has grown, while low-skill jobs have declined. Formerly incarcerated people lag behind the general public in educational attainment by 12 percentage points.">
            <a:extLst>
              <a:ext uri="{FF2B5EF4-FFF2-40B4-BE49-F238E27FC236}">
                <a16:creationId xmlns:a16="http://schemas.microsoft.com/office/drawing/2014/main" id="{55099391-8533-451C-8104-5D4AC099A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06" y="2286000"/>
            <a:ext cx="4495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940</Words>
  <Application>Microsoft Office PowerPoint</Application>
  <PresentationFormat>On-screen Show (4:3)</PresentationFormat>
  <Paragraphs>185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1_Office Theme</vt:lpstr>
      <vt:lpstr>Illinois Board of Higher Education Private Business Vocational Schools Division</vt:lpstr>
      <vt:lpstr>Overview</vt:lpstr>
      <vt:lpstr>Illinois Board of Higher Education</vt:lpstr>
      <vt:lpstr>PowerPoint Presentation</vt:lpstr>
      <vt:lpstr>PowerPoint Presentation</vt:lpstr>
      <vt:lpstr>PowerPoint Presentation</vt:lpstr>
      <vt:lpstr>State of Corrections</vt:lpstr>
      <vt:lpstr>Educational Condition of Formerly Incarcerated Persons (data source: 2008 Bureau of Justice Statistics National Former Prisoner Survey (NFPS)</vt:lpstr>
      <vt:lpstr>Educational Condition of Formerly Incarcerated Persons (data source: 2008 Bureau of Justice Statistics National Former Prisoner Survey (NFPS)</vt:lpstr>
      <vt:lpstr>Advantages of Correctional Outreach</vt:lpstr>
      <vt:lpstr>IBHE Correctional Outreach</vt:lpstr>
      <vt:lpstr>Logan Correctional Center</vt:lpstr>
      <vt:lpstr>Decatur Correctional Center</vt:lpstr>
      <vt:lpstr>Outreach Topic Areas</vt:lpstr>
      <vt:lpstr>Common Questions/Issues</vt:lpstr>
      <vt:lpstr>How to Get Involved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Board of Higher Education Private Business Vocational Schools Division</dc:title>
  <dc:creator>Shaver, Michelle</dc:creator>
  <cp:lastModifiedBy>Campbell, Adam</cp:lastModifiedBy>
  <cp:revision>39</cp:revision>
  <cp:lastPrinted>2019-07-15T16:32:32Z</cp:lastPrinted>
  <dcterms:created xsi:type="dcterms:W3CDTF">2019-07-08T18:40:17Z</dcterms:created>
  <dcterms:modified xsi:type="dcterms:W3CDTF">2019-07-18T19:47:56Z</dcterms:modified>
</cp:coreProperties>
</file>