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9" autoAdjust="0"/>
    <p:restoredTop sz="86397" autoAdjust="0"/>
  </p:normalViewPr>
  <p:slideViewPr>
    <p:cSldViewPr>
      <p:cViewPr>
        <p:scale>
          <a:sx n="100" d="100"/>
          <a:sy n="100" d="100"/>
        </p:scale>
        <p:origin x="408" y="-58"/>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p:cViewPr varScale="1">
        <p:scale>
          <a:sx n="98" d="100"/>
          <a:sy n="98" d="100"/>
        </p:scale>
        <p:origin x="-35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FB2768-1853-40A5-A8D6-D51A0AF892E4}" type="datetimeFigureOut">
              <a:rPr lang="en-US" smtClean="0"/>
              <a:t>7/18/2012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D9B578-6ACE-493F-80C6-80AE8D2FFABC}" type="slidenum">
              <a:rPr lang="en-US" smtClean="0"/>
              <a:t>‹#›</a:t>
            </a:fld>
            <a:endParaRPr lang="en-US"/>
          </a:p>
        </p:txBody>
      </p:sp>
    </p:spTree>
    <p:extLst>
      <p:ext uri="{BB962C8B-B14F-4D97-AF65-F5344CB8AC3E}">
        <p14:creationId xmlns:p14="http://schemas.microsoft.com/office/powerpoint/2010/main" val="50481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0"/>
              </a:spcBef>
            </a:pPr>
            <a:r>
              <a:rPr lang="en-US" b="1" dirty="0" smtClean="0">
                <a:latin typeface="Arial" charset="0"/>
              </a:rPr>
              <a:t>ACT presented the national version of this report in Nov. of 2010 to the Chief State School Officers.  At their request, 25</a:t>
            </a:r>
            <a:r>
              <a:rPr lang="en-US" b="1" baseline="0" dirty="0" smtClean="0">
                <a:latin typeface="Arial" charset="0"/>
              </a:rPr>
              <a:t> of the states rec’d an individual state-level report.</a:t>
            </a:r>
            <a:endParaRPr lang="en-US" b="1" dirty="0" smtClean="0">
              <a:latin typeface="Arial" charset="0"/>
            </a:endParaRPr>
          </a:p>
          <a:p>
            <a:pPr eaLnBrk="1" hangingPunct="1">
              <a:lnSpc>
                <a:spcPct val="90000"/>
              </a:lnSpc>
              <a:spcBef>
                <a:spcPct val="0"/>
              </a:spcBef>
            </a:pPr>
            <a:r>
              <a:rPr lang="en-US" b="1" dirty="0" smtClean="0">
                <a:latin typeface="Arial" charset="0"/>
              </a:rPr>
              <a:t>ACT is uniquely positioned to provide you with this report.  As you probably know, we were a lead partner </a:t>
            </a:r>
            <a:r>
              <a:rPr lang="en-US" b="1" dirty="0" err="1" smtClean="0">
                <a:latin typeface="Arial" charset="0"/>
              </a:rPr>
              <a:t>ccss</a:t>
            </a:r>
            <a:r>
              <a:rPr lang="en-US" b="1" dirty="0" smtClean="0">
                <a:latin typeface="Arial" charset="0"/>
              </a:rPr>
              <a:t> development (in fact, our College Readiness Standards were instrumental in their creation and our definition of CCR was adopted by the CCSS initiative), and we’re the only organization with enough data and longitudinal research to provide base line information and move the discussion forward with recommendations and actual action plans.  </a:t>
            </a:r>
          </a:p>
          <a:p>
            <a:pPr eaLnBrk="1" hangingPunct="1">
              <a:spcBef>
                <a:spcPct val="0"/>
              </a:spcBef>
            </a:pPr>
            <a:r>
              <a:rPr lang="en-US" sz="1200" dirty="0" smtClean="0"/>
              <a:t>In the absence of any Common Core performance indicators, we  needed to establish a baseline for performance</a:t>
            </a:r>
          </a:p>
          <a:p>
            <a:pPr eaLnBrk="1" hangingPunct="1">
              <a:spcBef>
                <a:spcPct val="0"/>
              </a:spcBef>
            </a:pPr>
            <a:r>
              <a:rPr lang="en-US" sz="1200" dirty="0" smtClean="0"/>
              <a:t>We wanted to provide research and resources to assist states as they prepared to handle the transition to the CCSS</a:t>
            </a:r>
          </a:p>
          <a:p>
            <a:pPr eaLnBrk="1" hangingPunct="1">
              <a:lnSpc>
                <a:spcPct val="90000"/>
              </a:lnSpc>
              <a:spcBef>
                <a:spcPct val="0"/>
              </a:spcBef>
            </a:pPr>
            <a:endParaRPr lang="en-US" b="1" dirty="0" smtClean="0">
              <a:latin typeface="Arial" charset="0"/>
            </a:endParaRPr>
          </a:p>
        </p:txBody>
      </p:sp>
      <p:sp>
        <p:nvSpPr>
          <p:cNvPr id="4" name="Slide Number Placeholder 3"/>
          <p:cNvSpPr>
            <a:spLocks noGrp="1"/>
          </p:cNvSpPr>
          <p:nvPr>
            <p:ph type="sldNum" sz="quarter" idx="10"/>
          </p:nvPr>
        </p:nvSpPr>
        <p:spPr/>
        <p:txBody>
          <a:bodyPr/>
          <a:lstStyle/>
          <a:p>
            <a:fld id="{10D9B578-6ACE-493F-80C6-80AE8D2FFABC}" type="slidenum">
              <a:rPr lang="en-US" smtClean="0"/>
              <a:t>1</a:t>
            </a:fld>
            <a:endParaRPr lang="en-US"/>
          </a:p>
        </p:txBody>
      </p:sp>
    </p:spTree>
    <p:extLst>
      <p:ext uri="{BB962C8B-B14F-4D97-AF65-F5344CB8AC3E}">
        <p14:creationId xmlns:p14="http://schemas.microsoft.com/office/powerpoint/2010/main" val="78062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 don’t have performance indicators yet, but</a:t>
            </a:r>
            <a:r>
              <a:rPr lang="en-US" sz="1200" baseline="0" dirty="0" smtClean="0"/>
              <a:t> </a:t>
            </a:r>
            <a:r>
              <a:rPr lang="en-US" sz="1200" dirty="0" smtClean="0"/>
              <a:t>because of the role ACT played in the development of the Common Core State Standards Initiative we understand the standards and what went into their creation and could code corresponding items on the ACT to the common core.   This report uses ACT’s CCRBs to estimate or project,  CCR performance levels on each of the CC clusters.  For each cluster for which ACT has data,, we reported the % of students who would meet or exceed a</a:t>
            </a:r>
            <a:r>
              <a:rPr lang="en-US" sz="1200" baseline="0" dirty="0" smtClean="0"/>
              <a:t> college and career level of readiness on the test items associated with that cluster.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From the 2010 grad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So what would IL look like today, if we had already implemented the CCSS and were testing them?</a:t>
            </a:r>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2</a:t>
            </a:fld>
            <a:endParaRPr lang="en-US"/>
          </a:p>
        </p:txBody>
      </p:sp>
    </p:spTree>
    <p:extLst>
      <p:ext uri="{BB962C8B-B14F-4D97-AF65-F5344CB8AC3E}">
        <p14:creationId xmlns:p14="http://schemas.microsoft.com/office/powerpoint/2010/main" val="239612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Understandings:</a:t>
            </a:r>
          </a:p>
          <a:p>
            <a:r>
              <a:rPr lang="en-US" dirty="0" smtClean="0"/>
              <a:t>All 11</a:t>
            </a:r>
            <a:r>
              <a:rPr lang="en-US" baseline="30000" dirty="0" smtClean="0"/>
              <a:t>th</a:t>
            </a:r>
            <a:r>
              <a:rPr lang="en-US" dirty="0" smtClean="0"/>
              <a:t> graders =257,000</a:t>
            </a:r>
            <a:r>
              <a:rPr lang="en-US" baseline="0" dirty="0" smtClean="0"/>
              <a:t> in sample of several states who administer the ACT to all their spring 11</a:t>
            </a:r>
            <a:r>
              <a:rPr lang="en-US" baseline="30000" dirty="0" smtClean="0"/>
              <a:t>th</a:t>
            </a:r>
            <a:r>
              <a:rPr lang="en-US" baseline="0" dirty="0" smtClean="0"/>
              <a:t> graders.</a:t>
            </a:r>
          </a:p>
          <a:p>
            <a:r>
              <a:rPr lang="en-US" baseline="0" dirty="0" smtClean="0"/>
              <a:t>Yellow is the projected performance for the entire student population.</a:t>
            </a:r>
          </a:p>
          <a:p>
            <a:r>
              <a:rPr lang="en-US" dirty="0" smtClean="0"/>
              <a:t>Thought it was important to break it down by ethnicity.</a:t>
            </a:r>
          </a:p>
          <a:p>
            <a:endParaRPr lang="en-US" dirty="0" smtClean="0"/>
          </a:p>
          <a:p>
            <a:r>
              <a:rPr lang="en-US" dirty="0" smtClean="0"/>
              <a:t>Key Findings:</a:t>
            </a:r>
          </a:p>
          <a:p>
            <a:pPr marL="228600" indent="-228600">
              <a:buAutoNum type="arabicPeriod"/>
            </a:pPr>
            <a:r>
              <a:rPr lang="en-US" dirty="0" smtClean="0"/>
              <a:t>IL comes out more prepared</a:t>
            </a:r>
            <a:r>
              <a:rPr lang="en-US" baseline="0" dirty="0" smtClean="0"/>
              <a:t> than the national sample in all areas</a:t>
            </a:r>
          </a:p>
          <a:p>
            <a:pPr marL="228600" indent="-228600">
              <a:buAutoNum type="arabicPeriod"/>
            </a:pPr>
            <a:r>
              <a:rPr lang="en-US" baseline="0" dirty="0" smtClean="0"/>
              <a:t>But we still have a large achievement gap</a:t>
            </a:r>
          </a:p>
          <a:p>
            <a:pPr marL="228600" indent="-228600">
              <a:buAutoNum type="arabicPeriod"/>
            </a:pPr>
            <a:r>
              <a:rPr lang="en-US" baseline="0" dirty="0" smtClean="0"/>
              <a:t>And we’re still below the 50% in 7 out of the 9 clusters</a:t>
            </a:r>
          </a:p>
          <a:p>
            <a:pPr marL="228600" indent="-228600">
              <a:buAutoNum type="arabicPeriod"/>
            </a:pPr>
            <a:r>
              <a:rPr lang="en-US" baseline="0" dirty="0" smtClean="0"/>
              <a:t>And Level of Text Complexity is the most troubling:  too few students are able to understand complex text—and that spills over into literacy</a:t>
            </a:r>
          </a:p>
          <a:p>
            <a:pPr marL="228600" indent="-228600">
              <a:buAutoNum type="arabicPeriod"/>
            </a:pPr>
            <a:r>
              <a:rPr lang="en-US" baseline="0" dirty="0" smtClean="0"/>
              <a:t>Teachers and schools need to implement and systematize interventions for students who are behind:  Forgotten Middle.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3</a:t>
            </a:fld>
            <a:endParaRPr lang="en-US"/>
          </a:p>
        </p:txBody>
      </p:sp>
    </p:spTree>
    <p:extLst>
      <p:ext uri="{BB962C8B-B14F-4D97-AF65-F5344CB8AC3E}">
        <p14:creationId xmlns:p14="http://schemas.microsoft.com/office/powerpoint/2010/main" val="226818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Students need to</a:t>
            </a:r>
            <a:r>
              <a:rPr lang="en-US" baseline="0" dirty="0" smtClean="0"/>
              <a:t> read more informational text (and maybe less poetry and literature—and increase in complexity with each grade)</a:t>
            </a:r>
          </a:p>
          <a:p>
            <a:r>
              <a:rPr lang="en-US" baseline="0" dirty="0" smtClean="0"/>
              <a:t>2. Complex reading needs to be incorporated into all content areas.  We need reading across the curriculum like some colleges have writing across the curriculum.</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4</a:t>
            </a:fld>
            <a:endParaRPr lang="en-US"/>
          </a:p>
        </p:txBody>
      </p:sp>
    </p:spTree>
    <p:extLst>
      <p:ext uri="{BB962C8B-B14F-4D97-AF65-F5344CB8AC3E}">
        <p14:creationId xmlns:p14="http://schemas.microsoft.com/office/powerpoint/2010/main" val="73391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We need to focus on foundational math</a:t>
            </a:r>
            <a:r>
              <a:rPr lang="en-US" baseline="0" dirty="0" smtClean="0"/>
              <a:t> (Number and Quantity) because these skills are fundamental to success in all other clusters.  Students need to understand numbers , operations, arithmetic expressions, solve problems about math, reason about math, and explain their thinking.  Students need to problem solve in early grades.</a:t>
            </a:r>
          </a:p>
          <a:p>
            <a:pPr marL="228600" indent="-228600">
              <a:buAutoNum type="arabicPeriod"/>
            </a:pPr>
            <a:endParaRPr lang="en-US" baseline="0" dirty="0" smtClean="0"/>
          </a:p>
          <a:p>
            <a:pPr marL="228600" indent="-228600">
              <a:buAutoNum type="arabicPeriod"/>
            </a:pPr>
            <a:r>
              <a:rPr lang="en-US" baseline="0" dirty="0" smtClean="0"/>
              <a:t>Schools need to provide interventions</a:t>
            </a:r>
          </a:p>
          <a:p>
            <a:pPr marL="228600" indent="-228600">
              <a:buAutoNum type="arabicPeriod"/>
            </a:pPr>
            <a:endParaRPr lang="en-US" baseline="0" dirty="0" smtClean="0"/>
          </a:p>
          <a:p>
            <a:pPr marL="228600" indent="-228600">
              <a:buAutoNum type="arabicPeriod"/>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5</a:t>
            </a:fld>
            <a:endParaRPr lang="en-US"/>
          </a:p>
        </p:txBody>
      </p:sp>
    </p:spTree>
    <p:extLst>
      <p:ext uri="{BB962C8B-B14F-4D97-AF65-F5344CB8AC3E}">
        <p14:creationId xmlns:p14="http://schemas.microsoft.com/office/powerpoint/2010/main" val="73391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complex tasks will be extremely difficult for students who still struggle with Number and Quantity—basic understandings of numbers.</a:t>
            </a:r>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6</a:t>
            </a:fld>
            <a:endParaRPr lang="en-US"/>
          </a:p>
        </p:txBody>
      </p:sp>
    </p:spTree>
    <p:extLst>
      <p:ext uri="{BB962C8B-B14F-4D97-AF65-F5344CB8AC3E}">
        <p14:creationId xmlns:p14="http://schemas.microsoft.com/office/powerpoint/2010/main" val="943433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We are shifting</a:t>
            </a:r>
            <a:r>
              <a:rPr lang="en-US" baseline="0" dirty="0" smtClean="0"/>
              <a:t> expectations, not lowering student performance.  Remember IL in 2002?</a:t>
            </a:r>
          </a:p>
          <a:p>
            <a:pPr marL="228600" indent="-228600">
              <a:buAutoNum type="arabicPeriod"/>
            </a:pPr>
            <a:r>
              <a:rPr lang="en-US" baseline="0" dirty="0" smtClean="0"/>
              <a:t>So we have to manage our communication and the expectations so that people understand.  A recent survey commissioned by Achieve, showed that 79% of the public knew nothing or very little about the CC .  However, when read a brief statement about what the CCSS are, 77% said </a:t>
            </a:r>
            <a:r>
              <a:rPr lang="en-US" baseline="0" smtClean="0"/>
              <a:t>they strongly </a:t>
            </a:r>
            <a:r>
              <a:rPr lang="en-US" baseline="0" dirty="0" smtClean="0"/>
              <a:t>favored their implementation.  School leadership has never been more important.</a:t>
            </a:r>
          </a:p>
          <a:p>
            <a:pPr marL="228600" indent="-228600">
              <a:buAutoNum type="arabicPeriod"/>
            </a:pPr>
            <a:r>
              <a:rPr lang="en-US" baseline="0" dirty="0" smtClean="0"/>
              <a:t>And we can use all the  EXPLORE/PLAN/ACT data we already have for help with interventions</a:t>
            </a:r>
          </a:p>
          <a:p>
            <a:pPr marL="228600" indent="-228600">
              <a:buAutoNum type="arabicPeriod"/>
            </a:pPr>
            <a:r>
              <a:rPr lang="en-US" baseline="0" dirty="0" smtClean="0"/>
              <a:t>All constituents need to be informed:  parents, school boards, legislators, higher </a:t>
            </a:r>
            <a:r>
              <a:rPr lang="en-US" baseline="0" dirty="0" err="1" smtClean="0"/>
              <a:t>ed</a:t>
            </a:r>
            <a:r>
              <a:rPr lang="en-US" baseline="0" dirty="0" smtClean="0"/>
              <a:t> partners.</a:t>
            </a:r>
          </a:p>
          <a:p>
            <a:pPr marL="228600" indent="-228600">
              <a:buAutoNum type="arabicPeriod"/>
            </a:pPr>
            <a:r>
              <a:rPr lang="en-US" baseline="0" dirty="0" smtClean="0"/>
              <a:t> We need to share best practices if high performing schools and successful strategies.  Teachers need to be able to talk to each other and share ideas and understandings.  </a:t>
            </a:r>
            <a:endParaRPr lang="en-US" dirty="0"/>
          </a:p>
        </p:txBody>
      </p:sp>
      <p:sp>
        <p:nvSpPr>
          <p:cNvPr id="4" name="Slide Number Placeholder 3"/>
          <p:cNvSpPr>
            <a:spLocks noGrp="1"/>
          </p:cNvSpPr>
          <p:nvPr>
            <p:ph type="sldNum" sz="quarter" idx="10"/>
          </p:nvPr>
        </p:nvSpPr>
        <p:spPr/>
        <p:txBody>
          <a:bodyPr/>
          <a:lstStyle/>
          <a:p>
            <a:fld id="{10D9B578-6ACE-493F-80C6-80AE8D2FFABC}" type="slidenum">
              <a:rPr lang="en-US" smtClean="0"/>
              <a:t>7</a:t>
            </a:fld>
            <a:endParaRPr lang="en-US"/>
          </a:p>
        </p:txBody>
      </p:sp>
    </p:spTree>
    <p:extLst>
      <p:ext uri="{BB962C8B-B14F-4D97-AF65-F5344CB8AC3E}">
        <p14:creationId xmlns:p14="http://schemas.microsoft.com/office/powerpoint/2010/main" val="325432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7FCC39-74E5-4AF7-BE28-6828783F743F}"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41116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CC39-74E5-4AF7-BE28-6828783F743F}"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148632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CC39-74E5-4AF7-BE28-6828783F743F}"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367360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CC39-74E5-4AF7-BE28-6828783F743F}"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184431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FCC39-74E5-4AF7-BE28-6828783F743F}"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260514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7FCC39-74E5-4AF7-BE28-6828783F743F}"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165339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7FCC39-74E5-4AF7-BE28-6828783F743F}" type="datetimeFigureOut">
              <a:rPr lang="en-US" smtClean="0"/>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204061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7FCC39-74E5-4AF7-BE28-6828783F743F}" type="datetimeFigureOut">
              <a:rPr lang="en-US" smtClean="0"/>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34586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FCC39-74E5-4AF7-BE28-6828783F743F}" type="datetimeFigureOut">
              <a:rPr lang="en-US" smtClean="0"/>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427661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FCC39-74E5-4AF7-BE28-6828783F743F}"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410989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FCC39-74E5-4AF7-BE28-6828783F743F}"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46FB2-B9C7-4D2E-9634-A4EA3BC0DEAC}" type="slidenum">
              <a:rPr lang="en-US" smtClean="0"/>
              <a:t>‹#›</a:t>
            </a:fld>
            <a:endParaRPr lang="en-US"/>
          </a:p>
        </p:txBody>
      </p:sp>
    </p:spTree>
    <p:extLst>
      <p:ext uri="{BB962C8B-B14F-4D97-AF65-F5344CB8AC3E}">
        <p14:creationId xmlns:p14="http://schemas.microsoft.com/office/powerpoint/2010/main" val="143590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FCC39-74E5-4AF7-BE28-6828783F743F}" type="datetimeFigureOut">
              <a:rPr lang="en-US" smtClean="0"/>
              <a:t>7/18/2012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46FB2-B9C7-4D2E-9634-A4EA3BC0DEAC}" type="slidenum">
              <a:rPr lang="en-US" smtClean="0"/>
              <a:t>‹#›</a:t>
            </a:fld>
            <a:endParaRPr lang="en-US"/>
          </a:p>
        </p:txBody>
      </p:sp>
    </p:spTree>
    <p:extLst>
      <p:ext uri="{BB962C8B-B14F-4D97-AF65-F5344CB8AC3E}">
        <p14:creationId xmlns:p14="http://schemas.microsoft.com/office/powerpoint/2010/main" val="26965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p:txBody>
          <a:bodyPr/>
          <a:lstStyle/>
          <a:p>
            <a:pPr eaLnBrk="1" hangingPunct="1"/>
            <a:endParaRPr lang="en-US" dirty="0" smtClean="0"/>
          </a:p>
        </p:txBody>
      </p:sp>
      <p:sp>
        <p:nvSpPr>
          <p:cNvPr id="2051" name="Rectangle 3"/>
          <p:cNvSpPr>
            <a:spLocks noGrp="1" noChangeArrowheads="1"/>
          </p:cNvSpPr>
          <p:nvPr>
            <p:ph type="body" idx="4294967295"/>
          </p:nvPr>
        </p:nvSpPr>
        <p:spPr>
          <a:xfrm>
            <a:off x="0" y="2627313"/>
            <a:ext cx="8229600" cy="3498850"/>
          </a:xfrm>
        </p:spPr>
        <p:txBody>
          <a:bodyPr/>
          <a:lstStyle/>
          <a:p>
            <a:pPr eaLnBrk="1" hangingPunct="1"/>
            <a:endParaRPr lang="en-US" b="1" dirty="0" smtClean="0">
              <a:solidFill>
                <a:schemeClr val="bg1"/>
              </a:solidFill>
            </a:endParaRPr>
          </a:p>
          <a:p>
            <a:pPr eaLnBrk="1" hangingPunct="1"/>
            <a:endParaRPr lang="en-US" b="1" dirty="0" smtClean="0">
              <a:solidFill>
                <a:schemeClr val="bg1"/>
              </a:solidFill>
            </a:endParaRPr>
          </a:p>
          <a:p>
            <a:pPr eaLnBrk="1" hangingPunct="1"/>
            <a:endParaRPr lang="en-US" b="1" dirty="0" smtClean="0">
              <a:solidFill>
                <a:schemeClr val="bg1"/>
              </a:solidFill>
            </a:endParaRPr>
          </a:p>
          <a:p>
            <a:pPr eaLnBrk="1" hangingPunct="1">
              <a:buFontTx/>
              <a:buNone/>
            </a:pPr>
            <a:endParaRPr lang="en-US" dirty="0" smtClean="0"/>
          </a:p>
        </p:txBody>
      </p:sp>
      <p:sp>
        <p:nvSpPr>
          <p:cNvPr id="9" name="Title 1"/>
          <p:cNvSpPr>
            <a:spLocks noGrp="1"/>
          </p:cNvSpPr>
          <p:nvPr>
            <p:ph type="title" idx="4294967295"/>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A First Look at the Common Core</a:t>
            </a:r>
          </a:p>
        </p:txBody>
      </p:sp>
      <p:sp>
        <p:nvSpPr>
          <p:cNvPr id="2" name="TextBox 1"/>
          <p:cNvSpPr txBox="1"/>
          <p:nvPr/>
        </p:nvSpPr>
        <p:spPr>
          <a:xfrm>
            <a:off x="4343400" y="3200400"/>
            <a:ext cx="184731" cy="369332"/>
          </a:xfrm>
          <a:prstGeom prst="rect">
            <a:avLst/>
          </a:prstGeom>
          <a:noFill/>
        </p:spPr>
        <p:txBody>
          <a:bodyPr wrap="none" rtlCol="0">
            <a:spAutoFit/>
          </a:bodyPr>
          <a:lstStyle/>
          <a:p>
            <a:endParaRPr lang="en-US" dirty="0"/>
          </a:p>
        </p:txBody>
      </p:sp>
      <p:sp>
        <p:nvSpPr>
          <p:cNvPr id="8" name="TextBox 7"/>
          <p:cNvSpPr txBox="1"/>
          <p:nvPr/>
        </p:nvSpPr>
        <p:spPr>
          <a:xfrm>
            <a:off x="4495800" y="3361620"/>
            <a:ext cx="184731" cy="369332"/>
          </a:xfrm>
          <a:prstGeom prst="rect">
            <a:avLst/>
          </a:prstGeom>
          <a:noFill/>
        </p:spPr>
        <p:txBody>
          <a:bodyPr wrap="none" rtlCol="0">
            <a:spAutoFit/>
          </a:bodyPr>
          <a:lstStyle/>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4175" y="1947863"/>
            <a:ext cx="329565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298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3 Basic Questions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914525"/>
            <a:ext cx="601980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72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p:txBody>
          <a:bodyPr/>
          <a:lstStyle/>
          <a:p>
            <a:pPr lvl="0" eaLnBrk="1" hangingPunct="1">
              <a:defRPr/>
            </a:pPr>
            <a:r>
              <a:rPr lang="en-US" sz="3600" dirty="0" smtClean="0">
                <a:solidFill>
                  <a:schemeClr val="bg1"/>
                </a:solidFill>
              </a:rPr>
              <a:t>3 Basic Questions</a:t>
            </a:r>
            <a:endParaRPr lang="en-US" dirty="0"/>
          </a:p>
        </p:txBody>
      </p:sp>
      <p:sp>
        <p:nvSpPr>
          <p:cNvPr id="4" name="Title 1"/>
          <p:cNvSpPr>
            <a:spLocks noGrp="1"/>
          </p:cNvSpPr>
          <p:nvPr>
            <p:ph type="title"/>
          </p:nvPr>
        </p:nvSpPr>
        <p:spPr>
          <a:xfrm>
            <a:off x="457200" y="76200"/>
            <a:ext cx="8229600" cy="914400"/>
          </a:xfrm>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English Language Arts</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8" y="1143000"/>
            <a:ext cx="816292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860" y="4953000"/>
            <a:ext cx="246174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83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024063"/>
            <a:ext cx="861060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a:spLocks noGrp="1"/>
          </p:cNvSpPr>
          <p:nvPr>
            <p:ph type="title"/>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Literacy</a:t>
            </a:r>
          </a:p>
        </p:txBody>
      </p:sp>
    </p:spTree>
    <p:extLst>
      <p:ext uri="{BB962C8B-B14F-4D97-AF65-F5344CB8AC3E}">
        <p14:creationId xmlns:p14="http://schemas.microsoft.com/office/powerpoint/2010/main" val="1774390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Mathematics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6781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590672"/>
            <a:ext cx="2438399" cy="350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057400" y="5095871"/>
            <a:ext cx="6324600" cy="1762129"/>
          </a:xfrm>
          <a:prstGeom prst="rect">
            <a:avLst/>
          </a:prstGeom>
          <a:solidFill>
            <a:schemeClr val="bg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3102186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Mathematical Practices</a:t>
            </a:r>
          </a:p>
        </p:txBody>
      </p:sp>
      <p:sp>
        <p:nvSpPr>
          <p:cNvPr id="6" name="TextBox 5"/>
          <p:cNvSpPr txBox="1"/>
          <p:nvPr/>
        </p:nvSpPr>
        <p:spPr>
          <a:xfrm>
            <a:off x="4223331" y="2286000"/>
            <a:ext cx="1524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752600"/>
            <a:ext cx="8229600"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315696" y="5004316"/>
            <a:ext cx="184731" cy="369332"/>
          </a:xfrm>
          <a:prstGeom prst="rect">
            <a:avLst/>
          </a:prstGeom>
          <a:noFill/>
        </p:spPr>
        <p:txBody>
          <a:bodyPr wrap="none" rtlCol="0">
            <a:spAutoFit/>
          </a:bodyPr>
          <a:lstStyle/>
          <a:p>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874" y="4314825"/>
            <a:ext cx="2807126"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374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prstGeom prst="roundRect">
            <a:avLst/>
          </a:prstGeom>
          <a:solidFill>
            <a:srgbClr val="C00000"/>
          </a:solidFill>
          <a:extLst/>
        </p:spPr>
        <p:style>
          <a:lnRef idx="0">
            <a:schemeClr val="accent2"/>
          </a:lnRef>
          <a:fillRef idx="3">
            <a:schemeClr val="accent2"/>
          </a:fillRef>
          <a:effectRef idx="3">
            <a:schemeClr val="accent2"/>
          </a:effectRef>
          <a:fontRef idx="minor">
            <a:schemeClr val="lt1"/>
          </a:fontRef>
        </p:style>
        <p:txBody>
          <a:bodyPr>
            <a:noAutofit/>
          </a:bodyPr>
          <a:lstStyle>
            <a:lvl1pPr>
              <a:defRPr>
                <a:solidFill>
                  <a:schemeClr val="tx1"/>
                </a:solidFill>
                <a:latin typeface="Calibri" pitchFamily="34" charset="0"/>
                <a:ea typeface="ＭＳ Ｐゴシック" pitchFamily="34" charset="-128"/>
              </a:defRPr>
            </a:lvl1pPr>
            <a:lvl2pPr marL="801688" indent="-285750">
              <a:defRPr>
                <a:solidFill>
                  <a:schemeClr val="tx1"/>
                </a:solidFill>
                <a:latin typeface="Calibri" pitchFamily="34" charset="0"/>
                <a:ea typeface="ＭＳ Ｐゴシック" pitchFamily="34" charset="-128"/>
              </a:defRPr>
            </a:lvl2pPr>
            <a:lvl3pPr marL="1144588"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fontAlgn="base">
              <a:spcBef>
                <a:spcPct val="0"/>
              </a:spcBef>
              <a:spcAft>
                <a:spcPct val="0"/>
              </a:spcAft>
              <a:defRPr>
                <a:solidFill>
                  <a:schemeClr val="tx1"/>
                </a:solidFill>
                <a:latin typeface="Calibri" pitchFamily="34" charset="0"/>
                <a:ea typeface="ＭＳ Ｐゴシック" pitchFamily="34" charset="-128"/>
              </a:defRPr>
            </a:lvl6pPr>
            <a:lvl7pPr marL="2971800" indent="-228600" fontAlgn="base">
              <a:spcBef>
                <a:spcPct val="0"/>
              </a:spcBef>
              <a:spcAft>
                <a:spcPct val="0"/>
              </a:spcAft>
              <a:defRPr>
                <a:solidFill>
                  <a:schemeClr val="tx1"/>
                </a:solidFill>
                <a:latin typeface="Calibri" pitchFamily="34" charset="0"/>
                <a:ea typeface="ＭＳ Ｐゴシック" pitchFamily="34" charset="-128"/>
              </a:defRPr>
            </a:lvl7pPr>
            <a:lvl8pPr marL="3429000" indent="-228600" fontAlgn="base">
              <a:spcBef>
                <a:spcPct val="0"/>
              </a:spcBef>
              <a:spcAft>
                <a:spcPct val="0"/>
              </a:spcAft>
              <a:defRPr>
                <a:solidFill>
                  <a:schemeClr val="tx1"/>
                </a:solidFill>
                <a:latin typeface="Calibri" pitchFamily="34" charset="0"/>
                <a:ea typeface="ＭＳ Ｐゴシック" pitchFamily="34" charset="-128"/>
              </a:defRPr>
            </a:lvl8pPr>
            <a:lvl9pPr marL="3886200" indent="-228600" fontAlgn="base">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r>
              <a:rPr lang="en-US" sz="3600" dirty="0" smtClean="0">
                <a:solidFill>
                  <a:schemeClr val="bg1"/>
                </a:solidFill>
              </a:rPr>
              <a:t>Where Do We Go From Here ?</a:t>
            </a:r>
          </a:p>
        </p:txBody>
      </p:sp>
      <p:sp>
        <p:nvSpPr>
          <p:cNvPr id="5" name="TextBox 4"/>
          <p:cNvSpPr txBox="1"/>
          <p:nvPr/>
        </p:nvSpPr>
        <p:spPr>
          <a:xfrm>
            <a:off x="1219200" y="2362200"/>
            <a:ext cx="184731" cy="369332"/>
          </a:xfrm>
          <a:prstGeom prst="rect">
            <a:avLst/>
          </a:prstGeom>
          <a:noFill/>
        </p:spPr>
        <p:txBody>
          <a:bodyPr wrap="none" rtlCol="0">
            <a:spAutoFit/>
          </a:bodyPr>
          <a:lstStyle/>
          <a:p>
            <a:endParaRPr lang="en-US" dirty="0"/>
          </a:p>
        </p:txBody>
      </p:sp>
      <p:sp>
        <p:nvSpPr>
          <p:cNvPr id="8" name="TextBox 7"/>
          <p:cNvSpPr txBox="1"/>
          <p:nvPr/>
        </p:nvSpPr>
        <p:spPr>
          <a:xfrm>
            <a:off x="685800" y="2286000"/>
            <a:ext cx="4299767" cy="3970318"/>
          </a:xfrm>
          <a:prstGeom prst="rect">
            <a:avLst/>
          </a:prstGeom>
          <a:noFill/>
        </p:spPr>
        <p:txBody>
          <a:bodyPr wrap="none" rtlCol="0">
            <a:spAutoFit/>
          </a:bodyPr>
          <a:lstStyle/>
          <a:p>
            <a:pPr marL="342900" indent="-342900">
              <a:buAutoNum type="arabicPeriod"/>
            </a:pPr>
            <a:r>
              <a:rPr lang="en-US" sz="2400" b="1" dirty="0" smtClean="0"/>
              <a:t>Shift Happens!</a:t>
            </a:r>
          </a:p>
          <a:p>
            <a:pPr marL="342900" indent="-342900">
              <a:buAutoNum type="arabicPeriod"/>
            </a:pPr>
            <a:endParaRPr lang="en-US" sz="2400" b="1" dirty="0"/>
          </a:p>
          <a:p>
            <a:pPr marL="342900" indent="-342900">
              <a:buAutoNum type="arabicPeriod"/>
            </a:pPr>
            <a:r>
              <a:rPr lang="en-US" sz="2400" b="1" dirty="0" smtClean="0"/>
              <a:t>Manage Expectations</a:t>
            </a:r>
          </a:p>
          <a:p>
            <a:pPr marL="342900" indent="-342900">
              <a:buAutoNum type="arabicPeriod"/>
            </a:pPr>
            <a:endParaRPr lang="en-US" sz="2400" b="1" dirty="0"/>
          </a:p>
          <a:p>
            <a:pPr marL="342900" indent="-342900">
              <a:buAutoNum type="arabicPeriod"/>
            </a:pPr>
            <a:r>
              <a:rPr lang="en-US" sz="2400" b="1" dirty="0" smtClean="0"/>
              <a:t>Use the data we already have</a:t>
            </a:r>
          </a:p>
          <a:p>
            <a:pPr marL="342900" indent="-342900">
              <a:buAutoNum type="arabicPeriod"/>
            </a:pPr>
            <a:endParaRPr lang="en-US" sz="2400" b="1" dirty="0"/>
          </a:p>
          <a:p>
            <a:pPr marL="342900" indent="-342900">
              <a:buAutoNum type="arabicPeriod"/>
            </a:pPr>
            <a:r>
              <a:rPr lang="en-US" sz="2400" b="1" dirty="0" smtClean="0"/>
              <a:t>Educate all stakeholders</a:t>
            </a:r>
          </a:p>
          <a:p>
            <a:pPr marL="342900" indent="-342900">
              <a:buAutoNum type="arabicPeriod"/>
            </a:pPr>
            <a:endParaRPr lang="en-US" sz="2400" b="1" dirty="0"/>
          </a:p>
          <a:p>
            <a:pPr marL="342900" indent="-342900">
              <a:buAutoNum type="arabicPeriod"/>
            </a:pPr>
            <a:r>
              <a:rPr lang="en-US" sz="2400" b="1" dirty="0" smtClean="0"/>
              <a:t>Collaborate</a:t>
            </a:r>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31495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732</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3 Basic Questions</vt:lpstr>
      <vt:lpstr>English Language Arts</vt:lpstr>
      <vt:lpstr>Literacy</vt:lpstr>
      <vt:lpstr>Mathematics</vt:lpstr>
      <vt:lpstr>Mathematical Practices</vt:lpstr>
      <vt:lpstr>Where Do We Go From Here ?</vt:lpstr>
    </vt:vector>
  </TitlesOfParts>
  <Company>ACT,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Hansen</dc:creator>
  <cp:lastModifiedBy>Sam Nelson</cp:lastModifiedBy>
  <cp:revision>21</cp:revision>
  <dcterms:created xsi:type="dcterms:W3CDTF">2012-07-03T18:42:40Z</dcterms:created>
  <dcterms:modified xsi:type="dcterms:W3CDTF">2012-07-18T18:11:39Z</dcterms:modified>
</cp:coreProperties>
</file>