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58" r:id="rId4"/>
    <p:sldId id="257" r:id="rId5"/>
    <p:sldId id="27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E9431-D258-41FD-85C2-33A76167AEAE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95DED1-50DD-4135-A402-F2638AC7C4B6}">
      <dgm:prSet phldrT="[Text]" custT="1"/>
      <dgm:spPr/>
      <dgm:t>
        <a:bodyPr/>
        <a:lstStyle/>
        <a:p>
          <a:r>
            <a:rPr lang="en-US" sz="2400" b="1" baseline="0" dirty="0"/>
            <a:t>278 faculty had one or more of the 335 pilot students in their </a:t>
          </a:r>
          <a:r>
            <a:rPr lang="en-US" sz="2400" b="1" baseline="0" dirty="0" smtClean="0"/>
            <a:t>classes </a:t>
          </a:r>
          <a:endParaRPr lang="en-US" sz="2400" b="1" baseline="0" dirty="0"/>
        </a:p>
      </dgm:t>
    </dgm:pt>
    <dgm:pt modelId="{B8A180F7-A3B0-4F7E-AC98-1F91E5CA4D46}" type="parTrans" cxnId="{341D8BF4-FD30-4118-A776-077975E28264}">
      <dgm:prSet/>
      <dgm:spPr/>
      <dgm:t>
        <a:bodyPr/>
        <a:lstStyle/>
        <a:p>
          <a:endParaRPr lang="en-US"/>
        </a:p>
      </dgm:t>
    </dgm:pt>
    <dgm:pt modelId="{399FF3D7-2C6D-497F-BAE0-54198C98D736}" type="sibTrans" cxnId="{341D8BF4-FD30-4118-A776-077975E28264}">
      <dgm:prSet/>
      <dgm:spPr/>
      <dgm:t>
        <a:bodyPr/>
        <a:lstStyle/>
        <a:p>
          <a:endParaRPr lang="en-US"/>
        </a:p>
      </dgm:t>
    </dgm:pt>
    <dgm:pt modelId="{05000134-A096-4A1F-830A-CB951A96D25F}">
      <dgm:prSet phldrT="[Text]" custT="1"/>
      <dgm:spPr/>
      <dgm:t>
        <a:bodyPr/>
        <a:lstStyle/>
        <a:p>
          <a:r>
            <a:rPr lang="en-US" sz="2400" b="1" baseline="0" dirty="0"/>
            <a:t>191 (69%) of the faculty in the pilot completed the </a:t>
          </a:r>
          <a:r>
            <a:rPr lang="en-US" sz="2400" b="1" baseline="0" dirty="0" smtClean="0"/>
            <a:t>survey</a:t>
          </a:r>
          <a:endParaRPr lang="en-US" sz="2400" b="1" baseline="0" dirty="0"/>
        </a:p>
      </dgm:t>
    </dgm:pt>
    <dgm:pt modelId="{83BE5CC4-4CE7-47B3-AFA3-E1BEE5C58061}" type="parTrans" cxnId="{1AAB9C9F-99D1-4067-98EE-D6D72C6BC023}">
      <dgm:prSet/>
      <dgm:spPr/>
      <dgm:t>
        <a:bodyPr/>
        <a:lstStyle/>
        <a:p>
          <a:endParaRPr lang="en-US"/>
        </a:p>
      </dgm:t>
    </dgm:pt>
    <dgm:pt modelId="{AA24DC04-88DB-4705-BA0E-81C3A86F55CB}" type="sibTrans" cxnId="{1AAB9C9F-99D1-4067-98EE-D6D72C6BC023}">
      <dgm:prSet/>
      <dgm:spPr/>
      <dgm:t>
        <a:bodyPr/>
        <a:lstStyle/>
        <a:p>
          <a:endParaRPr lang="en-US"/>
        </a:p>
      </dgm:t>
    </dgm:pt>
    <dgm:pt modelId="{61291337-AE72-4902-9864-ED60C0718A9A}">
      <dgm:prSet phldrT="[Text]" custT="1"/>
      <dgm:spPr/>
      <dgm:t>
        <a:bodyPr/>
        <a:lstStyle/>
        <a:p>
          <a:r>
            <a:rPr lang="en-US" sz="2400" b="1" baseline="0" dirty="0"/>
            <a:t>189 (56%) of the pilot students were flagged for </a:t>
          </a:r>
          <a:r>
            <a:rPr lang="en-US" sz="2400" b="1" baseline="0" dirty="0" smtClean="0"/>
            <a:t>concerns  </a:t>
          </a:r>
          <a:endParaRPr lang="en-US" sz="2400" b="1" baseline="0" dirty="0"/>
        </a:p>
      </dgm:t>
    </dgm:pt>
    <dgm:pt modelId="{DF807764-2955-43F0-874B-449DA848150D}" type="parTrans" cxnId="{A2A80E39-13AB-42AA-ACDF-D040117094D2}">
      <dgm:prSet/>
      <dgm:spPr/>
      <dgm:t>
        <a:bodyPr/>
        <a:lstStyle/>
        <a:p>
          <a:endParaRPr lang="en-US"/>
        </a:p>
      </dgm:t>
    </dgm:pt>
    <dgm:pt modelId="{937736D7-1733-4918-B238-0BEBE371FEF9}" type="sibTrans" cxnId="{A2A80E39-13AB-42AA-ACDF-D040117094D2}">
      <dgm:prSet/>
      <dgm:spPr/>
      <dgm:t>
        <a:bodyPr/>
        <a:lstStyle/>
        <a:p>
          <a:endParaRPr lang="en-US"/>
        </a:p>
      </dgm:t>
    </dgm:pt>
    <dgm:pt modelId="{AE24076A-C1ED-4373-812C-B93B7149FB17}">
      <dgm:prSet custT="1"/>
      <dgm:spPr/>
      <dgm:t>
        <a:bodyPr/>
        <a:lstStyle/>
        <a:p>
          <a:r>
            <a:rPr lang="en-US" sz="2400" b="1" baseline="0" dirty="0"/>
            <a:t>145 (77%) of flagged students met with </a:t>
          </a:r>
          <a:r>
            <a:rPr lang="en-US" sz="2000" b="1" baseline="0" dirty="0"/>
            <a:t>their</a:t>
          </a:r>
          <a:r>
            <a:rPr lang="en-US" sz="2400" b="1" baseline="0" dirty="0"/>
            <a:t> </a:t>
          </a:r>
          <a:r>
            <a:rPr lang="en-US" sz="2400" b="1" baseline="0" dirty="0" smtClean="0"/>
            <a:t>counselor</a:t>
          </a:r>
          <a:endParaRPr lang="en-US" sz="2400" b="1" baseline="0" dirty="0"/>
        </a:p>
      </dgm:t>
    </dgm:pt>
    <dgm:pt modelId="{1AF995D9-E9D4-4ABD-9F5B-D953030DBABC}" type="parTrans" cxnId="{44DE7438-DC2F-43F9-AE1A-756D93ADB897}">
      <dgm:prSet/>
      <dgm:spPr/>
      <dgm:t>
        <a:bodyPr/>
        <a:lstStyle/>
        <a:p>
          <a:endParaRPr lang="en-US"/>
        </a:p>
      </dgm:t>
    </dgm:pt>
    <dgm:pt modelId="{B0261A15-314F-4979-8065-E165DB9D1F22}" type="sibTrans" cxnId="{44DE7438-DC2F-43F9-AE1A-756D93ADB897}">
      <dgm:prSet/>
      <dgm:spPr/>
      <dgm:t>
        <a:bodyPr/>
        <a:lstStyle/>
        <a:p>
          <a:endParaRPr lang="en-US"/>
        </a:p>
      </dgm:t>
    </dgm:pt>
    <dgm:pt modelId="{B3755D3D-860C-4F6E-86CB-D8424AA03CF5}" type="pres">
      <dgm:prSet presAssocID="{9E1E9431-D258-41FD-85C2-33A76167AE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7A64AC-A52C-4227-839C-5B4F30983427}" type="pres">
      <dgm:prSet presAssocID="{2395DED1-50DD-4135-A402-F2638AC7C4B6}" presName="Name8" presStyleCnt="0"/>
      <dgm:spPr/>
    </dgm:pt>
    <dgm:pt modelId="{0CE84C06-997D-4FDC-8A47-880DA836E5C8}" type="pres">
      <dgm:prSet presAssocID="{2395DED1-50DD-4135-A402-F2638AC7C4B6}" presName="level" presStyleLbl="node1" presStyleIdx="0" presStyleCnt="4" custScaleY="668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D4DB8-6C0A-4D29-ABB1-5DDCF36D837C}" type="pres">
      <dgm:prSet presAssocID="{2395DED1-50DD-4135-A402-F2638AC7C4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23424-41E9-4468-A7EA-1332119C1457}" type="pres">
      <dgm:prSet presAssocID="{05000134-A096-4A1F-830A-CB951A96D25F}" presName="Name8" presStyleCnt="0"/>
      <dgm:spPr/>
    </dgm:pt>
    <dgm:pt modelId="{02EAC2B7-4771-41DE-9799-59C2728BEEFC}" type="pres">
      <dgm:prSet presAssocID="{05000134-A096-4A1F-830A-CB951A96D25F}" presName="level" presStyleLbl="node1" presStyleIdx="1" presStyleCnt="4" custScaleY="644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7314B-1485-47AB-9A18-1DA39A4A6F9B}" type="pres">
      <dgm:prSet presAssocID="{05000134-A096-4A1F-830A-CB951A96D2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0DADE-D012-4421-BE5B-C4994326CF88}" type="pres">
      <dgm:prSet presAssocID="{61291337-AE72-4902-9864-ED60C0718A9A}" presName="Name8" presStyleCnt="0"/>
      <dgm:spPr/>
    </dgm:pt>
    <dgm:pt modelId="{E18A2D10-A7FF-4B1D-BCED-BD916BECBB04}" type="pres">
      <dgm:prSet presAssocID="{61291337-AE72-4902-9864-ED60C0718A9A}" presName="level" presStyleLbl="node1" presStyleIdx="2" presStyleCnt="4" custScaleY="853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335D4-6EB5-4F55-A3E4-902AC032B2D1}" type="pres">
      <dgm:prSet presAssocID="{61291337-AE72-4902-9864-ED60C0718A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44994-6A67-4CB5-BDAF-542D3D158DA3}" type="pres">
      <dgm:prSet presAssocID="{AE24076A-C1ED-4373-812C-B93B7149FB17}" presName="Name8" presStyleCnt="0"/>
      <dgm:spPr/>
    </dgm:pt>
    <dgm:pt modelId="{EF5281E6-273D-4EAE-AF06-0B39761044F2}" type="pres">
      <dgm:prSet presAssocID="{AE24076A-C1ED-4373-812C-B93B7149FB17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52B5D-AE73-4D77-A3D5-0D1CA8B8DD3A}" type="pres">
      <dgm:prSet presAssocID="{AE24076A-C1ED-4373-812C-B93B7149FB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86D054-147B-4653-BBB6-D3874C2BDDA5}" type="presOf" srcId="{2395DED1-50DD-4135-A402-F2638AC7C4B6}" destId="{0CE84C06-997D-4FDC-8A47-880DA836E5C8}" srcOrd="0" destOrd="0" presId="urn:microsoft.com/office/officeart/2005/8/layout/pyramid3"/>
    <dgm:cxn modelId="{341D8BF4-FD30-4118-A776-077975E28264}" srcId="{9E1E9431-D258-41FD-85C2-33A76167AEAE}" destId="{2395DED1-50DD-4135-A402-F2638AC7C4B6}" srcOrd="0" destOrd="0" parTransId="{B8A180F7-A3B0-4F7E-AC98-1F91E5CA4D46}" sibTransId="{399FF3D7-2C6D-497F-BAE0-54198C98D736}"/>
    <dgm:cxn modelId="{6F0D533D-2463-4ACD-8157-C64DFE6FF6E5}" type="presOf" srcId="{2395DED1-50DD-4135-A402-F2638AC7C4B6}" destId="{0D2D4DB8-6C0A-4D29-ABB1-5DDCF36D837C}" srcOrd="1" destOrd="0" presId="urn:microsoft.com/office/officeart/2005/8/layout/pyramid3"/>
    <dgm:cxn modelId="{155616B0-CB32-4226-80E1-38263F4E12ED}" type="presOf" srcId="{AE24076A-C1ED-4373-812C-B93B7149FB17}" destId="{B7752B5D-AE73-4D77-A3D5-0D1CA8B8DD3A}" srcOrd="1" destOrd="0" presId="urn:microsoft.com/office/officeart/2005/8/layout/pyramid3"/>
    <dgm:cxn modelId="{A2A80E39-13AB-42AA-ACDF-D040117094D2}" srcId="{9E1E9431-D258-41FD-85C2-33A76167AEAE}" destId="{61291337-AE72-4902-9864-ED60C0718A9A}" srcOrd="2" destOrd="0" parTransId="{DF807764-2955-43F0-874B-449DA848150D}" sibTransId="{937736D7-1733-4918-B238-0BEBE371FEF9}"/>
    <dgm:cxn modelId="{70875848-45D0-42FC-A993-75A1BD255664}" type="presOf" srcId="{9E1E9431-D258-41FD-85C2-33A76167AEAE}" destId="{B3755D3D-860C-4F6E-86CB-D8424AA03CF5}" srcOrd="0" destOrd="0" presId="urn:microsoft.com/office/officeart/2005/8/layout/pyramid3"/>
    <dgm:cxn modelId="{1AAB9C9F-99D1-4067-98EE-D6D72C6BC023}" srcId="{9E1E9431-D258-41FD-85C2-33A76167AEAE}" destId="{05000134-A096-4A1F-830A-CB951A96D25F}" srcOrd="1" destOrd="0" parTransId="{83BE5CC4-4CE7-47B3-AFA3-E1BEE5C58061}" sibTransId="{AA24DC04-88DB-4705-BA0E-81C3A86F55CB}"/>
    <dgm:cxn modelId="{44DE7438-DC2F-43F9-AE1A-756D93ADB897}" srcId="{9E1E9431-D258-41FD-85C2-33A76167AEAE}" destId="{AE24076A-C1ED-4373-812C-B93B7149FB17}" srcOrd="3" destOrd="0" parTransId="{1AF995D9-E9D4-4ABD-9F5B-D953030DBABC}" sibTransId="{B0261A15-314F-4979-8065-E165DB9D1F22}"/>
    <dgm:cxn modelId="{9E7207F7-7308-4C6D-A3B1-0A12CB585AE2}" type="presOf" srcId="{05000134-A096-4A1F-830A-CB951A96D25F}" destId="{02EAC2B7-4771-41DE-9799-59C2728BEEFC}" srcOrd="0" destOrd="0" presId="urn:microsoft.com/office/officeart/2005/8/layout/pyramid3"/>
    <dgm:cxn modelId="{E6FB88F4-2F17-4E13-A884-616A97571E7D}" type="presOf" srcId="{05000134-A096-4A1F-830A-CB951A96D25F}" destId="{CA57314B-1485-47AB-9A18-1DA39A4A6F9B}" srcOrd="1" destOrd="0" presId="urn:microsoft.com/office/officeart/2005/8/layout/pyramid3"/>
    <dgm:cxn modelId="{3E5431B9-BC27-4552-8759-6A5B46333A64}" type="presOf" srcId="{61291337-AE72-4902-9864-ED60C0718A9A}" destId="{C8B335D4-6EB5-4F55-A3E4-902AC032B2D1}" srcOrd="1" destOrd="0" presId="urn:microsoft.com/office/officeart/2005/8/layout/pyramid3"/>
    <dgm:cxn modelId="{8BFE0D94-F354-4025-AA3F-41CE4865BA45}" type="presOf" srcId="{61291337-AE72-4902-9864-ED60C0718A9A}" destId="{E18A2D10-A7FF-4B1D-BCED-BD916BECBB04}" srcOrd="0" destOrd="0" presId="urn:microsoft.com/office/officeart/2005/8/layout/pyramid3"/>
    <dgm:cxn modelId="{BF5120C8-60EA-4736-ADFD-D0ACC3499676}" type="presOf" srcId="{AE24076A-C1ED-4373-812C-B93B7149FB17}" destId="{EF5281E6-273D-4EAE-AF06-0B39761044F2}" srcOrd="0" destOrd="0" presId="urn:microsoft.com/office/officeart/2005/8/layout/pyramid3"/>
    <dgm:cxn modelId="{C5FC8ADC-149E-45FD-B920-E06EFBEF46B8}" type="presParOf" srcId="{B3755D3D-860C-4F6E-86CB-D8424AA03CF5}" destId="{937A64AC-A52C-4227-839C-5B4F30983427}" srcOrd="0" destOrd="0" presId="urn:microsoft.com/office/officeart/2005/8/layout/pyramid3"/>
    <dgm:cxn modelId="{FD8F9288-CAA5-4171-ABC1-94D429E18703}" type="presParOf" srcId="{937A64AC-A52C-4227-839C-5B4F30983427}" destId="{0CE84C06-997D-4FDC-8A47-880DA836E5C8}" srcOrd="0" destOrd="0" presId="urn:microsoft.com/office/officeart/2005/8/layout/pyramid3"/>
    <dgm:cxn modelId="{9A6CE358-E4FD-47B5-8991-BA258DDDD86F}" type="presParOf" srcId="{937A64AC-A52C-4227-839C-5B4F30983427}" destId="{0D2D4DB8-6C0A-4D29-ABB1-5DDCF36D837C}" srcOrd="1" destOrd="0" presId="urn:microsoft.com/office/officeart/2005/8/layout/pyramid3"/>
    <dgm:cxn modelId="{66468A67-A10D-45B1-BD7B-3A239F96B21F}" type="presParOf" srcId="{B3755D3D-860C-4F6E-86CB-D8424AA03CF5}" destId="{9DB23424-41E9-4468-A7EA-1332119C1457}" srcOrd="1" destOrd="0" presId="urn:microsoft.com/office/officeart/2005/8/layout/pyramid3"/>
    <dgm:cxn modelId="{5D79B036-45DA-45D0-B2ED-7E1A9219EE25}" type="presParOf" srcId="{9DB23424-41E9-4468-A7EA-1332119C1457}" destId="{02EAC2B7-4771-41DE-9799-59C2728BEEFC}" srcOrd="0" destOrd="0" presId="urn:microsoft.com/office/officeart/2005/8/layout/pyramid3"/>
    <dgm:cxn modelId="{0F66C3DC-0073-4DC2-927C-CAB26F567F0D}" type="presParOf" srcId="{9DB23424-41E9-4468-A7EA-1332119C1457}" destId="{CA57314B-1485-47AB-9A18-1DA39A4A6F9B}" srcOrd="1" destOrd="0" presId="urn:microsoft.com/office/officeart/2005/8/layout/pyramid3"/>
    <dgm:cxn modelId="{335ABC81-B6B7-4966-9CC9-7D75F5403DB1}" type="presParOf" srcId="{B3755D3D-860C-4F6E-86CB-D8424AA03CF5}" destId="{2EB0DADE-D012-4421-BE5B-C4994326CF88}" srcOrd="2" destOrd="0" presId="urn:microsoft.com/office/officeart/2005/8/layout/pyramid3"/>
    <dgm:cxn modelId="{DFA748CE-D1B7-41BE-B76C-719A842A4584}" type="presParOf" srcId="{2EB0DADE-D012-4421-BE5B-C4994326CF88}" destId="{E18A2D10-A7FF-4B1D-BCED-BD916BECBB04}" srcOrd="0" destOrd="0" presId="urn:microsoft.com/office/officeart/2005/8/layout/pyramid3"/>
    <dgm:cxn modelId="{3527A38C-436C-4DF6-BD92-C96A6CD83A9C}" type="presParOf" srcId="{2EB0DADE-D012-4421-BE5B-C4994326CF88}" destId="{C8B335D4-6EB5-4F55-A3E4-902AC032B2D1}" srcOrd="1" destOrd="0" presId="urn:microsoft.com/office/officeart/2005/8/layout/pyramid3"/>
    <dgm:cxn modelId="{9F6B8020-A322-45EC-B3C3-303FEB6ED3F3}" type="presParOf" srcId="{B3755D3D-860C-4F6E-86CB-D8424AA03CF5}" destId="{67444994-6A67-4CB5-BDAF-542D3D158DA3}" srcOrd="3" destOrd="0" presId="urn:microsoft.com/office/officeart/2005/8/layout/pyramid3"/>
    <dgm:cxn modelId="{14C16613-E718-4CA6-9D90-7A9F417000FA}" type="presParOf" srcId="{67444994-6A67-4CB5-BDAF-542D3D158DA3}" destId="{EF5281E6-273D-4EAE-AF06-0B39761044F2}" srcOrd="0" destOrd="0" presId="urn:microsoft.com/office/officeart/2005/8/layout/pyramid3"/>
    <dgm:cxn modelId="{70528CA1-F4B9-4D1D-9F9D-6FD7B820422F}" type="presParOf" srcId="{67444994-6A67-4CB5-BDAF-542D3D158DA3}" destId="{B7752B5D-AE73-4D77-A3D5-0D1CA8B8DD3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FD24B-5FD0-41A8-85FB-8DA70034A970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EC186-0FFB-43DF-ACAA-006B672EE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High School Graduates = 6,609 (2011)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% Graduates Enroll at Harper = 35% (2011)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9D17-F996-1945-944E-6272BF4C2E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6D3F-9AED-480D-A2FC-E46D3AD6A86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KEN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We began by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identifying our numbers.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Use this slide to discuss the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direction of Harper College to increase completion rates.  The partnership with the high schools is a major initiative to assist us in reaching our target.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5A77D-FE27-4E61-BB05-DE89DBEDCA3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High School Graduates = 6,609 (2011)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% Graduates Enroll at Harper = 35% (2011)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9D17-F996-1945-944E-6272BF4C2EA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5A77D-FE27-4E61-BB05-DE89DBEDCA3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Sheryl</a:t>
            </a:r>
          </a:p>
          <a:p>
            <a:r>
              <a:rPr lang="en-US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Strategic Direction: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completion and achievement of all students with a focus on underperforming student groups</a:t>
            </a:r>
          </a:p>
          <a:p>
            <a:pPr>
              <a:buNone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Strategic Goal: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student achievement gaps of developmental, young male and black non-Hispanic students, while increasing academic achievement for all</a:t>
            </a:r>
          </a:p>
          <a:p>
            <a:pPr>
              <a:buNone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Strategy: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 Success – Early Alert</a:t>
            </a:r>
          </a:p>
          <a:p>
            <a:endParaRPr 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Mention</a:t>
            </a:r>
            <a:r>
              <a:rPr lang="en-US" sz="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REACH cohort </a:t>
            </a:r>
            <a:endParaRPr 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59599-9D4E-4883-AC23-B43B237E8E0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Kathi</a:t>
            </a:r>
          </a:p>
          <a:p>
            <a:r>
              <a:rPr lang="en-US" dirty="0" smtClean="0"/>
              <a:t>During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week of the semester a Welcome Letter went to the students in several forms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snail mail letters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Email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Posted letter on the Student’s Portal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We also created a video to inform students about Projects Success which was also posted on their Student Portal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Here is the message we conveyed:  [PLAY VIDEO]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59599-9D4E-4883-AC23-B43B237E8E0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Kathi</a:t>
            </a:r>
          </a:p>
          <a:p>
            <a:r>
              <a:rPr lang="en-US" dirty="0" smtClean="0"/>
              <a:t>During</a:t>
            </a:r>
            <a:r>
              <a:rPr lang="en-US" baseline="0" dirty="0" smtClean="0"/>
              <a:t> week 3 emails went to 278 faculty which provided them access to select students from our Pilot to monitor</a:t>
            </a:r>
          </a:p>
          <a:p>
            <a:r>
              <a:rPr lang="en-US" baseline="0" dirty="0" smtClean="0"/>
              <a:t>It also instructed them when their Starfish Survey would arrive and how to respond.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we have access to internet show the You Tube instructional; if not explain the Survey example shown on the screen.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59599-9D4E-4883-AC23-B43B237E8E0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Eric</a:t>
            </a:r>
          </a:p>
          <a:p>
            <a:pPr lvl="1"/>
            <a:r>
              <a:rPr lang="en-US" dirty="0" smtClean="0"/>
              <a:t>Flags raised by faculty (in order)</a:t>
            </a:r>
          </a:p>
          <a:p>
            <a:pPr lvl="2"/>
            <a:r>
              <a:rPr lang="en-US" sz="1500" dirty="0" smtClean="0"/>
              <a:t>Low Grades/Poor Academic Performance</a:t>
            </a:r>
          </a:p>
          <a:p>
            <a:pPr lvl="2"/>
            <a:r>
              <a:rPr lang="en-US" sz="1500" dirty="0" smtClean="0"/>
              <a:t>Missing/Late Assignments</a:t>
            </a:r>
          </a:p>
          <a:p>
            <a:pPr lvl="2"/>
            <a:r>
              <a:rPr lang="en-US" sz="1500" dirty="0" smtClean="0"/>
              <a:t>Poor Attendance/Participation</a:t>
            </a:r>
          </a:p>
          <a:p>
            <a:pPr lvl="2"/>
            <a:r>
              <a:rPr lang="en-US" sz="1500" dirty="0" smtClean="0"/>
              <a:t>Other </a:t>
            </a:r>
          </a:p>
          <a:p>
            <a:pPr lvl="2"/>
            <a:r>
              <a:rPr lang="en-US" sz="1500" dirty="0" smtClean="0"/>
              <a:t>Never Attended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6D3F-9AED-480D-A2FC-E46D3AD6A86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26D3F-9AED-480D-A2FC-E46D3AD6A86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CABA-F5F2-4988-AFA7-604DC2323C6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666-6AD1-40F3-A8D5-49982625108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CABA-F5F2-4988-AFA7-604DC2323C6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666-6AD1-40F3-A8D5-499826251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CABA-F5F2-4988-AFA7-604DC2323C6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666-6AD1-40F3-A8D5-499826251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827A-DE1C-9749-BAAB-B5ED81FAE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8F2-530B-794D-916D-5A5B0F9CBD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97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827A-DE1C-9749-BAAB-B5ED81FAE8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8F2-530B-794D-916D-5A5B0F9CBD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3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CABA-F5F2-4988-AFA7-604DC2323C6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666-6AD1-40F3-A8D5-499826251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CABA-F5F2-4988-AFA7-604DC2323C6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666-6AD1-40F3-A8D5-49982625108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CABA-F5F2-4988-AFA7-604DC2323C6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666-6AD1-40F3-A8D5-499826251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CABA-F5F2-4988-AFA7-604DC2323C6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666-6AD1-40F3-A8D5-499826251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CABA-F5F2-4988-AFA7-604DC2323C6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666-6AD1-40F3-A8D5-499826251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CABA-F5F2-4988-AFA7-604DC2323C6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666-6AD1-40F3-A8D5-499826251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CABA-F5F2-4988-AFA7-604DC2323C6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4666-6AD1-40F3-A8D5-499826251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CABA-F5F2-4988-AFA7-604DC2323C6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8C4666-6AD1-40F3-A8D5-49982625108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23CABA-F5F2-4988-AFA7-604DC2323C6F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8C4666-6AD1-40F3-A8D5-49982625108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E6F9B8CD-342D-4579-98EC-A8FD6B737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7/18/2012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7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starfishretention#p/u/3/DXl02ey-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WELCOME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696" cy="1018736"/>
          </a:xfrm>
        </p:spPr>
        <p:txBody>
          <a:bodyPr/>
          <a:lstStyle/>
          <a:p>
            <a:r>
              <a:rPr lang="en-US" dirty="0" smtClean="0"/>
              <a:t>Dr. Judith Marwick, Provost</a:t>
            </a:r>
          </a:p>
          <a:p>
            <a:r>
              <a:rPr lang="en-US" dirty="0" smtClean="0"/>
              <a:t>Harper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06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Project Success:  Results</a:t>
            </a:r>
            <a:endParaRPr lang="en-US" dirty="0">
              <a:latin typeface="+mn-lt"/>
            </a:endParaRPr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874713"/>
              </p:ext>
            </p:extLst>
          </p:nvPr>
        </p:nvGraphicFramePr>
        <p:xfrm>
          <a:off x="457200" y="3732294"/>
          <a:ext cx="82296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Counselor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Counselor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 –</a:t>
                      </a:r>
                      <a:r>
                        <a:rPr lang="en-US" baseline="0" dirty="0" smtClean="0"/>
                        <a:t> Flagged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34.4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</a:t>
                      </a:r>
                      <a:r>
                        <a:rPr lang="en-US" baseline="0" dirty="0" smtClean="0"/>
                        <a:t> - Not Flagged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r>
                        <a:rPr lang="en-US" baseline="0" dirty="0" smtClean="0"/>
                        <a:t>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457200" y="1828800"/>
            <a:ext cx="8229600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800" dirty="0"/>
              <a:t>More pronounced positive results when compare students who saw counselors vs. those who did </a:t>
            </a:r>
            <a:r>
              <a:rPr lang="en-US" sz="2800" dirty="0" smtClean="0"/>
              <a:t>not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247900" y="3100174"/>
            <a:ext cx="464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/>
              <a:t>Fall-to-Spring Persistence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29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06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Project Success:  Results</a:t>
            </a:r>
            <a:endParaRPr lang="en-US" dirty="0">
              <a:latin typeface="+mn-lt"/>
            </a:endParaRPr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701609"/>
              </p:ext>
            </p:extLst>
          </p:nvPr>
        </p:nvGraphicFramePr>
        <p:xfrm>
          <a:off x="590550" y="4753582"/>
          <a:ext cx="82296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Counselor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Counselor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 –</a:t>
                      </a:r>
                      <a:r>
                        <a:rPr lang="en-US" baseline="0" dirty="0" smtClean="0"/>
                        <a:t> Flagged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</a:t>
                      </a:r>
                      <a:r>
                        <a:rPr lang="en-US" baseline="0" dirty="0" smtClean="0"/>
                        <a:t> - Not Flagged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r>
                        <a:rPr lang="en-US" baseline="0" dirty="0" smtClean="0"/>
                        <a:t>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1676400" y="4263078"/>
            <a:ext cx="605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/>
              <a:t>Completer Success Rate – Developmental Courses</a:t>
            </a:r>
            <a:endParaRPr lang="en-US" sz="2000" dirty="0"/>
          </a:p>
        </p:txBody>
      </p:sp>
      <p:graphicFrame>
        <p:nvGraphicFramePr>
          <p:cNvPr id="6" name="Content Placeholder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377660"/>
              </p:ext>
            </p:extLst>
          </p:nvPr>
        </p:nvGraphicFramePr>
        <p:xfrm>
          <a:off x="590550" y="2209800"/>
          <a:ext cx="82296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Counselor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Counselor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 –</a:t>
                      </a:r>
                      <a:r>
                        <a:rPr lang="en-US" baseline="0" dirty="0" smtClean="0"/>
                        <a:t> Flagged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</a:t>
                      </a:r>
                      <a:r>
                        <a:rPr lang="en-US" baseline="0" dirty="0" smtClean="0"/>
                        <a:t> - Not Flagged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r>
                        <a:rPr lang="en-US" baseline="0" dirty="0" smtClean="0"/>
                        <a:t>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76400" y="1704391"/>
            <a:ext cx="605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/>
              <a:t>Completer Success Rate – All Courses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59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Questions?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45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132" y="104924"/>
            <a:ext cx="8885039" cy="440233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/>
          </p:cNvSpPr>
          <p:nvPr/>
        </p:nvSpPr>
        <p:spPr bwMode="auto">
          <a:xfrm>
            <a:off x="339328" y="517922"/>
            <a:ext cx="6045398" cy="5447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3400" b="1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Harper College Fast Facts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339328" y="4656832"/>
            <a:ext cx="4054078" cy="166092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ea typeface="Gill Sans" charset="0"/>
                <a:cs typeface="Gill Sans" charset="0"/>
              </a:rPr>
              <a:t>Enrollment (Unduplicated Headcount):</a:t>
            </a:r>
          </a:p>
          <a:p>
            <a:pPr algn="l"/>
            <a:r>
              <a:rPr lang="en-US" sz="1700" dirty="0">
                <a:ea typeface="Gill Sans" charset="0"/>
                <a:cs typeface="Gill Sans" charset="0"/>
              </a:rPr>
              <a:t>• Credit: 26,441</a:t>
            </a:r>
          </a:p>
          <a:p>
            <a:pPr algn="l"/>
            <a:r>
              <a:rPr lang="en-US" sz="1700" dirty="0">
                <a:ea typeface="Gill Sans" charset="0"/>
                <a:cs typeface="Gill Sans" charset="0"/>
              </a:rPr>
              <a:t>• Noncredit: 7,554</a:t>
            </a:r>
          </a:p>
          <a:p>
            <a:pPr algn="l"/>
            <a:endParaRPr lang="en-US" sz="600" dirty="0">
              <a:ea typeface="Gill Sans" charset="0"/>
              <a:cs typeface="Gill Sans" charset="0"/>
            </a:endParaRPr>
          </a:p>
          <a:p>
            <a:pPr algn="l"/>
            <a:r>
              <a:rPr lang="en-US" sz="1700" dirty="0">
                <a:ea typeface="Gill Sans" charset="0"/>
                <a:cs typeface="Gill Sans" charset="0"/>
              </a:rPr>
              <a:t>Faculty:</a:t>
            </a:r>
          </a:p>
          <a:p>
            <a:pPr algn="l"/>
            <a:r>
              <a:rPr lang="en-US" sz="1700" dirty="0">
                <a:ea typeface="Gill Sans" charset="0"/>
                <a:cs typeface="Gill Sans" charset="0"/>
              </a:rPr>
              <a:t>• 200 full time </a:t>
            </a:r>
          </a:p>
          <a:p>
            <a:pPr algn="l"/>
            <a:r>
              <a:rPr lang="en-US" sz="1700" dirty="0">
                <a:ea typeface="Gill Sans" charset="0"/>
                <a:cs typeface="Gill Sans" charset="0"/>
              </a:rPr>
              <a:t>• Approximately 653 part time</a:t>
            </a: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4679156" y="4661297"/>
            <a:ext cx="3982641" cy="182165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ea typeface="Gill Sans" charset="0"/>
                <a:cs typeface="Gill Sans" charset="0"/>
              </a:rPr>
              <a:t>Programs Offered:</a:t>
            </a:r>
          </a:p>
          <a:p>
            <a:pPr algn="l"/>
            <a:r>
              <a:rPr lang="en-US" sz="1700" dirty="0">
                <a:ea typeface="Gill Sans" charset="0"/>
                <a:cs typeface="Gill Sans" charset="0"/>
              </a:rPr>
              <a:t>• 8 Associate/Transfer Degree Programs</a:t>
            </a:r>
          </a:p>
          <a:p>
            <a:pPr algn="l"/>
            <a:r>
              <a:rPr lang="en-US" sz="1700" dirty="0">
                <a:ea typeface="Gill Sans" charset="0"/>
                <a:cs typeface="Gill Sans" charset="0"/>
              </a:rPr>
              <a:t>• 41 Associate of Applied Science Degrees</a:t>
            </a:r>
          </a:p>
          <a:p>
            <a:pPr algn="l"/>
            <a:r>
              <a:rPr lang="en-US" sz="1700" dirty="0">
                <a:ea typeface="Gill Sans" charset="0"/>
                <a:cs typeface="Gill Sans" charset="0"/>
              </a:rPr>
              <a:t>• 111 Certificate Programs</a:t>
            </a:r>
          </a:p>
          <a:p>
            <a:pPr algn="l"/>
            <a:endParaRPr lang="en-US" sz="1700" dirty="0">
              <a:ea typeface="Gill Sans" charset="0"/>
              <a:cs typeface="Gill Sans" charset="0"/>
            </a:endParaRPr>
          </a:p>
          <a:p>
            <a:pPr algn="l"/>
            <a:r>
              <a:rPr lang="en-US" sz="1700" dirty="0">
                <a:ea typeface="Gill Sans" charset="0"/>
                <a:cs typeface="Gill Sans" charset="0"/>
              </a:rPr>
              <a:t>Campus Size:</a:t>
            </a:r>
          </a:p>
          <a:p>
            <a:pPr algn="l"/>
            <a:r>
              <a:rPr lang="en-US" sz="1700" dirty="0">
                <a:ea typeface="Gill Sans" charset="0"/>
                <a:cs typeface="Gill Sans" charset="0"/>
              </a:rPr>
              <a:t>• 200 acres, 24 buildings</a:t>
            </a:r>
          </a:p>
        </p:txBody>
      </p:sp>
    </p:spTree>
    <p:extLst>
      <p:ext uri="{BB962C8B-B14F-4D97-AF65-F5344CB8AC3E}">
        <p14:creationId xmlns:p14="http://schemas.microsoft.com/office/powerpoint/2010/main" val="117361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r>
              <a:rPr lang="en-US" dirty="0" smtClean="0"/>
              <a:t>10, 604</a:t>
            </a:r>
          </a:p>
          <a:p>
            <a:pPr marL="114300" indent="0" algn="ctr"/>
            <a:endParaRPr lang="en-US" dirty="0" smtClean="0"/>
          </a:p>
          <a:p>
            <a:pPr lvl="1" algn="ctr">
              <a:buNone/>
            </a:pPr>
            <a:r>
              <a:rPr lang="en-US" b="1" dirty="0" smtClean="0"/>
              <a:t>	Harper  College Completion Agenda</a:t>
            </a:r>
          </a:p>
          <a:p>
            <a:pPr lvl="1" algn="ctr">
              <a:buNone/>
            </a:pPr>
            <a:r>
              <a:rPr lang="en-US" b="1" dirty="0" smtClean="0"/>
              <a:t> </a:t>
            </a:r>
          </a:p>
          <a:p>
            <a:pPr lvl="1" algn="ctr">
              <a:buFont typeface="Wingdings" pitchFamily="2" charset="2"/>
              <a:buChar char="Ø"/>
            </a:pPr>
            <a:r>
              <a:rPr lang="en-US" smtClean="0"/>
              <a:t>2,298 </a:t>
            </a:r>
            <a:r>
              <a:rPr lang="en-US" dirty="0" smtClean="0"/>
              <a:t>ahead of schedule</a:t>
            </a:r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nstantia" pitchFamily="18" charset="0"/>
              </a:rPr>
              <a:t>The Harper College Number 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duation Graphic_041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3564" y="1676400"/>
            <a:ext cx="4073236" cy="470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nstantia" pitchFamily="18" charset="0"/>
              </a:rPr>
              <a:t>The Northwest Educational Council For Student Success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297382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nstantia" pitchFamily="18" charset="0"/>
              </a:rPr>
              <a:t>A formal agreement with</a:t>
            </a:r>
          </a:p>
          <a:p>
            <a:r>
              <a:rPr lang="en-US" dirty="0" smtClean="0">
                <a:latin typeface="Constantia" pitchFamily="18" charset="0"/>
              </a:rPr>
              <a:t>Three high school districts (12 high schools)</a:t>
            </a:r>
          </a:p>
          <a:p>
            <a:r>
              <a:rPr lang="en-US" dirty="0" smtClean="0">
                <a:latin typeface="Constantia" pitchFamily="18" charset="0"/>
              </a:rPr>
              <a:t>and</a:t>
            </a:r>
          </a:p>
          <a:p>
            <a:r>
              <a:rPr lang="en-US" dirty="0" smtClean="0">
                <a:latin typeface="Constantia" pitchFamily="18" charset="0"/>
              </a:rPr>
              <a:t>Harper College</a:t>
            </a:r>
            <a:endParaRPr lang="en-US" dirty="0">
              <a:latin typeface="Constantia" pitchFamily="18" charset="0"/>
            </a:endParaRPr>
          </a:p>
        </p:txBody>
      </p:sp>
      <p:pic>
        <p:nvPicPr>
          <p:cNvPr id="4" name="Picture 3" descr="220 Logo 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316" y="5818273"/>
            <a:ext cx="2810302" cy="8758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 descr="Dist 211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7272" y="5818273"/>
            <a:ext cx="2770909" cy="8758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 descr="Dist 214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569" y="5818274"/>
            <a:ext cx="2657903" cy="8758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 descr="Harper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71" y="193964"/>
            <a:ext cx="2962701" cy="41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088"/>
            <a:ext cx="8839200" cy="819912"/>
          </a:xfrm>
        </p:spPr>
        <p:txBody>
          <a:bodyPr>
            <a:noAutofit/>
          </a:bodyPr>
          <a:lstStyle/>
          <a:p>
            <a:r>
              <a:rPr lang="en-US" sz="4600" dirty="0" smtClean="0">
                <a:latin typeface="+mn-lt"/>
              </a:rPr>
              <a:t>Partners </a:t>
            </a:r>
            <a:r>
              <a:rPr lang="en-US" sz="4600" dirty="0">
                <a:latin typeface="+mn-lt"/>
              </a:rPr>
              <a:t>for Success--Mathematics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Specific Results  with District 211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8% increase in enrollment in senior math by Algebra II juniors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6% increase in number of Harper freshman taking a college-level math class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11% decrease in number of Harper freshman taking a lowest level math class</a:t>
            </a:r>
          </a:p>
          <a:p>
            <a:endParaRPr lang="en-US" sz="24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Project Success Pilot Fall ‘11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Partnership</a:t>
            </a:r>
          </a:p>
          <a:p>
            <a:pPr lvl="1"/>
            <a:r>
              <a:rPr lang="en-US" dirty="0" smtClean="0"/>
              <a:t>Students, faculty, counselors and Harper support services</a:t>
            </a:r>
          </a:p>
          <a:p>
            <a:pPr lvl="1"/>
            <a:r>
              <a:rPr lang="en-US" dirty="0" smtClean="0"/>
              <a:t>Grew from our AtD research on at-risk students</a:t>
            </a:r>
          </a:p>
          <a:p>
            <a:r>
              <a:rPr lang="en-US" sz="2800" dirty="0" smtClean="0"/>
              <a:t>Target Population</a:t>
            </a:r>
          </a:p>
          <a:p>
            <a:pPr lvl="1"/>
            <a:r>
              <a:rPr lang="en-US" dirty="0" smtClean="0"/>
              <a:t>First-year students who are recent high school graduates</a:t>
            </a:r>
          </a:p>
          <a:p>
            <a:pPr lvl="1"/>
            <a:r>
              <a:rPr lang="en-US" dirty="0" smtClean="0"/>
              <a:t>Place and enroll in two or more developmental courses or levels of developmental courses</a:t>
            </a:r>
          </a:p>
          <a:p>
            <a:pPr lvl="1"/>
            <a:r>
              <a:rPr lang="en-US" dirty="0" smtClean="0"/>
              <a:t>Approximately 800 – 900 identified</a:t>
            </a:r>
          </a:p>
          <a:p>
            <a:pPr lvl="1"/>
            <a:r>
              <a:rPr lang="en-US" dirty="0" smtClean="0"/>
              <a:t>335 students chosen for the Pilot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Project Success:  Process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341120"/>
          </a:xfrm>
        </p:spPr>
        <p:txBody>
          <a:bodyPr>
            <a:normAutofit/>
          </a:bodyPr>
          <a:lstStyle/>
          <a:p>
            <a:r>
              <a:rPr lang="en-US" dirty="0" smtClean="0"/>
              <a:t>Target Students</a:t>
            </a:r>
          </a:p>
          <a:p>
            <a:pPr lvl="1"/>
            <a:r>
              <a:rPr lang="en-US" dirty="0" smtClean="0"/>
              <a:t>Project Success Welcome Letter – 2</a:t>
            </a:r>
            <a:r>
              <a:rPr lang="en-US" baseline="30000" dirty="0" smtClean="0"/>
              <a:t>nd</a:t>
            </a:r>
            <a:r>
              <a:rPr lang="en-US" dirty="0" smtClean="0"/>
              <a:t> week</a:t>
            </a:r>
          </a:p>
          <a:p>
            <a:pPr lvl="2"/>
            <a:r>
              <a:rPr lang="en-US" dirty="0" smtClean="0"/>
              <a:t>Project Success Video has received 750+ hits</a:t>
            </a:r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C:\Documents and Settings\arehberg\Desktop\Pictures for 12-7 Presentation\studentswalkingpathwa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971800"/>
            <a:ext cx="5181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36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Project Success:  Process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Faculty</a:t>
            </a:r>
          </a:p>
          <a:p>
            <a:pPr lvl="1"/>
            <a:r>
              <a:rPr lang="en-US" dirty="0" smtClean="0"/>
              <a:t>278 faculty in pilot</a:t>
            </a:r>
          </a:p>
          <a:p>
            <a:pPr lvl="1"/>
            <a:r>
              <a:rPr lang="en-US" dirty="0" smtClean="0"/>
              <a:t>Access to names of students   - 3</a:t>
            </a:r>
            <a:r>
              <a:rPr lang="en-US" baseline="30000" dirty="0" smtClean="0"/>
              <a:t>rd</a:t>
            </a:r>
            <a:r>
              <a:rPr lang="en-US" dirty="0" smtClean="0"/>
              <a:t> week</a:t>
            </a:r>
          </a:p>
          <a:p>
            <a:pPr lvl="1"/>
            <a:r>
              <a:rPr lang="en-US" dirty="0" smtClean="0"/>
              <a:t>Receive Surveys through Starfish at Weeks 4 &amp; 6</a:t>
            </a:r>
          </a:p>
          <a:p>
            <a:pPr lvl="1"/>
            <a:r>
              <a:rPr lang="en-US" dirty="0" smtClean="0"/>
              <a:t>Respond to Survey based on student’s performance</a:t>
            </a:r>
          </a:p>
          <a:p>
            <a:pPr marL="667512" lvl="2" indent="0">
              <a:buNone/>
            </a:pPr>
            <a:r>
              <a:rPr lang="en-US" sz="900" dirty="0" smtClean="0">
                <a:hlinkClick r:id="rId3"/>
              </a:rPr>
              <a:t>http</a:t>
            </a:r>
            <a:r>
              <a:rPr lang="en-US" sz="900" dirty="0">
                <a:hlinkClick r:id="rId3"/>
              </a:rPr>
              <a:t>://www.youtube.com/starfishretention#p/u/3/DXl02ey-edU</a:t>
            </a:r>
            <a:endParaRPr lang="en-US" sz="900" dirty="0"/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05200"/>
            <a:ext cx="716279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41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n-lt"/>
              </a:rPr>
              <a:t>Project Success:  Results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340303"/>
              </p:ext>
            </p:extLst>
          </p:nvPr>
        </p:nvGraphicFramePr>
        <p:xfrm>
          <a:off x="457200" y="1935163"/>
          <a:ext cx="83820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688</Words>
  <Application>Microsoft Office PowerPoint</Application>
  <PresentationFormat>On-screen Show (4:3)</PresentationFormat>
  <Paragraphs>163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Flow</vt:lpstr>
      <vt:lpstr>1_Office Theme</vt:lpstr>
      <vt:lpstr>WELCOME</vt:lpstr>
      <vt:lpstr>PowerPoint Presentation</vt:lpstr>
      <vt:lpstr>The Harper College Number </vt:lpstr>
      <vt:lpstr>The Northwest Educational Council For Student Success</vt:lpstr>
      <vt:lpstr>Partners for Success--Mathematics</vt:lpstr>
      <vt:lpstr>Project Success Pilot Fall ‘11</vt:lpstr>
      <vt:lpstr>Project Success:  Process</vt:lpstr>
      <vt:lpstr>Project Success:  Process</vt:lpstr>
      <vt:lpstr>Project Success:  Results</vt:lpstr>
      <vt:lpstr>Project Success:  Results</vt:lpstr>
      <vt:lpstr>Project Success:  Results</vt:lpstr>
      <vt:lpstr>Questions?</vt:lpstr>
    </vt:vector>
  </TitlesOfParts>
  <Company>William Rainey Harper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Marwick</dc:creator>
  <cp:lastModifiedBy>Sam Nelson</cp:lastModifiedBy>
  <cp:revision>12</cp:revision>
  <dcterms:created xsi:type="dcterms:W3CDTF">2012-07-10T17:17:58Z</dcterms:created>
  <dcterms:modified xsi:type="dcterms:W3CDTF">2012-07-18T19:25:38Z</dcterms:modified>
</cp:coreProperties>
</file>