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5" r:id="rId4"/>
    <p:sldId id="266" r:id="rId5"/>
    <p:sldId id="267" r:id="rId6"/>
    <p:sldId id="278" r:id="rId7"/>
    <p:sldId id="260" r:id="rId8"/>
    <p:sldId id="261" r:id="rId9"/>
    <p:sldId id="268" r:id="rId10"/>
    <p:sldId id="279" r:id="rId11"/>
    <p:sldId id="269" r:id="rId12"/>
    <p:sldId id="276" r:id="rId13"/>
    <p:sldId id="272" r:id="rId14"/>
    <p:sldId id="273" r:id="rId15"/>
    <p:sldId id="281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5" autoAdjust="0"/>
    <p:restoredTop sz="93241" autoAdjust="0"/>
  </p:normalViewPr>
  <p:slideViewPr>
    <p:cSldViewPr>
      <p:cViewPr>
        <p:scale>
          <a:sx n="71" d="100"/>
          <a:sy n="71" d="100"/>
        </p:scale>
        <p:origin x="-1277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Per Cent</a:t>
            </a:r>
            <a:r>
              <a:rPr lang="en-US" sz="2000" baseline="0" dirty="0" smtClean="0"/>
              <a:t> of U.S. </a:t>
            </a:r>
            <a:r>
              <a:rPr lang="en-US" sz="2000" dirty="0" smtClean="0"/>
              <a:t>With Bachelor's </a:t>
            </a:r>
            <a:r>
              <a:rPr lang="en-US" sz="2000" dirty="0"/>
              <a:t>Degrees by Income </a:t>
            </a:r>
            <a:r>
              <a:rPr lang="en-US" sz="2000" dirty="0" smtClean="0"/>
              <a:t>Quartile</a:t>
            </a:r>
            <a:r>
              <a:rPr lang="en-US" sz="2000" baseline="0" dirty="0" smtClean="0"/>
              <a:t> 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Bachelor's Degrees by Income Quartile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og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Top </c:v>
                </c:pt>
                <c:pt idx="1">
                  <c:v>Second</c:v>
                </c:pt>
                <c:pt idx="2">
                  <c:v>Third</c:v>
                </c:pt>
                <c:pt idx="3">
                  <c:v>Lowest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36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78912"/>
        <c:axId val="99080448"/>
      </c:barChart>
      <c:catAx>
        <c:axId val="9907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99080448"/>
        <c:crosses val="autoZero"/>
        <c:auto val="1"/>
        <c:lblAlgn val="ctr"/>
        <c:lblOffset val="100"/>
        <c:noMultiLvlLbl val="0"/>
      </c:catAx>
      <c:valAx>
        <c:axId val="990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7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Less than high school</c:v>
                </c:pt>
                <c:pt idx="1">
                  <c:v>High school</c:v>
                </c:pt>
                <c:pt idx="2">
                  <c:v>Some college, no degree</c:v>
                </c:pt>
                <c:pt idx="3">
                  <c:v>Associate</c:v>
                </c:pt>
                <c:pt idx="4">
                  <c:v>Bachelor's</c:v>
                </c:pt>
                <c:pt idx="5">
                  <c:v>Grad/Professional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11.99</c:v>
                </c:pt>
                <c:pt idx="1">
                  <c:v>26.61000000000001</c:v>
                </c:pt>
                <c:pt idx="2">
                  <c:v>22.01</c:v>
                </c:pt>
                <c:pt idx="3">
                  <c:v>8.77</c:v>
                </c:pt>
                <c:pt idx="4">
                  <c:v>19.57</c:v>
                </c:pt>
                <c:pt idx="5">
                  <c:v>11.06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05EB-B993-44F7-B3BC-7084AED6F6B1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6DC4-2F92-4D45-87EB-58A63C6FE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he.org/GPS/PDF/STEMCareersinIllinoi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DC4-2F92-4D45-87EB-58A63C6FED3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SUNY </a:t>
            </a:r>
            <a:r>
              <a:rPr lang="en-US" smtClean="0"/>
              <a:t>Nancy</a:t>
            </a:r>
            <a:r>
              <a:rPr lang="en-US" baseline="0" smtClean="0"/>
              <a:t> reference----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DC4-2F92-4D45-87EB-58A63C6FED3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8C237-E3E4-4035-861A-85D801C96E5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Steven</a:t>
            </a:r>
            <a:r>
              <a:rPr lang="en-US" baseline="0" dirty="0" smtClean="0"/>
              <a:t> Johnson  FUTURE PERFECT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814" indent="-2880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021" indent="-2304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2830" indent="-2304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3639" indent="-2304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4448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6873" indent="-230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1952F5-CFEF-46E1-BC8B-74E92B736E6D}" type="slidenum">
              <a:rPr lang="en-US" smtClean="0">
                <a:ea typeface="ＭＳ Ｐゴシック" pitchFamily="34" charset="-128"/>
              </a:rPr>
              <a:pPr eaLnBrk="1" hangingPunct="1"/>
              <a:t>3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UPDATE 2013—DEPT</a:t>
            </a:r>
            <a:r>
              <a:rPr lang="en-US" baseline="0" dirty="0" smtClean="0"/>
              <a:t> OF LABOR 98%!!!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US data not Illinois.  But affordability data to come can’t imagine</a:t>
            </a:r>
            <a:r>
              <a:rPr lang="en-US" baseline="0" dirty="0" smtClean="0"/>
              <a:t> too different.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337A-0EBB-4700-AC63-20E3939C9A6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Burning Glass </a:t>
            </a:r>
            <a:r>
              <a:rPr lang="en-US" dirty="0" smtClean="0"/>
              <a:t>report of STEM careers in Illinois</a:t>
            </a:r>
          </a:p>
          <a:p>
            <a:r>
              <a:rPr lang="en-US" dirty="0" smtClean="0">
                <a:ea typeface="ＭＳ Ｐゴシック" pitchFamily="34" charset="-128"/>
              </a:rPr>
              <a:t>Real time labor demand</a:t>
            </a:r>
          </a:p>
          <a:p>
            <a:r>
              <a:rPr lang="en-US" dirty="0" smtClean="0">
                <a:ea typeface="ＭＳ Ｐゴシック" pitchFamily="34" charset="-128"/>
              </a:rPr>
              <a:t>Scanned and analyze thousands of job postings from a 12 month period</a:t>
            </a:r>
          </a:p>
          <a:p>
            <a:r>
              <a:rPr lang="en-US" dirty="0" smtClean="0">
                <a:ea typeface="ＭＳ Ｐゴシック" pitchFamily="34" charset="-128"/>
              </a:rPr>
              <a:t>Similar to IDES data, (Help Wanted On Line and Job Link) but BG digs more deeply into job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DC4-2F92-4D45-87EB-58A63C6FED3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DC4-2F92-4D45-87EB-58A63C6FED3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re revving students up for STEM Careers, they the hit college and have cold water thrown on them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AF4E99-6166-4151-8A30-212CA3976C4A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</a:t>
            </a:r>
            <a:r>
              <a:rPr lang="en-US" baseline="0" dirty="0" smtClean="0"/>
              <a:t> SUBSIDIZED DATING SERVICE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D2178-5B8A-48C5-AAEF-FF01AA8C844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COLLEGE WAGES LITTLE BETTER THAN Hs ---</a:t>
            </a:r>
            <a:r>
              <a:rPr lang="en-US" sz="2400" baseline="0" dirty="0" smtClean="0"/>
              <a:t> Major remodel required , employers engaged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D2178-5B8A-48C5-AAEF-FF01AA8C844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UIC, SIU-C, City Colleges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DC4-2F92-4D45-87EB-58A63C6FED3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Gill Sans MT" pitchFamily="34" charset="0"/>
              </a:rPr>
              <a:t>Illinois STEM Workforce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Dr. Jim Applegate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Illinois Board of Higher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Remodel the P-12 to College Connection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the new IL Learning Standards and Assessments widely and well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simple and transparent STEM pathways to college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need based “early promise” financial aid programs that reward progress to college readiness and STEM pathways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Remodel the senior year for either “speed up” or “catch up”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C:\Users\Admin\AppData\Local\Microsoft\Windows\Temporary Internet Files\Content.IE5\9SEX42U7\MC9001886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86400"/>
            <a:ext cx="1826057" cy="1256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651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Remodel to Re-train the Current  Adult Workforce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467600" cy="4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AppData\Local\Microsoft\Windows\Temporary Internet Files\Content.IE5\RHEYT28A\MP9003999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98600"/>
            <a:ext cx="2731008" cy="325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Remodel Academic Delivery: </a:t>
            </a:r>
            <a:r>
              <a:rPr lang="en-US" b="1" u="sng" dirty="0" smtClean="0">
                <a:solidFill>
                  <a:schemeClr val="accent3"/>
                </a:solidFill>
              </a:rPr>
              <a:t>G</a:t>
            </a:r>
            <a:r>
              <a:rPr lang="en-US" b="1" u="sng" dirty="0" smtClean="0"/>
              <a:t>uided </a:t>
            </a:r>
            <a:r>
              <a:rPr lang="en-US" b="1" u="sng" dirty="0" smtClean="0">
                <a:solidFill>
                  <a:schemeClr val="accent3"/>
                </a:solidFill>
              </a:rPr>
              <a:t>P</a:t>
            </a:r>
            <a:r>
              <a:rPr lang="en-US" b="1" u="sng" dirty="0" smtClean="0"/>
              <a:t>athways </a:t>
            </a:r>
            <a:r>
              <a:rPr lang="en-US" b="1" u="sng" dirty="0" smtClean="0">
                <a:solidFill>
                  <a:schemeClr val="accent3"/>
                </a:solidFill>
              </a:rPr>
              <a:t>S</a:t>
            </a:r>
            <a:r>
              <a:rPr lang="en-US" b="1" u="sng" dirty="0" smtClean="0"/>
              <a:t>ystems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98600"/>
            <a:ext cx="54864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Whole programs of study</a:t>
            </a:r>
          </a:p>
          <a:p>
            <a:r>
              <a:rPr lang="en-US" dirty="0" smtClean="0"/>
              <a:t>Informed choices and meta-majors</a:t>
            </a:r>
          </a:p>
          <a:p>
            <a:r>
              <a:rPr lang="en-US" dirty="0" smtClean="0"/>
              <a:t>Default pathways</a:t>
            </a:r>
          </a:p>
          <a:p>
            <a:r>
              <a:rPr lang="en-US" dirty="0" smtClean="0"/>
              <a:t>Guaranteed milestone courses</a:t>
            </a:r>
          </a:p>
          <a:p>
            <a:r>
              <a:rPr lang="en-US" dirty="0" smtClean="0"/>
              <a:t>Intrusive “just in time” advising (based on comprehensive student data systems)</a:t>
            </a:r>
          </a:p>
          <a:p>
            <a:r>
              <a:rPr lang="en-US" dirty="0" smtClean="0"/>
              <a:t>Multiple math pathways</a:t>
            </a:r>
          </a:p>
          <a:p>
            <a:r>
              <a:rPr lang="en-US" dirty="0" smtClean="0"/>
              <a:t>Incorporate prior learning assessment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AppData\Local\Microsoft\Windows\Temporary Internet Files\Content.IE5\KAQXR5MR\MP9004486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14400"/>
            <a:ext cx="2209800" cy="20497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Remodel College to Career Connection:</a:t>
            </a:r>
            <a:br>
              <a:rPr lang="en-US" sz="4000" b="1" dirty="0" smtClean="0"/>
            </a:br>
            <a:r>
              <a:rPr lang="en-US" sz="4000" b="1" dirty="0" smtClean="0"/>
              <a:t>Completion for What?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Connect higher education and </a:t>
            </a:r>
          </a:p>
          <a:p>
            <a:pPr marL="457200" indent="-457200">
              <a:buNone/>
            </a:pPr>
            <a:r>
              <a:rPr lang="en-US" dirty="0" smtClean="0"/>
              <a:t>     employment data</a:t>
            </a:r>
          </a:p>
          <a:p>
            <a:r>
              <a:rPr lang="en-US" dirty="0" smtClean="0"/>
              <a:t>Issue regular reports on outcomes for college graduates (1,5,and 10 years out)by institution and program </a:t>
            </a:r>
          </a:p>
          <a:p>
            <a:r>
              <a:rPr lang="en-US" dirty="0" smtClean="0"/>
              <a:t>Engage employers in remodeling academic programs and supporting student success</a:t>
            </a:r>
          </a:p>
          <a:p>
            <a:r>
              <a:rPr lang="en-US" dirty="0" smtClean="0"/>
              <a:t>Align academic learning outcomes and degree production with 21</a:t>
            </a:r>
            <a:r>
              <a:rPr lang="en-US" baseline="30000" dirty="0" smtClean="0"/>
              <a:t>st</a:t>
            </a:r>
            <a:r>
              <a:rPr lang="en-US" dirty="0" smtClean="0"/>
              <a:t> century economic and civic demands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Remodeling Isn’t “Rocket Surgery”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pplegate\AppData\Local\Microsoft\Windows\Temporary Internet Files\Content.IE5\LQ5ETWG0\MP9004141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6200"/>
            <a:ext cx="2362200" cy="2514600"/>
          </a:xfrm>
          <a:prstGeom prst="rect">
            <a:avLst/>
          </a:prstGeom>
          <a:noFill/>
        </p:spPr>
      </p:pic>
      <p:pic>
        <p:nvPicPr>
          <p:cNvPr id="3079" name="Picture 7" descr="C:\Users\applegate\AppData\Local\Microsoft\Windows\Temporary Internet Files\Content.IE5\QEB62BQI\MP90044863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86200"/>
            <a:ext cx="3149600" cy="251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It Is NOT About Heroes and Miracles: It Is About </a:t>
            </a:r>
            <a:r>
              <a:rPr lang="en-US" sz="4000" b="1" u="sng" dirty="0" smtClean="0"/>
              <a:t>Us</a:t>
            </a:r>
            <a:r>
              <a:rPr lang="en-US" sz="4000" b="1" dirty="0" smtClean="0"/>
              <a:t> 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Rediscovering the Spirit of American Progressive Movements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75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Finish Line Has Changed: College is Necessary in the New Economy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7" y="1600200"/>
            <a:ext cx="76393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48000" y="6096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Georgetown University Center for Education and the Workforce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a typeface="ＭＳ Ｐゴシック" pitchFamily="34" charset="-128"/>
              </a:rPr>
              <a:t>College Matters More Than Ever! 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24001"/>
            <a:ext cx="61722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7467600" cy="103663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We Are Wasting Talent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4922915"/>
              </p:ext>
            </p:extLst>
          </p:nvPr>
        </p:nvGraphicFramePr>
        <p:xfrm>
          <a:off x="685800" y="1295400"/>
          <a:ext cx="7467600" cy="4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2010 U.S. Census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Illinois-- STEM Talent Matters! </a:t>
            </a:r>
            <a:endParaRPr lang="en-US" b="1" dirty="0"/>
          </a:p>
        </p:txBody>
      </p:sp>
      <p:pic>
        <p:nvPicPr>
          <p:cNvPr id="1026" name="Picture 2" descr="C:\Users\applegate\AppData\Local\Microsoft\Windows\Temporary Internet Files\Content.IE5\NNV1LEIX\MP90043877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STEM</a:t>
            </a:r>
            <a:r>
              <a:rPr lang="en-US" dirty="0" smtClean="0"/>
              <a:t>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IT</a:t>
            </a:r>
          </a:p>
          <a:p>
            <a:r>
              <a:rPr lang="en-US" dirty="0" smtClean="0">
                <a:ea typeface="ＭＳ Ｐゴシック" pitchFamily="34" charset="-128"/>
              </a:rPr>
              <a:t>Healthcare</a:t>
            </a:r>
          </a:p>
          <a:p>
            <a:r>
              <a:rPr lang="en-US" dirty="0" smtClean="0">
                <a:ea typeface="ＭＳ Ｐゴシック" pitchFamily="34" charset="-128"/>
              </a:rPr>
              <a:t>Engineering and Advanced Manufacturing</a:t>
            </a:r>
          </a:p>
          <a:p>
            <a:r>
              <a:rPr lang="en-US" dirty="0" smtClean="0">
                <a:ea typeface="ＭＳ Ｐゴシック" pitchFamily="34" charset="-128"/>
              </a:rPr>
              <a:t>Analysts</a:t>
            </a:r>
          </a:p>
          <a:p>
            <a:r>
              <a:rPr lang="en-US" dirty="0" smtClean="0">
                <a:ea typeface="ＭＳ Ｐゴシック" pitchFamily="34" charset="-128"/>
              </a:rPr>
              <a:t>Sciences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67200"/>
            <a:ext cx="3589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Missed Opportunities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200,670 STEM job postings in Illinois in 2013</a:t>
            </a:r>
          </a:p>
          <a:p>
            <a:r>
              <a:rPr lang="en-US" sz="2800" dirty="0" smtClean="0">
                <a:ea typeface="ＭＳ Ｐゴシック" pitchFamily="34" charset="-128"/>
              </a:rPr>
              <a:t>Largest category by far is IT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82,000 total postings (41% of all postings)</a:t>
            </a:r>
          </a:p>
          <a:p>
            <a:r>
              <a:rPr lang="en-US" sz="2800" dirty="0" smtClean="0">
                <a:ea typeface="ＭＳ Ｐゴシック" pitchFamily="34" charset="-128"/>
              </a:rPr>
              <a:t>80% require BA+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3733800"/>
          <a:ext cx="7010399" cy="2286000"/>
        </p:xfrm>
        <a:graphic>
          <a:graphicData uri="http://schemas.openxmlformats.org/drawingml/2006/table">
            <a:tbl>
              <a:tblPr/>
              <a:tblGrid>
                <a:gridCol w="1546019"/>
                <a:gridCol w="1665969"/>
                <a:gridCol w="1732608"/>
                <a:gridCol w="727103"/>
                <a:gridCol w="1338700"/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Times New Roman"/>
                        </a:rPr>
                        <a:t>IT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Entry-Level Illinois Job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Openings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Illinois Degrees</a:t>
                      </a:r>
                      <a:b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Produced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Gap (Need)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Ratio (Postings: Grads 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Bachelor’s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32, 990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2,877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(30,113)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11.5:1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Sub- BA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7,616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2,960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(4,656)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2.5:1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STEM Attrition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48</a:t>
            </a:r>
            <a:r>
              <a:rPr lang="en-US" dirty="0">
                <a:ea typeface="+mn-ea"/>
                <a:cs typeface="+mn-cs"/>
              </a:rPr>
              <a:t>% of STEM majors in 4 </a:t>
            </a:r>
            <a:r>
              <a:rPr lang="en-US" dirty="0" smtClean="0">
                <a:ea typeface="+mn-ea"/>
                <a:cs typeface="+mn-cs"/>
              </a:rPr>
              <a:t>yr </a:t>
            </a:r>
            <a:r>
              <a:rPr lang="en-US" dirty="0">
                <a:ea typeface="+mn-ea"/>
                <a:cs typeface="+mn-cs"/>
              </a:rPr>
              <a:t>schools change majors or drop out 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69% of community college STEM majors change majors or drop out 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lvl="3" indent="0" eaLnBrk="1" hangingPunct="1">
              <a:buFont typeface="Arial" charset="0"/>
              <a:buNone/>
              <a:defRPr/>
            </a:pPr>
            <a:r>
              <a:rPr lang="en-US" sz="1400" dirty="0" smtClean="0">
                <a:ea typeface="+mn-ea"/>
              </a:rPr>
              <a:t>Institute of Educational Sciences</a:t>
            </a:r>
          </a:p>
          <a:p>
            <a:pPr marL="457200" lvl="3" indent="0" eaLnBrk="1" hangingPunct="1">
              <a:buFont typeface="Arial" charset="0"/>
              <a:buNone/>
              <a:defRPr/>
            </a:pPr>
            <a:r>
              <a:rPr lang="en-US" sz="1400" dirty="0" smtClean="0">
                <a:ea typeface="+mn-ea"/>
              </a:rPr>
              <a:t>U.S. Department of Education</a:t>
            </a:r>
          </a:p>
          <a:p>
            <a:pPr marL="457200" lvl="3" indent="0" eaLnBrk="1" hangingPunct="1">
              <a:buFont typeface="Arial" charset="0"/>
              <a:buNone/>
              <a:defRPr/>
            </a:pPr>
            <a:r>
              <a:rPr lang="en-US" sz="1400" dirty="0" smtClean="0">
                <a:ea typeface="+mn-ea"/>
              </a:rPr>
              <a:t>STEM Attrition: College Students Paths Into and Out of STEM Fields</a:t>
            </a:r>
          </a:p>
          <a:p>
            <a:pPr marL="457200" lvl="3" indent="0" eaLnBrk="1" hangingPunct="1">
              <a:buFont typeface="Arial" charset="0"/>
              <a:buNone/>
              <a:defRPr/>
            </a:pPr>
            <a:r>
              <a:rPr lang="en-US" sz="1400" dirty="0" smtClean="0">
                <a:ea typeface="+mn-ea"/>
              </a:rPr>
              <a:t>November 2013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It’s Time to Remodel </a:t>
            </a:r>
            <a:endParaRPr lang="en-US" b="1" dirty="0"/>
          </a:p>
        </p:txBody>
      </p:sp>
      <p:pic>
        <p:nvPicPr>
          <p:cNvPr id="2050" name="Picture 2" descr="C:\Users\applegate\AppData\Local\Microsoft\Windows\Temporary Internet Files\Content.IE5\LQ5ETWG0\MP90018281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519</Words>
  <Application>Microsoft Office PowerPoint</Application>
  <PresentationFormat>On-screen Show (4:3)</PresentationFormat>
  <Paragraphs>95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Illinois STEM Workforce Demand</vt:lpstr>
      <vt:lpstr>The Finish Line Has Changed: College is Necessary in the New Economy </vt:lpstr>
      <vt:lpstr>College Matters More Than Ever!  </vt:lpstr>
      <vt:lpstr>We Are Wasting Talent</vt:lpstr>
      <vt:lpstr>In Illinois-- STEM Talent Matters! </vt:lpstr>
      <vt:lpstr>STEM Categories</vt:lpstr>
      <vt:lpstr>Missed Opportunities</vt:lpstr>
      <vt:lpstr>STEM Attrition</vt:lpstr>
      <vt:lpstr>It’s Time to Remodel </vt:lpstr>
      <vt:lpstr>Remodel the P-12 to College Connection</vt:lpstr>
      <vt:lpstr>Remodel to Re-train the Current  Adult Workforce</vt:lpstr>
      <vt:lpstr>Remodel Academic Delivery: Guided Pathways Systems</vt:lpstr>
      <vt:lpstr>Remodel College to Career Connection: Completion for What? </vt:lpstr>
      <vt:lpstr>Remodeling Isn’t “Rocket Surgery”</vt:lpstr>
      <vt:lpstr>It Is NOT About Heroes and Miracles: It Is About Us  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24</cp:revision>
  <cp:lastPrinted>2014-06-17T18:32:00Z</cp:lastPrinted>
  <dcterms:created xsi:type="dcterms:W3CDTF">2013-05-22T15:51:51Z</dcterms:created>
  <dcterms:modified xsi:type="dcterms:W3CDTF">2014-08-15T15:44:16Z</dcterms:modified>
</cp:coreProperties>
</file>