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8" r:id="rId4"/>
    <p:sldId id="259" r:id="rId5"/>
    <p:sldId id="261" r:id="rId6"/>
    <p:sldId id="260" r:id="rId7"/>
    <p:sldId id="266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3241" autoAdjust="0"/>
  </p:normalViewPr>
  <p:slideViewPr>
    <p:cSldViewPr>
      <p:cViewPr varScale="1">
        <p:scale>
          <a:sx n="88" d="100"/>
          <a:sy n="88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FBCB-D8B9-4FC0-B865-BE5129A70C5B}" type="datetimeFigureOut">
              <a:rPr lang="en-US" smtClean="0"/>
              <a:t>7/16/14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71AA5-75A9-4641-8449-A35BBF4C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" y="0"/>
            <a:ext cx="43489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17, 2014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Relationship Id="rId9" Type="http://schemas.openxmlformats.org/officeDocument/2006/relationships/image" Target="../media/image12.png"/><Relationship Id="rId10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C-STEMBE BADGING</a:t>
            </a:r>
            <a:br>
              <a:rPr lang="en-US" dirty="0"/>
            </a:br>
            <a:r>
              <a:rPr lang="en-US" dirty="0"/>
              <a:t>Community STEM Badges Ecosystem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sz="2400" dirty="0" smtClean="0"/>
              <a:t>Natasha Smith-Walker</a:t>
            </a:r>
          </a:p>
          <a:p>
            <a:r>
              <a:rPr lang="en-US" sz="2400" dirty="0" smtClean="0"/>
              <a:t>Executive Director</a:t>
            </a:r>
          </a:p>
          <a:p>
            <a:r>
              <a:rPr lang="en-US" sz="2400" dirty="0" smtClean="0"/>
              <a:t>Project Exploration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415" y="538610"/>
            <a:ext cx="6366555" cy="562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71" y="302041"/>
            <a:ext cx="2736977" cy="8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18" y="4551286"/>
            <a:ext cx="957557" cy="15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84" y="5842407"/>
            <a:ext cx="3454822" cy="690964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833" y="3976503"/>
            <a:ext cx="1612730" cy="6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Youtop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25" y="1182585"/>
            <a:ext cx="1935187" cy="5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6349" y="621547"/>
            <a:ext cx="2175483" cy="16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8788" y="5828353"/>
            <a:ext cx="1528070" cy="68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145" y="426517"/>
            <a:ext cx="2808695" cy="57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038" y="4803046"/>
            <a:ext cx="2392383" cy="102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Iridesc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46" y="3641290"/>
            <a:ext cx="1901425" cy="8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230" y="1936556"/>
            <a:ext cx="1510602" cy="15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77" y="1742424"/>
            <a:ext cx="1090565" cy="189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60" y="5315868"/>
            <a:ext cx="1608719" cy="81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1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C-STEMBE Goals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4625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Students</a:t>
            </a:r>
          </a:p>
          <a:p>
            <a:r>
              <a:rPr lang="en-US" dirty="0" smtClean="0"/>
              <a:t>Engage students in reflection on learning</a:t>
            </a:r>
          </a:p>
          <a:p>
            <a:r>
              <a:rPr lang="en-US" dirty="0" smtClean="0"/>
              <a:t>Recognize students for achievement</a:t>
            </a:r>
          </a:p>
          <a:p>
            <a:r>
              <a:rPr lang="en-US" dirty="0" smtClean="0"/>
              <a:t>Allow students to share work with others, including in formal education contexts</a:t>
            </a:r>
          </a:p>
          <a:p>
            <a:r>
              <a:rPr lang="en-US" dirty="0" smtClean="0"/>
              <a:t>Incentivize learning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Program</a:t>
            </a:r>
          </a:p>
          <a:p>
            <a:r>
              <a:rPr lang="en-US" dirty="0" smtClean="0"/>
              <a:t>Document student work (PR/publicity)</a:t>
            </a:r>
          </a:p>
          <a:p>
            <a:r>
              <a:rPr lang="en-US" dirty="0" smtClean="0"/>
              <a:t>Longitudinal record of student progress</a:t>
            </a:r>
          </a:p>
          <a:p>
            <a:r>
              <a:rPr lang="en-US" dirty="0" smtClean="0"/>
              <a:t>Program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2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C-STEMBE Working Groups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5105399"/>
          </a:xfrm>
        </p:spPr>
        <p:txBody>
          <a:bodyPr>
            <a:noAutofit/>
          </a:bodyPr>
          <a:lstStyle/>
          <a:p>
            <a:pPr marL="118872" lvl="0" indent="0">
              <a:buNone/>
            </a:pPr>
            <a:r>
              <a:rPr lang="en-US" sz="1800" dirty="0"/>
              <a:t>Equity, Access, and Pathways</a:t>
            </a:r>
          </a:p>
          <a:p>
            <a:pPr lvl="0"/>
            <a:r>
              <a:rPr lang="en-US" sz="1800" dirty="0"/>
              <a:t>M</a:t>
            </a:r>
            <a:r>
              <a:rPr lang="en-US" sz="1800" dirty="0" smtClean="0"/>
              <a:t>ake </a:t>
            </a:r>
            <a:r>
              <a:rPr lang="en-US" sz="1800" dirty="0"/>
              <a:t>technology-based badges accessible to all </a:t>
            </a:r>
            <a:r>
              <a:rPr lang="en-US" sz="1800" dirty="0" smtClean="0"/>
              <a:t>learners</a:t>
            </a:r>
            <a:endParaRPr lang="en-US" sz="1800" dirty="0"/>
          </a:p>
          <a:p>
            <a:pPr lvl="0"/>
            <a:r>
              <a:rPr lang="en-US" sz="1800" dirty="0"/>
              <a:t>Increase student access to </a:t>
            </a:r>
            <a:r>
              <a:rPr lang="en-US" sz="1800" dirty="0" smtClean="0"/>
              <a:t>opportunities</a:t>
            </a:r>
          </a:p>
          <a:p>
            <a:pPr lvl="0"/>
            <a:endParaRPr lang="en-US" sz="800" dirty="0"/>
          </a:p>
          <a:p>
            <a:pPr marL="118872" lvl="0" indent="0">
              <a:buNone/>
            </a:pPr>
            <a:r>
              <a:rPr lang="en-US" sz="1800" dirty="0"/>
              <a:t>The Value of Badges</a:t>
            </a:r>
          </a:p>
          <a:p>
            <a:pPr lvl="0"/>
            <a:r>
              <a:rPr lang="en-US" sz="1800" dirty="0" smtClean="0"/>
              <a:t>Support intrinsic value for students</a:t>
            </a:r>
            <a:endParaRPr lang="en-US" sz="1800" dirty="0"/>
          </a:p>
          <a:p>
            <a:pPr lvl="0"/>
            <a:r>
              <a:rPr lang="en-US" sz="1800" dirty="0" smtClean="0"/>
              <a:t>Create extrinsic value for education and career communities</a:t>
            </a:r>
          </a:p>
          <a:p>
            <a:pPr lvl="0"/>
            <a:endParaRPr lang="en-US" sz="800" dirty="0"/>
          </a:p>
          <a:p>
            <a:pPr marL="118872" lvl="0" indent="0">
              <a:buNone/>
            </a:pPr>
            <a:r>
              <a:rPr lang="en-US" sz="1800" dirty="0" smtClean="0"/>
              <a:t>Integration, connecting </a:t>
            </a:r>
            <a:r>
              <a:rPr lang="en-US" sz="1800" dirty="0"/>
              <a:t>content and skills </a:t>
            </a:r>
          </a:p>
          <a:p>
            <a:pPr lvl="0"/>
            <a:r>
              <a:rPr lang="en-US" sz="1800" dirty="0" smtClean="0"/>
              <a:t>Relationship </a:t>
            </a:r>
            <a:r>
              <a:rPr lang="en-US" sz="1800" dirty="0"/>
              <a:t>between institutional level (content) badges and skills badges like </a:t>
            </a:r>
            <a:r>
              <a:rPr lang="en-US" sz="1800" dirty="0" smtClean="0"/>
              <a:t>C-STEM</a:t>
            </a:r>
            <a:endParaRPr lang="en-US" sz="1800" dirty="0"/>
          </a:p>
          <a:p>
            <a:pPr lvl="0"/>
            <a:r>
              <a:rPr lang="en-US" sz="1800" dirty="0" smtClean="0"/>
              <a:t>Ensure </a:t>
            </a:r>
            <a:r>
              <a:rPr lang="en-US" sz="1800" dirty="0"/>
              <a:t>consistent criteria and issuance across </a:t>
            </a:r>
            <a:r>
              <a:rPr lang="en-US" sz="1800" dirty="0" smtClean="0"/>
              <a:t>institutions</a:t>
            </a:r>
          </a:p>
          <a:p>
            <a:pPr lvl="0"/>
            <a:endParaRPr lang="en-US" sz="800" dirty="0"/>
          </a:p>
          <a:p>
            <a:pPr marL="118872" indent="0">
              <a:buNone/>
            </a:pPr>
            <a:r>
              <a:rPr lang="en-US" sz="1800" dirty="0" smtClean="0"/>
              <a:t>Technology</a:t>
            </a:r>
            <a:endParaRPr lang="en-US" sz="1800" dirty="0"/>
          </a:p>
          <a:p>
            <a:pPr lvl="0"/>
            <a:r>
              <a:rPr lang="en-US" sz="1800" dirty="0" smtClean="0"/>
              <a:t>Create interoperability </a:t>
            </a:r>
            <a:r>
              <a:rPr lang="en-US" sz="1800" dirty="0"/>
              <a:t>between badging </a:t>
            </a:r>
            <a:r>
              <a:rPr lang="en-US" sz="1800" dirty="0" smtClean="0"/>
              <a:t>platforms</a:t>
            </a:r>
            <a:endParaRPr lang="en-US" sz="1800" dirty="0"/>
          </a:p>
          <a:p>
            <a:pPr lvl="0"/>
            <a:r>
              <a:rPr lang="en-US" sz="1800" dirty="0" smtClean="0"/>
              <a:t>Provide </a:t>
            </a:r>
            <a:r>
              <a:rPr lang="en-US" sz="1800" dirty="0"/>
              <a:t>a seamless experience for organizations and </a:t>
            </a:r>
            <a:r>
              <a:rPr lang="en-US" sz="1800" dirty="0" smtClean="0"/>
              <a:t>learners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02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badging all about?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914" y="1600200"/>
            <a:ext cx="54381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Pilot Stage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C-STEMM as an example of </a:t>
            </a:r>
            <a:r>
              <a:rPr lang="en-US" sz="3500" dirty="0" smtClean="0"/>
              <a:t> a </a:t>
            </a:r>
            <a:r>
              <a:rPr lang="en-US" sz="3500" dirty="0"/>
              <a:t>Community of Learning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Grounded </a:t>
            </a:r>
            <a:r>
              <a:rPr lang="en-US" dirty="0" smtClean="0"/>
              <a:t>in……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• shared language (Badges)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best practices (Criteria and Guidelines) </a:t>
            </a:r>
          </a:p>
          <a:p>
            <a:endParaRPr lang="en-US" dirty="0"/>
          </a:p>
          <a:p>
            <a:r>
              <a:rPr lang="en-US" sz="1700" dirty="0"/>
              <a:t>(based on the presentation of the Mentor Framework at January 2014 Hive Meeting)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0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Who’s in the picture?</a:t>
            </a:r>
            <a:br>
              <a:rPr lang="en-US" b="1" dirty="0" smtClean="0"/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3600" dirty="0">
                <a:solidFill>
                  <a:srgbClr val="002060"/>
                </a:solidFill>
              </a:rPr>
              <a:t>hicago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STEM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3600" dirty="0">
                <a:solidFill>
                  <a:srgbClr val="002060"/>
                </a:solidFill>
              </a:rPr>
              <a:t>useum 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Digital Badge Working Group (C-STEMM)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045208"/>
            <a:ext cx="4318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770" y="3679263"/>
            <a:ext cx="1558771" cy="24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904" y="2733177"/>
            <a:ext cx="5451525" cy="109030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896191"/>
            <a:ext cx="2266053" cy="91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650" y="4036528"/>
            <a:ext cx="41148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06404"/>
            <a:ext cx="2406074" cy="17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Youtop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917" y="3427939"/>
            <a:ext cx="1935187" cy="5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1498" y="4923623"/>
            <a:ext cx="2183478" cy="9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8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C-CTEMM Pilot Stage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/>
              <a:t>Connecting Communities of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Align community badges </a:t>
            </a:r>
            <a:r>
              <a:rPr lang="en-US" dirty="0" smtClean="0"/>
              <a:t>(</a:t>
            </a:r>
            <a:r>
              <a:rPr lang="en-US" dirty="0"/>
              <a:t>C-STEMM badges with Common Core + NGSS + </a:t>
            </a:r>
            <a:r>
              <a:rPr lang="en-US" dirty="0" smtClean="0"/>
              <a:t>Project </a:t>
            </a:r>
            <a:r>
              <a:rPr lang="en-US" dirty="0"/>
              <a:t>Exploration’s Framework)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Align program badges with Community </a:t>
            </a:r>
            <a:r>
              <a:rPr lang="en-US" dirty="0" smtClean="0"/>
              <a:t>Badges (</a:t>
            </a:r>
            <a:r>
              <a:rPr lang="en-US" dirty="0" err="1" smtClean="0"/>
              <a:t>Astrojournalism</a:t>
            </a:r>
            <a:r>
              <a:rPr lang="en-US" dirty="0" smtClean="0"/>
              <a:t> </a:t>
            </a:r>
            <a:r>
              <a:rPr lang="en-US" dirty="0"/>
              <a:t>Badges with C-STEMM + Astronomy </a:t>
            </a:r>
            <a:r>
              <a:rPr lang="en-US" dirty="0" smtClean="0"/>
              <a:t>+ </a:t>
            </a:r>
            <a:r>
              <a:rPr lang="en-US" dirty="0"/>
              <a:t>Journalism)</a:t>
            </a:r>
          </a:p>
        </p:txBody>
      </p:sp>
    </p:spTree>
    <p:extLst>
      <p:ext uri="{BB962C8B-B14F-4D97-AF65-F5344CB8AC3E}">
        <p14:creationId xmlns:p14="http://schemas.microsoft.com/office/powerpoint/2010/main" val="338950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Framework</a:t>
            </a:r>
            <a:endParaRPr lang="en-US" dirty="0"/>
          </a:p>
        </p:txBody>
      </p:sp>
      <p:pic>
        <p:nvPicPr>
          <p:cNvPr id="6" name="Picture 2" descr="C:\Users\jschwarz\Desktop\Captures\ScreenHunter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9269"/>
            <a:ext cx="7848600" cy="48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6248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Exploration's Youth Science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C-STEMM BADGES</a:t>
            </a:r>
            <a:endParaRPr lang="en-US" dirty="0"/>
          </a:p>
        </p:txBody>
      </p:sp>
      <p:pic>
        <p:nvPicPr>
          <p:cNvPr id="1026" name="Picture 2" descr="C:\Users\Natasha Walker\AppData\Local\Skitch\Screenshot_071614_070507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36" y="1371600"/>
            <a:ext cx="5610225" cy="52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1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C-STEMM BADGES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800" dirty="0"/>
              <a:t>Facilitate Communication Across Domains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Consider </a:t>
            </a:r>
            <a:r>
              <a:rPr lang="en-US" sz="4000" dirty="0"/>
              <a:t>an </a:t>
            </a:r>
            <a:r>
              <a:rPr lang="en-US" sz="4000" dirty="0" err="1"/>
              <a:t>Astrojournalism</a:t>
            </a:r>
            <a:r>
              <a:rPr lang="en-US" sz="4000" dirty="0"/>
              <a:t> Badge aligned with C-STEMM </a:t>
            </a:r>
            <a:r>
              <a:rPr lang="en-US" sz="4000" dirty="0" smtClean="0"/>
              <a:t>+ Astronomy </a:t>
            </a:r>
            <a:r>
              <a:rPr lang="en-US" sz="4000" dirty="0"/>
              <a:t>+ Journalism that includes as evidence, an article </a:t>
            </a:r>
            <a:r>
              <a:rPr lang="en-US" sz="4000" dirty="0" smtClean="0"/>
              <a:t>the learner </a:t>
            </a:r>
            <a:r>
              <a:rPr lang="en-US" sz="4000" dirty="0"/>
              <a:t>wrote.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learner could share their </a:t>
            </a:r>
            <a:r>
              <a:rPr lang="en-US" sz="4000" dirty="0" smtClean="0"/>
              <a:t>badge as </a:t>
            </a:r>
            <a:r>
              <a:rPr lang="en-US" sz="4000" dirty="0"/>
              <a:t>part of an application to a C-STEMM </a:t>
            </a:r>
            <a:r>
              <a:rPr lang="en-US" sz="4000" dirty="0" smtClean="0"/>
              <a:t>program: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• with their science teacher at school</a:t>
            </a:r>
          </a:p>
          <a:p>
            <a:pPr marL="0" indent="0">
              <a:buNone/>
            </a:pPr>
            <a:r>
              <a:rPr lang="en-US" sz="4000" dirty="0"/>
              <a:t>• with the editor of their school </a:t>
            </a:r>
            <a:r>
              <a:rPr lang="en-US" sz="4000" dirty="0" smtClean="0"/>
              <a:t>newspaper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All leading to a community of learning for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2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C-STEMM BADGES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158240"/>
            <a:ext cx="4572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What we did…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Meet monthly</a:t>
            </a:r>
            <a:endParaRPr lang="en-US" sz="2400" dirty="0"/>
          </a:p>
          <a:p>
            <a:r>
              <a:rPr lang="en-US" sz="2400" dirty="0"/>
              <a:t>Identify (agree on) relevant skills and criteria</a:t>
            </a:r>
          </a:p>
          <a:p>
            <a:r>
              <a:rPr lang="en-US" sz="2400" dirty="0"/>
              <a:t>Build out badge system (specify learning outcomes and assessment for issuing badges)</a:t>
            </a:r>
          </a:p>
          <a:p>
            <a:r>
              <a:rPr lang="en-US" sz="2400" dirty="0"/>
              <a:t>Choose technologies and create badges</a:t>
            </a:r>
          </a:p>
          <a:p>
            <a:r>
              <a:rPr lang="en-US" sz="2400" dirty="0"/>
              <a:t>Pilot test</a:t>
            </a:r>
          </a:p>
          <a:p>
            <a:r>
              <a:rPr lang="en-US" sz="2400" dirty="0"/>
              <a:t>Evaluate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53000" y="1219200"/>
            <a:ext cx="3810000" cy="4523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What we learned…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How do we implement badges with limited </a:t>
            </a:r>
            <a:r>
              <a:rPr lang="en-US" sz="2400" dirty="0" smtClean="0"/>
              <a:t>technology?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can badges be integrated effectively into the learning </a:t>
            </a:r>
            <a:r>
              <a:rPr lang="en-US" sz="2400" dirty="0" smtClean="0"/>
              <a:t>context?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can we give value to badges for youth, and the public?</a:t>
            </a:r>
          </a:p>
        </p:txBody>
      </p:sp>
    </p:spTree>
    <p:extLst>
      <p:ext uri="{BB962C8B-B14F-4D97-AF65-F5344CB8AC3E}">
        <p14:creationId xmlns:p14="http://schemas.microsoft.com/office/powerpoint/2010/main" val="230114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409</Words>
  <Application>Microsoft Macintosh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C-STEMBE BADGING Community STEM Badges Ecosystem</vt:lpstr>
      <vt:lpstr>What’s badging all about?</vt:lpstr>
      <vt:lpstr>Pilot Stage</vt:lpstr>
      <vt:lpstr>Who’s in the picture? Chicago STEM Museum  Digital Badge Working Group (C-STEMM)</vt:lpstr>
      <vt:lpstr>C-CTEMM Pilot Stage</vt:lpstr>
      <vt:lpstr>Framework</vt:lpstr>
      <vt:lpstr>C-STEMM BADGES</vt:lpstr>
      <vt:lpstr>C-STEMM BADGES</vt:lpstr>
      <vt:lpstr>C-STEMM BADGES</vt:lpstr>
      <vt:lpstr>PowerPoint Presentation</vt:lpstr>
      <vt:lpstr>C-STEMBE Goals</vt:lpstr>
      <vt:lpstr>C-STEMBE Working Groups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nsw</dc:creator>
  <cp:lastModifiedBy>Samantha Hedges</cp:lastModifiedBy>
  <cp:revision>11</cp:revision>
  <cp:lastPrinted>2014-06-17T18:32:00Z</cp:lastPrinted>
  <dcterms:created xsi:type="dcterms:W3CDTF">2013-05-22T15:51:51Z</dcterms:created>
  <dcterms:modified xsi:type="dcterms:W3CDTF">2014-07-17T03:17:05Z</dcterms:modified>
</cp:coreProperties>
</file>