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62" r:id="rId5"/>
    <p:sldId id="263" r:id="rId6"/>
    <p:sldId id="265" r:id="rId7"/>
    <p:sldId id="264" r:id="rId8"/>
    <p:sldId id="260" r:id="rId9"/>
    <p:sldId id="267" r:id="rId10"/>
    <p:sldId id="269" r:id="rId11"/>
    <p:sldId id="261" r:id="rId12"/>
    <p:sldId id="268" r:id="rId13"/>
    <p:sldId id="266" r:id="rId14"/>
    <p:sldId id="270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67F"/>
    <a:srgbClr val="F9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82060" autoAdjust="0"/>
  </p:normalViewPr>
  <p:slideViewPr>
    <p:cSldViewPr>
      <p:cViewPr>
        <p:scale>
          <a:sx n="70" d="100"/>
          <a:sy n="70" d="100"/>
        </p:scale>
        <p:origin x="-13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AF444-1811-E143-9D58-5564A536E2C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7FE87-9BA1-7748-81FA-E30B0193FDA3}">
      <dgm:prSet custT="1"/>
      <dgm:spPr/>
      <dgm:t>
        <a:bodyPr/>
        <a:lstStyle/>
        <a:p>
          <a:pPr rtl="0"/>
          <a:r>
            <a:rPr lang="en-US" sz="3600" b="0" dirty="0" smtClean="0"/>
            <a:t>Planning</a:t>
          </a:r>
          <a:endParaRPr lang="en-US" sz="1800" dirty="0"/>
        </a:p>
      </dgm:t>
    </dgm:pt>
    <dgm:pt modelId="{6E25F002-0827-4E4B-9DC3-739F3280E6A5}" type="parTrans" cxnId="{53AE5AB9-F952-7447-AAA9-FC008823C429}">
      <dgm:prSet/>
      <dgm:spPr/>
      <dgm:t>
        <a:bodyPr/>
        <a:lstStyle/>
        <a:p>
          <a:endParaRPr lang="en-US"/>
        </a:p>
      </dgm:t>
    </dgm:pt>
    <dgm:pt modelId="{3F1C6845-B471-FC4B-8C64-ACC3CF97B114}" type="sibTrans" cxnId="{53AE5AB9-F952-7447-AAA9-FC008823C429}">
      <dgm:prSet/>
      <dgm:spPr/>
      <dgm:t>
        <a:bodyPr/>
        <a:lstStyle/>
        <a:p>
          <a:endParaRPr lang="en-US"/>
        </a:p>
      </dgm:t>
    </dgm:pt>
    <dgm:pt modelId="{3D96B287-277B-1A45-895E-300DF59AA887}">
      <dgm:prSet custT="1"/>
      <dgm:spPr/>
      <dgm:t>
        <a:bodyPr/>
        <a:lstStyle/>
        <a:p>
          <a:r>
            <a:rPr lang="en-US" sz="2000" dirty="0" smtClean="0"/>
            <a:t>Pilot Implementation</a:t>
          </a:r>
          <a:endParaRPr lang="en-US" sz="2000" dirty="0"/>
        </a:p>
      </dgm:t>
    </dgm:pt>
    <dgm:pt modelId="{CA7A9C96-53EC-F042-808C-DC53D4A6206A}" type="parTrans" cxnId="{50F13B22-6BD2-7B44-BE19-43ED348ECA9B}">
      <dgm:prSet/>
      <dgm:spPr/>
      <dgm:t>
        <a:bodyPr/>
        <a:lstStyle/>
        <a:p>
          <a:endParaRPr lang="en-US"/>
        </a:p>
      </dgm:t>
    </dgm:pt>
    <dgm:pt modelId="{88B57113-8047-154B-8480-CF1AF6071AD9}" type="sibTrans" cxnId="{50F13B22-6BD2-7B44-BE19-43ED348ECA9B}">
      <dgm:prSet/>
      <dgm:spPr/>
      <dgm:t>
        <a:bodyPr/>
        <a:lstStyle/>
        <a:p>
          <a:endParaRPr lang="en-US"/>
        </a:p>
      </dgm:t>
    </dgm:pt>
    <dgm:pt modelId="{C3ED675C-A729-5B45-BD35-F4061799DC7A}">
      <dgm:prSet/>
      <dgm:spPr/>
      <dgm:t>
        <a:bodyPr/>
        <a:lstStyle/>
        <a:p>
          <a:r>
            <a:rPr lang="en-US" dirty="0" smtClean="0"/>
            <a:t>Expansion</a:t>
          </a:r>
          <a:endParaRPr lang="en-US" dirty="0"/>
        </a:p>
      </dgm:t>
    </dgm:pt>
    <dgm:pt modelId="{760DBBE8-1D5F-6C47-BFFB-DBD7A8D969C5}" type="parTrans" cxnId="{B06E3E1D-B19A-2E42-863A-46CC91E6701D}">
      <dgm:prSet/>
      <dgm:spPr/>
      <dgm:t>
        <a:bodyPr/>
        <a:lstStyle/>
        <a:p>
          <a:endParaRPr lang="en-US"/>
        </a:p>
      </dgm:t>
    </dgm:pt>
    <dgm:pt modelId="{C70DF1F4-4EBD-7045-AEA9-C3346075C226}" type="sibTrans" cxnId="{B06E3E1D-B19A-2E42-863A-46CC91E6701D}">
      <dgm:prSet/>
      <dgm:spPr/>
      <dgm:t>
        <a:bodyPr/>
        <a:lstStyle/>
        <a:p>
          <a:endParaRPr lang="en-US"/>
        </a:p>
      </dgm:t>
    </dgm:pt>
    <dgm:pt modelId="{C4FDCB5E-39F7-1642-91D1-DB04AFCCA32E}" type="pres">
      <dgm:prSet presAssocID="{070AF444-1811-E143-9D58-5564A536E2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475C8-66F4-0844-B815-7592955F845C}" type="pres">
      <dgm:prSet presAssocID="{8297FE87-9BA1-7748-81FA-E30B0193FD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81700-D832-C24D-B4E3-2E9CEDCC01B6}" type="pres">
      <dgm:prSet presAssocID="{3F1C6845-B471-FC4B-8C64-ACC3CF97B11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B2F1B0-2C1E-324C-BFB5-618E4429A725}" type="pres">
      <dgm:prSet presAssocID="{3F1C6845-B471-FC4B-8C64-ACC3CF97B11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E911F78-F4F6-4A49-9402-B3C796D704DC}" type="pres">
      <dgm:prSet presAssocID="{3D96B287-277B-1A45-895E-300DF59AA8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87AFF-8971-DC4F-A737-7C2153FBCDE4}" type="pres">
      <dgm:prSet presAssocID="{88B57113-8047-154B-8480-CF1AF6071A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36CE09-AEA2-F84D-AF7C-6FAB2AC42DE0}" type="pres">
      <dgm:prSet presAssocID="{88B57113-8047-154B-8480-CF1AF6071A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1021332-656C-F24F-AE32-085903641154}" type="pres">
      <dgm:prSet presAssocID="{C3ED675C-A729-5B45-BD35-F4061799DC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6EAC5-C59A-FE4A-B770-62C83F1A5AC6}" type="presOf" srcId="{3D96B287-277B-1A45-895E-300DF59AA887}" destId="{9E911F78-F4F6-4A49-9402-B3C796D704DC}" srcOrd="0" destOrd="0" presId="urn:microsoft.com/office/officeart/2005/8/layout/process1"/>
    <dgm:cxn modelId="{B06E3E1D-B19A-2E42-863A-46CC91E6701D}" srcId="{070AF444-1811-E143-9D58-5564A536E2C2}" destId="{C3ED675C-A729-5B45-BD35-F4061799DC7A}" srcOrd="2" destOrd="0" parTransId="{760DBBE8-1D5F-6C47-BFFB-DBD7A8D969C5}" sibTransId="{C70DF1F4-4EBD-7045-AEA9-C3346075C226}"/>
    <dgm:cxn modelId="{341C7321-FB8D-9F41-9AA7-FF8D36321E41}" type="presOf" srcId="{8297FE87-9BA1-7748-81FA-E30B0193FDA3}" destId="{6CA475C8-66F4-0844-B815-7592955F845C}" srcOrd="0" destOrd="0" presId="urn:microsoft.com/office/officeart/2005/8/layout/process1"/>
    <dgm:cxn modelId="{E7B48521-AA2D-6149-AA3F-CFFA5D7D5A56}" type="presOf" srcId="{88B57113-8047-154B-8480-CF1AF6071AD9}" destId="{6C36CE09-AEA2-F84D-AF7C-6FAB2AC42DE0}" srcOrd="1" destOrd="0" presId="urn:microsoft.com/office/officeart/2005/8/layout/process1"/>
    <dgm:cxn modelId="{5ACB5E1B-87A4-A445-9B24-625F68EF8464}" type="presOf" srcId="{C3ED675C-A729-5B45-BD35-F4061799DC7A}" destId="{D1021332-656C-F24F-AE32-085903641154}" srcOrd="0" destOrd="0" presId="urn:microsoft.com/office/officeart/2005/8/layout/process1"/>
    <dgm:cxn modelId="{C1A6D9AB-7C78-D640-9D84-73C65E1BC892}" type="presOf" srcId="{3F1C6845-B471-FC4B-8C64-ACC3CF97B114}" destId="{45B2F1B0-2C1E-324C-BFB5-618E4429A725}" srcOrd="1" destOrd="0" presId="urn:microsoft.com/office/officeart/2005/8/layout/process1"/>
    <dgm:cxn modelId="{50F13B22-6BD2-7B44-BE19-43ED348ECA9B}" srcId="{070AF444-1811-E143-9D58-5564A536E2C2}" destId="{3D96B287-277B-1A45-895E-300DF59AA887}" srcOrd="1" destOrd="0" parTransId="{CA7A9C96-53EC-F042-808C-DC53D4A6206A}" sibTransId="{88B57113-8047-154B-8480-CF1AF6071AD9}"/>
    <dgm:cxn modelId="{B97E7FE7-645B-4243-88D2-3B17C574A594}" type="presOf" srcId="{070AF444-1811-E143-9D58-5564A536E2C2}" destId="{C4FDCB5E-39F7-1642-91D1-DB04AFCCA32E}" srcOrd="0" destOrd="0" presId="urn:microsoft.com/office/officeart/2005/8/layout/process1"/>
    <dgm:cxn modelId="{5F47623E-D29A-6644-93D5-E6D8B0905B1D}" type="presOf" srcId="{3F1C6845-B471-FC4B-8C64-ACC3CF97B114}" destId="{E1E81700-D832-C24D-B4E3-2E9CEDCC01B6}" srcOrd="0" destOrd="0" presId="urn:microsoft.com/office/officeart/2005/8/layout/process1"/>
    <dgm:cxn modelId="{53AE5AB9-F952-7447-AAA9-FC008823C429}" srcId="{070AF444-1811-E143-9D58-5564A536E2C2}" destId="{8297FE87-9BA1-7748-81FA-E30B0193FDA3}" srcOrd="0" destOrd="0" parTransId="{6E25F002-0827-4E4B-9DC3-739F3280E6A5}" sibTransId="{3F1C6845-B471-FC4B-8C64-ACC3CF97B114}"/>
    <dgm:cxn modelId="{4B295A63-843B-B444-8283-6772889F5E67}" type="presOf" srcId="{88B57113-8047-154B-8480-CF1AF6071AD9}" destId="{E6987AFF-8971-DC4F-A737-7C2153FBCDE4}" srcOrd="0" destOrd="0" presId="urn:microsoft.com/office/officeart/2005/8/layout/process1"/>
    <dgm:cxn modelId="{7D88CFB6-77AB-9B44-9721-37CC2354678A}" type="presParOf" srcId="{C4FDCB5E-39F7-1642-91D1-DB04AFCCA32E}" destId="{6CA475C8-66F4-0844-B815-7592955F845C}" srcOrd="0" destOrd="0" presId="urn:microsoft.com/office/officeart/2005/8/layout/process1"/>
    <dgm:cxn modelId="{367BAD88-F6B5-9842-8688-D69DA71EB13F}" type="presParOf" srcId="{C4FDCB5E-39F7-1642-91D1-DB04AFCCA32E}" destId="{E1E81700-D832-C24D-B4E3-2E9CEDCC01B6}" srcOrd="1" destOrd="0" presId="urn:microsoft.com/office/officeart/2005/8/layout/process1"/>
    <dgm:cxn modelId="{FF661C4A-41C9-3840-908C-07218F36ECC3}" type="presParOf" srcId="{E1E81700-D832-C24D-B4E3-2E9CEDCC01B6}" destId="{45B2F1B0-2C1E-324C-BFB5-618E4429A725}" srcOrd="0" destOrd="0" presId="urn:microsoft.com/office/officeart/2005/8/layout/process1"/>
    <dgm:cxn modelId="{082EA1A8-E3D6-724E-A7FA-2E92385B80B7}" type="presParOf" srcId="{C4FDCB5E-39F7-1642-91D1-DB04AFCCA32E}" destId="{9E911F78-F4F6-4A49-9402-B3C796D704DC}" srcOrd="2" destOrd="0" presId="urn:microsoft.com/office/officeart/2005/8/layout/process1"/>
    <dgm:cxn modelId="{2E0FB971-BEB6-2E44-B459-AA93B181C35B}" type="presParOf" srcId="{C4FDCB5E-39F7-1642-91D1-DB04AFCCA32E}" destId="{E6987AFF-8971-DC4F-A737-7C2153FBCDE4}" srcOrd="3" destOrd="0" presId="urn:microsoft.com/office/officeart/2005/8/layout/process1"/>
    <dgm:cxn modelId="{DB49A74D-2C06-514E-9A00-7BD59E0938CB}" type="presParOf" srcId="{E6987AFF-8971-DC4F-A737-7C2153FBCDE4}" destId="{6C36CE09-AEA2-F84D-AF7C-6FAB2AC42DE0}" srcOrd="0" destOrd="0" presId="urn:microsoft.com/office/officeart/2005/8/layout/process1"/>
    <dgm:cxn modelId="{5B69C2FC-3ADE-334B-BDBF-94D603521A54}" type="presParOf" srcId="{C4FDCB5E-39F7-1642-91D1-DB04AFCCA32E}" destId="{D1021332-656C-F24F-AE32-08590364115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666D3-D7B9-D744-91D6-DC68A97086EC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82465-6CB8-F040-8B6D-8811AB9CA518}">
      <dgm:prSet phldrT="[Text]"/>
      <dgm:spPr>
        <a:solidFill>
          <a:srgbClr val="F96302"/>
        </a:solidFill>
      </dgm:spPr>
      <dgm:t>
        <a:bodyPr/>
        <a:lstStyle/>
        <a:p>
          <a:r>
            <a:rPr lang="en-US" b="1" dirty="0" smtClean="0"/>
            <a:t>Central Falls</a:t>
          </a:r>
          <a:endParaRPr lang="en-US" b="1" dirty="0"/>
        </a:p>
      </dgm:t>
    </dgm:pt>
    <dgm:pt modelId="{BFDF3C3D-DB70-D947-8560-70BB4B2F0700}" type="parTrans" cxnId="{5AEFC408-8D38-024B-891D-DB287A6F7D87}">
      <dgm:prSet/>
      <dgm:spPr/>
      <dgm:t>
        <a:bodyPr/>
        <a:lstStyle/>
        <a:p>
          <a:endParaRPr lang="en-US"/>
        </a:p>
      </dgm:t>
    </dgm:pt>
    <dgm:pt modelId="{A9EBC43F-CC88-C24E-9A40-F6A63728E5BC}" type="sibTrans" cxnId="{5AEFC408-8D38-024B-891D-DB287A6F7D87}">
      <dgm:prSet/>
      <dgm:spPr/>
      <dgm:t>
        <a:bodyPr/>
        <a:lstStyle/>
        <a:p>
          <a:endParaRPr lang="en-US"/>
        </a:p>
      </dgm:t>
    </dgm:pt>
    <dgm:pt modelId="{22F41F79-B4A8-3A4F-A1CC-BDA4AD639C26}">
      <dgm:prSet phldrT="[Text]" custT="1"/>
      <dgm:spPr/>
      <dgm:t>
        <a:bodyPr/>
        <a:lstStyle/>
        <a:p>
          <a:r>
            <a:rPr lang="en-US" sz="1600" dirty="0" smtClean="0"/>
            <a:t>Create multiple pathways to graduation as part of school-wide transformation– credit recovery</a:t>
          </a:r>
          <a:endParaRPr lang="en-US" sz="1600" dirty="0"/>
        </a:p>
      </dgm:t>
    </dgm:pt>
    <dgm:pt modelId="{E8DB4E33-97EC-8D43-AE54-D174B1F8B2B1}" type="parTrans" cxnId="{DCB6EFE4-6602-8541-9653-04300F2E17B0}">
      <dgm:prSet/>
      <dgm:spPr/>
      <dgm:t>
        <a:bodyPr/>
        <a:lstStyle/>
        <a:p>
          <a:endParaRPr lang="en-US"/>
        </a:p>
      </dgm:t>
    </dgm:pt>
    <dgm:pt modelId="{7ADE492B-1BE4-C942-8DF6-5DC39AD03B21}" type="sibTrans" cxnId="{DCB6EFE4-6602-8541-9653-04300F2E17B0}">
      <dgm:prSet/>
      <dgm:spPr/>
      <dgm:t>
        <a:bodyPr/>
        <a:lstStyle/>
        <a:p>
          <a:endParaRPr lang="en-US"/>
        </a:p>
      </dgm:t>
    </dgm:pt>
    <dgm:pt modelId="{6DAA13F6-0986-A74E-A1CC-E2CD1F167FED}">
      <dgm:prSet phldrT="[Text]"/>
      <dgm:spPr>
        <a:solidFill>
          <a:srgbClr val="F96302"/>
        </a:solidFill>
      </dgm:spPr>
      <dgm:t>
        <a:bodyPr/>
        <a:lstStyle/>
        <a:p>
          <a:r>
            <a:rPr lang="en-US" b="1" dirty="0" smtClean="0"/>
            <a:t>Burrillville</a:t>
          </a:r>
          <a:endParaRPr lang="en-US" b="1" dirty="0"/>
        </a:p>
      </dgm:t>
    </dgm:pt>
    <dgm:pt modelId="{49994366-DA2C-C04A-AC1C-FAE67FD68214}" type="parTrans" cxnId="{9EAE035C-3155-6A4B-AD1E-31EB845783F1}">
      <dgm:prSet/>
      <dgm:spPr/>
      <dgm:t>
        <a:bodyPr/>
        <a:lstStyle/>
        <a:p>
          <a:endParaRPr lang="en-US"/>
        </a:p>
      </dgm:t>
    </dgm:pt>
    <dgm:pt modelId="{6FC381D9-1E1D-5C4F-8029-82A1D1437B6B}" type="sibTrans" cxnId="{9EAE035C-3155-6A4B-AD1E-31EB845783F1}">
      <dgm:prSet/>
      <dgm:spPr/>
      <dgm:t>
        <a:bodyPr/>
        <a:lstStyle/>
        <a:p>
          <a:endParaRPr lang="en-US"/>
        </a:p>
      </dgm:t>
    </dgm:pt>
    <dgm:pt modelId="{01D8FB53-1670-474B-A4DD-F66011DBD6AD}">
      <dgm:prSet phldrT="[Text]" custT="1"/>
      <dgm:spPr/>
      <dgm:t>
        <a:bodyPr/>
        <a:lstStyle/>
        <a:p>
          <a:r>
            <a:rPr lang="en-US" sz="1600" dirty="0" smtClean="0"/>
            <a:t>Personalized learning for unique student needs</a:t>
          </a:r>
          <a:endParaRPr lang="en-US" sz="1600" dirty="0"/>
        </a:p>
      </dgm:t>
    </dgm:pt>
    <dgm:pt modelId="{574B055C-C254-BA4F-982F-84181D27645F}" type="parTrans" cxnId="{D65CF2A6-46F1-C346-9D83-AC56C07296B3}">
      <dgm:prSet/>
      <dgm:spPr/>
      <dgm:t>
        <a:bodyPr/>
        <a:lstStyle/>
        <a:p>
          <a:endParaRPr lang="en-US"/>
        </a:p>
      </dgm:t>
    </dgm:pt>
    <dgm:pt modelId="{AFC71F93-5F68-1440-8B74-78414403CE36}" type="sibTrans" cxnId="{D65CF2A6-46F1-C346-9D83-AC56C07296B3}">
      <dgm:prSet/>
      <dgm:spPr/>
      <dgm:t>
        <a:bodyPr/>
        <a:lstStyle/>
        <a:p>
          <a:endParaRPr lang="en-US"/>
        </a:p>
      </dgm:t>
    </dgm:pt>
    <dgm:pt modelId="{CAACB366-1F7D-914B-99BB-8221DF7A35F8}">
      <dgm:prSet phldrT="[Text]" custT="1"/>
      <dgm:spPr/>
      <dgm:t>
        <a:bodyPr/>
        <a:lstStyle/>
        <a:p>
          <a:r>
            <a:rPr lang="en-US" sz="1600" dirty="0" smtClean="0"/>
            <a:t>Fulfill digital portfolio requirement</a:t>
          </a:r>
          <a:endParaRPr lang="en-US" sz="1600" dirty="0"/>
        </a:p>
      </dgm:t>
    </dgm:pt>
    <dgm:pt modelId="{0307A1D5-5067-5648-B72D-C847943A1898}" type="parTrans" cxnId="{1F3BC722-57DD-064D-A5E3-D9B73B574509}">
      <dgm:prSet/>
      <dgm:spPr/>
      <dgm:t>
        <a:bodyPr/>
        <a:lstStyle/>
        <a:p>
          <a:endParaRPr lang="en-US"/>
        </a:p>
      </dgm:t>
    </dgm:pt>
    <dgm:pt modelId="{13530DA6-5B42-4D45-9DA3-535B6AC6E3F3}" type="sibTrans" cxnId="{1F3BC722-57DD-064D-A5E3-D9B73B574509}">
      <dgm:prSet/>
      <dgm:spPr/>
      <dgm:t>
        <a:bodyPr/>
        <a:lstStyle/>
        <a:p>
          <a:endParaRPr lang="en-US"/>
        </a:p>
      </dgm:t>
    </dgm:pt>
    <dgm:pt modelId="{6A412871-2CA9-3848-8ED2-014CF6DC084D}">
      <dgm:prSet phldrT="[Text]"/>
      <dgm:spPr>
        <a:solidFill>
          <a:srgbClr val="F96302"/>
        </a:solidFill>
      </dgm:spPr>
      <dgm:t>
        <a:bodyPr/>
        <a:lstStyle/>
        <a:p>
          <a:r>
            <a:rPr lang="en-US" b="1" dirty="0" smtClean="0"/>
            <a:t>Westerly </a:t>
          </a:r>
          <a:endParaRPr lang="en-US" b="1" dirty="0"/>
        </a:p>
      </dgm:t>
    </dgm:pt>
    <dgm:pt modelId="{8E1749FD-3D06-8747-A1BE-36976AD8346D}" type="parTrans" cxnId="{C2F438CD-039B-C543-87BA-2E5EAE818735}">
      <dgm:prSet/>
      <dgm:spPr/>
      <dgm:t>
        <a:bodyPr/>
        <a:lstStyle/>
        <a:p>
          <a:endParaRPr lang="en-US"/>
        </a:p>
      </dgm:t>
    </dgm:pt>
    <dgm:pt modelId="{7CE6069C-F22D-024B-83CE-7BE7CEBDD2AE}" type="sibTrans" cxnId="{C2F438CD-039B-C543-87BA-2E5EAE818735}">
      <dgm:prSet/>
      <dgm:spPr/>
      <dgm:t>
        <a:bodyPr/>
        <a:lstStyle/>
        <a:p>
          <a:endParaRPr lang="en-US"/>
        </a:p>
      </dgm:t>
    </dgm:pt>
    <dgm:pt modelId="{AA94013F-71E7-1C40-81A3-B2B88E14DAFA}">
      <dgm:prSet phldrT="[Text]" custT="1"/>
      <dgm:spPr/>
      <dgm:t>
        <a:bodyPr/>
        <a:lstStyle/>
        <a:p>
          <a:r>
            <a:rPr lang="en-US" sz="1600" dirty="0" smtClean="0"/>
            <a:t>Support transition from middle school to high school</a:t>
          </a:r>
          <a:endParaRPr lang="en-US" sz="1600" dirty="0"/>
        </a:p>
      </dgm:t>
    </dgm:pt>
    <dgm:pt modelId="{A5A3B60E-E63B-DE46-BD61-8BFCE4D90CFD}" type="parTrans" cxnId="{4A2B9A58-9625-DF4A-B2C8-6340B99BACE8}">
      <dgm:prSet/>
      <dgm:spPr/>
      <dgm:t>
        <a:bodyPr/>
        <a:lstStyle/>
        <a:p>
          <a:endParaRPr lang="en-US"/>
        </a:p>
      </dgm:t>
    </dgm:pt>
    <dgm:pt modelId="{4992968C-7471-6546-98DE-ABD053E152B2}" type="sibTrans" cxnId="{4A2B9A58-9625-DF4A-B2C8-6340B99BACE8}">
      <dgm:prSet/>
      <dgm:spPr/>
      <dgm:t>
        <a:bodyPr/>
        <a:lstStyle/>
        <a:p>
          <a:endParaRPr lang="en-US"/>
        </a:p>
      </dgm:t>
    </dgm:pt>
    <dgm:pt modelId="{7BD007CE-555A-604D-8495-9D79110E2B2C}">
      <dgm:prSet phldrT="[Text]" custT="1"/>
      <dgm:spPr/>
      <dgm:t>
        <a:bodyPr/>
        <a:lstStyle/>
        <a:p>
          <a:r>
            <a:rPr lang="en-US" sz="1600" dirty="0" smtClean="0"/>
            <a:t>Improve student engagement and school culture and climate</a:t>
          </a:r>
          <a:endParaRPr lang="en-US" sz="1600" dirty="0"/>
        </a:p>
      </dgm:t>
    </dgm:pt>
    <dgm:pt modelId="{39192B3D-B571-164D-A684-6634FE3D928D}" type="parTrans" cxnId="{67908A03-8A53-AB45-BC51-BC293F98FBB0}">
      <dgm:prSet/>
      <dgm:spPr/>
      <dgm:t>
        <a:bodyPr/>
        <a:lstStyle/>
        <a:p>
          <a:endParaRPr lang="en-US"/>
        </a:p>
      </dgm:t>
    </dgm:pt>
    <dgm:pt modelId="{EFD008EF-FC97-1242-AC95-A3F5DE0AF62B}" type="sibTrans" cxnId="{67908A03-8A53-AB45-BC51-BC293F98FBB0}">
      <dgm:prSet/>
      <dgm:spPr/>
      <dgm:t>
        <a:bodyPr/>
        <a:lstStyle/>
        <a:p>
          <a:endParaRPr lang="en-US"/>
        </a:p>
      </dgm:t>
    </dgm:pt>
    <dgm:pt modelId="{BD7E4D66-FE9E-9A4D-89B0-245AB07EAABB}">
      <dgm:prSet/>
      <dgm:spPr>
        <a:solidFill>
          <a:srgbClr val="F96302"/>
        </a:solidFill>
      </dgm:spPr>
      <dgm:t>
        <a:bodyPr/>
        <a:lstStyle/>
        <a:p>
          <a:r>
            <a:rPr lang="en-US" b="1" dirty="0" smtClean="0"/>
            <a:t>Cumberland</a:t>
          </a:r>
          <a:endParaRPr lang="en-US" b="1" dirty="0"/>
        </a:p>
      </dgm:t>
    </dgm:pt>
    <dgm:pt modelId="{EC9CD41D-C51B-C549-AB42-20FDBBB8A969}" type="parTrans" cxnId="{F79EDCBD-1CB8-C944-B08B-F07BE025995A}">
      <dgm:prSet/>
      <dgm:spPr/>
      <dgm:t>
        <a:bodyPr/>
        <a:lstStyle/>
        <a:p>
          <a:endParaRPr lang="en-US"/>
        </a:p>
      </dgm:t>
    </dgm:pt>
    <dgm:pt modelId="{4F1592CC-E0C4-FC4C-BDD0-6EBB5EFC2C5D}" type="sibTrans" cxnId="{F79EDCBD-1CB8-C944-B08B-F07BE025995A}">
      <dgm:prSet/>
      <dgm:spPr/>
      <dgm:t>
        <a:bodyPr/>
        <a:lstStyle/>
        <a:p>
          <a:endParaRPr lang="en-US"/>
        </a:p>
      </dgm:t>
    </dgm:pt>
    <dgm:pt modelId="{BDA6B0F9-7D3C-D948-AFF9-640F22EAF3DC}">
      <dgm:prSet/>
      <dgm:spPr/>
      <dgm:t>
        <a:bodyPr/>
        <a:lstStyle/>
        <a:p>
          <a:r>
            <a:rPr lang="en-US" dirty="0" smtClean="0"/>
            <a:t>Create interdisciplinary learning experiences</a:t>
          </a:r>
          <a:endParaRPr lang="en-US" dirty="0"/>
        </a:p>
      </dgm:t>
    </dgm:pt>
    <dgm:pt modelId="{79BF370A-F756-1248-A912-71D0DC4EDFF0}" type="parTrans" cxnId="{63E37DE3-8C90-D34D-BB07-625459C10EB1}">
      <dgm:prSet/>
      <dgm:spPr/>
      <dgm:t>
        <a:bodyPr/>
        <a:lstStyle/>
        <a:p>
          <a:endParaRPr lang="en-US"/>
        </a:p>
      </dgm:t>
    </dgm:pt>
    <dgm:pt modelId="{9CAEDCBE-3C34-BB46-85B8-FED1625A5BA2}" type="sibTrans" cxnId="{63E37DE3-8C90-D34D-BB07-625459C10EB1}">
      <dgm:prSet/>
      <dgm:spPr/>
      <dgm:t>
        <a:bodyPr/>
        <a:lstStyle/>
        <a:p>
          <a:endParaRPr lang="en-US"/>
        </a:p>
      </dgm:t>
    </dgm:pt>
    <dgm:pt modelId="{6ECD9C9C-DB93-4645-A19E-6169DC8059A2}">
      <dgm:prSet phldrT="[Text]" custT="1"/>
      <dgm:spPr/>
      <dgm:t>
        <a:bodyPr/>
        <a:lstStyle/>
        <a:p>
          <a:r>
            <a:rPr lang="en-US" sz="1600" dirty="0" smtClean="0"/>
            <a:t>Tie multiple expanded learning efforts together</a:t>
          </a:r>
          <a:endParaRPr lang="en-US" sz="1600" dirty="0"/>
        </a:p>
      </dgm:t>
    </dgm:pt>
    <dgm:pt modelId="{D3C3774F-6B50-DF43-958A-9CEB16BF81D7}" type="parTrans" cxnId="{317691EE-71B2-7747-BF87-78EFCA9CA10A}">
      <dgm:prSet/>
      <dgm:spPr/>
      <dgm:t>
        <a:bodyPr/>
        <a:lstStyle/>
        <a:p>
          <a:endParaRPr lang="en-US"/>
        </a:p>
      </dgm:t>
    </dgm:pt>
    <dgm:pt modelId="{154D730A-3E63-644D-88DB-44C51161A122}" type="sibTrans" cxnId="{317691EE-71B2-7747-BF87-78EFCA9CA10A}">
      <dgm:prSet/>
      <dgm:spPr/>
      <dgm:t>
        <a:bodyPr/>
        <a:lstStyle/>
        <a:p>
          <a:endParaRPr lang="en-US"/>
        </a:p>
      </dgm:t>
    </dgm:pt>
    <dgm:pt modelId="{C2CC186F-3D8D-3A4C-98FB-32A7530B21C4}">
      <dgm:prSet/>
      <dgm:spPr/>
      <dgm:t>
        <a:bodyPr/>
        <a:lstStyle/>
        <a:p>
          <a:r>
            <a:rPr lang="en-US" dirty="0" smtClean="0"/>
            <a:t>Enhance afterschool offerings, increase partnerships</a:t>
          </a:r>
          <a:endParaRPr lang="en-US" dirty="0"/>
        </a:p>
      </dgm:t>
    </dgm:pt>
    <dgm:pt modelId="{10E632DC-C14B-EF4B-85A6-FBFBDCCC2497}" type="sibTrans" cxnId="{64872012-5B58-EE40-8E04-57889DC28B72}">
      <dgm:prSet/>
      <dgm:spPr/>
      <dgm:t>
        <a:bodyPr/>
        <a:lstStyle/>
        <a:p>
          <a:endParaRPr lang="en-US"/>
        </a:p>
      </dgm:t>
    </dgm:pt>
    <dgm:pt modelId="{FF8E1209-FD57-3040-81DF-0E5216AC7D59}" type="parTrans" cxnId="{64872012-5B58-EE40-8E04-57889DC28B72}">
      <dgm:prSet/>
      <dgm:spPr/>
      <dgm:t>
        <a:bodyPr/>
        <a:lstStyle/>
        <a:p>
          <a:endParaRPr lang="en-US"/>
        </a:p>
      </dgm:t>
    </dgm:pt>
    <dgm:pt modelId="{5CA90F14-E056-3544-84D1-FA77F9561530}">
      <dgm:prSet/>
      <dgm:spPr/>
      <dgm:t>
        <a:bodyPr/>
        <a:lstStyle/>
        <a:p>
          <a:r>
            <a:rPr lang="en-US" dirty="0" smtClean="0"/>
            <a:t>Incorporated experiential learning into the school day</a:t>
          </a:r>
          <a:endParaRPr lang="en-US" dirty="0"/>
        </a:p>
      </dgm:t>
    </dgm:pt>
    <dgm:pt modelId="{75CDEE75-9CEF-7C4F-8D61-FAFF3FED2E92}" type="parTrans" cxnId="{5FF4B1CC-5678-8443-BB6A-0A9001097DD0}">
      <dgm:prSet/>
      <dgm:spPr/>
      <dgm:t>
        <a:bodyPr/>
        <a:lstStyle/>
        <a:p>
          <a:endParaRPr lang="en-US"/>
        </a:p>
      </dgm:t>
    </dgm:pt>
    <dgm:pt modelId="{6AF4165D-F805-AB46-B3C4-988203AFC7EE}" type="sibTrans" cxnId="{5FF4B1CC-5678-8443-BB6A-0A9001097DD0}">
      <dgm:prSet/>
      <dgm:spPr/>
      <dgm:t>
        <a:bodyPr/>
        <a:lstStyle/>
        <a:p>
          <a:endParaRPr lang="en-US"/>
        </a:p>
      </dgm:t>
    </dgm:pt>
    <dgm:pt modelId="{CD46F7EA-E8A8-0D48-85EA-7A77024599D6}">
      <dgm:prSet phldrT="[Text]" custT="1"/>
      <dgm:spPr/>
      <dgm:t>
        <a:bodyPr/>
        <a:lstStyle/>
        <a:p>
          <a:r>
            <a:rPr lang="en-US" sz="1600" dirty="0" smtClean="0"/>
            <a:t>Expand STEM offerings</a:t>
          </a:r>
          <a:endParaRPr lang="en-US" sz="1600" dirty="0"/>
        </a:p>
      </dgm:t>
    </dgm:pt>
    <dgm:pt modelId="{4D709477-6925-4C47-8A39-38C8F1251BC6}" type="parTrans" cxnId="{EA8A4ED2-49C1-594D-A5B0-A945B060FEA7}">
      <dgm:prSet/>
      <dgm:spPr/>
      <dgm:t>
        <a:bodyPr/>
        <a:lstStyle/>
        <a:p>
          <a:endParaRPr lang="en-US"/>
        </a:p>
      </dgm:t>
    </dgm:pt>
    <dgm:pt modelId="{05DB260D-C339-E54D-8297-3EABE7DF6FE1}" type="sibTrans" cxnId="{EA8A4ED2-49C1-594D-A5B0-A945B060FEA7}">
      <dgm:prSet/>
      <dgm:spPr/>
      <dgm:t>
        <a:bodyPr/>
        <a:lstStyle/>
        <a:p>
          <a:endParaRPr lang="en-US"/>
        </a:p>
      </dgm:t>
    </dgm:pt>
    <dgm:pt modelId="{708429C5-C429-C64C-85B5-E34461C7B6FD}">
      <dgm:prSet phldrT="[Text]" custT="1"/>
      <dgm:spPr/>
      <dgm:t>
        <a:bodyPr/>
        <a:lstStyle/>
        <a:p>
          <a:r>
            <a:rPr lang="en-US" sz="1600" dirty="0" smtClean="0"/>
            <a:t>Expand course offerings</a:t>
          </a:r>
          <a:endParaRPr lang="en-US" sz="1600" dirty="0"/>
        </a:p>
      </dgm:t>
    </dgm:pt>
    <dgm:pt modelId="{847421FF-98CE-CC45-B9CE-BF138124C446}" type="parTrans" cxnId="{9DF39CBA-F153-B54E-9D79-DB5F2B2BB18A}">
      <dgm:prSet/>
      <dgm:spPr/>
      <dgm:t>
        <a:bodyPr/>
        <a:lstStyle/>
        <a:p>
          <a:endParaRPr lang="en-US"/>
        </a:p>
      </dgm:t>
    </dgm:pt>
    <dgm:pt modelId="{1D0A3E84-07BD-384F-A843-24C306B0E5DF}" type="sibTrans" cxnId="{9DF39CBA-F153-B54E-9D79-DB5F2B2BB18A}">
      <dgm:prSet/>
      <dgm:spPr/>
      <dgm:t>
        <a:bodyPr/>
        <a:lstStyle/>
        <a:p>
          <a:endParaRPr lang="en-US"/>
        </a:p>
      </dgm:t>
    </dgm:pt>
    <dgm:pt modelId="{3C5DA7EB-7C65-464D-A5EF-ED537096C362}" type="pres">
      <dgm:prSet presAssocID="{6C4666D3-D7B9-D744-91D6-DC68A9708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7545C-6317-3347-9460-1C41B1D1BC56}" type="pres">
      <dgm:prSet presAssocID="{46082465-6CB8-F040-8B6D-8811AB9CA518}" presName="linNode" presStyleCnt="0"/>
      <dgm:spPr/>
    </dgm:pt>
    <dgm:pt modelId="{A8495634-E37F-094A-8C50-CDFD67803E6D}" type="pres">
      <dgm:prSet presAssocID="{46082465-6CB8-F040-8B6D-8811AB9CA518}" presName="parentText" presStyleLbl="node1" presStyleIdx="0" presStyleCnt="4" custScaleX="75614" custScaleY="435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2FFB2-DFEC-DB42-AA46-8A5A1895602A}" type="pres">
      <dgm:prSet presAssocID="{46082465-6CB8-F040-8B6D-8811AB9CA51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802A9-09F8-3141-8416-7D41E17AE514}" type="pres">
      <dgm:prSet presAssocID="{A9EBC43F-CC88-C24E-9A40-F6A63728E5BC}" presName="sp" presStyleCnt="0"/>
      <dgm:spPr/>
    </dgm:pt>
    <dgm:pt modelId="{227E0E7F-936E-0E40-8AE2-5EC412C97CC0}" type="pres">
      <dgm:prSet presAssocID="{6DAA13F6-0986-A74E-A1CC-E2CD1F167FED}" presName="linNode" presStyleCnt="0"/>
      <dgm:spPr/>
    </dgm:pt>
    <dgm:pt modelId="{DC02913F-8795-E346-A61F-3A1E5BDBC465}" type="pres">
      <dgm:prSet presAssocID="{6DAA13F6-0986-A74E-A1CC-E2CD1F167FED}" presName="parentText" presStyleLbl="node1" presStyleIdx="1" presStyleCnt="4" custScaleX="75614" custScaleY="435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EEA61-B1E0-D74A-8C04-D685BBA9AEBA}" type="pres">
      <dgm:prSet presAssocID="{6DAA13F6-0986-A74E-A1CC-E2CD1F167FE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B02A2-3E53-8F40-9902-89E01DACEF6A}" type="pres">
      <dgm:prSet presAssocID="{6FC381D9-1E1D-5C4F-8029-82A1D1437B6B}" presName="sp" presStyleCnt="0"/>
      <dgm:spPr/>
    </dgm:pt>
    <dgm:pt modelId="{511A0B0A-1401-BD49-9A78-28C029747E36}" type="pres">
      <dgm:prSet presAssocID="{6A412871-2CA9-3848-8ED2-014CF6DC084D}" presName="linNode" presStyleCnt="0"/>
      <dgm:spPr/>
    </dgm:pt>
    <dgm:pt modelId="{FEC425F9-F95F-384E-804C-49A56D9F6419}" type="pres">
      <dgm:prSet presAssocID="{6A412871-2CA9-3848-8ED2-014CF6DC084D}" presName="parentText" presStyleLbl="node1" presStyleIdx="2" presStyleCnt="4" custScaleX="75614" custScaleY="435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4811B-1CD7-BF42-B066-C5EAF13A5672}" type="pres">
      <dgm:prSet presAssocID="{6A412871-2CA9-3848-8ED2-014CF6DC084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1BFB-EC2B-4743-8D51-CC1E45E502D3}" type="pres">
      <dgm:prSet presAssocID="{7CE6069C-F22D-024B-83CE-7BE7CEBDD2AE}" presName="sp" presStyleCnt="0"/>
      <dgm:spPr/>
    </dgm:pt>
    <dgm:pt modelId="{A1A0783E-AAFC-3547-A0D1-3D3BA144C1FA}" type="pres">
      <dgm:prSet presAssocID="{BD7E4D66-FE9E-9A4D-89B0-245AB07EAABB}" presName="linNode" presStyleCnt="0"/>
      <dgm:spPr/>
    </dgm:pt>
    <dgm:pt modelId="{EA0B06C1-A9A5-8245-BBE6-597308495EFA}" type="pres">
      <dgm:prSet presAssocID="{BD7E4D66-FE9E-9A4D-89B0-245AB07EAABB}" presName="parentText" presStyleLbl="node1" presStyleIdx="3" presStyleCnt="4" custScaleX="75769" custScaleY="39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A3330-A462-6345-BD0D-A5F45F3696E1}" type="pres">
      <dgm:prSet presAssocID="{BD7E4D66-FE9E-9A4D-89B0-245AB07EAAB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4B1CC-5678-8443-BB6A-0A9001097DD0}" srcId="{BD7E4D66-FE9E-9A4D-89B0-245AB07EAABB}" destId="{5CA90F14-E056-3544-84D1-FA77F9561530}" srcOrd="2" destOrd="0" parTransId="{75CDEE75-9CEF-7C4F-8D61-FAFF3FED2E92}" sibTransId="{6AF4165D-F805-AB46-B3C4-988203AFC7EE}"/>
    <dgm:cxn modelId="{EA8A4ED2-49C1-594D-A5B0-A945B060FEA7}" srcId="{6A412871-2CA9-3848-8ED2-014CF6DC084D}" destId="{CD46F7EA-E8A8-0D48-85EA-7A77024599D6}" srcOrd="2" destOrd="0" parTransId="{4D709477-6925-4C47-8A39-38C8F1251BC6}" sibTransId="{05DB260D-C339-E54D-8297-3EABE7DF6FE1}"/>
    <dgm:cxn modelId="{4EA6F9B9-8EA0-884F-8629-1206E29CD84D}" type="presOf" srcId="{C2CC186F-3D8D-3A4C-98FB-32A7530B21C4}" destId="{BC3A3330-A462-6345-BD0D-A5F45F3696E1}" srcOrd="0" destOrd="1" presId="urn:microsoft.com/office/officeart/2005/8/layout/vList5"/>
    <dgm:cxn modelId="{E57A4D50-1725-014F-9AF0-1A430B4D522C}" type="presOf" srcId="{7BD007CE-555A-604D-8495-9D79110E2B2C}" destId="{3D72FFB2-DFEC-DB42-AA46-8A5A1895602A}" srcOrd="0" destOrd="1" presId="urn:microsoft.com/office/officeart/2005/8/layout/vList5"/>
    <dgm:cxn modelId="{D65CF2A6-46F1-C346-9D83-AC56C07296B3}" srcId="{6DAA13F6-0986-A74E-A1CC-E2CD1F167FED}" destId="{01D8FB53-1670-474B-A4DD-F66011DBD6AD}" srcOrd="0" destOrd="0" parTransId="{574B055C-C254-BA4F-982F-84181D27645F}" sibTransId="{AFC71F93-5F68-1440-8B74-78414403CE36}"/>
    <dgm:cxn modelId="{F5ED405B-3A23-3044-A956-048916BF42D2}" type="presOf" srcId="{6DAA13F6-0986-A74E-A1CC-E2CD1F167FED}" destId="{DC02913F-8795-E346-A61F-3A1E5BDBC465}" srcOrd="0" destOrd="0" presId="urn:microsoft.com/office/officeart/2005/8/layout/vList5"/>
    <dgm:cxn modelId="{5AEFC408-8D38-024B-891D-DB287A6F7D87}" srcId="{6C4666D3-D7B9-D744-91D6-DC68A97086EC}" destId="{46082465-6CB8-F040-8B6D-8811AB9CA518}" srcOrd="0" destOrd="0" parTransId="{BFDF3C3D-DB70-D947-8560-70BB4B2F0700}" sibTransId="{A9EBC43F-CC88-C24E-9A40-F6A63728E5BC}"/>
    <dgm:cxn modelId="{317691EE-71B2-7747-BF87-78EFCA9CA10A}" srcId="{6A412871-2CA9-3848-8ED2-014CF6DC084D}" destId="{6ECD9C9C-DB93-4645-A19E-6169DC8059A2}" srcOrd="1" destOrd="0" parTransId="{D3C3774F-6B50-DF43-958A-9CEB16BF81D7}" sibTransId="{154D730A-3E63-644D-88DB-44C51161A122}"/>
    <dgm:cxn modelId="{F79EDCBD-1CB8-C944-B08B-F07BE025995A}" srcId="{6C4666D3-D7B9-D744-91D6-DC68A97086EC}" destId="{BD7E4D66-FE9E-9A4D-89B0-245AB07EAABB}" srcOrd="3" destOrd="0" parTransId="{EC9CD41D-C51B-C549-AB42-20FDBBB8A969}" sibTransId="{4F1592CC-E0C4-FC4C-BDD0-6EBB5EFC2C5D}"/>
    <dgm:cxn modelId="{63E37DE3-8C90-D34D-BB07-625459C10EB1}" srcId="{BD7E4D66-FE9E-9A4D-89B0-245AB07EAABB}" destId="{BDA6B0F9-7D3C-D948-AFF9-640F22EAF3DC}" srcOrd="0" destOrd="0" parTransId="{79BF370A-F756-1248-A912-71D0DC4EDFF0}" sibTransId="{9CAEDCBE-3C34-BB46-85B8-FED1625A5BA2}"/>
    <dgm:cxn modelId="{A677047E-5C4D-BC44-8C30-2E62F806CECB}" type="presOf" srcId="{BDA6B0F9-7D3C-D948-AFF9-640F22EAF3DC}" destId="{BC3A3330-A462-6345-BD0D-A5F45F3696E1}" srcOrd="0" destOrd="0" presId="urn:microsoft.com/office/officeart/2005/8/layout/vList5"/>
    <dgm:cxn modelId="{33013CB7-EBA9-7D4D-8C99-44E108F00522}" type="presOf" srcId="{6ECD9C9C-DB93-4645-A19E-6169DC8059A2}" destId="{4F34811B-1CD7-BF42-B066-C5EAF13A5672}" srcOrd="0" destOrd="1" presId="urn:microsoft.com/office/officeart/2005/8/layout/vList5"/>
    <dgm:cxn modelId="{47CFEDC8-9766-C14A-BFC9-9FD32866355A}" type="presOf" srcId="{46082465-6CB8-F040-8B6D-8811AB9CA518}" destId="{A8495634-E37F-094A-8C50-CDFD67803E6D}" srcOrd="0" destOrd="0" presId="urn:microsoft.com/office/officeart/2005/8/layout/vList5"/>
    <dgm:cxn modelId="{1B8352EA-53C1-284D-9DB0-A9E2D763968B}" type="presOf" srcId="{BD7E4D66-FE9E-9A4D-89B0-245AB07EAABB}" destId="{EA0B06C1-A9A5-8245-BBE6-597308495EFA}" srcOrd="0" destOrd="0" presId="urn:microsoft.com/office/officeart/2005/8/layout/vList5"/>
    <dgm:cxn modelId="{4A2B9A58-9625-DF4A-B2C8-6340B99BACE8}" srcId="{6A412871-2CA9-3848-8ED2-014CF6DC084D}" destId="{AA94013F-71E7-1C40-81A3-B2B88E14DAFA}" srcOrd="0" destOrd="0" parTransId="{A5A3B60E-E63B-DE46-BD61-8BFCE4D90CFD}" sibTransId="{4992968C-7471-6546-98DE-ABD053E152B2}"/>
    <dgm:cxn modelId="{EA34CDE9-C2B9-BB47-9376-FBCDACB4408C}" type="presOf" srcId="{CD46F7EA-E8A8-0D48-85EA-7A77024599D6}" destId="{4F34811B-1CD7-BF42-B066-C5EAF13A5672}" srcOrd="0" destOrd="2" presId="urn:microsoft.com/office/officeart/2005/8/layout/vList5"/>
    <dgm:cxn modelId="{91CB9466-9278-0B47-A197-CEFD96972F1A}" type="presOf" srcId="{6A412871-2CA9-3848-8ED2-014CF6DC084D}" destId="{FEC425F9-F95F-384E-804C-49A56D9F6419}" srcOrd="0" destOrd="0" presId="urn:microsoft.com/office/officeart/2005/8/layout/vList5"/>
    <dgm:cxn modelId="{1F3BC722-57DD-064D-A5E3-D9B73B574509}" srcId="{6DAA13F6-0986-A74E-A1CC-E2CD1F167FED}" destId="{CAACB366-1F7D-914B-99BB-8221DF7A35F8}" srcOrd="1" destOrd="0" parTransId="{0307A1D5-5067-5648-B72D-C847943A1898}" sibTransId="{13530DA6-5B42-4D45-9DA3-535B6AC6E3F3}"/>
    <dgm:cxn modelId="{F3D2EB35-1B14-C04B-A02B-47C023EA44D3}" type="presOf" srcId="{5CA90F14-E056-3544-84D1-FA77F9561530}" destId="{BC3A3330-A462-6345-BD0D-A5F45F3696E1}" srcOrd="0" destOrd="2" presId="urn:microsoft.com/office/officeart/2005/8/layout/vList5"/>
    <dgm:cxn modelId="{3DA6D2C3-8092-204A-AABF-01DE3889D853}" type="presOf" srcId="{AA94013F-71E7-1C40-81A3-B2B88E14DAFA}" destId="{4F34811B-1CD7-BF42-B066-C5EAF13A5672}" srcOrd="0" destOrd="0" presId="urn:microsoft.com/office/officeart/2005/8/layout/vList5"/>
    <dgm:cxn modelId="{AD6144BD-A417-C842-B6D0-529E59FDE387}" type="presOf" srcId="{CAACB366-1F7D-914B-99BB-8221DF7A35F8}" destId="{48EEEA61-B1E0-D74A-8C04-D685BBA9AEBA}" srcOrd="0" destOrd="1" presId="urn:microsoft.com/office/officeart/2005/8/layout/vList5"/>
    <dgm:cxn modelId="{5F4F2DAF-2666-0E42-A729-90185947DFBA}" type="presOf" srcId="{01D8FB53-1670-474B-A4DD-F66011DBD6AD}" destId="{48EEEA61-B1E0-D74A-8C04-D685BBA9AEBA}" srcOrd="0" destOrd="0" presId="urn:microsoft.com/office/officeart/2005/8/layout/vList5"/>
    <dgm:cxn modelId="{64DA5129-9E59-D94C-9BAA-EC7B49ECFC14}" type="presOf" srcId="{6C4666D3-D7B9-D744-91D6-DC68A97086EC}" destId="{3C5DA7EB-7C65-464D-A5EF-ED537096C362}" srcOrd="0" destOrd="0" presId="urn:microsoft.com/office/officeart/2005/8/layout/vList5"/>
    <dgm:cxn modelId="{64872012-5B58-EE40-8E04-57889DC28B72}" srcId="{BD7E4D66-FE9E-9A4D-89B0-245AB07EAABB}" destId="{C2CC186F-3D8D-3A4C-98FB-32A7530B21C4}" srcOrd="1" destOrd="0" parTransId="{FF8E1209-FD57-3040-81DF-0E5216AC7D59}" sibTransId="{10E632DC-C14B-EF4B-85A6-FBFBDCCC2497}"/>
    <dgm:cxn modelId="{DCB6EFE4-6602-8541-9653-04300F2E17B0}" srcId="{46082465-6CB8-F040-8B6D-8811AB9CA518}" destId="{22F41F79-B4A8-3A4F-A1CC-BDA4AD639C26}" srcOrd="0" destOrd="0" parTransId="{E8DB4E33-97EC-8D43-AE54-D174B1F8B2B1}" sibTransId="{7ADE492B-1BE4-C942-8DF6-5DC39AD03B21}"/>
    <dgm:cxn modelId="{C2F438CD-039B-C543-87BA-2E5EAE818735}" srcId="{6C4666D3-D7B9-D744-91D6-DC68A97086EC}" destId="{6A412871-2CA9-3848-8ED2-014CF6DC084D}" srcOrd="2" destOrd="0" parTransId="{8E1749FD-3D06-8747-A1BE-36976AD8346D}" sibTransId="{7CE6069C-F22D-024B-83CE-7BE7CEBDD2AE}"/>
    <dgm:cxn modelId="{9EAE035C-3155-6A4B-AD1E-31EB845783F1}" srcId="{6C4666D3-D7B9-D744-91D6-DC68A97086EC}" destId="{6DAA13F6-0986-A74E-A1CC-E2CD1F167FED}" srcOrd="1" destOrd="0" parTransId="{49994366-DA2C-C04A-AC1C-FAE67FD68214}" sibTransId="{6FC381D9-1E1D-5C4F-8029-82A1D1437B6B}"/>
    <dgm:cxn modelId="{9DF39CBA-F153-B54E-9D79-DB5F2B2BB18A}" srcId="{6DAA13F6-0986-A74E-A1CC-E2CD1F167FED}" destId="{708429C5-C429-C64C-85B5-E34461C7B6FD}" srcOrd="2" destOrd="0" parTransId="{847421FF-98CE-CC45-B9CE-BF138124C446}" sibTransId="{1D0A3E84-07BD-384F-A843-24C306B0E5DF}"/>
    <dgm:cxn modelId="{B490E944-577E-E94F-93A1-52CC629A2235}" type="presOf" srcId="{708429C5-C429-C64C-85B5-E34461C7B6FD}" destId="{48EEEA61-B1E0-D74A-8C04-D685BBA9AEBA}" srcOrd="0" destOrd="2" presId="urn:microsoft.com/office/officeart/2005/8/layout/vList5"/>
    <dgm:cxn modelId="{4DE68E24-86B3-334B-9379-C2974086F8F0}" type="presOf" srcId="{22F41F79-B4A8-3A4F-A1CC-BDA4AD639C26}" destId="{3D72FFB2-DFEC-DB42-AA46-8A5A1895602A}" srcOrd="0" destOrd="0" presId="urn:microsoft.com/office/officeart/2005/8/layout/vList5"/>
    <dgm:cxn modelId="{67908A03-8A53-AB45-BC51-BC293F98FBB0}" srcId="{46082465-6CB8-F040-8B6D-8811AB9CA518}" destId="{7BD007CE-555A-604D-8495-9D79110E2B2C}" srcOrd="1" destOrd="0" parTransId="{39192B3D-B571-164D-A684-6634FE3D928D}" sibTransId="{EFD008EF-FC97-1242-AC95-A3F5DE0AF62B}"/>
    <dgm:cxn modelId="{4F2603E9-DCC6-7B4D-8F00-276B8D7357C7}" type="presParOf" srcId="{3C5DA7EB-7C65-464D-A5EF-ED537096C362}" destId="{28C7545C-6317-3347-9460-1C41B1D1BC56}" srcOrd="0" destOrd="0" presId="urn:microsoft.com/office/officeart/2005/8/layout/vList5"/>
    <dgm:cxn modelId="{21A67BAF-EBB2-3541-A91C-79F598A6E10E}" type="presParOf" srcId="{28C7545C-6317-3347-9460-1C41B1D1BC56}" destId="{A8495634-E37F-094A-8C50-CDFD67803E6D}" srcOrd="0" destOrd="0" presId="urn:microsoft.com/office/officeart/2005/8/layout/vList5"/>
    <dgm:cxn modelId="{E5A24E34-F758-5B4D-A3B7-353EC7C50394}" type="presParOf" srcId="{28C7545C-6317-3347-9460-1C41B1D1BC56}" destId="{3D72FFB2-DFEC-DB42-AA46-8A5A1895602A}" srcOrd="1" destOrd="0" presId="urn:microsoft.com/office/officeart/2005/8/layout/vList5"/>
    <dgm:cxn modelId="{EA1E360F-B450-124F-8E05-FFFD46B696BE}" type="presParOf" srcId="{3C5DA7EB-7C65-464D-A5EF-ED537096C362}" destId="{0EB802A9-09F8-3141-8416-7D41E17AE514}" srcOrd="1" destOrd="0" presId="urn:microsoft.com/office/officeart/2005/8/layout/vList5"/>
    <dgm:cxn modelId="{AD5445EE-9B8B-2D4F-937E-3E6BF984E87F}" type="presParOf" srcId="{3C5DA7EB-7C65-464D-A5EF-ED537096C362}" destId="{227E0E7F-936E-0E40-8AE2-5EC412C97CC0}" srcOrd="2" destOrd="0" presId="urn:microsoft.com/office/officeart/2005/8/layout/vList5"/>
    <dgm:cxn modelId="{7C01F48F-F660-CA42-82D9-2CA6438FA63D}" type="presParOf" srcId="{227E0E7F-936E-0E40-8AE2-5EC412C97CC0}" destId="{DC02913F-8795-E346-A61F-3A1E5BDBC465}" srcOrd="0" destOrd="0" presId="urn:microsoft.com/office/officeart/2005/8/layout/vList5"/>
    <dgm:cxn modelId="{A5575DC8-EBFE-774F-812A-C5BC2D42277E}" type="presParOf" srcId="{227E0E7F-936E-0E40-8AE2-5EC412C97CC0}" destId="{48EEEA61-B1E0-D74A-8C04-D685BBA9AEBA}" srcOrd="1" destOrd="0" presId="urn:microsoft.com/office/officeart/2005/8/layout/vList5"/>
    <dgm:cxn modelId="{4667AAE9-9DDD-4544-A177-4712C54491FF}" type="presParOf" srcId="{3C5DA7EB-7C65-464D-A5EF-ED537096C362}" destId="{8F8B02A2-3E53-8F40-9902-89E01DACEF6A}" srcOrd="3" destOrd="0" presId="urn:microsoft.com/office/officeart/2005/8/layout/vList5"/>
    <dgm:cxn modelId="{3190DF8B-F1BA-8646-BA98-25D1BA1A9D7F}" type="presParOf" srcId="{3C5DA7EB-7C65-464D-A5EF-ED537096C362}" destId="{511A0B0A-1401-BD49-9A78-28C029747E36}" srcOrd="4" destOrd="0" presId="urn:microsoft.com/office/officeart/2005/8/layout/vList5"/>
    <dgm:cxn modelId="{FCDA89D3-3C9B-6F47-839F-F123F7B8A14E}" type="presParOf" srcId="{511A0B0A-1401-BD49-9A78-28C029747E36}" destId="{FEC425F9-F95F-384E-804C-49A56D9F6419}" srcOrd="0" destOrd="0" presId="urn:microsoft.com/office/officeart/2005/8/layout/vList5"/>
    <dgm:cxn modelId="{2A2B3773-22EC-6140-8258-BD6D41802991}" type="presParOf" srcId="{511A0B0A-1401-BD49-9A78-28C029747E36}" destId="{4F34811B-1CD7-BF42-B066-C5EAF13A5672}" srcOrd="1" destOrd="0" presId="urn:microsoft.com/office/officeart/2005/8/layout/vList5"/>
    <dgm:cxn modelId="{A1CFE187-FCA6-1845-B330-0E7A23AC1953}" type="presParOf" srcId="{3C5DA7EB-7C65-464D-A5EF-ED537096C362}" destId="{04811BFB-EC2B-4743-8D51-CC1E45E502D3}" srcOrd="5" destOrd="0" presId="urn:microsoft.com/office/officeart/2005/8/layout/vList5"/>
    <dgm:cxn modelId="{1E51BBD4-8E93-E34E-BF03-27A129A4DB38}" type="presParOf" srcId="{3C5DA7EB-7C65-464D-A5EF-ED537096C362}" destId="{A1A0783E-AAFC-3547-A0D1-3D3BA144C1FA}" srcOrd="6" destOrd="0" presId="urn:microsoft.com/office/officeart/2005/8/layout/vList5"/>
    <dgm:cxn modelId="{993F454B-F60C-D24D-9B0C-F797F941D2EB}" type="presParOf" srcId="{A1A0783E-AAFC-3547-A0D1-3D3BA144C1FA}" destId="{EA0B06C1-A9A5-8245-BBE6-597308495EFA}" srcOrd="0" destOrd="0" presId="urn:microsoft.com/office/officeart/2005/8/layout/vList5"/>
    <dgm:cxn modelId="{8007CE82-3E00-DA4E-9B22-C83BC3124F5D}" type="presParOf" srcId="{A1A0783E-AAFC-3547-A0D1-3D3BA144C1FA}" destId="{BC3A3330-A462-6345-BD0D-A5F45F3696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75C8-66F4-0844-B815-7592955F845C}">
      <dsp:nvSpPr>
        <dsp:cNvPr id="0" name=""/>
        <dsp:cNvSpPr/>
      </dsp:nvSpPr>
      <dsp:spPr>
        <a:xfrm>
          <a:off x="7233" y="16906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Planning</a:t>
          </a:r>
          <a:endParaRPr lang="en-US" sz="1800" kern="1200" dirty="0"/>
        </a:p>
      </dsp:txBody>
      <dsp:txXfrm>
        <a:off x="45225" y="1728610"/>
        <a:ext cx="2085893" cy="1221142"/>
      </dsp:txXfrm>
    </dsp:sp>
    <dsp:sp modelId="{E1E81700-D832-C24D-B4E3-2E9CEDCC01B6}">
      <dsp:nvSpPr>
        <dsp:cNvPr id="0" name=""/>
        <dsp:cNvSpPr/>
      </dsp:nvSpPr>
      <dsp:spPr>
        <a:xfrm>
          <a:off x="2385298" y="20711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85298" y="2178337"/>
        <a:ext cx="320822" cy="321687"/>
      </dsp:txXfrm>
    </dsp:sp>
    <dsp:sp modelId="{9E911F78-F4F6-4A49-9402-B3C796D704DC}">
      <dsp:nvSpPr>
        <dsp:cNvPr id="0" name=""/>
        <dsp:cNvSpPr/>
      </dsp:nvSpPr>
      <dsp:spPr>
        <a:xfrm>
          <a:off x="3033861" y="16906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Implementation</a:t>
          </a:r>
          <a:endParaRPr lang="en-US" sz="2000" kern="1200" dirty="0"/>
        </a:p>
      </dsp:txBody>
      <dsp:txXfrm>
        <a:off x="3071853" y="1728610"/>
        <a:ext cx="2085893" cy="1221142"/>
      </dsp:txXfrm>
    </dsp:sp>
    <dsp:sp modelId="{E6987AFF-8971-DC4F-A737-7C2153FBCDE4}">
      <dsp:nvSpPr>
        <dsp:cNvPr id="0" name=""/>
        <dsp:cNvSpPr/>
      </dsp:nvSpPr>
      <dsp:spPr>
        <a:xfrm>
          <a:off x="5411926" y="20711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1926" y="2178337"/>
        <a:ext cx="320822" cy="321687"/>
      </dsp:txXfrm>
    </dsp:sp>
    <dsp:sp modelId="{D1021332-656C-F24F-AE32-085903641154}">
      <dsp:nvSpPr>
        <dsp:cNvPr id="0" name=""/>
        <dsp:cNvSpPr/>
      </dsp:nvSpPr>
      <dsp:spPr>
        <a:xfrm>
          <a:off x="6060489" y="16906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Expansion</a:t>
          </a:r>
          <a:endParaRPr lang="en-US" sz="3400" kern="1200" dirty="0"/>
        </a:p>
      </dsp:txBody>
      <dsp:txXfrm>
        <a:off x="6098481" y="1728610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2FFB2-DFEC-DB42-AA46-8A5A1895602A}">
      <dsp:nvSpPr>
        <dsp:cNvPr id="0" name=""/>
        <dsp:cNvSpPr/>
      </dsp:nvSpPr>
      <dsp:spPr>
        <a:xfrm rot="5400000">
          <a:off x="5035282" y="-2290615"/>
          <a:ext cx="97602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multiple pathways to graduation as part of school-wide transformation– credit recovery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Improve student engagement and school culture and climate</a:t>
          </a:r>
          <a:endParaRPr lang="en-US" sz="1600" kern="1200" dirty="0"/>
        </a:p>
      </dsp:txBody>
      <dsp:txXfrm rot="-5400000">
        <a:off x="2743518" y="48795"/>
        <a:ext cx="5511906" cy="880732"/>
      </dsp:txXfrm>
    </dsp:sp>
    <dsp:sp modelId="{A8495634-E37F-094A-8C50-CDFD67803E6D}">
      <dsp:nvSpPr>
        <dsp:cNvPr id="0" name=""/>
        <dsp:cNvSpPr/>
      </dsp:nvSpPr>
      <dsp:spPr>
        <a:xfrm>
          <a:off x="378881" y="223474"/>
          <a:ext cx="2364637" cy="531372"/>
        </a:xfrm>
        <a:prstGeom prst="roundRect">
          <a:avLst/>
        </a:prstGeom>
        <a:solidFill>
          <a:srgbClr val="F963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Central Falls</a:t>
          </a:r>
          <a:endParaRPr lang="en-US" sz="2400" b="1" kern="1200" dirty="0"/>
        </a:p>
      </dsp:txBody>
      <dsp:txXfrm>
        <a:off x="404820" y="249413"/>
        <a:ext cx="2312759" cy="479494"/>
      </dsp:txXfrm>
    </dsp:sp>
    <dsp:sp modelId="{48EEEA61-B1E0-D74A-8C04-D685BBA9AEBA}">
      <dsp:nvSpPr>
        <dsp:cNvPr id="0" name=""/>
        <dsp:cNvSpPr/>
      </dsp:nvSpPr>
      <dsp:spPr>
        <a:xfrm rot="5400000">
          <a:off x="5035282" y="-1253589"/>
          <a:ext cx="97602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Personalized learning for unique student needs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Fulfill digital portfolio requirement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Expand course offerings</a:t>
          </a:r>
          <a:endParaRPr lang="en-US" sz="1600" kern="1200" dirty="0"/>
        </a:p>
      </dsp:txBody>
      <dsp:txXfrm rot="-5400000">
        <a:off x="2743518" y="1085821"/>
        <a:ext cx="5511906" cy="880732"/>
      </dsp:txXfrm>
    </dsp:sp>
    <dsp:sp modelId="{DC02913F-8795-E346-A61F-3A1E5BDBC465}">
      <dsp:nvSpPr>
        <dsp:cNvPr id="0" name=""/>
        <dsp:cNvSpPr/>
      </dsp:nvSpPr>
      <dsp:spPr>
        <a:xfrm>
          <a:off x="378881" y="1260500"/>
          <a:ext cx="2364637" cy="531372"/>
        </a:xfrm>
        <a:prstGeom prst="roundRect">
          <a:avLst/>
        </a:prstGeom>
        <a:solidFill>
          <a:srgbClr val="F963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Burrillville</a:t>
          </a:r>
          <a:endParaRPr lang="en-US" sz="2400" b="1" kern="1200" dirty="0"/>
        </a:p>
      </dsp:txBody>
      <dsp:txXfrm>
        <a:off x="404820" y="1286439"/>
        <a:ext cx="2312759" cy="479494"/>
      </dsp:txXfrm>
    </dsp:sp>
    <dsp:sp modelId="{4F34811B-1CD7-BF42-B066-C5EAF13A5672}">
      <dsp:nvSpPr>
        <dsp:cNvPr id="0" name=""/>
        <dsp:cNvSpPr/>
      </dsp:nvSpPr>
      <dsp:spPr>
        <a:xfrm rot="5400000">
          <a:off x="5035282" y="-216562"/>
          <a:ext cx="97602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transition from middle school to high school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Tie multiple expanded learning efforts together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Expand STEM offerings</a:t>
          </a:r>
          <a:endParaRPr lang="en-US" sz="1600" kern="1200" dirty="0"/>
        </a:p>
      </dsp:txBody>
      <dsp:txXfrm rot="-5400000">
        <a:off x="2743518" y="2122848"/>
        <a:ext cx="5511906" cy="880732"/>
      </dsp:txXfrm>
    </dsp:sp>
    <dsp:sp modelId="{FEC425F9-F95F-384E-804C-49A56D9F6419}">
      <dsp:nvSpPr>
        <dsp:cNvPr id="0" name=""/>
        <dsp:cNvSpPr/>
      </dsp:nvSpPr>
      <dsp:spPr>
        <a:xfrm>
          <a:off x="378881" y="2297527"/>
          <a:ext cx="2364637" cy="531372"/>
        </a:xfrm>
        <a:prstGeom prst="roundRect">
          <a:avLst/>
        </a:prstGeom>
        <a:solidFill>
          <a:srgbClr val="F963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Westerly </a:t>
          </a:r>
          <a:endParaRPr lang="en-US" sz="2400" b="1" kern="1200" dirty="0"/>
        </a:p>
      </dsp:txBody>
      <dsp:txXfrm>
        <a:off x="404820" y="2323466"/>
        <a:ext cx="2312759" cy="479494"/>
      </dsp:txXfrm>
    </dsp:sp>
    <dsp:sp modelId="{BC3A3330-A462-6345-BD0D-A5F45F3696E1}">
      <dsp:nvSpPr>
        <dsp:cNvPr id="0" name=""/>
        <dsp:cNvSpPr/>
      </dsp:nvSpPr>
      <dsp:spPr>
        <a:xfrm rot="5400000">
          <a:off x="5040129" y="820463"/>
          <a:ext cx="97602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Create interdisciplinary learning experiences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Enhance afterschool offerings, increase partnerships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Incorporated experiential learning into the school day</a:t>
          </a:r>
          <a:endParaRPr lang="en-US" sz="1700" kern="1200" dirty="0"/>
        </a:p>
      </dsp:txBody>
      <dsp:txXfrm rot="-5400000">
        <a:off x="2748365" y="3159873"/>
        <a:ext cx="5511906" cy="880732"/>
      </dsp:txXfrm>
    </dsp:sp>
    <dsp:sp modelId="{EA0B06C1-A9A5-8245-BBE6-597308495EFA}">
      <dsp:nvSpPr>
        <dsp:cNvPr id="0" name=""/>
        <dsp:cNvSpPr/>
      </dsp:nvSpPr>
      <dsp:spPr>
        <a:xfrm>
          <a:off x="378881" y="3359826"/>
          <a:ext cx="2369484" cy="480826"/>
        </a:xfrm>
        <a:prstGeom prst="roundRect">
          <a:avLst/>
        </a:prstGeom>
        <a:solidFill>
          <a:srgbClr val="F963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Cumberland</a:t>
          </a:r>
          <a:endParaRPr lang="en-US" sz="2400" b="1" kern="1200" dirty="0"/>
        </a:p>
      </dsp:txBody>
      <dsp:txXfrm>
        <a:off x="402353" y="3383298"/>
        <a:ext cx="2322540" cy="43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CB694-2DE0-4E58-ABC9-E60BCB56B639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8F931-26B5-4785-869A-7755579F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overview of RIASPA</a:t>
            </a:r>
          </a:p>
          <a:p>
            <a:endParaRPr lang="en-US" dirty="0" smtClean="0"/>
          </a:p>
          <a:p>
            <a:r>
              <a:rPr lang="en-US" dirty="0" smtClean="0"/>
              <a:t>Quick overview of ELOs for Credit– </a:t>
            </a:r>
          </a:p>
          <a:p>
            <a:endParaRPr lang="en-US" sz="3000" dirty="0" smtClean="0"/>
          </a:p>
          <a:p>
            <a:r>
              <a:rPr lang="en-US" sz="3000" dirty="0" smtClean="0"/>
              <a:t>Opportunities for students to pursue learning outside of the traditional school day that expand upon or connect to learning in the classroom</a:t>
            </a:r>
          </a:p>
          <a:p>
            <a:r>
              <a:rPr lang="en-US" sz="3000" dirty="0" smtClean="0"/>
              <a:t>Student-driven, rigorous, and competency-based</a:t>
            </a:r>
          </a:p>
          <a:p>
            <a:r>
              <a:rPr lang="en-US" sz="3000" dirty="0" smtClean="0"/>
              <a:t>Learning can occur </a:t>
            </a:r>
            <a:r>
              <a:rPr lang="en-US" sz="3000" i="1" dirty="0" smtClean="0"/>
              <a:t>anywhere</a:t>
            </a:r>
            <a:r>
              <a:rPr lang="en-US" sz="3000" dirty="0" smtClean="0"/>
              <a:t> at </a:t>
            </a:r>
            <a:r>
              <a:rPr lang="en-US" sz="3000" i="1" dirty="0" smtClean="0"/>
              <a:t>anytime</a:t>
            </a:r>
          </a:p>
          <a:p>
            <a:pPr lvl="1"/>
            <a:r>
              <a:rPr lang="en-US" dirty="0" smtClean="0"/>
              <a:t>In school, offsite, afterschool, during the summer</a:t>
            </a:r>
          </a:p>
          <a:p>
            <a:pPr lvl="1"/>
            <a:r>
              <a:rPr lang="en-US" dirty="0" smtClean="0"/>
              <a:t>Can involve groups of students or an individual</a:t>
            </a:r>
          </a:p>
          <a:p>
            <a:r>
              <a:rPr lang="en-US" dirty="0" smtClean="0"/>
              <a:t>Seven</a:t>
            </a:r>
            <a:r>
              <a:rPr lang="en-US" baseline="0" dirty="0" smtClean="0"/>
              <a:t> participating districts, two charters schools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Challenges: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Connecting learning to real world experiences– engagement of students with different learning needs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Supporting students in meeting PBGRs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Expand course</a:t>
            </a:r>
            <a:r>
              <a:rPr lang="en-US" baseline="0" dirty="0" smtClean="0"/>
              <a:t> offerings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Highlander and BVP–</a:t>
            </a:r>
            <a:r>
              <a:rPr lang="en-US" baseline="0" dirty="0" smtClean="0"/>
              <a:t> incorporated into graduation requirement for students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East</a:t>
            </a:r>
            <a:r>
              <a:rPr lang="en-US" baseline="0" dirty="0" smtClean="0"/>
              <a:t> Providence– thinking about how to reach repeat 9</a:t>
            </a:r>
            <a:r>
              <a:rPr lang="en-US" baseline="30000" dirty="0" smtClean="0"/>
              <a:t>th</a:t>
            </a:r>
            <a:r>
              <a:rPr lang="en-US" baseline="0" dirty="0" smtClean="0"/>
              <a:t>,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students who have failed Algebra 1 and English 9 through an alternative learning program that incorporates experiential learning into core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3A01-6F98-4EDB-9DE9-7D9EBD61E265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9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167F"/>
                </a:solidFill>
              </a:rPr>
              <a:t>At Risk of Not Graduating: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Low-income students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English Language Learners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Students with special needs or disabilities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Minority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-Based learning elements– Research, Reflection, Product, and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2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n-US" baseline="0" dirty="0" smtClean="0"/>
              <a:t> and individual mentors</a:t>
            </a:r>
          </a:p>
          <a:p>
            <a:endParaRPr lang="en-US" dirty="0" smtClean="0"/>
          </a:p>
          <a:p>
            <a:r>
              <a:rPr lang="en-US" dirty="0" smtClean="0"/>
              <a:t>Opportunity</a:t>
            </a:r>
            <a:r>
              <a:rPr lang="en-US" baseline="0" dirty="0" smtClean="0"/>
              <a:t> to engage industry and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partners to build career pathways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3A01-6F98-4EDB-9DE9-7D9EBD61E265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F931-26B5-4785-869A-7755579F82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016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6302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96302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96302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96302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9630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F:\DEPT_RIASPA\Communications\Logos\RIASPA_UWRI_4p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6049"/>
            <a:ext cx="3152632" cy="5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:\DEPT_RIASPA\Communications\Logos\RIASPA_UWRI_4p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46049"/>
            <a:ext cx="3152632" cy="5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owoonsocket.weebly.com/" TargetMode="External"/><Relationship Id="rId2" Type="http://schemas.openxmlformats.org/officeDocument/2006/relationships/hyperlink" Target="http://afterschoolr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ubprov.com/" TargetMode="External"/><Relationship Id="rId4" Type="http://schemas.openxmlformats.org/officeDocument/2006/relationships/hyperlink" Target="http://cfhs.cfschools.net/expanded-learning-opportuniti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Un@afterschoolri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F:\DEPT_RIASPA\Communications\Website and Social Media\Website Redesign\photos for web site\RiverzEdge Arts Project (Woonsocket)\mike painting by and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7" b="6140"/>
          <a:stretch/>
        </p:blipFill>
        <p:spPr bwMode="auto">
          <a:xfrm>
            <a:off x="-19593" y="1687773"/>
            <a:ext cx="9163593" cy="37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744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Rethinking High School Credit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9593" y="3528417"/>
            <a:ext cx="9144000" cy="113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EA56E"/>
                </a:solidFill>
              </a:rPr>
              <a:t>ELOs for Credit: A </a:t>
            </a:r>
            <a:r>
              <a:rPr lang="en-US" i="1" dirty="0">
                <a:solidFill>
                  <a:srgbClr val="FEA56E"/>
                </a:solidFill>
              </a:rPr>
              <a:t>Solution to Engage and Prepare Rhode Island Youth for the Future </a:t>
            </a:r>
            <a:endParaRPr lang="en-US" dirty="0">
              <a:solidFill>
                <a:srgbClr val="FEA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Going to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4 new districts and 2 charter schools</a:t>
            </a:r>
          </a:p>
          <a:p>
            <a:r>
              <a:rPr lang="en-US" b="1" dirty="0" smtClean="0"/>
              <a:t>Successes: </a:t>
            </a:r>
          </a:p>
          <a:p>
            <a:pPr lvl="1"/>
            <a:r>
              <a:rPr lang="en-US" dirty="0" smtClean="0"/>
              <a:t>Working with RIDE to promote proficiency-based learning</a:t>
            </a:r>
          </a:p>
          <a:p>
            <a:pPr lvl="1"/>
            <a:r>
              <a:rPr lang="en-US" dirty="0" smtClean="0"/>
              <a:t>ELOs as graduation requirement in charters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7-15 at 3.1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86200" cy="44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Various Models To Fit District Needs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87147393"/>
              </p:ext>
            </p:extLst>
          </p:nvPr>
        </p:nvGraphicFramePr>
        <p:xfrm>
          <a:off x="228600" y="1397000"/>
          <a:ext cx="8686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Steps for RIASPA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Supporting rigorous statewide community partners to map to graduation expectations</a:t>
            </a:r>
          </a:p>
          <a:p>
            <a:r>
              <a:rPr lang="en-US" dirty="0" smtClean="0"/>
              <a:t>Maintaining buy-in from districts to support sustained funding</a:t>
            </a:r>
          </a:p>
          <a:p>
            <a:r>
              <a:rPr lang="en-US" dirty="0" smtClean="0"/>
              <a:t>Expanding to new districts</a:t>
            </a:r>
          </a:p>
          <a:p>
            <a:r>
              <a:rPr lang="en-US" dirty="0" smtClean="0"/>
              <a:t>Formalize connection with higher education partners</a:t>
            </a:r>
          </a:p>
          <a:p>
            <a:r>
              <a:rPr lang="en-US" b="1" dirty="0" smtClean="0">
                <a:solidFill>
                  <a:srgbClr val="FEA56E"/>
                </a:solidFill>
              </a:rPr>
              <a:t>Digital badges!</a:t>
            </a:r>
            <a:endParaRPr lang="en-US" b="1" dirty="0">
              <a:solidFill>
                <a:srgbClr val="FEA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Check Us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RIASPA: </a:t>
            </a:r>
            <a:r>
              <a:rPr lang="en-US" dirty="0">
                <a:hlinkClick r:id="rId2"/>
              </a:rPr>
              <a:t>http://afterschoolri.org/</a:t>
            </a:r>
            <a:r>
              <a:rPr lang="en-US" dirty="0"/>
              <a:t> </a:t>
            </a:r>
          </a:p>
          <a:p>
            <a:r>
              <a:rPr lang="en-US" dirty="0"/>
              <a:t>Woonsocket: </a:t>
            </a:r>
            <a:r>
              <a:rPr lang="en-US" dirty="0">
                <a:hlinkClick r:id="rId3"/>
              </a:rPr>
              <a:t>http://elowoonsocket.weebly.com/</a:t>
            </a:r>
            <a:endParaRPr lang="en-US" dirty="0"/>
          </a:p>
          <a:p>
            <a:r>
              <a:rPr lang="en-US" dirty="0"/>
              <a:t>Central Falls: </a:t>
            </a:r>
            <a:r>
              <a:rPr lang="en-US" dirty="0">
                <a:hlinkClick r:id="rId4"/>
              </a:rPr>
              <a:t>http://cfhs.cfschools.net/expanded-learning-opportunities.html</a:t>
            </a:r>
            <a:endParaRPr lang="en-US" dirty="0"/>
          </a:p>
          <a:p>
            <a:r>
              <a:rPr lang="en-US" dirty="0"/>
              <a:t>Providence (PASA’s the Hub): </a:t>
            </a:r>
            <a:r>
              <a:rPr lang="en-US" dirty="0">
                <a:hlinkClick r:id="rId5"/>
              </a:rPr>
              <a:t>http://hubprov.com/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Contact Info: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Michelle Un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Michelle.Un@afterschoolri.org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61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State Context</a:t>
            </a:r>
            <a:endParaRPr lang="en-US" dirty="0"/>
          </a:p>
        </p:txBody>
      </p:sp>
      <p:pic>
        <p:nvPicPr>
          <p:cNvPr id="3076" name="Picture 4" descr="C:\Users\mcun\Desktop\Capt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6" y="1600200"/>
            <a:ext cx="8743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2009- Rhode Island Basic Education Plan</a:t>
            </a:r>
          </a:p>
          <a:p>
            <a:pPr lvl="1"/>
            <a:r>
              <a:rPr lang="en-US" dirty="0" smtClean="0"/>
              <a:t>Transition from “seat time” to proficiency-based system</a:t>
            </a:r>
          </a:p>
          <a:p>
            <a:pPr lvl="1"/>
            <a:r>
              <a:rPr lang="en-US" dirty="0" smtClean="0"/>
              <a:t>Multiple Pathways</a:t>
            </a:r>
            <a:r>
              <a:rPr lang="en-US" dirty="0" smtClean="0">
                <a:sym typeface="Wingdings"/>
              </a:rPr>
              <a:t> meet needs of diverse leaners in the state</a:t>
            </a:r>
          </a:p>
          <a:p>
            <a:pPr lvl="1"/>
            <a:r>
              <a:rPr lang="en-US" dirty="0" smtClean="0">
                <a:sym typeface="Wingdings"/>
              </a:rPr>
              <a:t>Proficiency-based graduation requirements required students to demonstrate proficiency</a:t>
            </a:r>
          </a:p>
          <a:p>
            <a:pPr lvl="1"/>
            <a:r>
              <a:rPr lang="en-US" dirty="0" smtClean="0">
                <a:sym typeface="Wingdings"/>
              </a:rPr>
              <a:t>Expanded Learning Opportunities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2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15 at 3.1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57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ELOs are…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600200"/>
            <a:ext cx="8420716" cy="4364209"/>
            <a:chOff x="-282777" y="437615"/>
            <a:chExt cx="9207698" cy="541522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33572" y="2971800"/>
              <a:ext cx="1028700" cy="1143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999290" y="3800475"/>
              <a:ext cx="1107828" cy="116309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53556" y="1084448"/>
              <a:ext cx="685800" cy="914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28896" y="3800475"/>
              <a:ext cx="685800" cy="800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71637" y="3100030"/>
              <a:ext cx="1394012" cy="710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00649" y="1104615"/>
              <a:ext cx="114300" cy="800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800349" y="1743074"/>
              <a:ext cx="3086100" cy="2457451"/>
            </a:xfrm>
            <a:prstGeom prst="ellipse">
              <a:avLst/>
            </a:prstGeom>
            <a:solidFill>
              <a:srgbClr val="F9630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Expanded Learning Opportunities</a:t>
              </a:r>
              <a:endParaRPr lang="en-US" sz="14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57299" y="457200"/>
              <a:ext cx="2082057" cy="747028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Individualized</a:t>
              </a:r>
              <a:endParaRPr lang="en-US" sz="20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99006" y="2657474"/>
              <a:ext cx="1925915" cy="857250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Academically Rigorous</a:t>
              </a:r>
              <a:endParaRPr lang="en-US" sz="20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282777" y="2577050"/>
              <a:ext cx="2249680" cy="789499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Student-Driven</a:t>
              </a:r>
              <a:endParaRPr lang="en-US" sz="22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14950" y="4963566"/>
              <a:ext cx="1999716" cy="889277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Hands-on and Experiential</a:t>
              </a:r>
              <a:endParaRPr lang="en-US" sz="20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174221" y="4600576"/>
              <a:ext cx="2179311" cy="966898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Builds Essential Skills</a:t>
              </a:r>
              <a:endParaRPr lang="en-US" sz="2000" dirty="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857333" y="437615"/>
              <a:ext cx="2499569" cy="766613"/>
            </a:xfrm>
            <a:prstGeom prst="roundRect">
              <a:avLst/>
            </a:prstGeom>
            <a:solidFill>
              <a:srgbClr val="10167F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MS Mincho"/>
                  <a:cs typeface="Times New Roman"/>
                </a:rPr>
                <a:t>Competency-Based</a:t>
              </a:r>
              <a:endParaRPr lang="en-US" sz="2200" dirty="0">
                <a:effectLst/>
                <a:ea typeface="MS Mincho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4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ELOs for Credit </a:t>
            </a:r>
            <a:r>
              <a:rPr lang="en-US" b="1" dirty="0" smtClean="0">
                <a:solidFill>
                  <a:srgbClr val="10167F"/>
                </a:solidFill>
              </a:rPr>
              <a:t>Model</a:t>
            </a:r>
            <a:endParaRPr lang="en-US" b="1" dirty="0">
              <a:solidFill>
                <a:srgbClr val="10167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E230A"/>
                </a:solidFill>
              </a:rPr>
              <a:t>Student</a:t>
            </a:r>
            <a:r>
              <a:rPr lang="en-US" dirty="0" smtClean="0"/>
              <a:t>– At the center of learning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7C81B8"/>
                </a:solidFill>
              </a:rPr>
              <a:t>Teacher</a:t>
            </a:r>
            <a:r>
              <a:rPr lang="en-US" dirty="0" smtClean="0"/>
              <a:t>– Facilitator of learning and rigor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EA56E"/>
                </a:solidFill>
              </a:rPr>
              <a:t>Industry Mentor</a:t>
            </a:r>
            <a:r>
              <a:rPr lang="en-US" dirty="0" smtClean="0"/>
              <a:t>– Guides hands-on, real world learning</a:t>
            </a:r>
            <a:endParaRPr lang="en-US" dirty="0"/>
          </a:p>
        </p:txBody>
      </p:sp>
      <p:pic>
        <p:nvPicPr>
          <p:cNvPr id="9" name="Picture 8" descr="Screen Shot 2014-07-15 at 3.38.1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2008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Building the Initiative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607359"/>
              </p:ext>
            </p:extLst>
          </p:nvPr>
        </p:nvGraphicFramePr>
        <p:xfrm>
          <a:off x="381000" y="-1524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124200"/>
            <a:ext cx="1905000" cy="821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t="27857" b="28571"/>
          <a:stretch/>
        </p:blipFill>
        <p:spPr>
          <a:xfrm>
            <a:off x="3352800" y="4038600"/>
            <a:ext cx="227350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5105400"/>
            <a:ext cx="1907177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32004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Providence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Woonsocket</a:t>
            </a:r>
          </a:p>
          <a:p>
            <a:endParaRPr lang="en-US" sz="3200" b="1" dirty="0"/>
          </a:p>
          <a:p>
            <a:r>
              <a:rPr lang="en-US" sz="3200" b="1" dirty="0" smtClean="0"/>
              <a:t>Central Falls</a:t>
            </a:r>
          </a:p>
          <a:p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3124200"/>
            <a:ext cx="251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Establishing policy and processes to support districts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Defining roles of  teachers and partners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Developing assessment to fit school and partner needs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Expand to serve more students—funding capacity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98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ELO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828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 50 organization and individual community/industry mentors engaged statewide</a:t>
            </a:r>
          </a:p>
          <a:p>
            <a:r>
              <a:rPr lang="en-US" sz="2400" dirty="0" smtClean="0"/>
              <a:t>Opportunity to engage industry and higher education partners in an effort to build college and career success</a:t>
            </a:r>
            <a:endParaRPr lang="en-US" sz="2400" dirty="0"/>
          </a:p>
        </p:txBody>
      </p:sp>
      <p:pic>
        <p:nvPicPr>
          <p:cNvPr id="6" name="Picture 5" descr="ACE_vertical_smallweb_000[1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40" y="3461843"/>
            <a:ext cx="1175175" cy="1070801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71810"/>
            <a:ext cx="1470430" cy="850866"/>
          </a:xfrm>
          <a:prstGeom prst="rect">
            <a:avLst/>
          </a:prstGeom>
        </p:spPr>
      </p:pic>
      <p:pic>
        <p:nvPicPr>
          <p:cNvPr id="8" name="Picture 7" descr="College Crusade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3379926"/>
            <a:ext cx="1245870" cy="1012270"/>
          </a:xfrm>
          <a:prstGeom prst="rect">
            <a:avLst/>
          </a:prstGeom>
        </p:spPr>
      </p:pic>
      <p:pic>
        <p:nvPicPr>
          <p:cNvPr id="9" name="Picture 8" descr="RAP_logo_buildings[1]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4639218"/>
            <a:ext cx="1127760" cy="1127760"/>
          </a:xfrm>
          <a:prstGeom prst="rect">
            <a:avLst/>
          </a:prstGeom>
        </p:spPr>
      </p:pic>
      <p:pic>
        <p:nvPicPr>
          <p:cNvPr id="10" name="Picture 9" descr="RIUDL%20-%20Logo[1]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13" y="4639218"/>
            <a:ext cx="714070" cy="1151726"/>
          </a:xfrm>
          <a:prstGeom prst="rect">
            <a:avLst/>
          </a:prstGeom>
        </p:spPr>
      </p:pic>
      <p:pic>
        <p:nvPicPr>
          <p:cNvPr id="11" name="Picture 10" descr="URI College of Pharm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7"/>
          <a:stretch/>
        </p:blipFill>
        <p:spPr>
          <a:xfrm>
            <a:off x="5486400" y="4721826"/>
            <a:ext cx="1262306" cy="962543"/>
          </a:xfrm>
          <a:prstGeom prst="rect">
            <a:avLst/>
          </a:prstGeom>
        </p:spPr>
      </p:pic>
      <p:pic>
        <p:nvPicPr>
          <p:cNvPr id="12" name="Picture 11" descr="Young Voices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92334"/>
            <a:ext cx="1379852" cy="792035"/>
          </a:xfrm>
          <a:prstGeom prst="rect">
            <a:avLst/>
          </a:prstGeom>
        </p:spPr>
      </p:pic>
      <p:pic>
        <p:nvPicPr>
          <p:cNvPr id="13" name="Picture 12" descr="first-robotics-ri-new-england-tech-robotics-challeng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58707"/>
            <a:ext cx="1250455" cy="1088780"/>
          </a:xfrm>
          <a:prstGeom prst="rect">
            <a:avLst/>
          </a:prstGeom>
        </p:spPr>
      </p:pic>
      <p:pic>
        <p:nvPicPr>
          <p:cNvPr id="2050" name="Picture 2" descr="C:\Users\mcun\Desktop\Captur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3684588"/>
            <a:ext cx="1085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cun\Desktop\Captur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3" y="3522994"/>
            <a:ext cx="10382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Outcomes of First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/>
              <a:t>Over </a:t>
            </a:r>
            <a:r>
              <a:rPr lang="en-US" sz="3600" b="1" dirty="0" smtClean="0">
                <a:solidFill>
                  <a:srgbClr val="FEA56E"/>
                </a:solidFill>
              </a:rPr>
              <a:t>400 students </a:t>
            </a:r>
            <a:r>
              <a:rPr lang="en-US" sz="3600" dirty="0" smtClean="0"/>
              <a:t>in </a:t>
            </a:r>
            <a:r>
              <a:rPr lang="en-US" sz="3600" dirty="0"/>
              <a:t>Central Falls, Woonsocket, and </a:t>
            </a:r>
            <a:r>
              <a:rPr lang="en-US" sz="3600" dirty="0" smtClean="0"/>
              <a:t>Providence </a:t>
            </a:r>
            <a:r>
              <a:rPr lang="en-US" sz="3600" dirty="0"/>
              <a:t>have received credit through ELOs since 2009. </a:t>
            </a:r>
            <a:endParaRPr lang="en-US" sz="3600" b="1" dirty="0"/>
          </a:p>
          <a:p>
            <a:pPr>
              <a:lnSpc>
                <a:spcPct val="110000"/>
              </a:lnSpc>
            </a:pPr>
            <a:r>
              <a:rPr lang="en-US" sz="3600" dirty="0" smtClean="0"/>
              <a:t>ELOs were sited as </a:t>
            </a:r>
            <a:r>
              <a:rPr lang="en-US" sz="3600" dirty="0"/>
              <a:t>integral to increasing the graduation rate by </a:t>
            </a:r>
            <a:r>
              <a:rPr lang="en-US" sz="3600" b="1" dirty="0">
                <a:solidFill>
                  <a:srgbClr val="FEA56E"/>
                </a:solidFill>
              </a:rPr>
              <a:t>18%</a:t>
            </a:r>
            <a:r>
              <a:rPr lang="en-US" sz="3600" dirty="0"/>
              <a:t> from 2010 to 2012 at Central Falls High School</a:t>
            </a:r>
            <a:r>
              <a:rPr lang="en-US" sz="3600" dirty="0" smtClean="0"/>
              <a:t>.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pPr>
              <a:lnSpc>
                <a:spcPct val="110000"/>
              </a:lnSpc>
            </a:pPr>
            <a:r>
              <a:rPr lang="en-US" sz="3600" dirty="0"/>
              <a:t>Students at Central Falls who participated in ELOs cited increased interest in the subject matter, more incentives to attend school, improved learning habits, higher academic motivation, better self-confidence, and greater achievement</a:t>
            </a:r>
            <a:r>
              <a:rPr lang="en-US" sz="3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rgbClr val="FEA56E"/>
                </a:solidFill>
              </a:rPr>
              <a:t>Digital badges </a:t>
            </a:r>
            <a:r>
              <a:rPr lang="en-US" sz="3600" dirty="0" smtClean="0"/>
              <a:t>issued to participants in PASA’s the HUB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643</Words>
  <Application>Microsoft Office PowerPoint</Application>
  <PresentationFormat>On-screen Show (4:3)</PresentationFormat>
  <Paragraphs>125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State Context</vt:lpstr>
      <vt:lpstr>State Context</vt:lpstr>
      <vt:lpstr>PowerPoint Presentation</vt:lpstr>
      <vt:lpstr>ELOs are…</vt:lpstr>
      <vt:lpstr>ELOs for Credit Model</vt:lpstr>
      <vt:lpstr>Building the Initiative</vt:lpstr>
      <vt:lpstr>ELO Opportunities</vt:lpstr>
      <vt:lpstr>Outcomes of First Cohort</vt:lpstr>
      <vt:lpstr>Going to Scale</vt:lpstr>
      <vt:lpstr>Various Models To Fit District Needs</vt:lpstr>
      <vt:lpstr>Next Steps for RIASPA</vt:lpstr>
      <vt:lpstr>Check Us Out</vt:lpstr>
      <vt:lpstr>For More Information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Samantha Hedges</cp:lastModifiedBy>
  <cp:revision>25</cp:revision>
  <cp:lastPrinted>2014-06-17T18:32:00Z</cp:lastPrinted>
  <dcterms:created xsi:type="dcterms:W3CDTF">2013-05-22T15:51:51Z</dcterms:created>
  <dcterms:modified xsi:type="dcterms:W3CDTF">2014-07-16T20:59:02Z</dcterms:modified>
</cp:coreProperties>
</file>