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0" r:id="rId4"/>
    <p:sldId id="277" r:id="rId5"/>
    <p:sldId id="278" r:id="rId6"/>
    <p:sldId id="258" r:id="rId7"/>
    <p:sldId id="259" r:id="rId8"/>
    <p:sldId id="260" r:id="rId9"/>
    <p:sldId id="279" r:id="rId10"/>
    <p:sldId id="261" r:id="rId11"/>
    <p:sldId id="262" r:id="rId12"/>
    <p:sldId id="263" r:id="rId13"/>
    <p:sldId id="264" r:id="rId14"/>
    <p:sldId id="267" r:id="rId15"/>
    <p:sldId id="266" r:id="rId16"/>
    <p:sldId id="269" r:id="rId17"/>
    <p:sldId id="268" r:id="rId18"/>
    <p:sldId id="280" r:id="rId19"/>
    <p:sldId id="265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7820" autoAdjust="0"/>
  </p:normalViewPr>
  <p:slideViewPr>
    <p:cSldViewPr>
      <p:cViewPr>
        <p:scale>
          <a:sx n="80" d="100"/>
          <a:sy n="80" d="100"/>
        </p:scale>
        <p:origin x="-23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215D1-10F7-43CA-B072-91C9330902F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D6390-9384-4D9E-8268-5179B238259C}">
      <dgm:prSet phldrT="[Text]" custT="1"/>
      <dgm:spPr/>
      <dgm:t>
        <a:bodyPr/>
        <a:lstStyle/>
        <a:p>
          <a:r>
            <a:rPr lang="en-US" sz="1600" b="1" dirty="0" smtClean="0"/>
            <a:t>Orientation</a:t>
          </a:r>
          <a:endParaRPr lang="en-US" sz="1050" b="1" dirty="0"/>
        </a:p>
      </dgm:t>
    </dgm:pt>
    <dgm:pt modelId="{CD8B5CAE-4443-42FA-BF14-553581A042BD}" type="parTrans" cxnId="{D9EC84E6-FAF3-4BAF-B94D-3CD3B2360FCD}">
      <dgm:prSet/>
      <dgm:spPr/>
      <dgm:t>
        <a:bodyPr/>
        <a:lstStyle/>
        <a:p>
          <a:endParaRPr lang="en-US"/>
        </a:p>
      </dgm:t>
    </dgm:pt>
    <dgm:pt modelId="{2EC90A77-4BC6-4F11-833D-B19483BB9B6F}" type="sibTrans" cxnId="{D9EC84E6-FAF3-4BAF-B94D-3CD3B2360FCD}">
      <dgm:prSet/>
      <dgm:spPr/>
      <dgm:t>
        <a:bodyPr/>
        <a:lstStyle/>
        <a:p>
          <a:endParaRPr lang="en-US"/>
        </a:p>
      </dgm:t>
    </dgm:pt>
    <dgm:pt modelId="{36599EB0-9A82-434F-9145-64D71C063AA7}">
      <dgm:prSet phldrT="[Text]" custT="1"/>
      <dgm:spPr/>
      <dgm:t>
        <a:bodyPr/>
        <a:lstStyle/>
        <a:p>
          <a:r>
            <a:rPr lang="en-US" sz="1600" b="1" dirty="0" smtClean="0"/>
            <a:t>English Composition I</a:t>
          </a:r>
          <a:endParaRPr lang="en-US" sz="1600" b="1" dirty="0"/>
        </a:p>
      </dgm:t>
    </dgm:pt>
    <dgm:pt modelId="{3D17A57E-3806-4AC6-A73D-FAEF8ECB8F67}" type="parTrans" cxnId="{C69D01FD-E29A-4942-B72E-FC57D9DF29DC}">
      <dgm:prSet/>
      <dgm:spPr/>
      <dgm:t>
        <a:bodyPr/>
        <a:lstStyle/>
        <a:p>
          <a:endParaRPr lang="en-US"/>
        </a:p>
      </dgm:t>
    </dgm:pt>
    <dgm:pt modelId="{4A86D100-090B-4429-9E8C-A8B86EEC407D}" type="sibTrans" cxnId="{C69D01FD-E29A-4942-B72E-FC57D9DF29DC}">
      <dgm:prSet/>
      <dgm:spPr/>
      <dgm:t>
        <a:bodyPr/>
        <a:lstStyle/>
        <a:p>
          <a:endParaRPr lang="en-US"/>
        </a:p>
      </dgm:t>
    </dgm:pt>
    <dgm:pt modelId="{95BDBFDA-3AC0-43BC-914E-C5D876F4C2C2}">
      <dgm:prSet phldrT="[Text]" custT="1"/>
      <dgm:spPr/>
      <dgm:t>
        <a:bodyPr/>
        <a:lstStyle/>
        <a:p>
          <a:r>
            <a:rPr lang="en-US" sz="1600" b="1" dirty="0" smtClean="0"/>
            <a:t>English Composition II</a:t>
          </a:r>
          <a:endParaRPr lang="en-US" sz="1600" b="1" dirty="0"/>
        </a:p>
      </dgm:t>
    </dgm:pt>
    <dgm:pt modelId="{6597C27F-125D-4513-A815-EB1111D7E1EB}" type="parTrans" cxnId="{C9AD1069-E67C-4DF4-BA6E-EF5C3BEAB5E3}">
      <dgm:prSet/>
      <dgm:spPr/>
      <dgm:t>
        <a:bodyPr/>
        <a:lstStyle/>
        <a:p>
          <a:endParaRPr lang="en-US"/>
        </a:p>
      </dgm:t>
    </dgm:pt>
    <dgm:pt modelId="{94E7D40E-0900-4B78-8D2C-D333366D1ADA}" type="sibTrans" cxnId="{C9AD1069-E67C-4DF4-BA6E-EF5C3BEAB5E3}">
      <dgm:prSet/>
      <dgm:spPr/>
      <dgm:t>
        <a:bodyPr/>
        <a:lstStyle/>
        <a:p>
          <a:endParaRPr lang="en-US"/>
        </a:p>
      </dgm:t>
    </dgm:pt>
    <dgm:pt modelId="{4800CB60-5C5F-4E28-88BD-48B23375F2F1}" type="pres">
      <dgm:prSet presAssocID="{3E2215D1-10F7-43CA-B072-91C9330902F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E6765D-6AD8-4EAF-8C98-3E2ABC165B56}" type="pres">
      <dgm:prSet presAssocID="{F04D6390-9384-4D9E-8268-5179B238259C}" presName="Accent1" presStyleCnt="0"/>
      <dgm:spPr/>
    </dgm:pt>
    <dgm:pt modelId="{76DADC83-5D00-49BF-8507-25FFDE148FDF}" type="pres">
      <dgm:prSet presAssocID="{F04D6390-9384-4D9E-8268-5179B238259C}" presName="Accent" presStyleLbl="node1" presStyleIdx="0" presStyleCnt="3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1FD1F86-9A59-4782-B658-0D8E17D148D0}" type="pres">
      <dgm:prSet presAssocID="{F04D6390-9384-4D9E-8268-5179B238259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4CA64-A936-45E8-80A9-EFA2D88DBE3C}" type="pres">
      <dgm:prSet presAssocID="{36599EB0-9A82-434F-9145-64D71C063AA7}" presName="Accent2" presStyleCnt="0"/>
      <dgm:spPr/>
    </dgm:pt>
    <dgm:pt modelId="{8985717F-72A4-4F0E-92FE-3712AF9FAC9E}" type="pres">
      <dgm:prSet presAssocID="{36599EB0-9A82-434F-9145-64D71C063AA7}" presName="Accent" presStyleLbl="node1" presStyleIdx="1" presStyleCnt="3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209DE66-2822-4EF0-A0A3-BEA9A9E008C0}" type="pres">
      <dgm:prSet presAssocID="{36599EB0-9A82-434F-9145-64D71C063AA7}" presName="Parent2" presStyleLbl="revTx" presStyleIdx="1" presStyleCnt="3" custScaleX="1106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398EF-1EF6-4E44-A0E5-1ED7904B7145}" type="pres">
      <dgm:prSet presAssocID="{95BDBFDA-3AC0-43BC-914E-C5D876F4C2C2}" presName="Accent3" presStyleCnt="0"/>
      <dgm:spPr/>
    </dgm:pt>
    <dgm:pt modelId="{7213875B-C346-4029-9625-FFAB0364F33E}" type="pres">
      <dgm:prSet presAssocID="{95BDBFDA-3AC0-43BC-914E-C5D876F4C2C2}" presName="Accent" presStyleLbl="node1" presStyleIdx="2" presStyleCnt="3"/>
      <dgm:spPr>
        <a:solidFill>
          <a:srgbClr val="FF0000"/>
        </a:solidFill>
      </dgm:spPr>
    </dgm:pt>
    <dgm:pt modelId="{884D028A-5E5B-4FB2-A47C-083719F0B8C5}" type="pres">
      <dgm:prSet presAssocID="{95BDBFDA-3AC0-43BC-914E-C5D876F4C2C2}" presName="Parent3" presStyleLbl="revTx" presStyleIdx="2" presStyleCnt="3" custScaleX="111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34B69-929F-4E28-ABFD-E28043351CAE}" type="presOf" srcId="{95BDBFDA-3AC0-43BC-914E-C5D876F4C2C2}" destId="{884D028A-5E5B-4FB2-A47C-083719F0B8C5}" srcOrd="0" destOrd="0" presId="urn:microsoft.com/office/officeart/2009/layout/CircleArrowProcess"/>
    <dgm:cxn modelId="{337E1F69-F66A-4556-8B7C-EEC35A2B259B}" type="presOf" srcId="{F04D6390-9384-4D9E-8268-5179B238259C}" destId="{F1FD1F86-9A59-4782-B658-0D8E17D148D0}" srcOrd="0" destOrd="0" presId="urn:microsoft.com/office/officeart/2009/layout/CircleArrowProcess"/>
    <dgm:cxn modelId="{D9EC84E6-FAF3-4BAF-B94D-3CD3B2360FCD}" srcId="{3E2215D1-10F7-43CA-B072-91C9330902F5}" destId="{F04D6390-9384-4D9E-8268-5179B238259C}" srcOrd="0" destOrd="0" parTransId="{CD8B5CAE-4443-42FA-BF14-553581A042BD}" sibTransId="{2EC90A77-4BC6-4F11-833D-B19483BB9B6F}"/>
    <dgm:cxn modelId="{C69D01FD-E29A-4942-B72E-FC57D9DF29DC}" srcId="{3E2215D1-10F7-43CA-B072-91C9330902F5}" destId="{36599EB0-9A82-434F-9145-64D71C063AA7}" srcOrd="1" destOrd="0" parTransId="{3D17A57E-3806-4AC6-A73D-FAEF8ECB8F67}" sibTransId="{4A86D100-090B-4429-9E8C-A8B86EEC407D}"/>
    <dgm:cxn modelId="{C9AD1069-E67C-4DF4-BA6E-EF5C3BEAB5E3}" srcId="{3E2215D1-10F7-43CA-B072-91C9330902F5}" destId="{95BDBFDA-3AC0-43BC-914E-C5D876F4C2C2}" srcOrd="2" destOrd="0" parTransId="{6597C27F-125D-4513-A815-EB1111D7E1EB}" sibTransId="{94E7D40E-0900-4B78-8D2C-D333366D1ADA}"/>
    <dgm:cxn modelId="{D120EF40-9D10-4E9D-90D6-2385248D0D66}" type="presOf" srcId="{36599EB0-9A82-434F-9145-64D71C063AA7}" destId="{5209DE66-2822-4EF0-A0A3-BEA9A9E008C0}" srcOrd="0" destOrd="0" presId="urn:microsoft.com/office/officeart/2009/layout/CircleArrowProcess"/>
    <dgm:cxn modelId="{B66DA798-B791-4919-8F9F-0F65D3324FA0}" type="presOf" srcId="{3E2215D1-10F7-43CA-B072-91C9330902F5}" destId="{4800CB60-5C5F-4E28-88BD-48B23375F2F1}" srcOrd="0" destOrd="0" presId="urn:microsoft.com/office/officeart/2009/layout/CircleArrowProcess"/>
    <dgm:cxn modelId="{75DBC454-C0D8-4AB3-B599-1E37C42B3D4F}" type="presParOf" srcId="{4800CB60-5C5F-4E28-88BD-48B23375F2F1}" destId="{53E6765D-6AD8-4EAF-8C98-3E2ABC165B56}" srcOrd="0" destOrd="0" presId="urn:microsoft.com/office/officeart/2009/layout/CircleArrowProcess"/>
    <dgm:cxn modelId="{225C97D9-0021-4245-9723-C409381F6EE0}" type="presParOf" srcId="{53E6765D-6AD8-4EAF-8C98-3E2ABC165B56}" destId="{76DADC83-5D00-49BF-8507-25FFDE148FDF}" srcOrd="0" destOrd="0" presId="urn:microsoft.com/office/officeart/2009/layout/CircleArrowProcess"/>
    <dgm:cxn modelId="{739FF4FE-9B8F-413A-BC94-2E8214B46D99}" type="presParOf" srcId="{4800CB60-5C5F-4E28-88BD-48B23375F2F1}" destId="{F1FD1F86-9A59-4782-B658-0D8E17D148D0}" srcOrd="1" destOrd="0" presId="urn:microsoft.com/office/officeart/2009/layout/CircleArrowProcess"/>
    <dgm:cxn modelId="{5C50BFF5-E555-4559-8ABF-AA6E40B07DCB}" type="presParOf" srcId="{4800CB60-5C5F-4E28-88BD-48B23375F2F1}" destId="{1B04CA64-A936-45E8-80A9-EFA2D88DBE3C}" srcOrd="2" destOrd="0" presId="urn:microsoft.com/office/officeart/2009/layout/CircleArrowProcess"/>
    <dgm:cxn modelId="{6C12E594-A279-462B-BF00-C503C9CB0D7E}" type="presParOf" srcId="{1B04CA64-A936-45E8-80A9-EFA2D88DBE3C}" destId="{8985717F-72A4-4F0E-92FE-3712AF9FAC9E}" srcOrd="0" destOrd="0" presId="urn:microsoft.com/office/officeart/2009/layout/CircleArrowProcess"/>
    <dgm:cxn modelId="{54165D99-7BC3-4AE4-8D97-70C902A83A17}" type="presParOf" srcId="{4800CB60-5C5F-4E28-88BD-48B23375F2F1}" destId="{5209DE66-2822-4EF0-A0A3-BEA9A9E008C0}" srcOrd="3" destOrd="0" presId="urn:microsoft.com/office/officeart/2009/layout/CircleArrowProcess"/>
    <dgm:cxn modelId="{9C54316B-E334-4E30-AD5A-E2721C264E48}" type="presParOf" srcId="{4800CB60-5C5F-4E28-88BD-48B23375F2F1}" destId="{8DB398EF-1EF6-4E44-A0E5-1ED7904B7145}" srcOrd="4" destOrd="0" presId="urn:microsoft.com/office/officeart/2009/layout/CircleArrowProcess"/>
    <dgm:cxn modelId="{2D3E729B-87B1-45F8-963A-056C4E0537EB}" type="presParOf" srcId="{8DB398EF-1EF6-4E44-A0E5-1ED7904B7145}" destId="{7213875B-C346-4029-9625-FFAB0364F33E}" srcOrd="0" destOrd="0" presId="urn:microsoft.com/office/officeart/2009/layout/CircleArrowProcess"/>
    <dgm:cxn modelId="{5ED02BE9-8C41-43CD-BEFA-9402DE4AB78A}" type="presParOf" srcId="{4800CB60-5C5F-4E28-88BD-48B23375F2F1}" destId="{884D028A-5E5B-4FB2-A47C-083719F0B8C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ADC83-5D00-49BF-8507-25FFDE148FDF}">
      <dsp:nvSpPr>
        <dsp:cNvPr id="0" name=""/>
        <dsp:cNvSpPr/>
      </dsp:nvSpPr>
      <dsp:spPr>
        <a:xfrm>
          <a:off x="1217890" y="0"/>
          <a:ext cx="1797177" cy="17974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D1F86-9A59-4782-B658-0D8E17D148D0}">
      <dsp:nvSpPr>
        <dsp:cNvPr id="0" name=""/>
        <dsp:cNvSpPr/>
      </dsp:nvSpPr>
      <dsp:spPr>
        <a:xfrm>
          <a:off x="1615126" y="648934"/>
          <a:ext cx="998657" cy="49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Orientation</a:t>
          </a:r>
          <a:endParaRPr lang="en-US" sz="1050" b="1" kern="1200" dirty="0"/>
        </a:p>
      </dsp:txBody>
      <dsp:txXfrm>
        <a:off x="1615126" y="648934"/>
        <a:ext cx="998657" cy="499209"/>
      </dsp:txXfrm>
    </dsp:sp>
    <dsp:sp modelId="{8985717F-72A4-4F0E-92FE-3712AF9FAC9E}">
      <dsp:nvSpPr>
        <dsp:cNvPr id="0" name=""/>
        <dsp:cNvSpPr/>
      </dsp:nvSpPr>
      <dsp:spPr>
        <a:xfrm>
          <a:off x="718731" y="1032769"/>
          <a:ext cx="1797177" cy="17974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9DE66-2822-4EF0-A0A3-BEA9A9E008C0}">
      <dsp:nvSpPr>
        <dsp:cNvPr id="0" name=""/>
        <dsp:cNvSpPr/>
      </dsp:nvSpPr>
      <dsp:spPr>
        <a:xfrm>
          <a:off x="1064997" y="1687677"/>
          <a:ext cx="1104644" cy="49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English Composition I</a:t>
          </a:r>
          <a:endParaRPr lang="en-US" sz="1600" b="1" kern="1200" dirty="0"/>
        </a:p>
      </dsp:txBody>
      <dsp:txXfrm>
        <a:off x="1064997" y="1687677"/>
        <a:ext cx="1104644" cy="499209"/>
      </dsp:txXfrm>
    </dsp:sp>
    <dsp:sp modelId="{7213875B-C346-4029-9625-FFAB0364F33E}">
      <dsp:nvSpPr>
        <dsp:cNvPr id="0" name=""/>
        <dsp:cNvSpPr/>
      </dsp:nvSpPr>
      <dsp:spPr>
        <a:xfrm>
          <a:off x="1345802" y="2189126"/>
          <a:ext cx="1544054" cy="15446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D028A-5E5B-4FB2-A47C-083719F0B8C5}">
      <dsp:nvSpPr>
        <dsp:cNvPr id="0" name=""/>
        <dsp:cNvSpPr/>
      </dsp:nvSpPr>
      <dsp:spPr>
        <a:xfrm>
          <a:off x="1559426" y="2727914"/>
          <a:ext cx="1114780" cy="49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English Composition II</a:t>
          </a:r>
          <a:endParaRPr lang="en-US" sz="1600" b="1" kern="1200" dirty="0"/>
        </a:p>
      </dsp:txBody>
      <dsp:txXfrm>
        <a:off x="1559426" y="2727914"/>
        <a:ext cx="1114780" cy="499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2B5D-4566-43C6-933B-35CEF66CD1F7}" type="datetimeFigureOut">
              <a:rPr lang="en-US" smtClean="0"/>
              <a:t>7/17/2014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C63BA-9E1E-4690-877B-420F49EF72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6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0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5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09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9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Story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CB4661-9116-4CEF-A766-CFA82CF0A5EA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6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4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0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5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C63BA-9E1E-4690-877B-420F49EF72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" y="0"/>
            <a:ext cx="4348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17, 2014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12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Personalizing Student Learning Using Adaptive Learning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sz="2400" b="1" dirty="0"/>
              <a:t>Adaptive Learning—How is Learning and Teaching Different?</a:t>
            </a:r>
            <a:endParaRPr lang="en-US" sz="2400" dirty="0" smtClean="0"/>
          </a:p>
          <a:p>
            <a:r>
              <a:rPr lang="en-US" sz="2400" dirty="0" smtClean="0"/>
              <a:t>Rob Manzer &amp; Judy Komar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Personalized Learning: Tailored </a:t>
            </a:r>
            <a:r>
              <a:rPr lang="en-US" b="1" dirty="0">
                <a:solidFill>
                  <a:srgbClr val="FF0000"/>
                </a:solidFill>
              </a:rPr>
              <a:t>Content &amp; </a:t>
            </a:r>
            <a:r>
              <a:rPr lang="en-US" b="1" dirty="0" smtClean="0">
                <a:solidFill>
                  <a:srgbClr val="FF0000"/>
                </a:solidFill>
              </a:rPr>
              <a:t>Assessments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6783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a. </a:t>
            </a:r>
            <a:r>
              <a:rPr lang="en-US" sz="2000" b="1" dirty="0" smtClean="0"/>
              <a:t>Goal </a:t>
            </a:r>
            <a:r>
              <a:rPr lang="en-US" sz="2000" b="1" dirty="0"/>
              <a:t>of engine </a:t>
            </a:r>
            <a:r>
              <a:rPr lang="en-US" sz="2000" dirty="0"/>
              <a:t>= right content, for the right learner, at the right time</a:t>
            </a:r>
          </a:p>
          <a:p>
            <a:pPr marL="0" lvl="1" indent="0">
              <a:buNone/>
            </a:pPr>
            <a:r>
              <a:rPr lang="en-US" sz="2000" dirty="0" smtClean="0"/>
              <a:t>b. </a:t>
            </a:r>
            <a:r>
              <a:rPr lang="en-US" sz="2000" b="1" dirty="0" smtClean="0"/>
              <a:t>Content </a:t>
            </a:r>
            <a:r>
              <a:rPr lang="en-US" sz="2000" b="1" dirty="0"/>
              <a:t>alignment </a:t>
            </a:r>
            <a:r>
              <a:rPr lang="en-US" sz="2000" dirty="0"/>
              <a:t>with learner’s gaps, filling knowledge gaps, allowing learner to </a:t>
            </a:r>
            <a:r>
              <a:rPr lang="en-US" sz="2000" i="1" u="sng" dirty="0"/>
              <a:t>master</a:t>
            </a:r>
            <a:r>
              <a:rPr lang="en-US" sz="2000" dirty="0"/>
              <a:t> </a:t>
            </a:r>
            <a:r>
              <a:rPr lang="en-US" sz="2000" dirty="0" smtClean="0"/>
              <a:t>content</a:t>
            </a:r>
          </a:p>
          <a:p>
            <a:pPr marL="0" lvl="1" indent="0">
              <a:buNone/>
            </a:pPr>
            <a:r>
              <a:rPr lang="en-US" sz="2000" dirty="0" smtClean="0"/>
              <a:t>c. </a:t>
            </a:r>
            <a:r>
              <a:rPr lang="en-US" sz="2000" b="1" dirty="0" smtClean="0"/>
              <a:t>Assessment </a:t>
            </a:r>
            <a:r>
              <a:rPr lang="en-US" sz="2000" b="1" dirty="0"/>
              <a:t>is continual </a:t>
            </a:r>
            <a:r>
              <a:rPr lang="en-US" sz="2000" dirty="0"/>
              <a:t>(checked </a:t>
            </a:r>
            <a:r>
              <a:rPr lang="en-US" sz="2000" dirty="0" smtClean="0"/>
              <a:t>every 3-5 minutes)</a:t>
            </a:r>
            <a:r>
              <a:rPr lang="en-US" sz="1400" dirty="0" smtClean="0">
                <a:solidFill>
                  <a:schemeClr val="bg1"/>
                </a:solidFill>
              </a:rPr>
              <a:t>evidenced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6999"/>
            <a:ext cx="6738937" cy="41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8200" y="1447800"/>
            <a:ext cx="40386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Personalized Learning: Pacing and Student Growth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dirty="0"/>
              <a:t>Optimized Pacing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a. </a:t>
            </a:r>
            <a:r>
              <a:rPr lang="en-US" sz="2400" dirty="0"/>
              <a:t>Convenient for learners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b. </a:t>
            </a:r>
            <a:r>
              <a:rPr lang="en-US" sz="2400" dirty="0"/>
              <a:t>Time to master if you choose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/>
              <a:t>Directed improvement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a. </a:t>
            </a:r>
            <a:r>
              <a:rPr lang="en-US" sz="2400" dirty="0"/>
              <a:t>Learner, engine, and faculty </a:t>
            </a:r>
            <a:r>
              <a:rPr lang="en-US" sz="2400" dirty="0" smtClean="0"/>
              <a:t>	can direct </a:t>
            </a:r>
            <a:r>
              <a:rPr lang="en-US" sz="2400" dirty="0"/>
              <a:t>improvement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b. </a:t>
            </a:r>
            <a:r>
              <a:rPr lang="en-US" sz="2400" dirty="0"/>
              <a:t>Learners are choosing to </a:t>
            </a:r>
            <a:r>
              <a:rPr lang="en-US" sz="2400" dirty="0" smtClean="0"/>
              <a:t>	return to </a:t>
            </a:r>
            <a:r>
              <a:rPr lang="en-US" sz="2400" dirty="0"/>
              <a:t>completed </a:t>
            </a:r>
            <a:r>
              <a:rPr lang="en-US" sz="2400" dirty="0" smtClean="0"/>
              <a:t>lessons 	and improve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609723"/>
            <a:ext cx="35052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72400" y="1609723"/>
            <a:ext cx="647700" cy="441007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Personalized Learning: Organic </a:t>
            </a:r>
            <a:r>
              <a:rPr lang="en-US" b="1" dirty="0">
                <a:solidFill>
                  <a:srgbClr val="FF0000"/>
                </a:solidFill>
              </a:rPr>
              <a:t>Continuum of </a:t>
            </a:r>
            <a:r>
              <a:rPr lang="en-US" b="1" dirty="0" smtClean="0">
                <a:solidFill>
                  <a:srgbClr val="FF0000"/>
                </a:solidFill>
              </a:rPr>
              <a:t>learning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a.  </a:t>
            </a:r>
            <a:r>
              <a:rPr lang="en-US" sz="2000" dirty="0"/>
              <a:t>Breakdown of lock step</a:t>
            </a:r>
          </a:p>
          <a:p>
            <a:pPr marL="0" indent="0">
              <a:buFontTx/>
              <a:buNone/>
            </a:pPr>
            <a:r>
              <a:rPr lang="en-US" sz="2000" dirty="0"/>
              <a:t>         </a:t>
            </a:r>
            <a:r>
              <a:rPr lang="en-US" sz="2000" dirty="0" smtClean="0"/>
              <a:t>b.  </a:t>
            </a:r>
            <a:r>
              <a:rPr lang="en-US" sz="2000" dirty="0"/>
              <a:t>Meeting learners </a:t>
            </a:r>
            <a:r>
              <a:rPr lang="en-US" sz="2000" b="1" dirty="0"/>
              <a:t>where they are </a:t>
            </a:r>
          </a:p>
          <a:p>
            <a:pPr marL="0" indent="0">
              <a:buFontTx/>
              <a:buNone/>
            </a:pPr>
            <a:r>
              <a:rPr lang="en-US" sz="2000" dirty="0"/>
              <a:t>         </a:t>
            </a:r>
            <a:r>
              <a:rPr lang="en-US" sz="2000" dirty="0" smtClean="0"/>
              <a:t>c.  </a:t>
            </a:r>
            <a:r>
              <a:rPr lang="en-US" sz="2000" dirty="0"/>
              <a:t>Systems let’s them go where they choose to go within the pathing,  </a:t>
            </a:r>
            <a:r>
              <a:rPr lang="en-US" sz="2000" dirty="0" smtClean="0"/>
              <a:t>              	</a:t>
            </a:r>
            <a:r>
              <a:rPr lang="en-US" sz="2000" b="1" dirty="0" smtClean="0"/>
              <a:t>traversing the </a:t>
            </a:r>
            <a:r>
              <a:rPr lang="en-US" sz="2000" b="1" dirty="0"/>
              <a:t>learning map back and forth</a:t>
            </a:r>
          </a:p>
          <a:p>
            <a:pPr marL="0" indent="0">
              <a:buFontTx/>
              <a:buNone/>
            </a:pPr>
            <a:r>
              <a:rPr lang="en-US" sz="2000" dirty="0"/>
              <a:t>         </a:t>
            </a:r>
            <a:r>
              <a:rPr lang="en-US" sz="2000" dirty="0" smtClean="0"/>
              <a:t>d.  </a:t>
            </a:r>
            <a:r>
              <a:rPr lang="en-US" sz="2000" b="1" dirty="0"/>
              <a:t>Continuum between concepts, units, courses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4733645"/>
              </p:ext>
            </p:extLst>
          </p:nvPr>
        </p:nvGraphicFramePr>
        <p:xfrm>
          <a:off x="5486400" y="2628900"/>
          <a:ext cx="3733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589332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empowered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who has internal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en-US" sz="4400" dirty="0" smtClean="0"/>
              <a:t> </a:t>
            </a:r>
            <a:r>
              <a:rPr lang="en-US" sz="2800" dirty="0"/>
              <a:t>a.  Learning experience is not chosen for learner, learner has input, choice, options, takes </a:t>
            </a:r>
            <a:r>
              <a:rPr lang="en-US" sz="2800" b="1" dirty="0"/>
              <a:t>responsibility for learning</a:t>
            </a:r>
          </a:p>
          <a:p>
            <a:pPr marL="0" indent="0">
              <a:buNone/>
            </a:pPr>
            <a:r>
              <a:rPr lang="en-US" sz="2800" dirty="0"/>
              <a:t>         b.  Replaces passivity in </a:t>
            </a:r>
            <a:r>
              <a:rPr lang="en-US" sz="2800" dirty="0" smtClean="0"/>
              <a:t>learning—</a:t>
            </a:r>
            <a:r>
              <a:rPr lang="en-US" sz="2800" b="1" dirty="0" smtClean="0"/>
              <a:t>tailored </a:t>
            </a:r>
            <a:r>
              <a:rPr lang="en-US" sz="2800" b="1" dirty="0"/>
              <a:t>content </a:t>
            </a:r>
            <a:r>
              <a:rPr lang="en-US" sz="2800" dirty="0"/>
              <a:t>challenges and stimulates active stance</a:t>
            </a:r>
          </a:p>
          <a:p>
            <a:pPr marL="0" indent="0">
              <a:buNone/>
            </a:pPr>
            <a:r>
              <a:rPr lang="en-US" sz="2800" dirty="0"/>
              <a:t>         c.  </a:t>
            </a:r>
            <a:r>
              <a:rPr lang="en-US" sz="2800" b="1" dirty="0"/>
              <a:t>Replaces standard pacing </a:t>
            </a:r>
            <a:r>
              <a:rPr lang="en-US" sz="2800" dirty="0"/>
              <a:t>and moving on before the learner may have mastered concept</a:t>
            </a:r>
          </a:p>
          <a:p>
            <a:pPr marL="0" indent="0">
              <a:buNone/>
            </a:pPr>
            <a:r>
              <a:rPr lang="en-US" sz="2800" dirty="0"/>
              <a:t>         d.  Engaging and interactive experience with Learning Analytic Engine giving </a:t>
            </a:r>
            <a:r>
              <a:rPr lang="en-US" sz="2800" b="1" dirty="0"/>
              <a:t>personalized information for </a:t>
            </a:r>
            <a:r>
              <a:rPr lang="en-US" sz="2800" b="1" dirty="0" smtClean="0"/>
              <a:t>learner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08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Active Learning: Learning in Real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57" y="762000"/>
            <a:ext cx="4953000" cy="490696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000" b="1" dirty="0"/>
              <a:t>Real-time feedback</a:t>
            </a:r>
          </a:p>
          <a:p>
            <a:pPr marL="0" indent="0">
              <a:buNone/>
            </a:pPr>
            <a:r>
              <a:rPr lang="en-US" sz="2000" dirty="0" smtClean="0"/>
              <a:t>	 a.  Feedback </a:t>
            </a:r>
            <a:r>
              <a:rPr lang="en-US" sz="2000" dirty="0"/>
              <a:t>is personalized and </a:t>
            </a:r>
            <a:r>
              <a:rPr lang="en-US" sz="2000" dirty="0" smtClean="0"/>
              <a:t>	immediate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 smtClean="0"/>
              <a:t>	 b.  Allows </a:t>
            </a:r>
            <a:r>
              <a:rPr lang="en-US" sz="2000" dirty="0"/>
              <a:t>learner to move forward </a:t>
            </a:r>
            <a:r>
              <a:rPr lang="en-US" sz="2000" dirty="0" smtClean="0"/>
              <a:t>	and </a:t>
            </a:r>
            <a:r>
              <a:rPr lang="en-US" sz="2000" dirty="0"/>
              <a:t>continue to learn </a:t>
            </a:r>
            <a:r>
              <a:rPr lang="en-US" sz="2000" dirty="0" smtClean="0"/>
              <a:t>	asynchronously</a:t>
            </a:r>
            <a:endParaRPr lang="en-US" sz="2000" dirty="0"/>
          </a:p>
          <a:p>
            <a:pPr marL="457200" indent="-457200"/>
            <a:r>
              <a:rPr lang="en-US" sz="2000" b="1" dirty="0"/>
              <a:t>Comprehensive coverage of content 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dirty="0" smtClean="0"/>
              <a:t>	a.  Content </a:t>
            </a:r>
            <a:r>
              <a:rPr lang="en-US" sz="2000" dirty="0"/>
              <a:t>is granular and </a:t>
            </a:r>
            <a:r>
              <a:rPr lang="en-US" sz="2000" dirty="0" smtClean="0"/>
              <a:t>individual 	gaps </a:t>
            </a:r>
            <a:r>
              <a:rPr lang="en-US" sz="2000" dirty="0"/>
              <a:t>(Swiss cheese) are </a:t>
            </a:r>
            <a:r>
              <a:rPr lang="en-US" sz="2000" dirty="0" smtClean="0"/>
              <a:t>filled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dirty="0" smtClean="0"/>
              <a:t>	b.  </a:t>
            </a:r>
            <a:r>
              <a:rPr lang="en-US" sz="2000" dirty="0"/>
              <a:t>Understanding and application </a:t>
            </a:r>
            <a:r>
              <a:rPr lang="en-US" sz="2000" dirty="0" smtClean="0"/>
              <a:t>of 	knowledge </a:t>
            </a:r>
            <a:r>
              <a:rPr lang="en-US" sz="2000" dirty="0"/>
              <a:t>to authentic </a:t>
            </a:r>
            <a:r>
              <a:rPr lang="en-US" sz="2000" dirty="0" smtClean="0"/>
              <a:t>	assessments </a:t>
            </a:r>
            <a:r>
              <a:rPr lang="en-US" sz="2000" dirty="0"/>
              <a:t>of </a:t>
            </a:r>
            <a:r>
              <a:rPr lang="en-US" sz="2000" dirty="0" smtClean="0"/>
              <a:t>course</a:t>
            </a:r>
            <a:endParaRPr lang="en-US" sz="2000" dirty="0"/>
          </a:p>
          <a:p>
            <a:pPr marL="457200" indent="-457200"/>
            <a:r>
              <a:rPr lang="en-US" sz="2000" b="1" dirty="0"/>
              <a:t>Knowledge State, Knowledge Covered, Knowledge </a:t>
            </a:r>
            <a:r>
              <a:rPr lang="en-US" sz="2000" b="1" dirty="0" smtClean="0"/>
              <a:t>Growth</a:t>
            </a:r>
          </a:p>
          <a:p>
            <a:pPr marL="0" indent="0">
              <a:buNone/>
            </a:pPr>
            <a:r>
              <a:rPr lang="en-US" sz="2000" dirty="0" smtClean="0"/>
              <a:t>	a.  Knowledge </a:t>
            </a:r>
            <a:r>
              <a:rPr lang="en-US" sz="2000" dirty="0"/>
              <a:t>vs. Grading and </a:t>
            </a:r>
            <a:r>
              <a:rPr lang="en-US" sz="2000" dirty="0" smtClean="0"/>
              <a:t>	Assignments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81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Teaching from Knowing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Start from </a:t>
            </a:r>
            <a:r>
              <a:rPr lang="en-US" sz="2400" b="1" dirty="0" smtClean="0"/>
              <a:t>Knowing</a:t>
            </a:r>
            <a:endParaRPr lang="en-US" sz="2400" b="1" dirty="0"/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Informed through </a:t>
            </a:r>
            <a:r>
              <a:rPr lang="en-US" sz="2400" dirty="0"/>
              <a:t>real-time </a:t>
            </a:r>
            <a:r>
              <a:rPr lang="en-US" sz="2400" dirty="0" smtClean="0"/>
              <a:t>data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Focus: </a:t>
            </a:r>
            <a:r>
              <a:rPr lang="en-US" sz="2400" dirty="0"/>
              <a:t>when and how to </a:t>
            </a:r>
            <a:r>
              <a:rPr lang="en-US" sz="2400" b="1" dirty="0" smtClean="0"/>
              <a:t>intervene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/>
              <a:t>who to </a:t>
            </a:r>
            <a:r>
              <a:rPr lang="en-US" sz="2400" b="1" dirty="0"/>
              <a:t>help</a:t>
            </a:r>
            <a:r>
              <a:rPr lang="en-US" sz="2400" dirty="0"/>
              <a:t>, </a:t>
            </a:r>
            <a:r>
              <a:rPr lang="en-US" sz="2400" dirty="0" smtClean="0"/>
              <a:t>and who </a:t>
            </a:r>
            <a:r>
              <a:rPr lang="en-US" sz="2400" dirty="0"/>
              <a:t>to </a:t>
            </a:r>
            <a:r>
              <a:rPr lang="en-US" sz="2400" b="1" dirty="0" smtClean="0"/>
              <a:t>challenge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Focus: </a:t>
            </a:r>
            <a:r>
              <a:rPr lang="en-US" sz="2400" b="1" dirty="0" smtClean="0"/>
              <a:t>difficult </a:t>
            </a:r>
            <a:r>
              <a:rPr lang="en-US" sz="2400" b="1" dirty="0"/>
              <a:t>content and concepts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053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3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Faculty Focus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 dirty="0" smtClean="0"/>
              <a:t>Motivation</a:t>
            </a:r>
            <a:r>
              <a:rPr lang="en-US" sz="2800" dirty="0" smtClean="0"/>
              <a:t>: effective teaching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 smtClean="0"/>
              <a:t>Focus: </a:t>
            </a:r>
            <a:r>
              <a:rPr lang="en-US" sz="2800" b="1" dirty="0" smtClean="0"/>
              <a:t>adaptive, responsive teaching strategies</a:t>
            </a:r>
            <a:endParaRPr lang="en-US" sz="2800" b="1" dirty="0"/>
          </a:p>
          <a:p>
            <a:pPr marL="857250" lvl="1" indent="-457200">
              <a:lnSpc>
                <a:spcPct val="150000"/>
              </a:lnSpc>
            </a:pPr>
            <a:r>
              <a:rPr lang="en-US" dirty="0" smtClean="0"/>
              <a:t>Most informed faculty ever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 smtClean="0"/>
              <a:t>From canned material to tailored, responsive intervention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 smtClean="0"/>
              <a:t>Guiding students through gap-filling learning process and authentic assessments of student learning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b="1" i="1" dirty="0" smtClean="0"/>
              <a:t>Sage</a:t>
            </a:r>
            <a:r>
              <a:rPr lang="en-US" sz="2800" b="1" dirty="0" smtClean="0"/>
              <a:t> on the side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Adaptive Learning at AIU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60 different maps in Gen Ed., Business, Information Technology, &amp; Criminal Justice</a:t>
            </a:r>
          </a:p>
          <a:p>
            <a:r>
              <a:rPr lang="en-US" sz="2600" dirty="0" smtClean="0"/>
              <a:t>Orientation, Associate, Bachelor, Masters</a:t>
            </a:r>
          </a:p>
          <a:p>
            <a:r>
              <a:rPr lang="en-US" sz="2600" b="1" dirty="0" smtClean="0"/>
              <a:t>Implementation key points</a:t>
            </a:r>
            <a:r>
              <a:rPr lang="en-US" sz="2600" dirty="0" smtClean="0"/>
              <a:t>:</a:t>
            </a:r>
          </a:p>
          <a:p>
            <a:pPr lvl="1"/>
            <a:r>
              <a:rPr lang="en-US" sz="2600" dirty="0" smtClean="0"/>
              <a:t>SME and Curriculum Leaders design learning map structure</a:t>
            </a:r>
          </a:p>
          <a:p>
            <a:pPr lvl="1"/>
            <a:r>
              <a:rPr lang="en-US" sz="2600" dirty="0" smtClean="0"/>
              <a:t>Rethinking Design – best use and sequence of all course elements</a:t>
            </a:r>
          </a:p>
          <a:p>
            <a:pPr lvl="1"/>
            <a:r>
              <a:rPr lang="en-US" sz="2600" dirty="0" smtClean="0"/>
              <a:t>Assessment Question Design—variety, variables, and dynamic questions</a:t>
            </a:r>
          </a:p>
          <a:p>
            <a:pPr lvl="1"/>
            <a:r>
              <a:rPr lang="en-US" sz="2600" dirty="0" smtClean="0"/>
              <a:t>Faculty Training</a:t>
            </a:r>
          </a:p>
          <a:p>
            <a:pPr lvl="1"/>
            <a:r>
              <a:rPr lang="en-US" sz="2600" dirty="0" smtClean="0"/>
              <a:t>Reporting &amp; Analytics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57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AIU Goal: Improve Student Outcomes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dirty="0" smtClean="0"/>
              <a:t> </a:t>
            </a:r>
            <a:r>
              <a:rPr lang="en-US" b="1" dirty="0" smtClean="0"/>
              <a:t>Business Courses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73%</a:t>
            </a:r>
            <a:r>
              <a:rPr lang="en-US" dirty="0" smtClean="0"/>
              <a:t>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</a:t>
            </a:r>
            <a:r>
              <a:rPr lang="en-US" dirty="0" smtClean="0"/>
              <a:t>pass rate improvement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r>
              <a:rPr lang="en-US" dirty="0" smtClean="0"/>
              <a:t>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</a:t>
            </a:r>
            <a:r>
              <a:rPr lang="en-US" dirty="0" smtClean="0"/>
              <a:t>in-term drops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90.4%</a:t>
            </a:r>
            <a:r>
              <a:rPr lang="en-US" b="1" dirty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5963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/>
              <a:t>Average Knowledge </a:t>
            </a:r>
            <a:r>
              <a:rPr lang="en-US" b="1" dirty="0" smtClean="0"/>
              <a:t>Covered </a:t>
            </a:r>
            <a:r>
              <a:rPr lang="en-US" dirty="0" smtClean="0"/>
              <a:t>for all courses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40%</a:t>
            </a:r>
            <a:r>
              <a:rPr lang="en-US" b="1" dirty="0" smtClean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5963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/>
              <a:t>Average </a:t>
            </a:r>
            <a:r>
              <a:rPr lang="en-US" b="1" dirty="0" smtClean="0"/>
              <a:t>Rate </a:t>
            </a:r>
            <a:r>
              <a:rPr lang="en-US" dirty="0" smtClean="0"/>
              <a:t>of return to practice or revise lessons that are complete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0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Adaptive Learning in Practice: </a:t>
            </a:r>
            <a:r>
              <a:rPr lang="en-US" b="1" dirty="0" smtClean="0">
                <a:solidFill>
                  <a:srgbClr val="FF0000"/>
                </a:solidFill>
              </a:rPr>
              <a:t>A few facts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09511" y="1307699"/>
            <a:ext cx="2888932" cy="1409932"/>
            <a:chOff x="-1207399" y="2442402"/>
            <a:chExt cx="2888932" cy="1409932"/>
          </a:xfrm>
        </p:grpSpPr>
        <p:sp>
          <p:nvSpPr>
            <p:cNvPr id="5" name="Text Placeholder 40"/>
            <p:cNvSpPr txBox="1">
              <a:spLocks/>
            </p:cNvSpPr>
            <p:nvPr/>
          </p:nvSpPr>
          <p:spPr>
            <a:xfrm>
              <a:off x="-427339" y="3377431"/>
              <a:ext cx="1358673" cy="474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5715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 baseline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S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tudents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07399" y="2442402"/>
              <a:ext cx="288893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D5963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50,000</a:t>
              </a:r>
              <a:r>
                <a:rPr lang="en-US" sz="6000" b="1" dirty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D5963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+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0055" y="2520391"/>
            <a:ext cx="3239991" cy="1325265"/>
            <a:chOff x="2952002" y="2967335"/>
            <a:chExt cx="3239991" cy="1325265"/>
          </a:xfrm>
        </p:grpSpPr>
        <p:sp>
          <p:nvSpPr>
            <p:cNvPr id="8" name="Text Placeholder 40"/>
            <p:cNvSpPr txBox="1">
              <a:spLocks/>
            </p:cNvSpPr>
            <p:nvPr/>
          </p:nvSpPr>
          <p:spPr>
            <a:xfrm>
              <a:off x="3221794" y="3860031"/>
              <a:ext cx="2671007" cy="4325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5715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 baseline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Aft>
                  <a:spcPts val="0"/>
                </a:spcAft>
                <a:defRPr/>
              </a:pPr>
              <a:r>
                <a:rPr lang="en-US" sz="1800" b="1" dirty="0" smtClean="0"/>
                <a:t>Assessment Questions</a:t>
              </a:r>
              <a:endParaRPr lang="en-US" sz="18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52002" y="2967335"/>
              <a:ext cx="32399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pc="-200" dirty="0" smtClean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53284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62 </a:t>
              </a:r>
              <a:r>
                <a:rPr lang="en-US" sz="6000" b="1" spc="-200" dirty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53284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million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48244" y="3028222"/>
            <a:ext cx="3419526" cy="1325265"/>
            <a:chOff x="2862236" y="2967335"/>
            <a:chExt cx="3419526" cy="1325265"/>
          </a:xfrm>
        </p:grpSpPr>
        <p:sp>
          <p:nvSpPr>
            <p:cNvPr id="11" name="Text Placeholder 40"/>
            <p:cNvSpPr txBox="1">
              <a:spLocks/>
            </p:cNvSpPr>
            <p:nvPr/>
          </p:nvSpPr>
          <p:spPr>
            <a:xfrm>
              <a:off x="3221794" y="3860031"/>
              <a:ext cx="2671007" cy="4325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5715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 baseline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Aft>
                  <a:spcPts val="0"/>
                </a:spcAft>
                <a:defRPr/>
              </a:pPr>
              <a:r>
                <a:rPr lang="en-US" sz="1800" b="1" dirty="0" smtClean="0"/>
                <a:t>Lessons Completed</a:t>
              </a:r>
              <a:endParaRPr lang="en-US" sz="18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62236" y="2967335"/>
              <a:ext cx="341952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pc="-200" dirty="0" smtClean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66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6.4 </a:t>
              </a:r>
              <a:r>
                <a:rPr lang="en-US" sz="6000" b="1" spc="-200" dirty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66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million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177260"/>
            <a:ext cx="3552576" cy="1450726"/>
            <a:chOff x="-1141285" y="4084935"/>
            <a:chExt cx="3552576" cy="1450726"/>
          </a:xfrm>
        </p:grpSpPr>
        <p:sp>
          <p:nvSpPr>
            <p:cNvPr id="14" name="Text Placeholder 45"/>
            <p:cNvSpPr txBox="1">
              <a:spLocks/>
            </p:cNvSpPr>
            <p:nvPr/>
          </p:nvSpPr>
          <p:spPr>
            <a:xfrm>
              <a:off x="-914400" y="5063066"/>
              <a:ext cx="3109686" cy="4725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5715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 baseline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dirty="0" smtClean="0"/>
                <a:t>Practice </a:t>
              </a:r>
              <a:r>
                <a:rPr lang="en-US" sz="1800" b="1" dirty="0"/>
                <a:t>&amp; Revision </a:t>
              </a:r>
              <a:r>
                <a:rPr lang="en-US" sz="1800" b="1" dirty="0" smtClean="0"/>
                <a:t>Lessons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141285" y="4084935"/>
              <a:ext cx="3552576" cy="1015663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266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1.4 million</a:t>
              </a:r>
              <a:endParaRPr lang="en-US" sz="6000" b="1" dirty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66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8907" y="4890443"/>
            <a:ext cx="3552576" cy="1496714"/>
            <a:chOff x="5665915" y="1959802"/>
            <a:chExt cx="3552576" cy="1496714"/>
          </a:xfrm>
        </p:grpSpPr>
        <p:sp>
          <p:nvSpPr>
            <p:cNvPr id="17" name="Text Placeholder 45"/>
            <p:cNvSpPr txBox="1">
              <a:spLocks/>
            </p:cNvSpPr>
            <p:nvPr/>
          </p:nvSpPr>
          <p:spPr>
            <a:xfrm>
              <a:off x="5665915" y="2915613"/>
              <a:ext cx="3552576" cy="540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5715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 baseline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dirty="0" smtClean="0"/>
                <a:t>Faculty and Student Interactions </a:t>
              </a:r>
              <a:r>
                <a:rPr lang="en-US" sz="1800" b="1" dirty="0"/>
                <a:t>and </a:t>
              </a:r>
              <a:r>
                <a:rPr lang="en-US" sz="1800" b="1" dirty="0" smtClean="0"/>
                <a:t>Interventions</a:t>
              </a:r>
              <a:endParaRPr lang="en-US" sz="1400" dirty="0"/>
            </a:p>
            <a:p>
              <a:pPr lvl="0" fontAlgn="auto">
                <a:spcAft>
                  <a:spcPts val="0"/>
                </a:spcAft>
                <a:defRPr/>
              </a:pPr>
              <a:endParaRPr lang="en-US" sz="1400" dirty="0"/>
            </a:p>
            <a:p>
              <a:pPr marL="5715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65915" y="1959802"/>
              <a:ext cx="355257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12700" cmpd="sng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53284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1.1 million</a:t>
              </a:r>
              <a:endParaRPr lang="en-US" sz="6000" b="1" cap="none" spc="0" dirty="0">
                <a:ln w="12700" cmpd="sng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328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8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19622" y="1171685"/>
            <a:ext cx="8229600" cy="4708525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sz="3600" b="1" dirty="0" smtClean="0">
                <a:ea typeface="ＭＳ Ｐゴシック" pitchFamily="34" charset="-128"/>
              </a:rPr>
              <a:t>What is the problem?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b="1" dirty="0" smtClean="0">
                <a:ea typeface="ＭＳ Ｐゴシック" pitchFamily="34" charset="-128"/>
              </a:rPr>
              <a:t>The Variance Factor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b="1" dirty="0" smtClean="0">
                <a:ea typeface="ＭＳ Ｐゴシック" pitchFamily="34" charset="-128"/>
              </a:rPr>
              <a:t>We Don’t Know….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b="1" dirty="0" smtClean="0">
                <a:ea typeface="ＭＳ Ｐゴシック" pitchFamily="34" charset="-128"/>
              </a:rPr>
              <a:t>Swiss Cheese </a:t>
            </a:r>
          </a:p>
          <a:p>
            <a:pPr marL="285750" indent="-285750">
              <a:lnSpc>
                <a:spcPct val="150000"/>
              </a:lnSpc>
            </a:pPr>
            <a:r>
              <a:rPr lang="en-US" sz="3600" b="1" dirty="0" smtClean="0">
                <a:ea typeface="ＭＳ Ｐゴシック" pitchFamily="34" charset="-128"/>
              </a:rPr>
              <a:t>Let’s get personal</a:t>
            </a: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ea typeface="ＭＳ Ｐゴシック" pitchFamily="34" charset="-128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he Adaptive Learning 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6248400"/>
            <a:ext cx="2590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6248400"/>
            <a:ext cx="228600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Manzer, Komar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9043" y="173858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Your questions for us?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9" y="2926080"/>
            <a:ext cx="362682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1" y="1295400"/>
            <a:ext cx="7250889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900" b="1" dirty="0" smtClean="0"/>
              <a:t>The Challenge: How do we know what they need?  </a:t>
            </a:r>
            <a:endParaRPr lang="en-US" sz="2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297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>
              <a:tabLst>
                <a:tab pos="225425" algn="l"/>
              </a:tabLst>
            </a:pPr>
            <a:r>
              <a:rPr lang="en-US" sz="2000" b="1" dirty="0"/>
              <a:t>What they bring….</a:t>
            </a:r>
          </a:p>
          <a:p>
            <a:pPr marL="112713" lvl="1">
              <a:lnSpc>
                <a:spcPct val="150000"/>
              </a:lnSpc>
              <a:tabLst>
                <a:tab pos="225425" algn="l"/>
              </a:tabLst>
            </a:pPr>
            <a:r>
              <a:rPr lang="en-US" sz="1600" b="1" dirty="0" smtClean="0"/>
              <a:t>	• Educational </a:t>
            </a:r>
            <a:r>
              <a:rPr lang="en-US" sz="1600" b="1" dirty="0"/>
              <a:t>experience</a:t>
            </a:r>
          </a:p>
          <a:p>
            <a:pPr marL="112713" lvl="1">
              <a:lnSpc>
                <a:spcPct val="150000"/>
              </a:lnSpc>
              <a:tabLst>
                <a:tab pos="225425" algn="l"/>
              </a:tabLst>
            </a:pPr>
            <a:r>
              <a:rPr lang="en-US" sz="1600" b="1" dirty="0" smtClean="0"/>
              <a:t>	</a:t>
            </a:r>
            <a:r>
              <a:rPr lang="en-US" sz="1600" b="1" dirty="0"/>
              <a:t>• </a:t>
            </a:r>
            <a:r>
              <a:rPr lang="en-US" sz="1600" b="1" dirty="0" smtClean="0"/>
              <a:t>Work </a:t>
            </a:r>
            <a:r>
              <a:rPr lang="en-US" sz="1600" b="1" dirty="0"/>
              <a:t>experience</a:t>
            </a:r>
          </a:p>
          <a:p>
            <a:pPr marL="112713" lvl="1">
              <a:lnSpc>
                <a:spcPct val="150000"/>
              </a:lnSpc>
              <a:tabLst>
                <a:tab pos="225425" algn="l"/>
              </a:tabLst>
            </a:pPr>
            <a:r>
              <a:rPr lang="en-US" sz="1600" b="1" dirty="0" smtClean="0"/>
              <a:t>	</a:t>
            </a:r>
            <a:r>
              <a:rPr lang="en-US" sz="1600" b="1" dirty="0"/>
              <a:t>• </a:t>
            </a:r>
            <a:r>
              <a:rPr lang="en-US" sz="1600" b="1" dirty="0" smtClean="0"/>
              <a:t>Life </a:t>
            </a:r>
            <a:r>
              <a:rPr lang="en-US" sz="1600" b="1" dirty="0"/>
              <a:t>experience</a:t>
            </a:r>
          </a:p>
          <a:p>
            <a:pPr marL="112713" lvl="1">
              <a:lnSpc>
                <a:spcPct val="150000"/>
              </a:lnSpc>
              <a:tabLst>
                <a:tab pos="225425" algn="l"/>
              </a:tabLst>
            </a:pPr>
            <a:r>
              <a:rPr lang="en-US" sz="1600" b="1" dirty="0" smtClean="0"/>
              <a:t>	</a:t>
            </a:r>
            <a:r>
              <a:rPr lang="en-US" sz="1600" b="1" dirty="0"/>
              <a:t>• </a:t>
            </a:r>
            <a:r>
              <a:rPr lang="en-US" sz="1600" b="1" dirty="0" smtClean="0"/>
              <a:t>Diversity</a:t>
            </a:r>
            <a:endParaRPr lang="en-US" sz="1600" b="1" dirty="0"/>
          </a:p>
          <a:p>
            <a:pPr marL="112713" lvl="1">
              <a:lnSpc>
                <a:spcPct val="150000"/>
              </a:lnSpc>
              <a:tabLst>
                <a:tab pos="225425" algn="l"/>
              </a:tabLst>
            </a:pPr>
            <a:r>
              <a:rPr lang="en-US" sz="1600" b="1" dirty="0" smtClean="0"/>
              <a:t>	</a:t>
            </a:r>
            <a:r>
              <a:rPr lang="en-US" sz="1600" b="1" dirty="0"/>
              <a:t>• </a:t>
            </a:r>
            <a:r>
              <a:rPr lang="en-US" sz="1600" b="1" dirty="0" smtClean="0"/>
              <a:t>Adult </a:t>
            </a:r>
            <a:r>
              <a:rPr lang="en-US" sz="1600" b="1" dirty="0"/>
              <a:t>life responsibilities</a:t>
            </a:r>
          </a:p>
          <a:p>
            <a:pPr marL="112713">
              <a:tabLst>
                <a:tab pos="225425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0610" y="2438400"/>
            <a:ext cx="31227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they need….</a:t>
            </a:r>
          </a:p>
          <a:p>
            <a:pPr marL="223838" lvl="1">
              <a:lnSpc>
                <a:spcPct val="150000"/>
              </a:lnSpc>
            </a:pPr>
            <a:r>
              <a:rPr lang="en-US" sz="1600" b="1" dirty="0" smtClean="0"/>
              <a:t>• Efficiency </a:t>
            </a:r>
            <a:r>
              <a:rPr lang="en-US" sz="1600" b="1" dirty="0"/>
              <a:t>in </a:t>
            </a:r>
            <a:r>
              <a:rPr lang="en-US" sz="1600" b="1" dirty="0" smtClean="0"/>
              <a:t>learning</a:t>
            </a:r>
            <a:endParaRPr lang="en-US" sz="1600" b="1" dirty="0"/>
          </a:p>
          <a:p>
            <a:pPr marL="223838" lvl="1">
              <a:lnSpc>
                <a:spcPct val="150000"/>
              </a:lnSpc>
            </a:pPr>
            <a:r>
              <a:rPr lang="en-US" sz="1600" b="1" dirty="0" smtClean="0"/>
              <a:t>• An </a:t>
            </a:r>
            <a:r>
              <a:rPr lang="en-US" sz="1600" b="1" dirty="0"/>
              <a:t>R.O.I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 marL="223838" lvl="1">
              <a:lnSpc>
                <a:spcPct val="150000"/>
              </a:lnSpc>
            </a:pPr>
            <a:r>
              <a:rPr lang="en-US" sz="1600" b="1" dirty="0" smtClean="0"/>
              <a:t>• An </a:t>
            </a:r>
            <a:r>
              <a:rPr lang="en-US" sz="1600" b="1" dirty="0"/>
              <a:t>impact on their lives</a:t>
            </a:r>
            <a:r>
              <a:rPr lang="en-US" sz="1600" b="1" dirty="0" smtClean="0"/>
              <a:t>, </a:t>
            </a:r>
            <a:br>
              <a:rPr lang="en-US" sz="1600" b="1" dirty="0" smtClean="0"/>
            </a:br>
            <a:r>
              <a:rPr lang="en-US" sz="1600" b="1" dirty="0" smtClean="0"/>
              <a:t>careers</a:t>
            </a:r>
            <a:r>
              <a:rPr lang="en-US" sz="1600" b="1" dirty="0"/>
              <a:t>, goals</a:t>
            </a:r>
          </a:p>
          <a:p>
            <a:pPr marL="112713">
              <a:tabLst>
                <a:tab pos="225425" algn="l"/>
              </a:tabLs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4954" y="2525204"/>
            <a:ext cx="3276600" cy="23622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38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eople-1_0003_Layer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5" y="996671"/>
            <a:ext cx="2025981" cy="2612009"/>
          </a:xfrm>
          <a:prstGeom prst="rect">
            <a:avLst/>
          </a:prstGeom>
        </p:spPr>
      </p:pic>
      <p:pic>
        <p:nvPicPr>
          <p:cNvPr id="12" name="Picture 11" descr="People-1_0005_Layer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88" y="996671"/>
            <a:ext cx="2025981" cy="2612009"/>
          </a:xfrm>
          <a:prstGeom prst="rect">
            <a:avLst/>
          </a:prstGeom>
        </p:spPr>
      </p:pic>
      <p:pic>
        <p:nvPicPr>
          <p:cNvPr id="13" name="Picture 12" descr="People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6" y="996671"/>
            <a:ext cx="2025981" cy="2612009"/>
          </a:xfrm>
          <a:prstGeom prst="rect">
            <a:avLst/>
          </a:prstGeom>
        </p:spPr>
      </p:pic>
      <p:pic>
        <p:nvPicPr>
          <p:cNvPr id="14" name="Picture 13" descr="People-1_0002_Layer 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6" y="3581400"/>
            <a:ext cx="2025981" cy="2612009"/>
          </a:xfrm>
          <a:prstGeom prst="rect">
            <a:avLst/>
          </a:prstGeom>
        </p:spPr>
      </p:pic>
      <p:pic>
        <p:nvPicPr>
          <p:cNvPr id="15" name="Picture 14" descr="People-1_0000_Layer 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88" y="3581400"/>
            <a:ext cx="2025981" cy="2612009"/>
          </a:xfrm>
          <a:prstGeom prst="rect">
            <a:avLst/>
          </a:prstGeom>
        </p:spPr>
      </p:pic>
      <p:pic>
        <p:nvPicPr>
          <p:cNvPr id="16" name="Picture 15" descr="People-1_0001_Layer 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44" y="3581400"/>
            <a:ext cx="2025981" cy="2612009"/>
          </a:xfrm>
          <a:prstGeom prst="rect">
            <a:avLst/>
          </a:prstGeom>
        </p:spPr>
      </p:pic>
      <p:pic>
        <p:nvPicPr>
          <p:cNvPr id="17" name="Picture 16" descr="People-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3" y="3581400"/>
            <a:ext cx="2025981" cy="2612009"/>
          </a:xfrm>
          <a:prstGeom prst="rect">
            <a:avLst/>
          </a:prstGeom>
        </p:spPr>
      </p:pic>
      <p:pic>
        <p:nvPicPr>
          <p:cNvPr id="11" name="Picture 10" descr="People-1_0004_Layer 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81" y="992485"/>
            <a:ext cx="2025981" cy="26120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3000" y="2438400"/>
            <a:ext cx="3276600" cy="252376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38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181100" y="2469178"/>
            <a:ext cx="2781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tabLst>
                <a:tab pos="225425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What they bring….</a:t>
            </a:r>
          </a:p>
          <a:p>
            <a:pPr marL="0" lvl="1" indent="0">
              <a:lnSpc>
                <a:spcPct val="150000"/>
              </a:lnSpc>
              <a:buNone/>
              <a:tabLst>
                <a:tab pos="225425" algn="l"/>
              </a:tabLst>
            </a:pPr>
            <a:r>
              <a:rPr lang="en-US" sz="1600" b="1" dirty="0" smtClean="0">
                <a:solidFill>
                  <a:schemeClr val="bg1"/>
                </a:solidFill>
              </a:rPr>
              <a:t>	• Educational </a:t>
            </a:r>
            <a:r>
              <a:rPr lang="en-US" sz="1600" b="1" dirty="0">
                <a:solidFill>
                  <a:schemeClr val="bg1"/>
                </a:solidFill>
              </a:rPr>
              <a:t>experience</a:t>
            </a:r>
          </a:p>
          <a:p>
            <a:pPr marL="0" lvl="1" indent="0">
              <a:lnSpc>
                <a:spcPct val="150000"/>
              </a:lnSpc>
              <a:buNone/>
              <a:tabLst>
                <a:tab pos="225425" algn="l"/>
              </a:tabLst>
            </a:pPr>
            <a:r>
              <a:rPr lang="en-US" sz="1600" b="1" dirty="0" smtClean="0">
                <a:solidFill>
                  <a:schemeClr val="bg1"/>
                </a:solidFill>
              </a:rPr>
              <a:t>	</a:t>
            </a:r>
            <a:r>
              <a:rPr lang="en-US" sz="1600" b="1" dirty="0">
                <a:solidFill>
                  <a:schemeClr val="bg1"/>
                </a:solidFill>
              </a:rPr>
              <a:t>• </a:t>
            </a:r>
            <a:r>
              <a:rPr lang="en-US" sz="1600" b="1" dirty="0" smtClean="0">
                <a:solidFill>
                  <a:schemeClr val="bg1"/>
                </a:solidFill>
              </a:rPr>
              <a:t>Work </a:t>
            </a:r>
            <a:r>
              <a:rPr lang="en-US" sz="1600" b="1" dirty="0">
                <a:solidFill>
                  <a:schemeClr val="bg1"/>
                </a:solidFill>
              </a:rPr>
              <a:t>experience</a:t>
            </a:r>
          </a:p>
          <a:p>
            <a:pPr marL="0" lvl="1" indent="0">
              <a:lnSpc>
                <a:spcPct val="150000"/>
              </a:lnSpc>
              <a:buNone/>
              <a:tabLst>
                <a:tab pos="225425" algn="l"/>
              </a:tabLst>
            </a:pPr>
            <a:r>
              <a:rPr lang="en-US" sz="1600" b="1" dirty="0" smtClean="0">
                <a:solidFill>
                  <a:schemeClr val="bg1"/>
                </a:solidFill>
              </a:rPr>
              <a:t>	</a:t>
            </a:r>
            <a:r>
              <a:rPr lang="en-US" sz="1600" b="1" dirty="0">
                <a:solidFill>
                  <a:schemeClr val="bg1"/>
                </a:solidFill>
              </a:rPr>
              <a:t>• </a:t>
            </a:r>
            <a:r>
              <a:rPr lang="en-US" sz="1600" b="1" dirty="0" smtClean="0">
                <a:solidFill>
                  <a:schemeClr val="bg1"/>
                </a:solidFill>
              </a:rPr>
              <a:t>Life </a:t>
            </a:r>
            <a:r>
              <a:rPr lang="en-US" sz="1600" b="1" dirty="0">
                <a:solidFill>
                  <a:schemeClr val="bg1"/>
                </a:solidFill>
              </a:rPr>
              <a:t>experience</a:t>
            </a:r>
          </a:p>
          <a:p>
            <a:pPr marL="0" lvl="1" indent="0">
              <a:lnSpc>
                <a:spcPct val="150000"/>
              </a:lnSpc>
              <a:buNone/>
              <a:tabLst>
                <a:tab pos="225425" algn="l"/>
              </a:tabLst>
            </a:pPr>
            <a:r>
              <a:rPr lang="en-US" sz="1600" b="1" dirty="0" smtClean="0">
                <a:solidFill>
                  <a:schemeClr val="bg1"/>
                </a:solidFill>
              </a:rPr>
              <a:t>	</a:t>
            </a:r>
            <a:r>
              <a:rPr lang="en-US" sz="1600" b="1" dirty="0">
                <a:solidFill>
                  <a:schemeClr val="bg1"/>
                </a:solidFill>
              </a:rPr>
              <a:t>• </a:t>
            </a:r>
            <a:r>
              <a:rPr lang="en-US" sz="1600" b="1" dirty="0" smtClean="0">
                <a:solidFill>
                  <a:schemeClr val="bg1"/>
                </a:solidFill>
              </a:rPr>
              <a:t>Diversity</a:t>
            </a:r>
            <a:endParaRPr lang="en-US" sz="1600" b="1" dirty="0">
              <a:solidFill>
                <a:schemeClr val="bg1"/>
              </a:solidFill>
            </a:endParaRPr>
          </a:p>
          <a:p>
            <a:pPr marL="0" lvl="1" indent="0">
              <a:lnSpc>
                <a:spcPct val="150000"/>
              </a:lnSpc>
              <a:buNone/>
              <a:tabLst>
                <a:tab pos="225425" algn="l"/>
              </a:tabLst>
            </a:pPr>
            <a:r>
              <a:rPr lang="en-US" sz="1600" b="1" dirty="0" smtClean="0">
                <a:solidFill>
                  <a:schemeClr val="bg1"/>
                </a:solidFill>
              </a:rPr>
              <a:t>	</a:t>
            </a:r>
            <a:r>
              <a:rPr lang="en-US" sz="1600" b="1" dirty="0">
                <a:solidFill>
                  <a:schemeClr val="bg1"/>
                </a:solidFill>
              </a:rPr>
              <a:t>• </a:t>
            </a:r>
            <a:r>
              <a:rPr lang="en-US" sz="1600" b="1" dirty="0" smtClean="0">
                <a:solidFill>
                  <a:schemeClr val="bg1"/>
                </a:solidFill>
              </a:rPr>
              <a:t>Adult </a:t>
            </a:r>
            <a:r>
              <a:rPr lang="en-US" sz="1600" b="1" dirty="0">
                <a:solidFill>
                  <a:schemeClr val="bg1"/>
                </a:solidFill>
              </a:rPr>
              <a:t>life </a:t>
            </a:r>
            <a:r>
              <a:rPr lang="en-US" sz="1600" b="1" dirty="0" smtClean="0">
                <a:solidFill>
                  <a:schemeClr val="bg1"/>
                </a:solidFill>
              </a:rPr>
              <a:t>responsibilities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799" y="2438400"/>
            <a:ext cx="3276600" cy="252376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38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704" y="2542282"/>
            <a:ext cx="31227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What they need….</a:t>
            </a:r>
          </a:p>
          <a:p>
            <a:pPr marL="223838" lvl="1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</a:rPr>
              <a:t>• Efficiency </a:t>
            </a:r>
            <a:r>
              <a:rPr lang="en-US" sz="1600" b="1" dirty="0">
                <a:solidFill>
                  <a:srgbClr val="FFFFFF"/>
                </a:solidFill>
              </a:rPr>
              <a:t>in </a:t>
            </a:r>
            <a:r>
              <a:rPr lang="en-US" sz="1600" b="1" dirty="0" smtClean="0">
                <a:solidFill>
                  <a:srgbClr val="FFFFFF"/>
                </a:solidFill>
              </a:rPr>
              <a:t>learning</a:t>
            </a:r>
            <a:endParaRPr lang="en-US" sz="1600" b="1" dirty="0">
              <a:solidFill>
                <a:srgbClr val="FFFFFF"/>
              </a:solidFill>
            </a:endParaRPr>
          </a:p>
          <a:p>
            <a:pPr marL="223838" lvl="1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</a:rPr>
              <a:t>• </a:t>
            </a:r>
            <a:r>
              <a:rPr lang="en-US" sz="1600" b="1" dirty="0">
                <a:solidFill>
                  <a:srgbClr val="FFFFFF"/>
                </a:solidFill>
              </a:rPr>
              <a:t>T</a:t>
            </a:r>
            <a:r>
              <a:rPr lang="en-US" sz="1600" b="1" dirty="0" smtClean="0">
                <a:solidFill>
                  <a:srgbClr val="FFFFFF"/>
                </a:solidFill>
              </a:rPr>
              <a:t>o be met where they are</a:t>
            </a:r>
            <a:endParaRPr lang="en-US" sz="1600" b="1" dirty="0">
              <a:solidFill>
                <a:srgbClr val="FFFFFF"/>
              </a:solidFill>
            </a:endParaRPr>
          </a:p>
          <a:p>
            <a:pPr marL="223838" lvl="1">
              <a:lnSpc>
                <a:spcPct val="150000"/>
              </a:lnSpc>
            </a:pPr>
            <a:r>
              <a:rPr lang="en-US" sz="1600" b="1" dirty="0" smtClean="0">
                <a:solidFill>
                  <a:srgbClr val="FFFFFF"/>
                </a:solidFill>
              </a:rPr>
              <a:t>• An </a:t>
            </a:r>
            <a:r>
              <a:rPr lang="en-US" sz="1600" b="1" dirty="0">
                <a:solidFill>
                  <a:srgbClr val="FFFFFF"/>
                </a:solidFill>
              </a:rPr>
              <a:t>impact on their lives</a:t>
            </a:r>
            <a:r>
              <a:rPr lang="en-US" sz="1600" b="1" dirty="0" smtClean="0">
                <a:solidFill>
                  <a:srgbClr val="FFFFFF"/>
                </a:solidFill>
              </a:rPr>
              <a:t>, 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  careers</a:t>
            </a:r>
            <a:r>
              <a:rPr lang="en-US" sz="1600" b="1" dirty="0">
                <a:solidFill>
                  <a:srgbClr val="FFFFFF"/>
                </a:solidFill>
              </a:rPr>
              <a:t>, goals</a:t>
            </a:r>
          </a:p>
          <a:p>
            <a:pPr marL="112713">
              <a:tabLst>
                <a:tab pos="225425" algn="l"/>
              </a:tabLs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build="p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3999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Answer: Demystify Learning through </a:t>
            </a:r>
            <a:r>
              <a:rPr lang="en-US" sz="3200" dirty="0" smtClean="0"/>
              <a:t>Technology</a:t>
            </a:r>
            <a:endParaRPr lang="en-US" sz="3200" dirty="0"/>
          </a:p>
        </p:txBody>
      </p:sp>
      <p:pic>
        <p:nvPicPr>
          <p:cNvPr id="17" name="Picture 16" descr="People-1_0003_Layer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6671"/>
            <a:ext cx="2025981" cy="2612009"/>
          </a:xfrm>
          <a:prstGeom prst="rect">
            <a:avLst/>
          </a:prstGeom>
        </p:spPr>
      </p:pic>
      <p:pic>
        <p:nvPicPr>
          <p:cNvPr id="18" name="Picture 17" descr="People-1_0004_Layer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56" y="992485"/>
            <a:ext cx="2025981" cy="2612009"/>
          </a:xfrm>
          <a:prstGeom prst="rect">
            <a:avLst/>
          </a:prstGeom>
        </p:spPr>
      </p:pic>
      <p:pic>
        <p:nvPicPr>
          <p:cNvPr id="19" name="Picture 18" descr="People-1_0005_Layer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3" y="996671"/>
            <a:ext cx="2025981" cy="2612009"/>
          </a:xfrm>
          <a:prstGeom prst="rect">
            <a:avLst/>
          </a:prstGeom>
        </p:spPr>
      </p:pic>
      <p:pic>
        <p:nvPicPr>
          <p:cNvPr id="20" name="Picture 19" descr="People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1" y="996671"/>
            <a:ext cx="2025981" cy="2612009"/>
          </a:xfrm>
          <a:prstGeom prst="rect">
            <a:avLst/>
          </a:prstGeom>
        </p:spPr>
      </p:pic>
      <p:pic>
        <p:nvPicPr>
          <p:cNvPr id="21" name="Picture 20" descr="People-1_0002_Layer 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1" y="3581400"/>
            <a:ext cx="2025981" cy="2612009"/>
          </a:xfrm>
          <a:prstGeom prst="rect">
            <a:avLst/>
          </a:prstGeom>
        </p:spPr>
      </p:pic>
      <p:pic>
        <p:nvPicPr>
          <p:cNvPr id="22" name="Picture 21" descr="People-1_0000_Layer 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3" y="3581400"/>
            <a:ext cx="2025981" cy="2612009"/>
          </a:xfrm>
          <a:prstGeom prst="rect">
            <a:avLst/>
          </a:prstGeom>
        </p:spPr>
      </p:pic>
      <p:pic>
        <p:nvPicPr>
          <p:cNvPr id="23" name="Picture 22" descr="People-1_0001_Layer 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9" y="3581400"/>
            <a:ext cx="2025981" cy="2612009"/>
          </a:xfrm>
          <a:prstGeom prst="rect">
            <a:avLst/>
          </a:prstGeom>
        </p:spPr>
      </p:pic>
      <p:pic>
        <p:nvPicPr>
          <p:cNvPr id="24" name="Picture 23" descr="People-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" y="3581400"/>
            <a:ext cx="2025981" cy="26120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2000" y="215617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haven’t read the material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0563" y="2085368"/>
            <a:ext cx="175260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mastered the thesis statement 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0777" y="2169457"/>
            <a:ext cx="17526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need a challenge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7499" y="1923236"/>
            <a:ext cx="175260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did the assignment but still don’t get it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111" y="4675008"/>
            <a:ext cx="1865489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need remediation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1111" y="4533898"/>
            <a:ext cx="175260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need a refresher on statistics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0777" y="4406899"/>
            <a:ext cx="175260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Know the 4 Ps of Marketing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7499" y="4421010"/>
            <a:ext cx="175260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n w="18415" cmpd="sng">
                  <a:solidFill>
                    <a:srgbClr val="FFFFFF">
                      <a:alpha val="10000"/>
                    </a:srgbClr>
                  </a:solidFill>
                  <a:prstDash val="solid"/>
                </a:ln>
                <a:solidFill>
                  <a:schemeClr val="bg1">
                    <a:alpha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mastered the steps in the writing process</a:t>
            </a:r>
            <a:endParaRPr lang="en-US" sz="2000" b="1" dirty="0">
              <a:ln w="18415" cmpd="sng">
                <a:solidFill>
                  <a:srgbClr val="FFFFFF">
                    <a:alpha val="10000"/>
                  </a:srgbClr>
                </a:solidFill>
                <a:prstDash val="solid"/>
              </a:ln>
              <a:solidFill>
                <a:schemeClr val="bg1">
                  <a:alpha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81" y="2978836"/>
            <a:ext cx="8025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Know what they know, what they don’t know, and where they need help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9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1133684"/>
            <a:ext cx="5181600" cy="5038515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Personalized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Internalizing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Tailored Content &amp; Assessments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Optimized Pacing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Directed improvement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Organic Continuum of learning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Active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Student is a driver, internal motivation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Real-time feedback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Comprehensive coverage of content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Knowledge State, Knowledge Covered, Knowledge Growth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Three Key Areas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8982" y="1066800"/>
            <a:ext cx="3887164" cy="5333999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89000"/>
                </a:schemeClr>
              </a:gs>
              <a:gs pos="80000">
                <a:schemeClr val="bg1">
                  <a:lumMod val="85000"/>
                  <a:alpha val="96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A New Way of Teaching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Instructor begins from a new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Informed  through real-time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Adaptive Instructional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Guide students through learning paths, traversing the map, and knowledge growth</a:t>
            </a:r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562" y="4457699"/>
            <a:ext cx="4343400" cy="1600200"/>
          </a:xfrm>
          <a:prstGeom prst="rect">
            <a:avLst/>
          </a:prstGeom>
          <a:solidFill>
            <a:srgbClr val="CCFF66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Personalized Learning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35"/>
            <a:ext cx="8839200" cy="1020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</a:t>
            </a:r>
            <a:r>
              <a:rPr lang="en-US" sz="2000" dirty="0"/>
              <a:t>. The </a:t>
            </a:r>
            <a:r>
              <a:rPr lang="en-US" sz="2000" b="1" dirty="0"/>
              <a:t>learning process is tailored </a:t>
            </a:r>
            <a:r>
              <a:rPr lang="en-US" sz="2000" dirty="0"/>
              <a:t>to the individual learner</a:t>
            </a:r>
          </a:p>
          <a:p>
            <a:pPr marL="0" indent="0">
              <a:buNone/>
            </a:pPr>
            <a:r>
              <a:rPr lang="en-US" sz="2000" dirty="0"/>
              <a:t>b. Learning Analytic Engine and Mapping </a:t>
            </a:r>
            <a:r>
              <a:rPr lang="en-US" sz="2000" b="1" dirty="0"/>
              <a:t>facilitate learning</a:t>
            </a:r>
          </a:p>
          <a:p>
            <a:pPr marL="0" indent="0">
              <a:buNone/>
            </a:pPr>
            <a:r>
              <a:rPr lang="en-US" sz="2000" dirty="0"/>
              <a:t>c. Informed Learners from </a:t>
            </a:r>
            <a:r>
              <a:rPr lang="en-US" sz="2000" b="1" dirty="0"/>
              <a:t>real-time </a:t>
            </a:r>
            <a:r>
              <a:rPr lang="en-US" sz="2000" dirty="0"/>
              <a:t>interaction, data, feedback, and analysis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605572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124200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72" y="1676400"/>
            <a:ext cx="2538428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72" y="2971800"/>
            <a:ext cx="253842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4861"/>
            <a:ext cx="4048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Key: Internalizing </a:t>
            </a:r>
            <a:r>
              <a:rPr lang="en-US" b="1" dirty="0">
                <a:solidFill>
                  <a:srgbClr val="FF0000"/>
                </a:solidFill>
              </a:rPr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1295400"/>
          </a:xfrm>
        </p:spPr>
        <p:txBody>
          <a:bodyPr>
            <a:normAutofit/>
          </a:bodyPr>
          <a:lstStyle/>
          <a:p>
            <a:pPr marL="61913" lvl="1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.  More </a:t>
            </a:r>
            <a:r>
              <a:rPr lang="en-US" sz="2400" dirty="0"/>
              <a:t>comprehensive coverage of </a:t>
            </a:r>
            <a:r>
              <a:rPr lang="en-US" sz="2400" b="1" dirty="0"/>
              <a:t>content at a more granular level</a:t>
            </a:r>
          </a:p>
          <a:p>
            <a:pPr marL="61913" lvl="1" indent="0">
              <a:buNone/>
            </a:pPr>
            <a:r>
              <a:rPr lang="en-US" sz="2400" dirty="0" smtClean="0"/>
              <a:t>b.  Learners </a:t>
            </a:r>
            <a:r>
              <a:rPr lang="en-US" sz="2400" dirty="0"/>
              <a:t>have increased </a:t>
            </a:r>
            <a:r>
              <a:rPr lang="en-US" sz="2400" b="1" i="1" u="sng" dirty="0"/>
              <a:t>control </a:t>
            </a:r>
            <a:r>
              <a:rPr lang="en-US" sz="2400" dirty="0"/>
              <a:t>of learning experience and that changes everything—light bulb is now on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33" y="2209800"/>
            <a:ext cx="917665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0829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54" y="0"/>
            <a:ext cx="21760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775</Words>
  <Application>Microsoft Office PowerPoint</Application>
  <PresentationFormat>On-screen Show (4:3)</PresentationFormat>
  <Paragraphs>162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Personalizing Student Learning Using Adaptive Learning  </vt:lpstr>
      <vt:lpstr>The Adaptive Learning Story</vt:lpstr>
      <vt:lpstr>The Problem:</vt:lpstr>
      <vt:lpstr>The Challenge: How do we know what they need?  </vt:lpstr>
      <vt:lpstr>The Answer: Demystify Learning through Technology</vt:lpstr>
      <vt:lpstr>Three Key Areas</vt:lpstr>
      <vt:lpstr>Personalized Learning</vt:lpstr>
      <vt:lpstr>Key: Internalizing Learning</vt:lpstr>
      <vt:lpstr>PowerPoint Presentation</vt:lpstr>
      <vt:lpstr>Personalized Learning: Tailored Content &amp; Assessments</vt:lpstr>
      <vt:lpstr>Personalized Learning: Pacing and Student Growth</vt:lpstr>
      <vt:lpstr>Personalized Learning: Organic Continuum of learning</vt:lpstr>
      <vt:lpstr>Active Learning</vt:lpstr>
      <vt:lpstr>Active Learning: Learning in Real Time</vt:lpstr>
      <vt:lpstr>Teaching from Knowing</vt:lpstr>
      <vt:lpstr>Faculty Focus</vt:lpstr>
      <vt:lpstr>Adaptive Learning at AIU</vt:lpstr>
      <vt:lpstr>AIU Goal: Improve Student Outcomes</vt:lpstr>
      <vt:lpstr>Adaptive Learning in Practice: A few facts</vt:lpstr>
      <vt:lpstr>PowerPoint Presentation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CEC User</cp:lastModifiedBy>
  <cp:revision>98</cp:revision>
  <cp:lastPrinted>2014-07-16T13:01:05Z</cp:lastPrinted>
  <dcterms:created xsi:type="dcterms:W3CDTF">2013-05-22T15:51:51Z</dcterms:created>
  <dcterms:modified xsi:type="dcterms:W3CDTF">2014-07-17T16:59:22Z</dcterms:modified>
</cp:coreProperties>
</file>