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 smtClean="0"/>
            <a:t>COLLEGE-GOING CULTURE</a:t>
          </a:r>
          <a:endParaRPr lang="en-US" dirty="0"/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 smtClean="0"/>
            <a:t>STRATEGIES AND STRUCTURE RESPOND TO LOCAL NEEDS </a:t>
          </a:r>
          <a:endParaRPr lang="en-US" dirty="0"/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dirty="0" smtClean="0"/>
            <a:t>CRADLE TO COLLEGE</a:t>
          </a:r>
        </a:p>
        <a:p>
          <a:r>
            <a:rPr lang="en-US" dirty="0" smtClean="0"/>
            <a:t>CAREER READINESS </a:t>
          </a:r>
          <a:endParaRPr lang="en-US" dirty="0"/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US" dirty="0" smtClean="0"/>
            <a:t>STRONG O&amp;A ELEMENT, COALITION WORK</a:t>
          </a:r>
          <a:endParaRPr lang="en-US" dirty="0"/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 custLinFactNeighborX="12446" custLinFactNeighborY="-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1716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88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COLLEGE-GOING CULTURE</a:t>
          </a:r>
          <a:endParaRPr lang="en-US" sz="2800" kern="1200" dirty="0"/>
        </a:p>
      </dsp:txBody>
      <dsp:txXfrm rot="16200000">
        <a:off x="-851716" y="854037"/>
        <a:ext cx="3986213" cy="2278137"/>
      </dsp:txXfrm>
    </dsp:sp>
    <dsp:sp modelId="{DAD9059A-916A-4916-A2A8-B42491568DD3}">
      <dsp:nvSpPr>
        <dsp:cNvPr id="0" name=""/>
        <dsp:cNvSpPr/>
      </dsp:nvSpPr>
      <dsp:spPr>
        <a:xfrm rot="16200000">
          <a:off x="1618547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88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STRATEGIES AND STRUCTURE RESPOND TO LOCAL NEEDS </a:t>
          </a:r>
          <a:endParaRPr lang="en-US" sz="2800" kern="1200" dirty="0"/>
        </a:p>
      </dsp:txBody>
      <dsp:txXfrm rot="16200000">
        <a:off x="1618547" y="854037"/>
        <a:ext cx="3986213" cy="227813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88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CRADLE TO COLLEGE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CAREER READINESS </a:t>
          </a:r>
          <a:endParaRPr lang="en-US" sz="2800" kern="1200" dirty="0"/>
        </a:p>
      </dsp:txBody>
      <dsp:txXfrm rot="16200000">
        <a:off x="4046280" y="854037"/>
        <a:ext cx="3986213" cy="227813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888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STRONG O&amp;A ELEMENT, COALITION WORK</a:t>
          </a:r>
          <a:endParaRPr lang="en-US" sz="2800" kern="1200" dirty="0"/>
        </a:p>
      </dsp:txBody>
      <dsp:txXfrm rot="16200000">
        <a:off x="6495278" y="854037"/>
        <a:ext cx="3986213" cy="227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pPr/>
              <a:t>7/15/2014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pPr/>
              <a:t>7/15/2014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</a:t>
            </a:r>
          </a:p>
          <a:p>
            <a:pPr lvl="6"/>
            <a:r>
              <a:rPr/>
              <a:t>Seventh</a:t>
            </a:r>
          </a:p>
          <a:p>
            <a:pPr lvl="7"/>
            <a:r>
              <a:rPr/>
              <a:t>Eighth</a:t>
            </a:r>
          </a:p>
          <a:p>
            <a:pPr lvl="8"/>
            <a:r>
              <a:rPr/>
              <a:t>Ninth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pPr/>
              <a:t>7/15/2014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135" y="2082094"/>
            <a:ext cx="5841211" cy="1766922"/>
          </a:xfrm>
        </p:spPr>
        <p:txBody>
          <a:bodyPr/>
          <a:lstStyle/>
          <a:p>
            <a:r>
              <a:rPr lang="en-US" sz="3200" dirty="0" smtClean="0"/>
              <a:t>Strategies and structure for local educational needs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Katya</a:t>
            </a:r>
            <a:r>
              <a:rPr lang="en-US" dirty="0" smtClean="0"/>
              <a:t> </a:t>
            </a:r>
            <a:r>
              <a:rPr lang="en-US" dirty="0" err="1" smtClean="0"/>
              <a:t>Nuques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5480" y="1940765"/>
            <a:ext cx="2463253" cy="2291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Resources (continued) </a:t>
            </a:r>
            <a:endParaRPr lang="en-US" sz="4400" dirty="0"/>
          </a:p>
        </p:txBody>
      </p:sp>
      <p:pic>
        <p:nvPicPr>
          <p:cNvPr id="5" name="Picture Placeholder 4" descr="Illinois_Dream_Fun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892" r="15892"/>
          <a:stretch>
            <a:fillRect/>
          </a:stretch>
        </p:blipFill>
        <p:spPr>
          <a:xfrm>
            <a:off x="5789506" y="2009555"/>
            <a:ext cx="1780876" cy="1661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039973"/>
            <a:ext cx="4194581" cy="371166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Scholarships are scarce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More chances for local, community-based scholarships.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Getting into college </a:t>
            </a:r>
            <a:r>
              <a:rPr lang="en-US" sz="2800" dirty="0" err="1" smtClean="0"/>
              <a:t>vs</a:t>
            </a:r>
            <a:r>
              <a:rPr lang="en-US" sz="2800" dirty="0" smtClean="0"/>
              <a:t> Staying in college. </a:t>
            </a:r>
            <a:endParaRPr lang="en-US" sz="2800" dirty="0"/>
          </a:p>
        </p:txBody>
      </p:sp>
      <p:pic>
        <p:nvPicPr>
          <p:cNvPr id="6" name="Picture 5" descr="DREAMERS-UNIDO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4744" y="3712562"/>
            <a:ext cx="2030820" cy="2542522"/>
          </a:xfrm>
          <a:prstGeom prst="rect">
            <a:avLst/>
          </a:prstGeom>
        </p:spPr>
      </p:pic>
      <p:pic>
        <p:nvPicPr>
          <p:cNvPr id="7" name="Picture 6" descr="Log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2279" y="1960703"/>
            <a:ext cx="2263336" cy="2175362"/>
          </a:xfrm>
          <a:prstGeom prst="rect">
            <a:avLst/>
          </a:prstGeom>
        </p:spPr>
      </p:pic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8089" y="3942775"/>
            <a:ext cx="3473302" cy="2353360"/>
          </a:xfrm>
          <a:prstGeom prst="rect">
            <a:avLst/>
          </a:prstGeom>
        </p:spPr>
      </p:pic>
      <p:pic>
        <p:nvPicPr>
          <p:cNvPr id="9" name="Picture 8" descr="LaCasitaAzul-300x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20174" y="1958605"/>
            <a:ext cx="1998921" cy="1998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Little Village (South Lawndale)</a:t>
            </a:r>
            <a:br>
              <a:rPr lang="en-US" b="1" dirty="0" smtClean="0"/>
            </a:br>
            <a:r>
              <a:rPr lang="en-US" b="1" dirty="0" smtClean="0"/>
              <a:t>South West of Chicago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0039" y="1861140"/>
            <a:ext cx="4216873" cy="39862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Population: 79,288</a:t>
            </a:r>
          </a:p>
          <a:p>
            <a:r>
              <a:rPr lang="en-US" sz="3200" dirty="0" smtClean="0"/>
              <a:t>82% Latino</a:t>
            </a:r>
          </a:p>
          <a:p>
            <a:r>
              <a:rPr lang="en-US" sz="3200" dirty="0" smtClean="0"/>
              <a:t>47% foreign born</a:t>
            </a:r>
          </a:p>
          <a:p>
            <a:r>
              <a:rPr lang="en-US" sz="3200" dirty="0" smtClean="0"/>
              <a:t>53% native born </a:t>
            </a:r>
          </a:p>
          <a:p>
            <a:r>
              <a:rPr lang="en-US" sz="3200" dirty="0" smtClean="0"/>
              <a:t>31% non-citizens.</a:t>
            </a:r>
            <a:endParaRPr lang="en-US" sz="3200" dirty="0"/>
          </a:p>
        </p:txBody>
      </p:sp>
      <p:pic>
        <p:nvPicPr>
          <p:cNvPr id="4" name="Picture 3" descr="arco3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238" y="1868518"/>
            <a:ext cx="5566799" cy="3817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A very young community!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99150" y="2116318"/>
            <a:ext cx="4365728" cy="39862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30% of the population under 18 years of age.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10% under the age of 5 (8,000 0-5 children)</a:t>
            </a:r>
            <a:endParaRPr lang="en-US" sz="2800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832" y="2339163"/>
            <a:ext cx="4264863" cy="1922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Education Facts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24% of residents hold a high school diploma. </a:t>
            </a:r>
          </a:p>
          <a:p>
            <a:r>
              <a:rPr lang="en-US" dirty="0" smtClean="0"/>
              <a:t>Only 10% have any college experience. </a:t>
            </a:r>
          </a:p>
          <a:p>
            <a:r>
              <a:rPr lang="en-US" dirty="0" smtClean="0"/>
              <a:t>There are 16 elementary schools (public) and 5 high schools (1 neighborhood high school and 4 small schools housed in a high school campus). </a:t>
            </a:r>
          </a:p>
          <a:p>
            <a:endParaRPr lang="en-US" dirty="0" smtClean="0"/>
          </a:p>
        </p:txBody>
      </p:sp>
      <p:pic>
        <p:nvPicPr>
          <p:cNvPr id="6" name="Content Placeholder 5" descr="colle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58854" y="2328234"/>
            <a:ext cx="4187922" cy="3136899"/>
          </a:xfrm>
        </p:spPr>
      </p:pic>
    </p:spTree>
    <p:extLst>
      <p:ext uri="{BB962C8B-B14F-4D97-AF65-F5344CB8AC3E}">
        <p14:creationId xmlns=""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Graduation and College Enrollment Rates of Local High Schools </a:t>
            </a:r>
            <a:endParaRPr lang="en-US" sz="28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5936" y="1954618"/>
          <a:ext cx="10898372" cy="5453406"/>
        </p:xfrm>
        <a:graphic>
          <a:graphicData uri="http://schemas.openxmlformats.org/presentationml/2006/ole">
            <p:oleObj spid="_x0000_s1026" name="Document" r:id="rId3" imgW="6099983" imgH="234700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The role of community-based organizations </a:t>
            </a:r>
            <a:endParaRPr lang="en-US" sz="4400" dirty="0"/>
          </a:p>
        </p:txBody>
      </p:sp>
      <p:graphicFrame>
        <p:nvGraphicFramePr>
          <p:cNvPr id="8" name="Content Placeholder 7" descr="Trapezoid Lis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9138371"/>
              </p:ext>
            </p:extLst>
          </p:nvPr>
        </p:nvGraphicFramePr>
        <p:xfrm>
          <a:off x="1098764" y="2180117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Supporting Undocumented Students </a:t>
            </a:r>
          </a:p>
          <a:p>
            <a:endParaRPr lang="en-US" sz="1800" dirty="0" smtClean="0"/>
          </a:p>
          <a:p>
            <a:r>
              <a:rPr lang="en-US" sz="1800" dirty="0" smtClean="0"/>
              <a:t>Quintiliano Rios Perez, </a:t>
            </a:r>
          </a:p>
          <a:p>
            <a:r>
              <a:rPr lang="en-US" sz="1800" dirty="0" smtClean="0"/>
              <a:t>Postsecondary Coordinator-LVLHS Community High School</a:t>
            </a:r>
          </a:p>
          <a:p>
            <a:endParaRPr lang="en-US" sz="1800" dirty="0"/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1455" y="148853"/>
            <a:ext cx="3211671" cy="4103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Support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265298" y="1967023"/>
            <a:ext cx="35406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2 Locations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Farragut Career Academy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Little Village Lawndale Campus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One-on-one.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Cohort model.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Workshops/training.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Main en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3628" y="1988290"/>
            <a:ext cx="6851622" cy="4713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Resources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0807" y="2050624"/>
            <a:ext cx="3834874" cy="40418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Needs: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Post-secondary Finances; College Passport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Scholarships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Deferred Action for Childhood Arrivals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7" name="Content Placeholder 6" descr="engagedpar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5256" y="2304414"/>
            <a:ext cx="4174515" cy="2777950"/>
          </a:xfrm>
        </p:spPr>
      </p:pic>
    </p:spTree>
    <p:extLst>
      <p:ext uri="{BB962C8B-B14F-4D97-AF65-F5344CB8AC3E}">
        <p14:creationId xmlns=""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96FEF9-821E-45A6-82F2-0B1CE4CD8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BC99BC-3A63-4255-9D4F-38C5B80A31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7A874A-6E55-415B-9061-8B2D43DC2F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</Words>
  <Application>Microsoft Office PowerPoint</Application>
  <PresentationFormat>Custom</PresentationFormat>
  <Paragraphs>46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Education 16x9</vt:lpstr>
      <vt:lpstr>Document</vt:lpstr>
      <vt:lpstr>Strategies and structure for local educational needs </vt:lpstr>
      <vt:lpstr>Little Village (South Lawndale) South West of Chicago</vt:lpstr>
      <vt:lpstr>A very young community!</vt:lpstr>
      <vt:lpstr>Education Facts </vt:lpstr>
      <vt:lpstr>Graduation and College Enrollment Rates of Local High Schools </vt:lpstr>
      <vt:lpstr>The role of community-based organizations </vt:lpstr>
      <vt:lpstr>Slide 7</vt:lpstr>
      <vt:lpstr>Support </vt:lpstr>
      <vt:lpstr>Resources</vt:lpstr>
      <vt:lpstr>Resources (continued)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2012-09-21T18:31:34Z</dcterms:created>
  <dcterms:modified xsi:type="dcterms:W3CDTF">2014-07-16T01:47:55Z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