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Participants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showVal val="1"/>
            </c:dLbl>
            <c:delete val="1"/>
          </c:dLbls>
          <c:cat>
            <c:strRef>
              <c:f>Sheet1!$A$2</c:f>
              <c:strCache>
                <c:ptCount val="1"/>
                <c:pt idx="0">
                  <c:v>Successful Course Completion Rates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0.70000000000000062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Non-participants</c:v>
                </c:pt>
              </c:strCache>
            </c:strRef>
          </c:tx>
          <c:dLbls>
            <c:dLbl>
              <c:idx val="0"/>
              <c:layout>
                <c:manualLayout>
                  <c:x val="-3.0864197530864235E-3"/>
                  <c:y val="2.1052631578947392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Successful Course Completion Rates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0.56000000000000005</c:v>
                </c:pt>
              </c:numCache>
            </c:numRef>
          </c:val>
        </c:ser>
        <c:dLbls/>
        <c:axId val="63754240"/>
        <c:axId val="63755776"/>
      </c:barChart>
      <c:catAx>
        <c:axId val="63754240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baseline="0">
                <a:latin typeface="Times New Roman" pitchFamily="18" charset="0"/>
              </a:defRPr>
            </a:pPr>
            <a:endParaRPr lang="en-US"/>
          </a:p>
        </c:txPr>
        <c:crossAx val="63755776"/>
        <c:crosses val="autoZero"/>
        <c:auto val="1"/>
        <c:lblAlgn val="ctr"/>
        <c:lblOffset val="100"/>
      </c:catAx>
      <c:valAx>
        <c:axId val="63755776"/>
        <c:scaling>
          <c:orientation val="minMax"/>
        </c:scaling>
        <c:axPos val="l"/>
        <c:majorGridlines/>
        <c:numFmt formatCode="0%" sourceLinked="1"/>
        <c:tickLblPos val="nextTo"/>
        <c:crossAx val="637542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Participants</c:v>
                </c:pt>
              </c:strCache>
            </c:strRef>
          </c:tx>
          <c:dLbls>
            <c:dLbl>
              <c:idx val="0"/>
              <c:layout/>
              <c:showVal val="1"/>
            </c:dLbl>
            <c:delete val="1"/>
          </c:dLbls>
          <c:cat>
            <c:strRef>
              <c:f>Sheet1!$A$2</c:f>
              <c:strCache>
                <c:ptCount val="1"/>
                <c:pt idx="0">
                  <c:v>Retention Rates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0.56000000000000005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Non-participants</c:v>
                </c:pt>
              </c:strCache>
            </c:strRef>
          </c:tx>
          <c:dLbls>
            <c:showVal val="1"/>
          </c:dLbls>
          <c:cat>
            <c:strRef>
              <c:f>Sheet1!$A$2</c:f>
              <c:strCache>
                <c:ptCount val="1"/>
                <c:pt idx="0">
                  <c:v>Retention Rates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0.44000000000000022</c:v>
                </c:pt>
              </c:numCache>
            </c:numRef>
          </c:val>
        </c:ser>
        <c:dLbls/>
        <c:axId val="64207104"/>
        <c:axId val="64217088"/>
      </c:barChart>
      <c:catAx>
        <c:axId val="64207104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baseline="0">
                <a:latin typeface="Times New Roman" pitchFamily="18" charset="0"/>
              </a:defRPr>
            </a:pPr>
            <a:endParaRPr lang="en-US"/>
          </a:p>
        </c:txPr>
        <c:crossAx val="64217088"/>
        <c:crosses val="autoZero"/>
        <c:auto val="1"/>
        <c:lblAlgn val="ctr"/>
        <c:lblOffset val="100"/>
      </c:catAx>
      <c:valAx>
        <c:axId val="64217088"/>
        <c:scaling>
          <c:orientation val="minMax"/>
        </c:scaling>
        <c:axPos val="l"/>
        <c:majorGridlines/>
        <c:numFmt formatCode="0%" sourceLinked="1"/>
        <c:tickLblPos val="nextTo"/>
        <c:crossAx val="642071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en-US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E7FE0CC-FB95-4352-8062-441DFEB529DE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8759AE8-ABC2-45B7-9BE6-EB78204DA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file:///C:\Users\ramirezr89\Desktop\Title%20III%20projects\Check%20In%20For%20Success\Side%201_Student%20Academic%20Goal%20Planning%20Sheet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file:///C:\Users\ramirezr89\Desktop\Title%20III%20projects\Check%20In%20For%20Success\Evaluation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371600"/>
            <a:ext cx="7772400" cy="3124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Helping Students with Disabilities Succeed Through Campus-Based Services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5562600"/>
            <a:ext cx="5105400" cy="1143000"/>
          </a:xfrm>
        </p:spPr>
        <p:txBody>
          <a:bodyPr/>
          <a:lstStyle/>
          <a:p>
            <a:pPr algn="ctr"/>
            <a:r>
              <a:rPr lang="en-US" dirty="0" smtClean="0"/>
              <a:t>2014 College Changes Everything Conference</a:t>
            </a:r>
          </a:p>
          <a:p>
            <a:pPr algn="ctr"/>
            <a:r>
              <a:rPr lang="en-US" dirty="0" smtClean="0"/>
              <a:t>July 17, 2014</a:t>
            </a:r>
          </a:p>
          <a:p>
            <a:pPr algn="ctr"/>
            <a:r>
              <a:rPr lang="en-US" dirty="0" smtClean="0"/>
              <a:t>Tinley Park, Illinois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Outcomes and Next Steps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en-US" b="1" u="sng" dirty="0" smtClean="0"/>
              <a:t>High School Students</a:t>
            </a:r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Most students expressed a strong interest in attending college on post event survey</a:t>
            </a:r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Students were concerned about financial resources</a:t>
            </a:r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Mentoring was the most highly rated activity</a:t>
            </a:r>
          </a:p>
          <a:p>
            <a:pPr marL="457200" indent="-457200">
              <a:buClr>
                <a:srgbClr val="FF0000"/>
              </a:buClr>
            </a:pPr>
            <a:endParaRPr lang="en-US" dirty="0" smtClean="0"/>
          </a:p>
          <a:p>
            <a:pPr marL="0" indent="0">
              <a:buClr>
                <a:srgbClr val="FF0000"/>
              </a:buClr>
              <a:buNone/>
            </a:pPr>
            <a:r>
              <a:rPr lang="en-US" b="1" u="sng" dirty="0" smtClean="0"/>
              <a:t>Next Steps</a:t>
            </a:r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Start earlier in the school year</a:t>
            </a:r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Consider inclement weather conditions</a:t>
            </a:r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Ongoing activities that include long-term mentoring</a:t>
            </a:r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Check-In for Success: </a:t>
            </a:r>
            <a:br>
              <a:rPr lang="en-US" sz="4800" dirty="0" smtClean="0">
                <a:solidFill>
                  <a:srgbClr val="FF0000"/>
                </a:solidFill>
              </a:rPr>
            </a:br>
            <a:r>
              <a:rPr lang="en-US" sz="4800" dirty="0" smtClean="0">
                <a:solidFill>
                  <a:srgbClr val="FF0000"/>
                </a:solidFill>
              </a:rPr>
              <a:t>Accessible Advising that Increases Student Achievement  </a:t>
            </a:r>
            <a:br>
              <a:rPr lang="en-US" sz="4800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body" idx="1"/>
          </p:nvPr>
        </p:nvSpPr>
        <p:spPr>
          <a:xfrm>
            <a:off x="762000" y="4724400"/>
            <a:ext cx="8022336" cy="990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2600" dirty="0" smtClean="0"/>
              <a:t>Moraine Valley Community College</a:t>
            </a:r>
          </a:p>
          <a:p>
            <a:pPr algn="ctr"/>
            <a:r>
              <a:rPr lang="en-US" sz="2600" dirty="0" smtClean="0"/>
              <a:t>Center for Disability Services</a:t>
            </a:r>
          </a:p>
          <a:p>
            <a:pPr algn="ctr"/>
            <a:r>
              <a:rPr lang="en-US" sz="2600" dirty="0" smtClean="0"/>
              <a:t>Debbie Sievers- Director </a:t>
            </a:r>
          </a:p>
          <a:p>
            <a:pPr algn="ctr"/>
            <a:r>
              <a:rPr lang="en-US" sz="2600" dirty="0" smtClean="0"/>
              <a:t>Rebecca Ramirez-</a:t>
            </a:r>
            <a:r>
              <a:rPr lang="en-US" sz="2600" dirty="0" err="1" smtClean="0"/>
              <a:t>Malagon</a:t>
            </a:r>
            <a:r>
              <a:rPr lang="en-US" sz="2600" dirty="0" smtClean="0"/>
              <a:t>- Educational Case Manager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Mission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In alignment with Moraine Valley Community College and the Center for Disability Services (CDS), the “Check In for Success” program mission is to: serve students with documented disabilities, to </a:t>
            </a:r>
            <a:r>
              <a:rPr lang="en-US" b="1" dirty="0" smtClean="0"/>
              <a:t>ensure equal access </a:t>
            </a:r>
            <a:r>
              <a:rPr lang="en-US" dirty="0" smtClean="0"/>
              <a:t>for students, and to </a:t>
            </a:r>
            <a:r>
              <a:rPr lang="en-US" b="1" dirty="0" smtClean="0"/>
              <a:t>promote student independence</a:t>
            </a:r>
            <a:r>
              <a:rPr lang="en-US" dirty="0" smtClean="0"/>
              <a:t>, </a:t>
            </a:r>
            <a:r>
              <a:rPr lang="en-US" b="1" dirty="0" smtClean="0"/>
              <a:t>success</a:t>
            </a:r>
            <a:r>
              <a:rPr lang="en-US" dirty="0" smtClean="0"/>
              <a:t>, and </a:t>
            </a:r>
            <a:r>
              <a:rPr lang="en-US" b="1" dirty="0" smtClean="0"/>
              <a:t>self-advocacy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Student Population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The Check In for Success program is offered to all eligible Center for Disability Services  (CDS) students. The program will be introduced to </a:t>
            </a:r>
            <a:r>
              <a:rPr lang="en-US" b="1" dirty="0" smtClean="0"/>
              <a:t>new students</a:t>
            </a:r>
            <a:r>
              <a:rPr lang="en-US" dirty="0" smtClean="0"/>
              <a:t> at orientation, or through a  mass mailing that will be sent to </a:t>
            </a:r>
            <a:r>
              <a:rPr lang="en-US" b="1" dirty="0" smtClean="0"/>
              <a:t>all registered CDS students</a:t>
            </a:r>
            <a:r>
              <a:rPr lang="en-US" dirty="0" smtClean="0"/>
              <a:t>, and is highly recommended for </a:t>
            </a:r>
            <a:r>
              <a:rPr lang="en-US" b="1" dirty="0" smtClean="0"/>
              <a:t>students on SOAP</a:t>
            </a:r>
            <a:r>
              <a:rPr lang="en-US" dirty="0" smtClean="0"/>
              <a:t> restriction.  </a:t>
            </a:r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Program Structure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300" dirty="0" smtClean="0"/>
              <a:t>First Check-In:</a:t>
            </a:r>
          </a:p>
          <a:p>
            <a:pPr>
              <a:buClr>
                <a:srgbClr val="FF0000"/>
              </a:buClr>
            </a:pPr>
            <a:r>
              <a:rPr lang="en-US" sz="2300" dirty="0" smtClean="0"/>
              <a:t>The CDS staff will initiate an “Academic Goal and Planning Intake” with each student. At this initial intake students will become familiar with the purpose and goals of the Check-In for Success program. </a:t>
            </a:r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r>
              <a:rPr lang="en-US" sz="2300" dirty="0" smtClean="0"/>
              <a:t>Second Check-In:</a:t>
            </a:r>
          </a:p>
          <a:p>
            <a:pPr lvl="0">
              <a:buClr>
                <a:srgbClr val="FF0000"/>
              </a:buClr>
            </a:pPr>
            <a:r>
              <a:rPr lang="en-US" sz="2300" dirty="0" smtClean="0"/>
              <a:t>Create 3 goals/outcomes with the students for the semester and how they plan to obtain them</a:t>
            </a:r>
          </a:p>
          <a:p>
            <a:pPr lvl="1">
              <a:buClr>
                <a:srgbClr val="FF3300"/>
              </a:buClr>
            </a:pPr>
            <a:r>
              <a:rPr lang="en-US" sz="2300" dirty="0" smtClean="0"/>
              <a:t>Self advocacy </a:t>
            </a:r>
          </a:p>
          <a:p>
            <a:pPr lvl="1">
              <a:buClr>
                <a:srgbClr val="FF3300"/>
              </a:buClr>
            </a:pPr>
            <a:r>
              <a:rPr lang="en-US" sz="2300" dirty="0" smtClean="0"/>
              <a:t>Grades/GPA  they would like to achieve </a:t>
            </a:r>
          </a:p>
          <a:p>
            <a:pPr lvl="1">
              <a:buClr>
                <a:srgbClr val="FF3300"/>
              </a:buClr>
            </a:pPr>
            <a:r>
              <a:rPr lang="en-US" sz="2300" dirty="0" smtClean="0"/>
              <a:t>Set aside exact time/days to study</a:t>
            </a:r>
          </a:p>
          <a:p>
            <a:pPr lvl="1">
              <a:buClr>
                <a:srgbClr val="FF3300"/>
              </a:buClr>
            </a:pPr>
            <a:r>
              <a:rPr lang="en-US" sz="2300" dirty="0" smtClean="0"/>
              <a:t>Turn in all assignments on time</a:t>
            </a:r>
          </a:p>
          <a:p>
            <a:pPr lvl="1">
              <a:buClr>
                <a:srgbClr val="FF3300"/>
              </a:buClr>
            </a:pPr>
            <a:r>
              <a:rPr lang="en-US" sz="2300" dirty="0" smtClean="0"/>
              <a:t>Keep a record of grades </a:t>
            </a:r>
          </a:p>
          <a:p>
            <a:pPr lvl="1">
              <a:buClr>
                <a:srgbClr val="FF3300"/>
              </a:buClr>
            </a:pPr>
            <a:r>
              <a:rPr lang="en-US" sz="2300" dirty="0" smtClean="0"/>
              <a:t>Student Portal </a:t>
            </a:r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SMART </a:t>
            </a:r>
            <a:r>
              <a:rPr lang="en-US" dirty="0" smtClean="0">
                <a:solidFill>
                  <a:srgbClr val="FF0000"/>
                </a:solidFill>
                <a:hlinkClick r:id="rId2" action="ppaction://hlinkfile"/>
              </a:rPr>
              <a:t>Method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SMART goals are:</a:t>
            </a:r>
          </a:p>
          <a:p>
            <a:pPr>
              <a:buNone/>
            </a:pPr>
            <a:r>
              <a:rPr lang="en-US" b="1" dirty="0" smtClean="0"/>
              <a:t>S</a:t>
            </a:r>
            <a:r>
              <a:rPr lang="en-US" dirty="0" smtClean="0"/>
              <a:t>pecific	</a:t>
            </a:r>
          </a:p>
          <a:p>
            <a:pPr>
              <a:buNone/>
            </a:pPr>
            <a:r>
              <a:rPr lang="en-US" b="1" dirty="0" smtClean="0"/>
              <a:t>M</a:t>
            </a:r>
            <a:r>
              <a:rPr lang="en-US" dirty="0" smtClean="0"/>
              <a:t>easurable 	</a:t>
            </a:r>
          </a:p>
          <a:p>
            <a:pPr>
              <a:buNone/>
            </a:pPr>
            <a:r>
              <a:rPr lang="en-US" b="1" dirty="0" smtClean="0"/>
              <a:t>A</a:t>
            </a:r>
            <a:r>
              <a:rPr lang="en-US" dirty="0" smtClean="0"/>
              <a:t>ttainable </a:t>
            </a:r>
          </a:p>
          <a:p>
            <a:pPr>
              <a:buNone/>
            </a:pPr>
            <a:r>
              <a:rPr lang="en-US" b="1" dirty="0" smtClean="0"/>
              <a:t>R</a:t>
            </a:r>
            <a:r>
              <a:rPr lang="en-US" dirty="0" smtClean="0"/>
              <a:t>ealistic</a:t>
            </a:r>
          </a:p>
          <a:p>
            <a:pPr>
              <a:buNone/>
            </a:pPr>
            <a:r>
              <a:rPr lang="en-US" b="1" dirty="0" smtClean="0"/>
              <a:t>T</a:t>
            </a:r>
            <a:r>
              <a:rPr lang="en-US" dirty="0" smtClean="0"/>
              <a:t>ime Sensitive</a:t>
            </a:r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Outcomes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Clr>
                <a:srgbClr val="FF0000"/>
              </a:buClr>
            </a:pPr>
            <a:r>
              <a:rPr lang="en-US" dirty="0" smtClean="0"/>
              <a:t>Participants will acquire skills and understanding necessary to take a more responsible role in their own education and academic success</a:t>
            </a:r>
          </a:p>
          <a:p>
            <a:pPr lvl="0">
              <a:buClr>
                <a:srgbClr val="FF0000"/>
              </a:buClr>
              <a:buNone/>
            </a:pPr>
            <a:endParaRPr lang="en-US" dirty="0" smtClean="0"/>
          </a:p>
          <a:p>
            <a:pPr lvl="0">
              <a:buClr>
                <a:srgbClr val="FF0000"/>
              </a:buClr>
            </a:pPr>
            <a:r>
              <a:rPr lang="en-US" dirty="0" smtClean="0"/>
              <a:t>Participants will  learn how to set attainable personal, academic, and career goals following “SMART” method</a:t>
            </a:r>
          </a:p>
          <a:p>
            <a:pPr lvl="0">
              <a:buClr>
                <a:srgbClr val="FF0000"/>
              </a:buClr>
              <a:buNone/>
            </a:pPr>
            <a:endParaRPr lang="en-US" dirty="0" smtClean="0"/>
          </a:p>
          <a:p>
            <a:pPr lvl="0">
              <a:buClr>
                <a:srgbClr val="FF0000"/>
              </a:buClr>
            </a:pPr>
            <a:r>
              <a:rPr lang="en-US" dirty="0" smtClean="0"/>
              <a:t>Participants will learn to use tools and resources provided by the college in order to be academically successful (i.e. use of </a:t>
            </a:r>
            <a:r>
              <a:rPr lang="en-US" dirty="0" err="1" smtClean="0"/>
              <a:t>MVConnect</a:t>
            </a:r>
            <a:r>
              <a:rPr lang="en-US" dirty="0" smtClean="0"/>
              <a:t>, Blackboard, Tutoring)</a:t>
            </a:r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Assessment Plan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FF0000"/>
              </a:buClr>
            </a:pPr>
            <a:r>
              <a:rPr lang="en-US" dirty="0" smtClean="0"/>
              <a:t>Create focus group that would meet at the end of each semester to discuss how helpful participants found “Check-In for Success” program</a:t>
            </a:r>
          </a:p>
          <a:p>
            <a:pPr lvl="0">
              <a:buClr>
                <a:srgbClr val="FF0000"/>
              </a:buClr>
            </a:pPr>
            <a:r>
              <a:rPr lang="en-US" dirty="0" smtClean="0"/>
              <a:t>Create survey with rating system (1-10) that measures the effectiveness of the weekly “Check-In for Success” </a:t>
            </a:r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hlinkClick r:id="rId2" action="ppaction://hlinkfile"/>
              </a:rPr>
              <a:t>Evaluation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/>
              <a:t>At the end of the semester, each participating student was asked to complete an evaluation.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/>
              <a:t>	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The evaluation was used to assess how helpful the “Check-In for Success” program had been for students. </a:t>
            </a:r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Program Outcomes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676400"/>
            <a:ext cx="3352800" cy="5334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Activity  Objective (s)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2362200"/>
            <a:ext cx="3429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1. Participants in pilot will be retained at a rate of at least 59%, eight percentage points higher than 51% in baseline year 2006-07.</a:t>
            </a:r>
          </a:p>
          <a:p>
            <a:endParaRPr lang="en-US" sz="1600" dirty="0" smtClean="0"/>
          </a:p>
          <a:p>
            <a:r>
              <a:rPr lang="en-US" sz="1600" dirty="0" smtClean="0"/>
              <a:t>2. At least 80% of students in pilot will have records of 1) advisor contact, 2) referrals between advisors and faculty, and 3) a record of a student success plan in the tracking system. 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3. The effectiveness of the pilot will be measured by tracking students’ successful course completion rates compared to those who opted out of the pilot program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5181600" y="1676400"/>
            <a:ext cx="3429000" cy="5334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Evidence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953000" y="2362200"/>
            <a:ext cx="40386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600" dirty="0" smtClean="0"/>
              <a:t>Thirty-two students signed up for the pilot in fall 2013 semester. Twenty-three students completed the program while nine opted out.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600" dirty="0" smtClean="0"/>
              <a:t>Of the 23 students who completed the check-in for success pilot program, 87% were retained from fall to spring 2014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600" dirty="0" smtClean="0"/>
              <a:t>Of the 23 students participating in the program, 100% have records of advisor contact.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600" dirty="0" smtClean="0"/>
              <a:t>Students participated in an average of six check-in visits, which included discussions of grades, study skills, time management and referrals to other support resources, such as tutoring.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600" dirty="0" smtClean="0"/>
              <a:t>70 percent of the participants completed at least 60 percent of the credits attempted compared to 56 percent of the participants who opted out of the program. 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</p:txBody>
      </p:sp>
      <p:pic>
        <p:nvPicPr>
          <p:cNvPr id="10" name="Picture 9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25908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College Student for a Day: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Making Universities Accessible for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Secondary Students in Special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Education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962400"/>
            <a:ext cx="6096000" cy="23622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Denise Ross &amp; Alexandra </a:t>
            </a:r>
            <a:r>
              <a:rPr lang="en-US" dirty="0" err="1" smtClean="0"/>
              <a:t>Novakovic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DePaul University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Kimberly Hopson</a:t>
            </a:r>
          </a:p>
          <a:p>
            <a:pPr algn="ctr"/>
            <a:r>
              <a:rPr lang="en-US" dirty="0" smtClean="0"/>
              <a:t> Youth Connection Charter Schools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Daniel </a:t>
            </a:r>
            <a:r>
              <a:rPr lang="en-US" dirty="0" err="1" smtClean="0"/>
              <a:t>Micallef</a:t>
            </a:r>
            <a:endParaRPr lang="en-US" dirty="0" smtClean="0"/>
          </a:p>
          <a:p>
            <a:pPr algn="ctr"/>
            <a:r>
              <a:rPr lang="en-US" dirty="0" err="1" smtClean="0"/>
              <a:t>Instituto</a:t>
            </a:r>
            <a:r>
              <a:rPr lang="en-US" dirty="0" smtClean="0"/>
              <a:t> del Prado Health Sciences Career Academy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086600" cy="1179576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Check-In for Success Analysis Charts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3429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5029200" y="1981200"/>
          <a:ext cx="35814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 descr="CCEGoal202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2286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Overview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/>
              <a:t>Only 15% of students with disabilities attend college after high school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Often cite the absence of campus supports as a reason for not enrolling  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CSFAD was an activity-based strategy to make college more accessible for students with disabilities 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20 high school students with disabilities shadowed undergraduate students as part of a “scavenger-hunt” 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Participants and their mentors navigated academic and social support offices on the university campus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376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Activities and Materials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/>
              <a:t>Students participated in college readiness lessons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Students visited campus offices (the writing center, bookstore, financial aid, cafeteria, student center)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Students met with Financial Aid and the Center for Students with Disabilities 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Students received </a:t>
            </a:r>
            <a:r>
              <a:rPr lang="en-US" i="1" dirty="0" smtClean="0"/>
              <a:t>The Pact (Davis, Jenkins, Hunt &amp; Page, 2003) </a:t>
            </a:r>
            <a:r>
              <a:rPr lang="en-US" dirty="0" smtClean="0"/>
              <a:t>book and movie</a:t>
            </a:r>
            <a:endParaRPr lang="en-US" sz="2800" dirty="0" smtClean="0"/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2286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14376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620000" cy="125272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High School Student Participants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/>
              <a:t>10 students from each school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Students with high incidence disabilities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Ranged in age from 14 to 20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Freshmen through Seniors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Teachers selected participants who they thought needed a positive experience related to college</a:t>
            </a:r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010400" cy="125272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Mentor Recruitment &amp; Training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/>
              <a:t>Recruited mentors from teacher education classes and DePaul student groups  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12 undergraduate students and one post-graduate student participated  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Received one hour of mentor training and preparation 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College students participated by planning event, donating time and resources, contacting offices, and forming relationships with high school students  </a:t>
            </a:r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1" y="76200"/>
            <a:ext cx="1408176" cy="113995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14376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CSFAD Program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676400"/>
            <a:ext cx="7010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9:00 – 9:30: Breakfast and Introductions </a:t>
            </a:r>
          </a:p>
          <a:p>
            <a:endParaRPr lang="en-US" dirty="0" smtClean="0"/>
          </a:p>
          <a:p>
            <a:r>
              <a:rPr lang="en-US" dirty="0" smtClean="0"/>
              <a:t>9:30-10:15: Session 1: College Student for a Day overview and 	</a:t>
            </a:r>
            <a:r>
              <a:rPr lang="en-US" dirty="0"/>
              <a:t> </a:t>
            </a:r>
            <a:r>
              <a:rPr lang="en-US" dirty="0" smtClean="0"/>
              <a:t>    		      career development lessons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10:15 -10:30: Break and transition to small groups</a:t>
            </a:r>
          </a:p>
          <a:p>
            <a:endParaRPr lang="en-US" dirty="0" smtClean="0"/>
          </a:p>
          <a:p>
            <a:r>
              <a:rPr lang="en-US" dirty="0" smtClean="0"/>
              <a:t>10:30-11:15: Session 2: Small group problem-solving activities </a:t>
            </a:r>
            <a:r>
              <a:rPr lang="en-US" dirty="0"/>
              <a:t>	</a:t>
            </a:r>
            <a:r>
              <a:rPr lang="en-US" dirty="0" smtClean="0"/>
              <a:t>      	                            using Internet </a:t>
            </a:r>
          </a:p>
          <a:p>
            <a:endParaRPr lang="en-US" dirty="0"/>
          </a:p>
          <a:p>
            <a:r>
              <a:rPr lang="en-US" dirty="0" smtClean="0"/>
              <a:t>11:15-11:30: Scavenger hunt directions </a:t>
            </a:r>
          </a:p>
          <a:p>
            <a:endParaRPr lang="en-US" dirty="0" smtClean="0"/>
          </a:p>
          <a:p>
            <a:r>
              <a:rPr lang="en-US" dirty="0" smtClean="0"/>
              <a:t>11:30-1:30: Scavenger hunt and lunch 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1:30-3:00: Session 3:  Closing session with campus office 		                                                 		      representatives</a:t>
            </a:r>
          </a:p>
        </p:txBody>
      </p:sp>
      <p:pic>
        <p:nvPicPr>
          <p:cNvPr id="5" name="Picture 4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FF0000"/>
                </a:solidFill>
              </a:rPr>
              <a:t>Follow-up</a:t>
            </a:r>
            <a:r>
              <a:rPr lang="en-US" sz="48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5638800" cy="4623816"/>
          </a:xfrm>
        </p:spPr>
        <p:txBody>
          <a:bodyPr/>
          <a:lstStyle/>
          <a:p>
            <a:pPr marL="457200" indent="-457200">
              <a:buClr>
                <a:srgbClr val="FF0000"/>
              </a:buClr>
            </a:pPr>
            <a:r>
              <a:rPr lang="en-US" dirty="0" smtClean="0"/>
              <a:t>Graduate students and faculty from School Counseling Program conducted a follow-up career development activity at the high school sites.</a:t>
            </a:r>
          </a:p>
          <a:p>
            <a:pPr marL="457200" indent="-457200">
              <a:buClr>
                <a:srgbClr val="FF0000"/>
              </a:buClr>
            </a:pPr>
            <a:endParaRPr lang="en-US" dirty="0" smtClean="0"/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High school students read </a:t>
            </a:r>
            <a:r>
              <a:rPr lang="en-US" i="1" dirty="0" smtClean="0"/>
              <a:t>The Pact </a:t>
            </a:r>
            <a:r>
              <a:rPr lang="en-US" dirty="0" smtClean="0"/>
              <a:t>and watched the movie.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Outcomes and Next Steps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College Students</a:t>
            </a:r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Mentoring happened naturally </a:t>
            </a:r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Mentors formed bonds and requested that they remain with specific high school students </a:t>
            </a:r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Mentors stated that they “felt as if they had done something good” </a:t>
            </a:r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Racial and cultural diversity in student group was important experience for future teachers and counselors </a:t>
            </a:r>
          </a:p>
          <a:p>
            <a:pPr marL="0" indent="0">
              <a:buClr>
                <a:srgbClr val="FF0000"/>
              </a:buClr>
              <a:buNone/>
            </a:pPr>
            <a:endParaRPr lang="en-US" dirty="0" smtClean="0"/>
          </a:p>
          <a:p>
            <a:pPr marL="0" indent="0">
              <a:buClr>
                <a:srgbClr val="FF0000"/>
              </a:buClr>
              <a:buNone/>
            </a:pPr>
            <a:r>
              <a:rPr lang="en-US" b="1" u="sng" dirty="0" smtClean="0"/>
              <a:t>Next Steps</a:t>
            </a:r>
          </a:p>
          <a:p>
            <a:pPr marL="457200" indent="-457200">
              <a:buClr>
                <a:srgbClr val="FF0000"/>
              </a:buClr>
            </a:pPr>
            <a:r>
              <a:rPr lang="en-US" dirty="0" smtClean="0"/>
              <a:t>School counseling graduate students could provide the mentor training</a:t>
            </a:r>
          </a:p>
          <a:p>
            <a:endParaRPr lang="en-US" dirty="0"/>
          </a:p>
        </p:txBody>
      </p:sp>
      <p:pic>
        <p:nvPicPr>
          <p:cNvPr id="4" name="Picture 3" descr="CCEGoal2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152400"/>
            <a:ext cx="1411941" cy="1143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923</Words>
  <Application>Microsoft Office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Module</vt:lpstr>
      <vt:lpstr>Helping Students with Disabilities Succeed Through Campus-Based Services </vt:lpstr>
      <vt:lpstr>College Student for a Day:  Making Universities Accessible for Secondary Students in Special Education</vt:lpstr>
      <vt:lpstr>Overview</vt:lpstr>
      <vt:lpstr>Activities and Materials</vt:lpstr>
      <vt:lpstr>High School Student Participants</vt:lpstr>
      <vt:lpstr>Mentor Recruitment &amp; Training</vt:lpstr>
      <vt:lpstr>CSFAD Program</vt:lpstr>
      <vt:lpstr>Follow-up </vt:lpstr>
      <vt:lpstr>Outcomes and Next Steps</vt:lpstr>
      <vt:lpstr>Outcomes and Next Steps</vt:lpstr>
      <vt:lpstr>Check-In for Success:  Accessible Advising that Increases Student Achievement   </vt:lpstr>
      <vt:lpstr>Mission</vt:lpstr>
      <vt:lpstr>Student Population</vt:lpstr>
      <vt:lpstr>Program Structure </vt:lpstr>
      <vt:lpstr>SMART Method </vt:lpstr>
      <vt:lpstr>Learning Outcomes</vt:lpstr>
      <vt:lpstr>Assessment Plan</vt:lpstr>
      <vt:lpstr>Evaluation</vt:lpstr>
      <vt:lpstr>Program Outcomes</vt:lpstr>
      <vt:lpstr>Check-In for Success Analysis Charts</vt:lpstr>
    </vt:vector>
  </TitlesOfParts>
  <Company>Moraine Valley 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Universities Accessible  for Secondary Students in Special Education</dc:title>
  <dc:creator>Moraine Valley</dc:creator>
  <cp:lastModifiedBy>Moraine Valley</cp:lastModifiedBy>
  <cp:revision>16</cp:revision>
  <dcterms:created xsi:type="dcterms:W3CDTF">2014-07-10T20:00:28Z</dcterms:created>
  <dcterms:modified xsi:type="dcterms:W3CDTF">2014-07-21T15:48:05Z</dcterms:modified>
</cp:coreProperties>
</file>