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Lst>
  <p:notesMasterIdLst>
    <p:notesMasterId r:id="rId31"/>
  </p:notesMasterIdLst>
  <p:handoutMasterIdLst>
    <p:handoutMasterId r:id="rId32"/>
  </p:handoutMasterIdLst>
  <p:sldIdLst>
    <p:sldId id="292" r:id="rId3"/>
    <p:sldId id="311" r:id="rId4"/>
    <p:sldId id="321" r:id="rId5"/>
    <p:sldId id="308" r:id="rId6"/>
    <p:sldId id="309" r:id="rId7"/>
    <p:sldId id="259" r:id="rId8"/>
    <p:sldId id="273" r:id="rId9"/>
    <p:sldId id="318" r:id="rId10"/>
    <p:sldId id="322" r:id="rId11"/>
    <p:sldId id="333" r:id="rId12"/>
    <p:sldId id="310" r:id="rId13"/>
    <p:sldId id="338" r:id="rId14"/>
    <p:sldId id="264" r:id="rId15"/>
    <p:sldId id="324" r:id="rId16"/>
    <p:sldId id="313" r:id="rId17"/>
    <p:sldId id="339" r:id="rId18"/>
    <p:sldId id="328" r:id="rId19"/>
    <p:sldId id="315" r:id="rId20"/>
    <p:sldId id="286" r:id="rId21"/>
    <p:sldId id="336" r:id="rId22"/>
    <p:sldId id="337" r:id="rId23"/>
    <p:sldId id="325" r:id="rId24"/>
    <p:sldId id="314" r:id="rId25"/>
    <p:sldId id="340" r:id="rId26"/>
    <p:sldId id="306" r:id="rId27"/>
    <p:sldId id="326" r:id="rId28"/>
    <p:sldId id="302" r:id="rId29"/>
    <p:sldId id="312"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97" autoAdjust="0"/>
  </p:normalViewPr>
  <p:slideViewPr>
    <p:cSldViewPr>
      <p:cViewPr>
        <p:scale>
          <a:sx n="68" d="100"/>
          <a:sy n="68" d="100"/>
        </p:scale>
        <p:origin x="-2244" y="-70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138"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2" tIns="46656" rIns="93312" bIns="46656" rtlCol="0"/>
          <a:lstStyle>
            <a:lvl1pPr algn="r">
              <a:defRPr sz="1200"/>
            </a:lvl1pPr>
          </a:lstStyle>
          <a:p>
            <a:r>
              <a:rPr lang="en-US" dirty="0" smtClean="0"/>
              <a:t>4/10/14</a:t>
            </a:r>
            <a:endParaRPr lang="en-US" dirty="0"/>
          </a:p>
        </p:txBody>
      </p:sp>
      <p:sp>
        <p:nvSpPr>
          <p:cNvPr id="4" name="Footer Placeholder 3"/>
          <p:cNvSpPr>
            <a:spLocks noGrp="1"/>
          </p:cNvSpPr>
          <p:nvPr>
            <p:ph type="ftr" sz="quarter" idx="2"/>
          </p:nvPr>
        </p:nvSpPr>
        <p:spPr>
          <a:xfrm>
            <a:off x="1" y="8842029"/>
            <a:ext cx="3043343" cy="465455"/>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2" tIns="46656" rIns="93312" bIns="46656" rtlCol="0" anchor="b"/>
          <a:lstStyle>
            <a:lvl1pPr algn="r">
              <a:defRPr sz="1200"/>
            </a:lvl1pPr>
          </a:lstStyle>
          <a:p>
            <a:fld id="{37841776-7FE2-4A4B-9614-0507F8F86F87}" type="slidenum">
              <a:rPr lang="en-US" smtClean="0"/>
              <a:pPr/>
              <a:t>‹#›</a:t>
            </a:fld>
            <a:endParaRPr lang="en-US"/>
          </a:p>
        </p:txBody>
      </p:sp>
    </p:spTree>
    <p:extLst>
      <p:ext uri="{BB962C8B-B14F-4D97-AF65-F5344CB8AC3E}">
        <p14:creationId xmlns:p14="http://schemas.microsoft.com/office/powerpoint/2010/main" val="2652122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2" tIns="46656" rIns="93312" bIns="46656" rtlCol="0"/>
          <a:lstStyle>
            <a:lvl1pPr algn="r">
              <a:defRPr sz="1200"/>
            </a:lvl1pPr>
          </a:lstStyle>
          <a:p>
            <a:fld id="{88D05D5D-CD2C-46C3-B8E4-559EE0612723}" type="datetimeFigureOut">
              <a:rPr lang="en-US" smtClean="0"/>
              <a:pPr/>
              <a:t>7/21/2014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2" tIns="46656" rIns="93312" bIns="46656" rtlCol="0" anchor="b"/>
          <a:lstStyle>
            <a:lvl1pPr algn="r">
              <a:defRPr sz="1200"/>
            </a:lvl1pPr>
          </a:lstStyle>
          <a:p>
            <a:fld id="{084ACB0B-B81D-42A4-9C89-DD07E096D9F8}" type="slidenum">
              <a:rPr lang="en-US" smtClean="0"/>
              <a:pPr/>
              <a:t>‹#›</a:t>
            </a:fld>
            <a:endParaRPr lang="en-US"/>
          </a:p>
        </p:txBody>
      </p:sp>
    </p:spTree>
    <p:extLst>
      <p:ext uri="{BB962C8B-B14F-4D97-AF65-F5344CB8AC3E}">
        <p14:creationId xmlns:p14="http://schemas.microsoft.com/office/powerpoint/2010/main" val="246534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llinoisparents.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Birth through age three will remain in the early childhood teaching license</a:t>
            </a:r>
          </a:p>
          <a:p>
            <a:pPr lvl="0"/>
            <a:r>
              <a:rPr lang="en-US" dirty="0" smtClean="0"/>
              <a:t>Early childhood trained staff will exclusively teach kindergarten with current teachers being grandfathered</a:t>
            </a:r>
          </a:p>
          <a:p>
            <a:pPr lvl="0"/>
            <a:r>
              <a:rPr lang="en-US" dirty="0" smtClean="0"/>
              <a:t>The licensing overlap between early childhood and elementary teachers has been cut in half from 4 years to 2 years </a:t>
            </a:r>
          </a:p>
          <a:p>
            <a:endParaRPr lang="en-US" dirty="0"/>
          </a:p>
        </p:txBody>
      </p:sp>
      <p:sp>
        <p:nvSpPr>
          <p:cNvPr id="4" name="Slide Number Placeholder 3"/>
          <p:cNvSpPr>
            <a:spLocks noGrp="1"/>
          </p:cNvSpPr>
          <p:nvPr>
            <p:ph type="sldNum" sz="quarter" idx="10"/>
          </p:nvPr>
        </p:nvSpPr>
        <p:spPr/>
        <p:txBody>
          <a:bodyPr/>
          <a:lstStyle/>
          <a:p>
            <a:fld id="{7D52BAE4-AF64-4E8E-B0F4-AB3EC66F6514}"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structure of the levels. Expectation is that</a:t>
            </a:r>
            <a:r>
              <a:rPr lang="en-US" baseline="0" dirty="0" smtClean="0"/>
              <a:t> all Preschool for All and Head Start programs be at level 4, and that many achieve the quality endorsements in areas like preschool instructional excellence, family engagement excellence, inclusion of children with special needs, etc.</a:t>
            </a:r>
            <a:endParaRPr lang="en-US" dirty="0"/>
          </a:p>
        </p:txBody>
      </p:sp>
      <p:sp>
        <p:nvSpPr>
          <p:cNvPr id="4" name="Slide Number Placeholder 3"/>
          <p:cNvSpPr>
            <a:spLocks noGrp="1"/>
          </p:cNvSpPr>
          <p:nvPr>
            <p:ph type="sldNum" sz="quarter" idx="10"/>
          </p:nvPr>
        </p:nvSpPr>
        <p:spPr/>
        <p:txBody>
          <a:bodyPr/>
          <a:lstStyle/>
          <a:p>
            <a:fld id="{C8BF403A-9345-4C88-9F06-57044C78A081}" type="slidenum">
              <a:rPr lang="en-US" smtClean="0"/>
              <a:pPr/>
              <a:t>20</a:t>
            </a:fld>
            <a:endParaRPr lang="en-US" dirty="0"/>
          </a:p>
        </p:txBody>
      </p:sp>
    </p:spTree>
    <p:extLst>
      <p:ext uri="{BB962C8B-B14F-4D97-AF65-F5344CB8AC3E}">
        <p14:creationId xmlns:p14="http://schemas.microsoft.com/office/powerpoint/2010/main" val="135805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Designed so</a:t>
            </a:r>
            <a:r>
              <a:rPr lang="en-US" baseline="0" dirty="0" smtClean="0"/>
              <a:t> there is no one “easiest way”—fair to all providers</a:t>
            </a:r>
            <a:endParaRPr lang="en-US" dirty="0"/>
          </a:p>
        </p:txBody>
      </p:sp>
      <p:sp>
        <p:nvSpPr>
          <p:cNvPr id="4" name="Slide Number Placeholder 3"/>
          <p:cNvSpPr>
            <a:spLocks noGrp="1"/>
          </p:cNvSpPr>
          <p:nvPr>
            <p:ph type="sldNum" sz="quarter" idx="10"/>
          </p:nvPr>
        </p:nvSpPr>
        <p:spPr/>
        <p:txBody>
          <a:bodyPr/>
          <a:lstStyle/>
          <a:p>
            <a:fld id="{C8BF403A-9345-4C88-9F06-57044C78A081}" type="slidenum">
              <a:rPr lang="en-US" smtClean="0"/>
              <a:pPr/>
              <a:t>21</a:t>
            </a:fld>
            <a:endParaRPr lang="en-US" dirty="0"/>
          </a:p>
        </p:txBody>
      </p:sp>
    </p:spTree>
    <p:extLst>
      <p:ext uri="{BB962C8B-B14F-4D97-AF65-F5344CB8AC3E}">
        <p14:creationId xmlns:p14="http://schemas.microsoft.com/office/powerpoint/2010/main" val="59772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B91549-43BF-425A-AF25-75262019208C}" type="slidenum">
              <a:rPr lang="en-US" smtClean="0"/>
              <a:pPr/>
              <a:t>25</a:t>
            </a:fld>
            <a:endParaRPr lang="en-US" dirty="0"/>
          </a:p>
        </p:txBody>
      </p:sp>
    </p:spTree>
    <p:extLst>
      <p:ext uri="{BB962C8B-B14F-4D97-AF65-F5344CB8AC3E}">
        <p14:creationId xmlns:p14="http://schemas.microsoft.com/office/powerpoint/2010/main" val="73168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Take the survey and give us your feedback: </a:t>
            </a:r>
          </a:p>
          <a:p>
            <a:pPr marL="746368" indent="-746368">
              <a:buAutoNum type="arabicParenR"/>
            </a:pPr>
            <a:r>
              <a:rPr lang="en-US" dirty="0"/>
              <a:t>Go to the </a:t>
            </a:r>
            <a:r>
              <a:rPr lang="en-US" dirty="0">
                <a:hlinkClick r:id="rId3"/>
              </a:rPr>
              <a:t>www.illinoisparents.org</a:t>
            </a:r>
            <a:r>
              <a:rPr lang="en-US" dirty="0"/>
              <a:t> website</a:t>
            </a:r>
          </a:p>
          <a:p>
            <a:pPr marL="746368" indent="-746368">
              <a:buAutoNum type="arabicParenR"/>
            </a:pPr>
            <a:r>
              <a:rPr lang="en-US" dirty="0"/>
              <a:t>Click on the “ISBE Family Engagement Framework” blue button</a:t>
            </a:r>
          </a:p>
          <a:p>
            <a:endParaRPr lang="en-US"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dirty="0">
              <a:latin typeface="Arial" pitchFamily="-1" charset="0"/>
            </a:endParaRPr>
          </a:p>
        </p:txBody>
      </p:sp>
      <p:sp>
        <p:nvSpPr>
          <p:cNvPr id="133124" name="Slide Number Placeholder 3"/>
          <p:cNvSpPr>
            <a:spLocks noGrp="1"/>
          </p:cNvSpPr>
          <p:nvPr>
            <p:ph type="sldNum" sz="quarter" idx="5"/>
          </p:nvPr>
        </p:nvSpPr>
        <p:spPr>
          <a:noFill/>
        </p:spPr>
        <p:txBody>
          <a:bodyPr/>
          <a:lstStyle/>
          <a:p>
            <a:fld id="{2110FAF9-1FA7-034B-8A25-8358CA102F6D}" type="slidenum">
              <a:rPr lang="en-US"/>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definition of career and college ready</a:t>
            </a:r>
            <a:r>
              <a:rPr lang="en-US" baseline="0" dirty="0" smtClean="0"/>
              <a:t> students is listed in the Common Core document.  </a:t>
            </a:r>
            <a:r>
              <a:rPr lang="en-US" dirty="0" smtClean="0"/>
              <a:t>Students</a:t>
            </a:r>
            <a:r>
              <a:rPr lang="en-US" baseline="0" dirty="0" smtClean="0"/>
              <a:t> who are college and career ready in reading, writing, speaking, listening and language establish independence, have a strong content knowledge base, and  adapt communication to specific audience, task, purpose and discipline. These students comprehend, critique and question what they consume. They value evidence through citing evidence while communicating and evaluating others use of evidence. College and career ready students use technology and digital media thoughtfully and understand and appreciate other perspectives and cultures.</a:t>
            </a:r>
            <a:endParaRPr lang="en-US" dirty="0"/>
          </a:p>
        </p:txBody>
      </p:sp>
      <p:sp>
        <p:nvSpPr>
          <p:cNvPr id="4" name="Slide Number Placeholder 3"/>
          <p:cNvSpPr>
            <a:spLocks noGrp="1"/>
          </p:cNvSpPr>
          <p:nvPr>
            <p:ph type="sldNum" sz="quarter" idx="10"/>
          </p:nvPr>
        </p:nvSpPr>
        <p:spPr/>
        <p:txBody>
          <a:bodyPr/>
          <a:lstStyle/>
          <a:p>
            <a:fld id="{FF4D801A-EAF8-4051-8383-AB443F1DEA5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4</a:t>
            </a:fld>
            <a:endParaRPr lang="en-US"/>
          </a:p>
        </p:txBody>
      </p:sp>
    </p:spTree>
    <p:extLst>
      <p:ext uri="{BB962C8B-B14F-4D97-AF65-F5344CB8AC3E}">
        <p14:creationId xmlns:p14="http://schemas.microsoft.com/office/powerpoint/2010/main" val="275746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5</a:t>
            </a:fld>
            <a:endParaRPr lang="en-US"/>
          </a:p>
        </p:txBody>
      </p:sp>
    </p:spTree>
    <p:extLst>
      <p:ext uri="{BB962C8B-B14F-4D97-AF65-F5344CB8AC3E}">
        <p14:creationId xmlns:p14="http://schemas.microsoft.com/office/powerpoint/2010/main" val="335490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714E493-0D99-4C68-BE4E-C1F777A5A579}"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8</a:t>
            </a:fld>
            <a:endParaRPr lang="en-US"/>
          </a:p>
        </p:txBody>
      </p:sp>
    </p:spTree>
    <p:extLst>
      <p:ext uri="{BB962C8B-B14F-4D97-AF65-F5344CB8AC3E}">
        <p14:creationId xmlns:p14="http://schemas.microsoft.com/office/powerpoint/2010/main" val="401583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of overlap between</a:t>
            </a:r>
            <a:r>
              <a:rPr lang="en-US" baseline="0" dirty="0" smtClean="0"/>
              <a:t> standards.  However, certain things are distinct.  ELDS were developed based on developmental literature regarding how children are expected to develop.  Common Core was developed looking at </a:t>
            </a:r>
            <a:r>
              <a:rPr lang="en-US" dirty="0" smtClean="0">
                <a:effectLst/>
              </a:rPr>
              <a:t>what students need to know and be able to do to be successful in college, career, and life.</a:t>
            </a:r>
            <a:r>
              <a:rPr lang="en-US" baseline="0" dirty="0" smtClean="0">
                <a:effectLst/>
              </a:rPr>
              <a:t>  The balance, coverage, depth, and difficulty may be different across the continuum.  </a:t>
            </a:r>
            <a:r>
              <a:rPr lang="en-US" dirty="0" smtClean="0"/>
              <a:t>There is a lot of room for aligning practices</a:t>
            </a:r>
            <a:r>
              <a:rPr lang="en-US" baseline="0" dirty="0" smtClean="0"/>
              <a:t> based on standards.  </a:t>
            </a:r>
          </a:p>
          <a:p>
            <a:endParaRPr lang="en-US" baseline="0" dirty="0" smtClean="0"/>
          </a:p>
          <a:p>
            <a:r>
              <a:rPr lang="en-US" baseline="0" dirty="0" smtClean="0"/>
              <a:t>“</a:t>
            </a:r>
            <a:r>
              <a:rPr lang="en-US" dirty="0" smtClean="0">
                <a:effectLst/>
              </a:rPr>
              <a:t>The Common Core was developed by building on the best state standards in the United States; examining the expectations of other high-performing countries around the world; and carefully studying the research and literature available on what students need to know and be able to do to be successful in college, career, and life.”</a:t>
            </a:r>
            <a:endParaRPr lang="en-US" dirty="0"/>
          </a:p>
        </p:txBody>
      </p:sp>
      <p:sp>
        <p:nvSpPr>
          <p:cNvPr id="4" name="Slide Number Placeholder 3"/>
          <p:cNvSpPr>
            <a:spLocks noGrp="1"/>
          </p:cNvSpPr>
          <p:nvPr>
            <p:ph type="sldNum" sz="quarter" idx="10"/>
          </p:nvPr>
        </p:nvSpPr>
        <p:spPr/>
        <p:txBody>
          <a:bodyPr/>
          <a:lstStyle/>
          <a:p>
            <a:fld id="{084ACB0B-B81D-42A4-9C89-DD07E096D9F8}" type="slidenum">
              <a:rPr lang="en-US" smtClean="0"/>
              <a:pPr/>
              <a:t>9</a:t>
            </a:fld>
            <a:endParaRPr lang="en-US"/>
          </a:p>
        </p:txBody>
      </p:sp>
    </p:spTree>
    <p:extLst>
      <p:ext uri="{BB962C8B-B14F-4D97-AF65-F5344CB8AC3E}">
        <p14:creationId xmlns:p14="http://schemas.microsoft.com/office/powerpoint/2010/main" val="332271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58E25-C3CB-4C45-B940-BBBFB96001A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621044-5E36-4F07-9AEB-FB4A69742671}" type="datetimeFigureOut">
              <a:rPr lang="en-US" smtClean="0"/>
              <a:pPr/>
              <a:t>7/21/2014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4F81BD">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9604B4-EBEC-469B-8AC2-AAEB2A9B9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621044-5E36-4F07-9AEB-FB4A69742671}" type="datetimeFigureOut">
              <a:rPr lang="en-US" smtClean="0"/>
              <a:pPr/>
              <a:t>7/21/2014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4F81BD">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9604B4-EBEC-469B-8AC2-AAEB2A9B9AC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9604B4-EBEC-469B-8AC2-AAEB2A9B9AC1}"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409604B4-EBEC-469B-8AC2-AAEB2A9B9AC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9604B4-EBEC-469B-8AC2-AAEB2A9B9AC1}"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9604B4-EBEC-469B-8AC2-AAEB2A9B9AC1}"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621044-5E36-4F07-9AEB-FB4A69742671}" type="datetimeFigureOut">
              <a:rPr lang="en-US" smtClean="0">
                <a:solidFill>
                  <a:prstClr val="black"/>
                </a:solidFill>
              </a:rPr>
              <a:pPr/>
              <a:t>7/21/2014</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9604B4-EBEC-469B-8AC2-AAEB2A9B9AC1}"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excelerateillinois.com/" TargetMode="Externa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url?sa=i&amp;rct=j&amp;q=pictures+of+families+with+children&amp;source=images&amp;cd=&amp;cad=rja&amp;docid=hL9j7jxaFHzOdM&amp;tbnid=P7Ut1I3rMt-sVM:&amp;ved=0CAUQjRw&amp;url=http://www.foresthill.org.uk/help-for-hard-to-manage-kids/&amp;ei=9zvLUajnOZTm9gTN3IDIAQ&amp;bvm=bv.48340889,d.eWU&amp;psig=AFQjCNFK5S52EkWF8N2JponjuqgV-hPMFA&amp;ust=1372359877732361"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hyperlink" Target="http://www.illinoisparent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hyperlink" Target="http://www.isbe.net/earlychi/pdf/el-guidelines-0-3.pdf"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hemeOverride" Target="../theme/themeOverride2.xml"/><Relationship Id="rId5" Type="http://schemas.openxmlformats.org/officeDocument/2006/relationships/hyperlink" Target="http://www.isbe.net/earlychi/pdf/early_learning_standards.pdf"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cstate="print"/>
          <a:stretch>
            <a:fillRect/>
          </a:stretch>
        </p:blipFill>
        <p:spPr bwMode="auto">
          <a:xfrm>
            <a:off x="965834" y="1481138"/>
            <a:ext cx="3021331" cy="4525962"/>
          </a:xfrm>
          <a:prstGeom prst="rect">
            <a:avLst/>
          </a:prstGeom>
          <a:noFill/>
          <a:ln w="9525">
            <a:noFill/>
            <a:miter lim="800000"/>
            <a:headEnd/>
            <a:tailEnd/>
          </a:ln>
        </p:spPr>
      </p:pic>
      <p:sp>
        <p:nvSpPr>
          <p:cNvPr id="9" name="Content Placeholder 8"/>
          <p:cNvSpPr>
            <a:spLocks noGrp="1"/>
          </p:cNvSpPr>
          <p:nvPr>
            <p:ph sz="half" idx="2"/>
          </p:nvPr>
        </p:nvSpPr>
        <p:spPr>
          <a:xfrm>
            <a:off x="4472609" y="2971800"/>
            <a:ext cx="4167809" cy="1676400"/>
          </a:xfrm>
        </p:spPr>
        <p:txBody>
          <a:bodyPr>
            <a:normAutofit/>
          </a:bodyPr>
          <a:lstStyle/>
          <a:p>
            <a:pPr marL="109728" indent="0" algn="ctr">
              <a:buNone/>
            </a:pPr>
            <a:endParaRPr lang="en-US" sz="3000" dirty="0" smtClean="0">
              <a:solidFill>
                <a:srgbClr val="00B0F0"/>
              </a:solidFill>
              <a:latin typeface="Whitney Semibold"/>
            </a:endParaRPr>
          </a:p>
        </p:txBody>
      </p:sp>
      <p:sp>
        <p:nvSpPr>
          <p:cNvPr id="8" name="Title 7"/>
          <p:cNvSpPr>
            <a:spLocks noGrp="1"/>
          </p:cNvSpPr>
          <p:nvPr>
            <p:ph type="title"/>
          </p:nvPr>
        </p:nvSpPr>
        <p:spPr/>
        <p:txBody>
          <a:bodyPr>
            <a:normAutofit/>
          </a:bodyPr>
          <a:lstStyle/>
          <a:p>
            <a:pPr algn="ctr"/>
            <a:r>
              <a:rPr lang="en-US" sz="2800" dirty="0" smtClean="0"/>
              <a:t>College and Career Readiness Begins at Birth:  Connecting the Dots for Student Success</a:t>
            </a:r>
            <a:endParaRPr lang="en-US" sz="2800" dirty="0"/>
          </a:p>
        </p:txBody>
      </p:sp>
      <p:sp>
        <p:nvSpPr>
          <p:cNvPr id="2" name="Rectangle 1"/>
          <p:cNvSpPr/>
          <p:nvPr/>
        </p:nvSpPr>
        <p:spPr>
          <a:xfrm>
            <a:off x="4015409" y="1371600"/>
            <a:ext cx="4648200" cy="830997"/>
          </a:xfrm>
          <a:prstGeom prst="rect">
            <a:avLst/>
          </a:prstGeom>
        </p:spPr>
        <p:txBody>
          <a:bodyPr wrap="square">
            <a:spAutoFit/>
          </a:bodyPr>
          <a:lstStyle/>
          <a:p>
            <a:pPr marL="109728" indent="0" algn="ctr">
              <a:buNone/>
            </a:pPr>
            <a:r>
              <a:rPr lang="en-US" sz="1600" dirty="0" smtClean="0">
                <a:solidFill>
                  <a:schemeClr val="tx2"/>
                </a:solidFill>
                <a:latin typeface="Whitney Semibold"/>
              </a:rPr>
              <a:t>July 17, </a:t>
            </a:r>
            <a:r>
              <a:rPr lang="en-US" sz="1600" dirty="0">
                <a:solidFill>
                  <a:schemeClr val="tx2"/>
                </a:solidFill>
                <a:latin typeface="Whitney Semibold"/>
              </a:rPr>
              <a:t>2014</a:t>
            </a:r>
          </a:p>
          <a:p>
            <a:pPr marL="109728" indent="0" algn="ctr">
              <a:buNone/>
            </a:pPr>
            <a:r>
              <a:rPr lang="en-US" sz="1600" dirty="0" smtClean="0">
                <a:solidFill>
                  <a:schemeClr val="tx2"/>
                </a:solidFill>
                <a:latin typeface="Whitney Medium"/>
              </a:rPr>
              <a:t>College Changes Everything Conference</a:t>
            </a:r>
          </a:p>
          <a:p>
            <a:pPr marL="109728" indent="0" algn="ctr">
              <a:buNone/>
            </a:pPr>
            <a:r>
              <a:rPr lang="en-US" sz="1600" dirty="0" smtClean="0">
                <a:solidFill>
                  <a:schemeClr val="tx2"/>
                </a:solidFill>
                <a:latin typeface="Whitney Medium"/>
              </a:rPr>
              <a:t>Tinley Park, Illinois</a:t>
            </a:r>
            <a:endParaRPr lang="en-US" sz="1600" dirty="0">
              <a:solidFill>
                <a:schemeClr val="tx2"/>
              </a:solidFill>
              <a:latin typeface="Whitney Medium"/>
            </a:endParaRPr>
          </a:p>
        </p:txBody>
      </p:sp>
      <p:pic>
        <p:nvPicPr>
          <p:cNvPr id="1026" name="Picture 2" descr="C:\Users\czumwalt\AppData\Local\Microsoft\Windows\Temporary Internet Files\Content.IE5\3W3UE3NQ\MC9004421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895600"/>
            <a:ext cx="3228181"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63880" y="5105400"/>
            <a:ext cx="3946914" cy="1384995"/>
          </a:xfrm>
          <a:prstGeom prst="rect">
            <a:avLst/>
          </a:prstGeom>
          <a:noFill/>
        </p:spPr>
        <p:txBody>
          <a:bodyPr wrap="none" rtlCol="0">
            <a:spAutoFit/>
          </a:bodyPr>
          <a:lstStyle/>
          <a:p>
            <a:pPr algn="ctr"/>
            <a:r>
              <a:rPr lang="en-US" sz="1200" b="1" dirty="0" smtClean="0">
                <a:solidFill>
                  <a:schemeClr val="tx2"/>
                </a:solidFill>
              </a:rPr>
              <a:t>Reyna Hernandez, Assistant Superintendent</a:t>
            </a:r>
          </a:p>
          <a:p>
            <a:pPr algn="ctr"/>
            <a:r>
              <a:rPr lang="en-US" sz="1200" b="1" dirty="0" smtClean="0">
                <a:solidFill>
                  <a:schemeClr val="tx2"/>
                </a:solidFill>
              </a:rPr>
              <a:t>Center for Language and Early Child Development</a:t>
            </a:r>
          </a:p>
          <a:p>
            <a:pPr algn="ctr"/>
            <a:r>
              <a:rPr lang="en-US" sz="1200" b="1" dirty="0">
                <a:solidFill>
                  <a:schemeClr val="tx2"/>
                </a:solidFill>
              </a:rPr>
              <a:t>Illinois State Board of Education</a:t>
            </a:r>
          </a:p>
          <a:p>
            <a:pPr algn="ctr"/>
            <a:endParaRPr lang="en-US" sz="1200" b="1" dirty="0">
              <a:solidFill>
                <a:schemeClr val="tx2"/>
              </a:solidFill>
            </a:endParaRPr>
          </a:p>
          <a:p>
            <a:pPr algn="ctr"/>
            <a:r>
              <a:rPr lang="en-US" sz="1200" b="1" dirty="0" smtClean="0">
                <a:solidFill>
                  <a:schemeClr val="tx2"/>
                </a:solidFill>
              </a:rPr>
              <a:t>Theresa Hawley, Executive Director</a:t>
            </a:r>
          </a:p>
          <a:p>
            <a:pPr algn="ctr"/>
            <a:r>
              <a:rPr lang="en-US" sz="1200" b="1" dirty="0" smtClean="0">
                <a:solidFill>
                  <a:schemeClr val="tx2"/>
                </a:solidFill>
              </a:rPr>
              <a:t>Governor’s Office of Early Childhood Development</a:t>
            </a:r>
          </a:p>
          <a:p>
            <a:pPr algn="ctr"/>
            <a:endParaRPr lang="en-US" sz="1200"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685800" y="609600"/>
            <a:ext cx="8077200" cy="1143000"/>
          </a:xfrm>
        </p:spPr>
        <p:txBody>
          <a:bodyPr>
            <a:normAutofit fontScale="90000"/>
          </a:bodyPr>
          <a:lstStyle/>
          <a:p>
            <a:pPr algn="ctr"/>
            <a:r>
              <a:rPr lang="en-US" dirty="0" smtClean="0"/>
              <a:t/>
            </a:r>
            <a:br>
              <a:rPr lang="en-US" dirty="0" smtClean="0"/>
            </a:br>
            <a:r>
              <a:rPr lang="en-US" dirty="0" smtClean="0"/>
              <a:t>Relationship Between Standards and Assessment </a:t>
            </a:r>
            <a:br>
              <a:rPr lang="en-US" dirty="0" smtClean="0"/>
            </a:br>
            <a:endParaRPr lang="en-US" strike="sngStrike" dirty="0" smtClean="0"/>
          </a:p>
        </p:txBody>
      </p:sp>
      <p:sp>
        <p:nvSpPr>
          <p:cNvPr id="7" name="Content Placeholder 6"/>
          <p:cNvSpPr>
            <a:spLocks noGrp="1"/>
          </p:cNvSpPr>
          <p:nvPr>
            <p:ph idx="1"/>
          </p:nvPr>
        </p:nvSpPr>
        <p:spPr>
          <a:xfrm>
            <a:off x="533400" y="2209800"/>
            <a:ext cx="8305800" cy="4114800"/>
          </a:xfrm>
        </p:spPr>
        <p:txBody>
          <a:bodyPr>
            <a:normAutofit/>
          </a:bodyPr>
          <a:lstStyle/>
          <a:p>
            <a:pPr marL="457200" lvl="1" indent="-228600">
              <a:spcBef>
                <a:spcPts val="0"/>
              </a:spcBef>
              <a:spcAft>
                <a:spcPts val="1200"/>
              </a:spcAft>
              <a:defRPr/>
            </a:pPr>
            <a:r>
              <a:rPr lang="en-US" dirty="0" smtClean="0">
                <a:solidFill>
                  <a:srgbClr val="0070C0"/>
                </a:solidFill>
              </a:rPr>
              <a:t>Standards</a:t>
            </a:r>
            <a:r>
              <a:rPr lang="en-US" dirty="0" smtClean="0"/>
              <a:t> are “goal-like” statements about the learning and development that most children typically exhibit by specific ages, when adequately supported</a:t>
            </a:r>
          </a:p>
          <a:p>
            <a:pPr marL="457200" lvl="1">
              <a:spcBef>
                <a:spcPts val="0"/>
              </a:spcBef>
              <a:spcAft>
                <a:spcPts val="1200"/>
              </a:spcAft>
              <a:defRPr/>
            </a:pPr>
            <a:r>
              <a:rPr lang="en-US" dirty="0" smtClean="0">
                <a:solidFill>
                  <a:srgbClr val="0070C0"/>
                </a:solidFill>
              </a:rPr>
              <a:t>Assessment</a:t>
            </a:r>
            <a:r>
              <a:rPr lang="en-US" dirty="0" smtClean="0">
                <a:solidFill>
                  <a:srgbClr val="FF0000"/>
                </a:solidFill>
              </a:rPr>
              <a:t> </a:t>
            </a:r>
            <a:r>
              <a:rPr lang="en-US" dirty="0" smtClean="0"/>
              <a:t>provides a way to measure children’s progress along developmental continua that correspond to key competencies identified in the standards</a:t>
            </a:r>
          </a:p>
          <a:p>
            <a:pPr marL="457200" lvl="1" indent="-228600">
              <a:spcBef>
                <a:spcPts val="0"/>
              </a:spcBef>
              <a:spcAft>
                <a:spcPts val="1200"/>
              </a:spcAft>
              <a:defRPr/>
            </a:pPr>
            <a:endParaRPr lang="en-US" dirty="0" smtClean="0"/>
          </a:p>
          <a:p>
            <a:pPr>
              <a:defRPr/>
            </a:pPr>
            <a:endParaRPr lang="en-US" dirty="0"/>
          </a:p>
        </p:txBody>
      </p:sp>
    </p:spTree>
    <p:extLst>
      <p:ext uri="{BB962C8B-B14F-4D97-AF65-F5344CB8AC3E}">
        <p14:creationId xmlns:p14="http://schemas.microsoft.com/office/powerpoint/2010/main" val="41028534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20706454"/>
              </p:ext>
            </p:extLst>
          </p:nvPr>
        </p:nvGraphicFramePr>
        <p:xfrm>
          <a:off x="457200" y="1600200"/>
          <a:ext cx="8229600" cy="3392159"/>
        </p:xfrm>
        <a:graphic>
          <a:graphicData uri="http://schemas.openxmlformats.org/drawingml/2006/table">
            <a:tbl>
              <a:tblPr firstRow="1" firstCol="1" bandRow="1"/>
              <a:tblGrid>
                <a:gridCol w="1182707"/>
                <a:gridCol w="1123714"/>
                <a:gridCol w="1226952"/>
                <a:gridCol w="1114827"/>
                <a:gridCol w="1232436"/>
                <a:gridCol w="1205964"/>
                <a:gridCol w="1143000"/>
              </a:tblGrid>
              <a:tr h="381000">
                <a:tc rowSpan="2">
                  <a:txBody>
                    <a:bodyPr/>
                    <a:lstStyle/>
                    <a:p>
                      <a:pPr algn="ctr">
                        <a:lnSpc>
                          <a:spcPct val="115000"/>
                        </a:lnSpc>
                      </a:pPr>
                      <a:r>
                        <a:rPr lang="en-US" sz="1200" b="1" dirty="0">
                          <a:effectLst/>
                          <a:latin typeface="Calibri"/>
                        </a:rPr>
                        <a:t>Core Components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en-US" sz="1200" b="1" dirty="0">
                          <a:effectLst/>
                          <a:latin typeface="Calibri"/>
                        </a:rPr>
                        <a:t>Early Childhood</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4">
                  <a:txBody>
                    <a:bodyPr/>
                    <a:lstStyle/>
                    <a:p>
                      <a:pPr algn="ctr">
                        <a:lnSpc>
                          <a:spcPct val="115000"/>
                        </a:lnSpc>
                      </a:pPr>
                      <a:r>
                        <a:rPr lang="en-US" sz="1200" b="1" dirty="0">
                          <a:effectLst/>
                          <a:latin typeface="Calibri"/>
                        </a:rPr>
                        <a:t>Early Elementary</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90803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Birth to Age 3 Years</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Preschool</a:t>
                      </a:r>
                      <a:endParaRPr lang="en-US" sz="1200" dirty="0">
                        <a:effectLst/>
                        <a:latin typeface="Calibri"/>
                      </a:endParaRPr>
                    </a:p>
                    <a:p>
                      <a:pPr algn="ctr">
                        <a:lnSpc>
                          <a:spcPct val="115000"/>
                        </a:lnSpc>
                      </a:pPr>
                      <a:r>
                        <a:rPr lang="en-US" sz="1200" b="1" dirty="0">
                          <a:effectLst/>
                          <a:latin typeface="Calibri"/>
                        </a:rPr>
                        <a:t>Age 3 to 5 Years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Kindergarten</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1</a:t>
                      </a:r>
                      <a:r>
                        <a:rPr lang="en-US" sz="1200" b="1" baseline="30000" dirty="0">
                          <a:effectLst/>
                          <a:latin typeface="Calibri"/>
                        </a:rPr>
                        <a:t>st</a:t>
                      </a:r>
                      <a:r>
                        <a:rPr lang="en-US" sz="1200" b="1" dirty="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dirty="0" smtClean="0">
                          <a:effectLst/>
                          <a:latin typeface="Calibri"/>
                        </a:rPr>
                        <a:t>2</a:t>
                      </a:r>
                      <a:r>
                        <a:rPr lang="en-US" sz="1200" baseline="30000" dirty="0" smtClean="0">
                          <a:effectLst/>
                          <a:latin typeface="Calibri"/>
                        </a:rPr>
                        <a:t>nd</a:t>
                      </a:r>
                      <a:r>
                        <a:rPr lang="en-US" sz="1200" dirty="0" smtClean="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dirty="0" smtClean="0">
                          <a:effectLst/>
                          <a:latin typeface="Calibri"/>
                        </a:rPr>
                        <a:t>3</a:t>
                      </a:r>
                      <a:r>
                        <a:rPr lang="en-US" sz="1200" baseline="30000" dirty="0" smtClean="0">
                          <a:effectLst/>
                          <a:latin typeface="Calibri"/>
                        </a:rPr>
                        <a:t>rd</a:t>
                      </a:r>
                      <a:r>
                        <a:rPr lang="en-US" sz="1200" dirty="0" smtClean="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70178">
                <a:tc>
                  <a:txBody>
                    <a:bodyPr/>
                    <a:lstStyle/>
                    <a:p>
                      <a:pPr marL="0" marR="0">
                        <a:lnSpc>
                          <a:spcPct val="115000"/>
                        </a:lnSpc>
                        <a:spcBef>
                          <a:spcPts val="0"/>
                        </a:spcBef>
                        <a:spcAft>
                          <a:spcPts val="0"/>
                        </a:spcAft>
                      </a:pPr>
                      <a:r>
                        <a:rPr lang="en-US" sz="1200" b="1" dirty="0">
                          <a:solidFill>
                            <a:srgbClr val="000000"/>
                          </a:solidFill>
                          <a:effectLst/>
                          <a:latin typeface="Calibri"/>
                          <a:ea typeface="Calibri"/>
                          <a:cs typeface="Times New Roman"/>
                        </a:rPr>
                        <a:t>Student/Child </a:t>
                      </a:r>
                      <a:r>
                        <a:rPr lang="en-US" sz="1200" b="1" dirty="0" smtClean="0">
                          <a:solidFill>
                            <a:srgbClr val="000000"/>
                          </a:solidFill>
                          <a:effectLst/>
                          <a:latin typeface="Calibri"/>
                          <a:ea typeface="Calibri"/>
                          <a:cs typeface="Times New Roman"/>
                        </a:rPr>
                        <a:t>Assessments </a:t>
                      </a:r>
                      <a:r>
                        <a:rPr lang="en-US" sz="1200" b="1" dirty="0">
                          <a:solidFill>
                            <a:srgbClr val="000000"/>
                          </a:solidFill>
                          <a:effectLst/>
                          <a:latin typeface="Calibri"/>
                          <a:ea typeface="Calibri"/>
                          <a:cs typeface="Times New Roman"/>
                        </a:rPr>
                        <a:t>and Screening</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Broad-based developmental screening and formative assessments (e.g. Ages &amp; Stages Questionnaire)</a:t>
                      </a: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Formative assessments (e.g., Teaching Strategies Gold, High Scope Core, and Work Sampling)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lnSpc>
                          <a:spcPct val="115000"/>
                        </a:lnSpc>
                        <a:spcBef>
                          <a:spcPts val="0"/>
                        </a:spcBef>
                        <a:spcAft>
                          <a:spcPts val="0"/>
                        </a:spcAft>
                      </a:pPr>
                      <a:r>
                        <a:rPr lang="en-US" sz="1200" b="1" dirty="0">
                          <a:effectLst/>
                          <a:latin typeface="Calibri"/>
                          <a:ea typeface="Times New Roman"/>
                          <a:cs typeface="Times New Roman"/>
                        </a:rPr>
                        <a:t>Statewide</a:t>
                      </a:r>
                      <a:r>
                        <a:rPr lang="en-US" sz="1200" dirty="0">
                          <a:effectLst/>
                          <a:latin typeface="Calibri"/>
                          <a:ea typeface="Times New Roman"/>
                          <a:cs typeface="Times New Roman"/>
                        </a:rPr>
                        <a:t> - Formative Assessment Kindergarten Individual Development Survey (</a:t>
                      </a:r>
                      <a:r>
                        <a:rPr lang="en-US" sz="1200" b="1" dirty="0">
                          <a:effectLst/>
                          <a:latin typeface="Calibri"/>
                          <a:ea typeface="Times New Roman"/>
                          <a:cs typeface="Times New Roman"/>
                        </a:rPr>
                        <a:t>KIDS</a:t>
                      </a:r>
                      <a:r>
                        <a:rPr lang="en-US" sz="1200" dirty="0">
                          <a:effectLst/>
                          <a:latin typeface="Calibri"/>
                          <a:ea typeface="Times New Roman"/>
                          <a:cs typeface="Times New Roman"/>
                        </a:rPr>
                        <a:t>)</a:t>
                      </a:r>
                    </a:p>
                    <a:p>
                      <a:pPr marL="0" marR="0" algn="l">
                        <a:lnSpc>
                          <a:spcPct val="115000"/>
                        </a:lnSpc>
                        <a:spcBef>
                          <a:spcPts val="0"/>
                        </a:spcBef>
                        <a:spcAft>
                          <a:spcPts val="0"/>
                        </a:spcAft>
                      </a:pPr>
                      <a:r>
                        <a:rPr lang="en-US" sz="1200" dirty="0" smtClean="0">
                          <a:effectLst/>
                          <a:latin typeface="Calibri"/>
                          <a:ea typeface="Calibri"/>
                          <a:cs typeface="Times New Roman"/>
                        </a:rPr>
                        <a:t>District assessments (e.g., </a:t>
                      </a:r>
                      <a:r>
                        <a:rPr lang="en-US" sz="1200" dirty="0" err="1" smtClean="0">
                          <a:effectLst/>
                          <a:latin typeface="Calibri"/>
                          <a:ea typeface="Calibri"/>
                          <a:cs typeface="Times New Roman"/>
                        </a:rPr>
                        <a:t>Dibels</a:t>
                      </a:r>
                      <a:r>
                        <a:rPr lang="en-US" sz="1200" dirty="0" smtClean="0">
                          <a:effectLst/>
                          <a:latin typeface="Calibri"/>
                          <a:ea typeface="Calibri"/>
                          <a:cs typeface="Times New Roman"/>
                        </a:rPr>
                        <a:t>)</a:t>
                      </a:r>
                      <a:endParaRPr lang="en-US" sz="1200" dirty="0">
                        <a:effectLst/>
                        <a:latin typeface="Calibri"/>
                        <a:ea typeface="Times New Roman"/>
                        <a:cs typeface="Times New Roman"/>
                      </a:endParaRP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District assessments – formative, </a:t>
                      </a:r>
                      <a:r>
                        <a:rPr lang="en-US" sz="1200" dirty="0" smtClean="0">
                          <a:effectLst/>
                          <a:latin typeface="Calibri"/>
                          <a:ea typeface="Times New Roman"/>
                          <a:cs typeface="Times New Roman"/>
                        </a:rPr>
                        <a:t>interim, </a:t>
                      </a:r>
                      <a:r>
                        <a:rPr lang="en-US" sz="1200" dirty="0">
                          <a:effectLst/>
                          <a:latin typeface="Calibri"/>
                          <a:ea typeface="Times New Roman"/>
                          <a:cs typeface="Times New Roman"/>
                        </a:rPr>
                        <a:t>and/or summative</a:t>
                      </a:r>
                    </a:p>
                    <a:p>
                      <a:pPr marL="228600" marR="0">
                        <a:lnSpc>
                          <a:spcPct val="115000"/>
                        </a:lnSpc>
                        <a:spcBef>
                          <a:spcPts val="0"/>
                        </a:spcBef>
                        <a:spcAft>
                          <a:spcPts val="0"/>
                        </a:spcAft>
                      </a:pPr>
                      <a:r>
                        <a:rPr lang="en-US" sz="1200" dirty="0">
                          <a:effectLst/>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District assessments – formative, </a:t>
                      </a:r>
                      <a:r>
                        <a:rPr lang="en-US" sz="1200" dirty="0" smtClean="0">
                          <a:effectLst/>
                          <a:latin typeface="Calibri"/>
                          <a:ea typeface="Times New Roman"/>
                          <a:cs typeface="Times New Roman"/>
                        </a:rPr>
                        <a:t>interim, </a:t>
                      </a:r>
                      <a:r>
                        <a:rPr lang="en-US" sz="1200" dirty="0">
                          <a:effectLst/>
                          <a:latin typeface="Calibri"/>
                          <a:ea typeface="Times New Roman"/>
                          <a:cs typeface="Times New Roman"/>
                        </a:rPr>
                        <a:t>and/or summative</a:t>
                      </a:r>
                    </a:p>
                    <a:p>
                      <a:pPr marL="0" marR="0">
                        <a:lnSpc>
                          <a:spcPct val="115000"/>
                        </a:lnSpc>
                        <a:spcBef>
                          <a:spcPts val="0"/>
                        </a:spcBef>
                        <a:spcAft>
                          <a:spcPts val="0"/>
                        </a:spcAft>
                      </a:pPr>
                      <a:r>
                        <a:rPr lang="en-US" sz="12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15000"/>
                        </a:lnSpc>
                        <a:spcBef>
                          <a:spcPts val="0"/>
                        </a:spcBef>
                        <a:spcAft>
                          <a:spcPts val="0"/>
                        </a:spcAft>
                      </a:pPr>
                      <a:r>
                        <a:rPr lang="en-US" sz="1200" b="1" dirty="0">
                          <a:effectLst/>
                          <a:latin typeface="Calibri"/>
                          <a:ea typeface="Times New Roman"/>
                          <a:cs typeface="Times New Roman"/>
                        </a:rPr>
                        <a:t>Statewide</a:t>
                      </a:r>
                      <a:r>
                        <a:rPr lang="en-US" sz="1200" u="sng" dirty="0">
                          <a:effectLst/>
                          <a:latin typeface="Calibri"/>
                          <a:ea typeface="Times New Roman"/>
                          <a:cs typeface="Times New Roman"/>
                        </a:rPr>
                        <a:t> </a:t>
                      </a:r>
                      <a:r>
                        <a:rPr lang="en-US" sz="1200" dirty="0">
                          <a:effectLst/>
                          <a:latin typeface="Calibri"/>
                          <a:ea typeface="Times New Roman"/>
                          <a:cs typeface="Times New Roman"/>
                        </a:rPr>
                        <a:t>- Summative Assessment (e.g. </a:t>
                      </a:r>
                      <a:r>
                        <a:rPr lang="en-US" sz="1200" b="1" dirty="0">
                          <a:effectLst/>
                          <a:latin typeface="Calibri"/>
                          <a:ea typeface="Times New Roman"/>
                          <a:cs typeface="Times New Roman"/>
                        </a:rPr>
                        <a:t>ISAT</a:t>
                      </a:r>
                      <a:r>
                        <a:rPr lang="en-US" sz="1200" dirty="0" smtClean="0">
                          <a:effectLst/>
                          <a:latin typeface="Calibri"/>
                          <a:ea typeface="Times New Roman"/>
                          <a:cs typeface="Times New Roman"/>
                        </a:rPr>
                        <a:t>)</a:t>
                      </a:r>
                    </a:p>
                    <a:p>
                      <a:pPr marL="0" marR="0" algn="l">
                        <a:lnSpc>
                          <a:spcPct val="115000"/>
                        </a:lnSpc>
                        <a:spcBef>
                          <a:spcPts val="0"/>
                        </a:spcBef>
                        <a:spcAft>
                          <a:spcPts val="0"/>
                        </a:spcAft>
                      </a:pPr>
                      <a:r>
                        <a:rPr lang="en-US" sz="1200" dirty="0" smtClean="0">
                          <a:effectLst/>
                          <a:latin typeface="Calibri"/>
                          <a:ea typeface="Calibri"/>
                          <a:cs typeface="Times New Roman"/>
                        </a:rPr>
                        <a:t>District assessments – formative, interim and/or summative</a:t>
                      </a:r>
                      <a:endParaRPr lang="en-US" sz="1200" dirty="0">
                        <a:effectLst/>
                        <a:latin typeface="Calibri"/>
                        <a:ea typeface="Times New Roman"/>
                        <a:cs typeface="Times New Roman"/>
                      </a:endParaRP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bl>
          </a:graphicData>
        </a:graphic>
      </p:graphicFrame>
      <p:sp>
        <p:nvSpPr>
          <p:cNvPr id="3" name="Title 2"/>
          <p:cNvSpPr>
            <a:spLocks noGrp="1"/>
          </p:cNvSpPr>
          <p:nvPr>
            <p:ph type="title"/>
          </p:nvPr>
        </p:nvSpPr>
        <p:spPr/>
        <p:txBody>
          <a:bodyPr/>
          <a:lstStyle/>
          <a:p>
            <a:pPr algn="ctr"/>
            <a:r>
              <a:rPr lang="en-US" dirty="0" smtClean="0"/>
              <a:t>Student/Child Assessments</a:t>
            </a:r>
            <a:endParaRPr lang="en-US" dirty="0"/>
          </a:p>
        </p:txBody>
      </p:sp>
    </p:spTree>
    <p:extLst>
      <p:ext uri="{BB962C8B-B14F-4D97-AF65-F5344CB8AC3E}">
        <p14:creationId xmlns:p14="http://schemas.microsoft.com/office/powerpoint/2010/main" val="90957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dirty="0" smtClean="0"/>
              <a:t>Observational assessments are best practice</a:t>
            </a:r>
          </a:p>
          <a:p>
            <a:r>
              <a:rPr lang="en-US" dirty="0" smtClean="0"/>
              <a:t>Teachers collect observations on children’s demonstration of competence in everyday activities in the classroom</a:t>
            </a:r>
          </a:p>
          <a:p>
            <a:r>
              <a:rPr lang="en-US" dirty="0" smtClean="0"/>
              <a:t>Rigorous systems for assessing children’s development on all dimensions (cognitive, language, social-emotional, etc.)</a:t>
            </a:r>
          </a:p>
          <a:p>
            <a:endParaRPr lang="en-US" dirty="0"/>
          </a:p>
        </p:txBody>
      </p:sp>
      <p:sp>
        <p:nvSpPr>
          <p:cNvPr id="3" name="Title 2"/>
          <p:cNvSpPr>
            <a:spLocks noGrp="1"/>
          </p:cNvSpPr>
          <p:nvPr>
            <p:ph type="title"/>
          </p:nvPr>
        </p:nvSpPr>
        <p:spPr/>
        <p:txBody>
          <a:bodyPr>
            <a:normAutofit fontScale="90000"/>
          </a:bodyPr>
          <a:lstStyle/>
          <a:p>
            <a:r>
              <a:rPr lang="en-US" dirty="0" smtClean="0"/>
              <a:t>Appropriate Assessment in the Early Years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51032" y="8382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06296"/>
            <a:ext cx="2562225" cy="203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38400"/>
            <a:ext cx="2542882" cy="145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74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Content Placeholder 4" descr="KIDS_logo.jpg"/>
          <p:cNvPicPr>
            <a:picLocks noGrp="1" noChangeAspect="1"/>
          </p:cNvPicPr>
          <p:nvPr>
            <p:ph idx="1"/>
          </p:nvPr>
        </p:nvPicPr>
        <p:blipFill>
          <a:blip r:embed="rId3" cstate="print"/>
          <a:stretch>
            <a:fillRect/>
          </a:stretch>
        </p:blipFill>
        <p:spPr>
          <a:xfrm>
            <a:off x="1143000" y="914400"/>
            <a:ext cx="6970776" cy="2392680"/>
          </a:xfrm>
        </p:spPr>
      </p:pic>
      <p:sp>
        <p:nvSpPr>
          <p:cNvPr id="6" name="TextBox 5"/>
          <p:cNvSpPr txBox="1"/>
          <p:nvPr/>
        </p:nvSpPr>
        <p:spPr>
          <a:xfrm>
            <a:off x="2057400" y="3810000"/>
            <a:ext cx="5257800" cy="1061829"/>
          </a:xfrm>
          <a:prstGeom prst="rect">
            <a:avLst/>
          </a:prstGeom>
          <a:noFill/>
        </p:spPr>
        <p:txBody>
          <a:bodyPr wrap="square" rtlCol="0">
            <a:spAutoFit/>
          </a:bodyPr>
          <a:lstStyle/>
          <a:p>
            <a:pPr marL="109537" algn="ctr"/>
            <a:r>
              <a:rPr lang="en-US" dirty="0"/>
              <a:t>To learn more about KIDS:</a:t>
            </a:r>
          </a:p>
          <a:p>
            <a:pPr marL="109537" algn="ctr"/>
            <a:endParaRPr lang="en-US" sz="900" dirty="0">
              <a:solidFill>
                <a:srgbClr val="0070C0"/>
              </a:solidFill>
            </a:endParaRPr>
          </a:p>
          <a:p>
            <a:pPr marL="109537" algn="ctr"/>
            <a:r>
              <a:rPr lang="en-US" sz="3600" b="1" dirty="0">
                <a:solidFill>
                  <a:srgbClr val="FF0000"/>
                </a:solidFill>
              </a:rPr>
              <a:t>illinoiskids.org</a:t>
            </a:r>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2438400" y="5410200"/>
            <a:ext cx="4343400" cy="0"/>
          </a:xfrm>
          <a:prstGeom prst="line">
            <a:avLst/>
          </a:prstGeom>
          <a:ln w="508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86600" y="5410200"/>
            <a:ext cx="1828800" cy="0"/>
          </a:xfrm>
          <a:prstGeom prst="line">
            <a:avLst/>
          </a:prstGeom>
          <a:ln w="508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5410200"/>
            <a:ext cx="1905000" cy="0"/>
          </a:xfrm>
          <a:prstGeom prst="line">
            <a:avLst/>
          </a:prstGeom>
          <a:ln w="508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8194" name="Title 4"/>
          <p:cNvSpPr>
            <a:spLocks noGrp="1"/>
          </p:cNvSpPr>
          <p:nvPr>
            <p:ph type="title"/>
          </p:nvPr>
        </p:nvSpPr>
        <p:spPr>
          <a:xfrm>
            <a:off x="609600" y="152400"/>
            <a:ext cx="8077200" cy="1143000"/>
          </a:xfrm>
        </p:spPr>
        <p:txBody>
          <a:bodyPr>
            <a:normAutofit fontScale="90000"/>
          </a:bodyPr>
          <a:lstStyle/>
          <a:p>
            <a:pPr algn="ctr"/>
            <a:r>
              <a:rPr lang="en-US" dirty="0" smtClean="0"/>
              <a:t>Interpreting Children’s Kindergarten Readiness</a:t>
            </a:r>
            <a:endParaRPr lang="en-US" strike="sngStrike" dirty="0" smtClean="0"/>
          </a:p>
        </p:txBody>
      </p:sp>
      <p:sp>
        <p:nvSpPr>
          <p:cNvPr id="7" name="Content Placeholder 6"/>
          <p:cNvSpPr>
            <a:spLocks noGrp="1"/>
          </p:cNvSpPr>
          <p:nvPr>
            <p:ph idx="1"/>
          </p:nvPr>
        </p:nvSpPr>
        <p:spPr>
          <a:xfrm>
            <a:off x="533400" y="4191000"/>
            <a:ext cx="8305800" cy="2057400"/>
          </a:xfrm>
        </p:spPr>
        <p:txBody>
          <a:bodyPr>
            <a:normAutofit/>
          </a:bodyPr>
          <a:lstStyle/>
          <a:p>
            <a:pPr marL="0" indent="0">
              <a:spcBef>
                <a:spcPts val="0"/>
              </a:spcBef>
              <a:spcAft>
                <a:spcPts val="600"/>
              </a:spcAft>
              <a:buFont typeface="Arial" pitchFamily="34" charset="0"/>
              <a:buNone/>
              <a:defRPr/>
            </a:pPr>
            <a:endParaRPr lang="en-US" dirty="0" smtClean="0"/>
          </a:p>
          <a:p>
            <a:pPr marL="457200" lvl="1" indent="-228600">
              <a:spcBef>
                <a:spcPts val="0"/>
              </a:spcBef>
              <a:spcAft>
                <a:spcPts val="1200"/>
              </a:spcAft>
              <a:defRPr/>
            </a:pPr>
            <a:endParaRPr lang="en-US" dirty="0" smtClean="0"/>
          </a:p>
          <a:p>
            <a:pPr>
              <a:defRPr/>
            </a:pPr>
            <a:endParaRPr lang="en-US" dirty="0"/>
          </a:p>
        </p:txBody>
      </p:sp>
      <p:grpSp>
        <p:nvGrpSpPr>
          <p:cNvPr id="2" name="Group 18"/>
          <p:cNvGrpSpPr/>
          <p:nvPr/>
        </p:nvGrpSpPr>
        <p:grpSpPr>
          <a:xfrm>
            <a:off x="228600" y="1676400"/>
            <a:ext cx="8458200" cy="4572000"/>
            <a:chOff x="31688" y="3572691"/>
            <a:chExt cx="7955730" cy="5094517"/>
          </a:xfrm>
        </p:grpSpPr>
        <p:sp>
          <p:nvSpPr>
            <p:cNvPr id="5" name="Oval 4"/>
            <p:cNvSpPr/>
            <p:nvPr/>
          </p:nvSpPr>
          <p:spPr>
            <a:xfrm>
              <a:off x="1536826" y="5101046"/>
              <a:ext cx="5303820" cy="2057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Kindergarten</a:t>
              </a:r>
              <a:endParaRPr lang="en-US" sz="2400" b="1" dirty="0">
                <a:solidFill>
                  <a:srgbClr val="002060"/>
                </a:solidFill>
              </a:endParaRPr>
            </a:p>
          </p:txBody>
        </p:sp>
        <p:cxnSp>
          <p:nvCxnSpPr>
            <p:cNvPr id="13" name="Straight Connector 12"/>
            <p:cNvCxnSpPr/>
            <p:nvPr/>
          </p:nvCxnSpPr>
          <p:spPr>
            <a:xfrm>
              <a:off x="1966866" y="5270863"/>
              <a:ext cx="0" cy="3346271"/>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10607" y="5320938"/>
              <a:ext cx="0" cy="3346270"/>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8381" y="7563396"/>
              <a:ext cx="1218445" cy="4245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Range 1</a:t>
              </a:r>
              <a:endParaRPr lang="en-US" sz="2000" dirty="0"/>
            </a:p>
          </p:txBody>
        </p:sp>
        <p:sp>
          <p:nvSpPr>
            <p:cNvPr id="17" name="Rectangle 16"/>
            <p:cNvSpPr/>
            <p:nvPr/>
          </p:nvSpPr>
          <p:spPr>
            <a:xfrm>
              <a:off x="3543678" y="7563396"/>
              <a:ext cx="1218445" cy="4245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Range 2</a:t>
              </a:r>
              <a:endParaRPr lang="en-US" sz="2000" dirty="0"/>
            </a:p>
          </p:txBody>
        </p:sp>
        <p:sp>
          <p:nvSpPr>
            <p:cNvPr id="18" name="Rectangle 17"/>
            <p:cNvSpPr/>
            <p:nvPr/>
          </p:nvSpPr>
          <p:spPr>
            <a:xfrm>
              <a:off x="6848945" y="7563396"/>
              <a:ext cx="1138473" cy="4245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Range 3</a:t>
              </a:r>
              <a:endParaRPr lang="en-US" sz="2000" dirty="0"/>
            </a:p>
          </p:txBody>
        </p:sp>
        <p:sp>
          <p:nvSpPr>
            <p:cNvPr id="4" name="Rounded Rectangle 3"/>
            <p:cNvSpPr/>
            <p:nvPr/>
          </p:nvSpPr>
          <p:spPr>
            <a:xfrm>
              <a:off x="31688" y="3572691"/>
              <a:ext cx="2795257" cy="17830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Readiness at beginning of Kindergarten</a:t>
              </a:r>
            </a:p>
            <a:p>
              <a:pPr algn="ctr"/>
              <a:r>
                <a:rPr lang="en-US" dirty="0" smtClean="0">
                  <a:solidFill>
                    <a:srgbClr val="002060"/>
                  </a:solidFill>
                </a:rPr>
                <a:t>Meeting Early Learning and Development Standards (IELDS) </a:t>
              </a:r>
            </a:p>
          </p:txBody>
        </p:sp>
      </p:grpSp>
      <p:sp>
        <p:nvSpPr>
          <p:cNvPr id="20" name="Rounded Rectangle 19"/>
          <p:cNvSpPr/>
          <p:nvPr/>
        </p:nvSpPr>
        <p:spPr>
          <a:xfrm>
            <a:off x="6096000" y="1676400"/>
            <a:ext cx="2971800" cy="1600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Readiness at end of Kindergarten</a:t>
            </a:r>
          </a:p>
          <a:p>
            <a:pPr algn="ctr"/>
            <a:r>
              <a:rPr lang="en-US" dirty="0" smtClean="0">
                <a:solidFill>
                  <a:srgbClr val="002060"/>
                </a:solidFill>
              </a:rPr>
              <a:t>Meeting Early Learning Standards  - Kindergarten (IELS-K) </a:t>
            </a:r>
          </a:p>
        </p:txBody>
      </p:sp>
    </p:spTree>
    <p:extLst>
      <p:ext uri="{BB962C8B-B14F-4D97-AF65-F5344CB8AC3E}">
        <p14:creationId xmlns:p14="http://schemas.microsoft.com/office/powerpoint/2010/main" val="23843844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023593548"/>
              </p:ext>
            </p:extLst>
          </p:nvPr>
        </p:nvGraphicFramePr>
        <p:xfrm>
          <a:off x="381000" y="1752600"/>
          <a:ext cx="8229600" cy="1828800"/>
        </p:xfrm>
        <a:graphic>
          <a:graphicData uri="http://schemas.openxmlformats.org/drawingml/2006/table">
            <a:tbl>
              <a:tblPr firstRow="1" firstCol="1" bandRow="1"/>
              <a:tblGrid>
                <a:gridCol w="1905000"/>
                <a:gridCol w="990600"/>
                <a:gridCol w="1371600"/>
                <a:gridCol w="1066801"/>
                <a:gridCol w="965200"/>
                <a:gridCol w="965199"/>
                <a:gridCol w="965200"/>
              </a:tblGrid>
              <a:tr h="313184">
                <a:tc rowSpan="2">
                  <a:txBody>
                    <a:bodyPr/>
                    <a:lstStyle/>
                    <a:p>
                      <a:pPr algn="ctr">
                        <a:lnSpc>
                          <a:spcPct val="115000"/>
                        </a:lnSpc>
                      </a:pPr>
                      <a:r>
                        <a:rPr lang="en-US" sz="1200" b="1" dirty="0">
                          <a:effectLst/>
                          <a:latin typeface="Calibri"/>
                        </a:rPr>
                        <a:t>Core Components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en-US" sz="1200" b="1" dirty="0">
                          <a:effectLst/>
                          <a:latin typeface="Calibri"/>
                        </a:rPr>
                        <a:t>Early Childhood</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gridSpan="4">
                  <a:txBody>
                    <a:bodyPr/>
                    <a:lstStyle/>
                    <a:p>
                      <a:pPr algn="ctr">
                        <a:lnSpc>
                          <a:spcPct val="115000"/>
                        </a:lnSpc>
                      </a:pPr>
                      <a:r>
                        <a:rPr lang="en-US" sz="1200" b="1" dirty="0">
                          <a:effectLst/>
                          <a:latin typeface="Calibri"/>
                        </a:rPr>
                        <a:t>Early Elementary</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318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Birth to Age 3 Years</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Preschool</a:t>
                      </a:r>
                      <a:endParaRPr lang="en-US" sz="1200" dirty="0">
                        <a:effectLst/>
                        <a:latin typeface="Calibri"/>
                      </a:endParaRPr>
                    </a:p>
                    <a:p>
                      <a:pPr algn="ctr">
                        <a:lnSpc>
                          <a:spcPct val="115000"/>
                        </a:lnSpc>
                      </a:pPr>
                      <a:r>
                        <a:rPr lang="en-US" sz="1200" b="1" dirty="0">
                          <a:effectLst/>
                          <a:latin typeface="Calibri"/>
                        </a:rPr>
                        <a:t>Age 3 to 5 Years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pPr>
                      <a:r>
                        <a:rPr lang="en-US" sz="1200" b="1" dirty="0">
                          <a:effectLst/>
                          <a:latin typeface="Calibri"/>
                        </a:rPr>
                        <a:t>Kindergarten</a:t>
                      </a:r>
                      <a:endParaRPr lang="en-US" sz="1200" dirty="0">
                        <a:effectLst/>
                        <a:latin typeface="Calibri"/>
                      </a:endParaRPr>
                    </a:p>
                  </a:txBody>
                  <a:tcPr marL="68580" marR="68580" marT="0" marB="0" anchor="ctr"/>
                </a:tc>
                <a:tc>
                  <a:txBody>
                    <a:bodyPr/>
                    <a:lstStyle/>
                    <a:p>
                      <a:pPr algn="ctr">
                        <a:lnSpc>
                          <a:spcPct val="115000"/>
                        </a:lnSpc>
                      </a:pPr>
                      <a:r>
                        <a:rPr lang="en-US" sz="1200" b="1" dirty="0">
                          <a:effectLst/>
                          <a:latin typeface="Calibri"/>
                        </a:rPr>
                        <a:t>1</a:t>
                      </a:r>
                      <a:r>
                        <a:rPr lang="en-US" sz="1200" b="1" baseline="30000" dirty="0">
                          <a:effectLst/>
                          <a:latin typeface="Calibri"/>
                        </a:rPr>
                        <a:t>st</a:t>
                      </a:r>
                      <a:r>
                        <a:rPr lang="en-US" sz="1200" b="1" dirty="0">
                          <a:effectLst/>
                          <a:latin typeface="Calibri"/>
                        </a:rPr>
                        <a:t> Grade</a:t>
                      </a:r>
                      <a:endParaRPr lang="en-US" sz="1200" dirty="0">
                        <a:effectLst/>
                        <a:latin typeface="Calibri"/>
                      </a:endParaRP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smtClean="0">
                          <a:effectLst/>
                          <a:latin typeface="Calibri"/>
                        </a:rPr>
                        <a:t>2</a:t>
                      </a:r>
                      <a:r>
                        <a:rPr lang="en-US" sz="1200" b="1" baseline="30000" dirty="0" smtClean="0">
                          <a:effectLst/>
                          <a:latin typeface="Calibri"/>
                        </a:rPr>
                        <a:t>nd</a:t>
                      </a:r>
                      <a:r>
                        <a:rPr lang="en-US" sz="1200" b="1" dirty="0" smtClean="0">
                          <a:effectLst/>
                          <a:latin typeface="Calibri"/>
                        </a:rPr>
                        <a:t> Grade</a:t>
                      </a:r>
                      <a:endParaRPr lang="en-US" sz="1200" b="1"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smtClean="0">
                          <a:effectLst/>
                          <a:latin typeface="Calibri"/>
                        </a:rPr>
                        <a:t>3</a:t>
                      </a:r>
                      <a:r>
                        <a:rPr lang="en-US" sz="1200" b="1" baseline="30000" dirty="0" smtClean="0">
                          <a:effectLst/>
                          <a:latin typeface="Calibri"/>
                        </a:rPr>
                        <a:t>rd</a:t>
                      </a:r>
                      <a:r>
                        <a:rPr lang="en-US" sz="1200" b="1" dirty="0" smtClean="0">
                          <a:effectLst/>
                          <a:latin typeface="Calibri"/>
                        </a:rPr>
                        <a:t> Grade</a:t>
                      </a:r>
                      <a:endParaRPr lang="en-US" sz="1200" b="1"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61592">
                <a:tc rowSpan="2">
                  <a:txBody>
                    <a:bodyPr/>
                    <a:lstStyle/>
                    <a:p>
                      <a:pPr algn="ctr">
                        <a:lnSpc>
                          <a:spcPct val="115000"/>
                        </a:lnSpc>
                      </a:pPr>
                      <a:r>
                        <a:rPr lang="en-US" sz="1200" dirty="0">
                          <a:effectLst/>
                          <a:latin typeface="Calibri"/>
                          <a:ea typeface="Calibri"/>
                          <a:cs typeface="Times New Roman"/>
                        </a:rPr>
                        <a:t/>
                      </a:r>
                      <a:br>
                        <a:rPr lang="en-US" sz="1200" dirty="0">
                          <a:effectLst/>
                          <a:latin typeface="Calibri"/>
                          <a:ea typeface="Calibri"/>
                          <a:cs typeface="Times New Roman"/>
                        </a:rPr>
                      </a:br>
                      <a:r>
                        <a:rPr lang="en-US" sz="1200" b="1" dirty="0">
                          <a:solidFill>
                            <a:srgbClr val="000000"/>
                          </a:solidFill>
                          <a:effectLst/>
                          <a:latin typeface="Calibri"/>
                        </a:rPr>
                        <a:t>Educator Qualifications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pPr>
                      <a:r>
                        <a:rPr lang="en-US" sz="1200" dirty="0">
                          <a:effectLst/>
                          <a:latin typeface="Calibri"/>
                        </a:rPr>
                        <a:t>Teacher Licensure with Early Childhood Endorsement (Birth to 2</a:t>
                      </a:r>
                      <a:r>
                        <a:rPr lang="en-US" sz="1200" baseline="30000" dirty="0">
                          <a:effectLst/>
                          <a:latin typeface="Calibri"/>
                        </a:rPr>
                        <a:t>nd</a:t>
                      </a:r>
                      <a:r>
                        <a:rPr lang="en-US" sz="1200" dirty="0">
                          <a:effectLst/>
                          <a:latin typeface="Calibri"/>
                        </a:rPr>
                        <a:t> Grade)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rowSpan="2" gridSpan="2">
                  <a:txBody>
                    <a:bodyPr/>
                    <a:lstStyle/>
                    <a:p>
                      <a:pPr algn="ctr">
                        <a:lnSpc>
                          <a:spcPct val="115000"/>
                        </a:lnSpc>
                      </a:pPr>
                      <a:r>
                        <a:rPr lang="en-US" sz="1200" dirty="0">
                          <a:effectLst/>
                          <a:latin typeface="Calibri"/>
                        </a:rPr>
                        <a:t>Early Childhood or Elementary Endorsement</a:t>
                      </a:r>
                    </a:p>
                    <a:p>
                      <a:pPr algn="ctr">
                        <a:lnSpc>
                          <a:spcPct val="115000"/>
                        </a:lnSpc>
                      </a:pPr>
                      <a:r>
                        <a:rPr lang="en-US" sz="1200" dirty="0">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rowSpan="2">
                  <a:txBody>
                    <a:bodyPr/>
                    <a:lstStyle/>
                    <a:p>
                      <a:pPr algn="ctr">
                        <a:lnSpc>
                          <a:spcPct val="115000"/>
                        </a:lnSpc>
                      </a:pPr>
                      <a:r>
                        <a:rPr lang="en-US" sz="1200" dirty="0">
                          <a:effectLst/>
                          <a:latin typeface="Calibri"/>
                        </a:rPr>
                        <a:t>Teacher Licensure with Elementary Education Endorsement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33400">
                <a:tc vMerge="1">
                  <a:txBody>
                    <a:bodyPr/>
                    <a:lstStyle/>
                    <a:p>
                      <a:endParaRPr lang="en-US"/>
                    </a:p>
                  </a:txBody>
                  <a:tcPr/>
                </a:tc>
                <a:tc gridSpan="2">
                  <a:txBody>
                    <a:bodyPr/>
                    <a:lstStyle/>
                    <a:p>
                      <a:pPr algn="ctr">
                        <a:lnSpc>
                          <a:spcPct val="115000"/>
                        </a:lnSpc>
                      </a:pPr>
                      <a:r>
                        <a:rPr lang="en-US" sz="1200" dirty="0">
                          <a:effectLst/>
                          <a:latin typeface="Calibri"/>
                        </a:rPr>
                        <a:t>Gateways to Opportunity Credentials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ctr">
                        <a:lnSpc>
                          <a:spcPct val="115000"/>
                        </a:lnSpc>
                      </a:pPr>
                      <a:r>
                        <a:rPr lang="en-US" sz="1200" b="1" dirty="0">
                          <a:effectLst/>
                          <a:latin typeface="Calibri"/>
                        </a:rPr>
                        <a:t> </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v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vMerge="1">
                  <a:txBody>
                    <a:bodyPr/>
                    <a:lstStyle/>
                    <a:p>
                      <a:endParaRPr lang="en-US"/>
                    </a:p>
                  </a:txBody>
                  <a:tcPr/>
                </a:tc>
                <a:tc vMerge="1">
                  <a:txBody>
                    <a:bodyPr/>
                    <a:lstStyle/>
                    <a:p>
                      <a:endParaRPr lang="en-US"/>
                    </a:p>
                  </a:txBody>
                  <a:tcPr/>
                </a:tc>
              </a:tr>
            </a:tbl>
          </a:graphicData>
        </a:graphic>
      </p:graphicFrame>
      <p:sp>
        <p:nvSpPr>
          <p:cNvPr id="5" name="Title 4"/>
          <p:cNvSpPr>
            <a:spLocks noGrp="1"/>
          </p:cNvSpPr>
          <p:nvPr>
            <p:ph type="title"/>
          </p:nvPr>
        </p:nvSpPr>
        <p:spPr/>
        <p:txBody>
          <a:bodyPr/>
          <a:lstStyle/>
          <a:p>
            <a:pPr algn="ctr"/>
            <a:r>
              <a:rPr lang="en-US" dirty="0" smtClean="0"/>
              <a:t>Educator Qualifications</a:t>
            </a:r>
            <a:endParaRPr lang="en-US" dirty="0"/>
          </a:p>
        </p:txBody>
      </p:sp>
      <p:sp>
        <p:nvSpPr>
          <p:cNvPr id="4" name="Right Arrow 3"/>
          <p:cNvSpPr/>
          <p:nvPr/>
        </p:nvSpPr>
        <p:spPr>
          <a:xfrm>
            <a:off x="2362200" y="4003548"/>
            <a:ext cx="5257800" cy="5684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a:rPr>
              <a:t>Teacher </a:t>
            </a:r>
            <a:r>
              <a:rPr lang="en-US" dirty="0" smtClean="0">
                <a:solidFill>
                  <a:schemeClr val="tx1"/>
                </a:solidFill>
                <a:latin typeface="Calibri"/>
              </a:rPr>
              <a:t>License - Early Childhood</a:t>
            </a:r>
            <a:endParaRPr lang="en-US" dirty="0">
              <a:solidFill>
                <a:schemeClr val="tx1"/>
              </a:solidFill>
            </a:endParaRPr>
          </a:p>
        </p:txBody>
      </p:sp>
      <p:sp>
        <p:nvSpPr>
          <p:cNvPr id="2" name="Right Arrow 1"/>
          <p:cNvSpPr/>
          <p:nvPr/>
        </p:nvSpPr>
        <p:spPr>
          <a:xfrm>
            <a:off x="5791200" y="4571999"/>
            <a:ext cx="3352800" cy="623316"/>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anose="020F0502020204030204" pitchFamily="34" charset="0"/>
              </a:rPr>
              <a:t>Teacher License – Elem. Ed.</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5836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r>
              <a:rPr lang="en-US" dirty="0" smtClean="0"/>
              <a:t>Progression of credentials for ECE professionals</a:t>
            </a:r>
          </a:p>
          <a:p>
            <a:r>
              <a:rPr lang="en-US" dirty="0" smtClean="0"/>
              <a:t>Competency-based</a:t>
            </a:r>
          </a:p>
          <a:p>
            <a:r>
              <a:rPr lang="en-US" dirty="0" smtClean="0"/>
              <a:t>Cover entry level through graduate degree level</a:t>
            </a:r>
          </a:p>
          <a:p>
            <a:r>
              <a:rPr lang="en-US" dirty="0" smtClean="0"/>
              <a:t>Specific credentials for directors, infant-toddler, etc.</a:t>
            </a:r>
            <a:endParaRPr lang="en-US" dirty="0"/>
          </a:p>
        </p:txBody>
      </p:sp>
      <p:sp>
        <p:nvSpPr>
          <p:cNvPr id="4" name="Title 3"/>
          <p:cNvSpPr>
            <a:spLocks noGrp="1"/>
          </p:cNvSpPr>
          <p:nvPr>
            <p:ph type="title"/>
          </p:nvPr>
        </p:nvSpPr>
        <p:spPr>
          <a:xfrm>
            <a:off x="2209800" y="274638"/>
            <a:ext cx="6477000" cy="1143000"/>
          </a:xfrm>
        </p:spPr>
        <p:txBody>
          <a:bodyPr>
            <a:normAutofit fontScale="90000"/>
          </a:bodyPr>
          <a:lstStyle/>
          <a:p>
            <a:r>
              <a:rPr lang="en-US" dirty="0" smtClean="0"/>
              <a:t>Gateways Credentials for ECE</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657350" cy="169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1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Teacher Licensure </a:t>
            </a:r>
            <a:r>
              <a:rPr lang="en-US" dirty="0"/>
              <a:t/>
            </a:r>
            <a:br>
              <a:rPr lang="en-US" dirty="0"/>
            </a:br>
            <a:r>
              <a:rPr lang="en-US" dirty="0" smtClean="0"/>
              <a:t>New Grade Spans</a:t>
            </a:r>
            <a:endParaRPr lang="en-US" dirty="0"/>
          </a:p>
        </p:txBody>
      </p:sp>
      <p:sp>
        <p:nvSpPr>
          <p:cNvPr id="2" name="Content Placeholder 1"/>
          <p:cNvSpPr>
            <a:spLocks noGrp="1"/>
          </p:cNvSpPr>
          <p:nvPr>
            <p:ph sz="half" idx="1"/>
          </p:nvPr>
        </p:nvSpPr>
        <p:spPr>
          <a:xfrm>
            <a:off x="838200" y="1447799"/>
            <a:ext cx="7696200" cy="2438401"/>
          </a:xfrm>
        </p:spPr>
        <p:txBody>
          <a:bodyPr>
            <a:normAutofit/>
          </a:bodyPr>
          <a:lstStyle/>
          <a:p>
            <a:pPr algn="ctr">
              <a:buNone/>
            </a:pPr>
            <a:r>
              <a:rPr lang="en-US" dirty="0" smtClean="0"/>
              <a:t>Early Childhood – Birth through 2nd grade</a:t>
            </a:r>
          </a:p>
          <a:p>
            <a:pPr algn="ctr">
              <a:buNone/>
            </a:pPr>
            <a:r>
              <a:rPr lang="en-US" dirty="0" smtClean="0"/>
              <a:t>Elementary – 1st through 6th grade</a:t>
            </a:r>
          </a:p>
          <a:p>
            <a:pPr algn="ctr">
              <a:buNone/>
            </a:pPr>
            <a:r>
              <a:rPr lang="en-US" dirty="0" smtClean="0"/>
              <a:t>Middle – 5th through 8th grade</a:t>
            </a:r>
          </a:p>
          <a:p>
            <a:pPr algn="ctr">
              <a:buNone/>
            </a:pPr>
            <a:r>
              <a:rPr lang="en-US" dirty="0" smtClean="0"/>
              <a:t>High School – 9th through 12th grade</a:t>
            </a:r>
          </a:p>
          <a:p>
            <a:endParaRPr lang="en-US" dirty="0"/>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2743200" y="4038600"/>
            <a:ext cx="3552524" cy="2595029"/>
          </a:xfrm>
          <a:prstGeom prst="rect">
            <a:avLst/>
          </a:prstGeom>
          <a:noFill/>
          <a:ln w="9525">
            <a:noFill/>
            <a:miter lim="800000"/>
            <a:headEnd/>
            <a:tailEnd/>
          </a:ln>
        </p:spPr>
      </p:pic>
    </p:spTree>
    <p:extLst>
      <p:ext uri="{BB962C8B-B14F-4D97-AF65-F5344CB8AC3E}">
        <p14:creationId xmlns:p14="http://schemas.microsoft.com/office/powerpoint/2010/main" val="407731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5344119"/>
              </p:ext>
            </p:extLst>
          </p:nvPr>
        </p:nvGraphicFramePr>
        <p:xfrm>
          <a:off x="609599" y="2133601"/>
          <a:ext cx="8077200" cy="3318282"/>
        </p:xfrm>
        <a:graphic>
          <a:graphicData uri="http://schemas.openxmlformats.org/drawingml/2006/table">
            <a:tbl>
              <a:tblPr firstRow="1" firstCol="1" bandRow="1"/>
              <a:tblGrid>
                <a:gridCol w="1327169"/>
                <a:gridCol w="1374275"/>
                <a:gridCol w="1367909"/>
                <a:gridCol w="1036047"/>
                <a:gridCol w="990601"/>
                <a:gridCol w="914400"/>
                <a:gridCol w="1066799"/>
              </a:tblGrid>
              <a:tr h="199910">
                <a:tc rowSpan="2">
                  <a:txBody>
                    <a:bodyPr/>
                    <a:lstStyle/>
                    <a:p>
                      <a:pPr algn="ctr">
                        <a:lnSpc>
                          <a:spcPct val="115000"/>
                        </a:lnSpc>
                      </a:pPr>
                      <a:r>
                        <a:rPr lang="en-US" sz="1200" b="1" dirty="0">
                          <a:effectLst/>
                          <a:latin typeface="Calibri"/>
                        </a:rPr>
                        <a:t>Core Components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en-US" sz="1200" b="1" dirty="0">
                          <a:effectLst/>
                          <a:latin typeface="Calibri"/>
                        </a:rPr>
                        <a:t>Early Childhood</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4">
                  <a:txBody>
                    <a:bodyPr/>
                    <a:lstStyle/>
                    <a:p>
                      <a:pPr algn="ctr">
                        <a:lnSpc>
                          <a:spcPct val="115000"/>
                        </a:lnSpc>
                      </a:pPr>
                      <a:r>
                        <a:rPr lang="en-US" sz="1200" b="1" dirty="0">
                          <a:effectLst/>
                          <a:latin typeface="Calibri"/>
                        </a:rPr>
                        <a:t>Early Elementary</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9821">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Birth to Age 3 Years</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Preschool</a:t>
                      </a:r>
                      <a:endParaRPr lang="en-US" sz="1200" dirty="0">
                        <a:effectLst/>
                        <a:latin typeface="Calibri"/>
                      </a:endParaRPr>
                    </a:p>
                    <a:p>
                      <a:pPr algn="ctr">
                        <a:lnSpc>
                          <a:spcPct val="115000"/>
                        </a:lnSpc>
                      </a:pPr>
                      <a:r>
                        <a:rPr lang="en-US" sz="1200" b="1" dirty="0">
                          <a:effectLst/>
                          <a:latin typeface="Calibri"/>
                        </a:rPr>
                        <a:t>Age 3 to 5 Years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Kindergarten</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1</a:t>
                      </a:r>
                      <a:r>
                        <a:rPr lang="en-US" sz="1200" b="1" baseline="30000" dirty="0">
                          <a:effectLst/>
                          <a:latin typeface="Calibri"/>
                        </a:rPr>
                        <a:t>st</a:t>
                      </a:r>
                      <a:r>
                        <a:rPr lang="en-US" sz="1200" b="1" dirty="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pPr>
                      <a:r>
                        <a:rPr lang="en-US" sz="1200" b="1" dirty="0" smtClean="0">
                          <a:effectLst/>
                          <a:latin typeface="Calibri"/>
                        </a:rPr>
                        <a:t>2</a:t>
                      </a:r>
                      <a:r>
                        <a:rPr lang="en-US" sz="1200" b="1" baseline="30000" dirty="0" smtClean="0">
                          <a:effectLst/>
                          <a:latin typeface="Calibri"/>
                        </a:rPr>
                        <a:t>nd</a:t>
                      </a:r>
                      <a:r>
                        <a:rPr lang="en-US" sz="1200" b="1" dirty="0" smtClean="0">
                          <a:effectLst/>
                          <a:latin typeface="Calibri"/>
                        </a:rPr>
                        <a:t> Grade</a:t>
                      </a:r>
                      <a:endParaRPr lang="en-US" sz="1200" b="1" dirty="0">
                        <a:effectLst/>
                        <a:latin typeface="Calibri"/>
                      </a:endParaRP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a:lnSpc>
                          <a:spcPct val="115000"/>
                        </a:lnSpc>
                      </a:pPr>
                      <a:r>
                        <a:rPr lang="en-US" sz="1200" b="1" dirty="0" smtClean="0">
                          <a:effectLst/>
                          <a:latin typeface="Calibri"/>
                        </a:rPr>
                        <a:t>3</a:t>
                      </a:r>
                      <a:r>
                        <a:rPr lang="en-US" sz="1200" b="1" baseline="30000" dirty="0" smtClean="0">
                          <a:effectLst/>
                          <a:latin typeface="Calibri"/>
                        </a:rPr>
                        <a:t>rd</a:t>
                      </a:r>
                      <a:r>
                        <a:rPr lang="en-US" sz="1200" b="1" dirty="0" smtClean="0">
                          <a:effectLst/>
                          <a:latin typeface="Calibri"/>
                        </a:rPr>
                        <a:t> Grade</a:t>
                      </a:r>
                      <a:endParaRPr lang="en-US" sz="1200" b="1"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r>
              <a:tr h="499776">
                <a:tc rowSpan="3">
                  <a:txBody>
                    <a:bodyPr/>
                    <a:lstStyle/>
                    <a:p>
                      <a:pPr>
                        <a:lnSpc>
                          <a:spcPct val="115000"/>
                        </a:lnSpc>
                      </a:pPr>
                      <a:r>
                        <a:rPr lang="en-US" sz="1200" b="1" dirty="0">
                          <a:solidFill>
                            <a:srgbClr val="000000"/>
                          </a:solidFill>
                          <a:effectLst/>
                          <a:latin typeface="Calibri"/>
                        </a:rPr>
                        <a:t>School, Classroom or Program Quality Assessments</a:t>
                      </a:r>
                      <a:endParaRPr lang="en-US" sz="1200" dirty="0">
                        <a:effectLst/>
                        <a:latin typeface="Calibri"/>
                      </a:endParaRPr>
                    </a:p>
                    <a:p>
                      <a:pPr>
                        <a:lnSpc>
                          <a:spcPct val="115000"/>
                        </a:lnSpc>
                      </a:pPr>
                      <a:r>
                        <a:rPr lang="en-US" sz="1200" b="1" dirty="0">
                          <a:solidFill>
                            <a:srgbClr val="000000"/>
                          </a:solidFill>
                          <a:effectLst/>
                          <a:latin typeface="Calibri"/>
                        </a:rPr>
                        <a:t>&amp; Continuous Quality Improvement</a:t>
                      </a:r>
                      <a:endParaRPr lang="en-US" sz="12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Calibri"/>
                          <a:ea typeface="Times New Roman"/>
                          <a:cs typeface="Times New Roman"/>
                        </a:rPr>
                        <a:t>Home Visit Rating Scale (HOVRS)</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Calibri"/>
                          <a:ea typeface="Times New Roman"/>
                          <a:cs typeface="Times New Roman"/>
                        </a:rPr>
                        <a:t>Infant/Toddler Environmental Rating Scale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Calibri"/>
                          <a:ea typeface="Times New Roman"/>
                          <a:cs typeface="Times New Roman"/>
                        </a:rPr>
                        <a:t>Early Childhood Environmental Rating Scale (ECERS)</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Calibri"/>
                          <a:ea typeface="Times New Roman"/>
                          <a:cs typeface="Times New Roman"/>
                        </a:rPr>
                        <a:t>Classroom Assessment Scoring System (CLASS)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300"/>
                        </a:spcAft>
                      </a:pPr>
                      <a:r>
                        <a:rPr lang="en-US" sz="1200" dirty="0">
                          <a:effectLst/>
                          <a:latin typeface="Calibri"/>
                          <a:ea typeface="Calibri"/>
                          <a:cs typeface="Times New Roman"/>
                        </a:rPr>
                        <a:t>Student Outcomes Data (KIDS)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marL="0" marR="0">
                        <a:lnSpc>
                          <a:spcPct val="115000"/>
                        </a:lnSpc>
                        <a:spcBef>
                          <a:spcPts val="0"/>
                        </a:spcBef>
                        <a:spcAft>
                          <a:spcPts val="300"/>
                        </a:spcAft>
                      </a:pPr>
                      <a:r>
                        <a:rPr lang="en-US" sz="12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solidFill>
                      <a:schemeClr val="accent2">
                        <a:lumMod val="20000"/>
                        <a:lumOff val="80000"/>
                      </a:schemeClr>
                    </a:solidFill>
                  </a:tcPr>
                </a:tc>
                <a:tc hMerge="1">
                  <a:txBody>
                    <a:bodyPr/>
                    <a:lstStyle/>
                    <a:p>
                      <a:pPr marL="0" marR="0" algn="ctr">
                        <a:lnSpc>
                          <a:spcPct val="115000"/>
                        </a:lnSpc>
                        <a:spcBef>
                          <a:spcPts val="0"/>
                        </a:spcBef>
                        <a:spcAft>
                          <a:spcPts val="300"/>
                        </a:spcAft>
                      </a:pPr>
                      <a:endParaRPr lang="en-US" sz="1100" dirty="0">
                        <a:effectLst/>
                        <a:latin typeface="Calibri"/>
                        <a:ea typeface="Times New Roman"/>
                        <a:cs typeface="Times New Roman"/>
                      </a:endParaRPr>
                    </a:p>
                  </a:txBody>
                  <a:tcPr marL="0" marR="0" marT="0" marB="0" anchor="ctr">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Times New Roman"/>
                          <a:cs typeface="Times New Roman"/>
                        </a:rPr>
                        <a:t>Student Outcomes Data (ISAT, PSAE, ACCESS)</a:t>
                      </a:r>
                    </a:p>
                  </a:txBody>
                  <a:tcPr marL="0" marR="0" marT="0" marB="0" anchor="ctr">
                    <a:solidFill>
                      <a:schemeClr val="accent2">
                        <a:lumMod val="20000"/>
                        <a:lumOff val="80000"/>
                      </a:schemeClr>
                    </a:solidFill>
                  </a:tcPr>
                </a:tc>
              </a:tr>
              <a:tr h="638843">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marL="0" marR="0" lvl="0" indent="0">
                        <a:lnSpc>
                          <a:spcPct val="115000"/>
                        </a:lnSpc>
                        <a:spcBef>
                          <a:spcPts val="0"/>
                        </a:spcBef>
                        <a:spcAft>
                          <a:spcPts val="300"/>
                        </a:spcAft>
                        <a:buFont typeface="Symbol"/>
                        <a:buNone/>
                      </a:pPr>
                      <a:r>
                        <a:rPr lang="en-US" sz="1200" dirty="0">
                          <a:effectLst/>
                          <a:latin typeface="Calibri"/>
                          <a:ea typeface="Times New Roman"/>
                          <a:cs typeface="Times New Roman"/>
                        </a:rPr>
                        <a:t>5 Essentials </a:t>
                      </a:r>
                      <a:r>
                        <a:rPr lang="en-US" sz="1200" dirty="0" smtClean="0">
                          <a:effectLst/>
                          <a:latin typeface="Calibri"/>
                          <a:ea typeface="Times New Roman"/>
                          <a:cs typeface="Times New Roman"/>
                        </a:rPr>
                        <a:t>Survey</a:t>
                      </a:r>
                    </a:p>
                    <a:p>
                      <a:pPr marL="0" marR="0" lvl="0" indent="0">
                        <a:lnSpc>
                          <a:spcPct val="115000"/>
                        </a:lnSpc>
                        <a:spcBef>
                          <a:spcPts val="0"/>
                        </a:spcBef>
                        <a:spcAft>
                          <a:spcPts val="300"/>
                        </a:spcAft>
                        <a:buFont typeface="Symbol"/>
                        <a:buNone/>
                      </a:pPr>
                      <a:r>
                        <a:rPr lang="en-US" sz="1200" dirty="0" smtClean="0">
                          <a:effectLst/>
                          <a:latin typeface="Calibri"/>
                          <a:ea typeface="Times New Roman"/>
                          <a:cs typeface="Times New Roman"/>
                        </a:rPr>
                        <a:t>(survey </a:t>
                      </a:r>
                      <a:r>
                        <a:rPr lang="en-US" sz="1200" dirty="0">
                          <a:effectLst/>
                          <a:latin typeface="Calibri"/>
                          <a:ea typeface="Times New Roman"/>
                          <a:cs typeface="Times New Roman"/>
                        </a:rPr>
                        <a:t>of learning conditions and organization for improvement)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nSpc>
                          <a:spcPct val="115000"/>
                        </a:lnSpc>
                      </a:pPr>
                      <a:endParaRPr lang="en-US" sz="1100" dirty="0">
                        <a:effectLst/>
                        <a:latin typeface="Calibri"/>
                      </a:endParaRPr>
                    </a:p>
                  </a:txBody>
                  <a:tcPr marL="0" marR="0" marT="0" marB="0">
                    <a:lnL w="12700" cap="flat" cmpd="sng" algn="ctr">
                      <a:solidFill>
                        <a:srgbClr val="000000"/>
                      </a:solidFill>
                      <a:prstDash val="solid"/>
                      <a:round/>
                      <a:headEnd type="none" w="med" len="med"/>
                      <a:tailEnd type="none" w="med" len="med"/>
                    </a:lnL>
                  </a:tcPr>
                </a:tc>
              </a:tr>
              <a:tr h="1004850">
                <a:tc vMerge="1">
                  <a:txBody>
                    <a:bodyPr/>
                    <a:lstStyle/>
                    <a:p>
                      <a:pPr>
                        <a:lnSpc>
                          <a:spcPct val="115000"/>
                        </a:lnSpc>
                      </a:pPr>
                      <a:endParaRPr lang="en-US" sz="11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smtClean="0">
                          <a:effectLst/>
                          <a:latin typeface="Calibri"/>
                          <a:ea typeface="Times New Roman"/>
                          <a:cs typeface="Times New Roman"/>
                        </a:rPr>
                        <a:t>ExceleRate Illinois, Quality Rating and Improvement System (QRIS)</a:t>
                      </a:r>
                    </a:p>
                    <a:p>
                      <a:pPr marL="171450" indent="-171450">
                        <a:buFont typeface="Arial" panose="020B0604020202020204" pitchFamily="34" charset="0"/>
                        <a:buChar char="•"/>
                      </a:pPr>
                      <a:r>
                        <a:rPr lang="en-US" sz="1200" dirty="0" smtClean="0">
                          <a:effectLst/>
                          <a:latin typeface="Calibri"/>
                          <a:ea typeface="Calibri"/>
                          <a:cs typeface="Times New Roman"/>
                        </a:rPr>
                        <a:t>Statewide Training, Technical Assistance and Coaching</a:t>
                      </a:r>
                      <a:endParaRPr lang="en-US" sz="12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marL="342900" marR="0" lvl="0" indent="-342900">
                        <a:lnSpc>
                          <a:spcPct val="115000"/>
                        </a:lnSpc>
                        <a:spcBef>
                          <a:spcPts val="0"/>
                        </a:spcBef>
                        <a:spcAft>
                          <a:spcPts val="0"/>
                        </a:spcAft>
                        <a:buFont typeface="Symbol"/>
                        <a:buChar char=""/>
                      </a:pPr>
                      <a:endParaRPr lang="en-US" sz="11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4">
                  <a:txBody>
                    <a:bodyPr/>
                    <a:lstStyle/>
                    <a:p>
                      <a:pPr marL="171450" marR="0" lvl="0" indent="-171450">
                        <a:lnSpc>
                          <a:spcPct val="115000"/>
                        </a:lnSpc>
                        <a:spcBef>
                          <a:spcPts val="0"/>
                        </a:spcBef>
                        <a:spcAft>
                          <a:spcPts val="300"/>
                        </a:spcAft>
                        <a:buFont typeface="Arial" panose="020B0604020202020204" pitchFamily="34" charset="0"/>
                        <a:buChar char="•"/>
                      </a:pPr>
                      <a:r>
                        <a:rPr lang="en-US" sz="1200" dirty="0" smtClean="0">
                          <a:effectLst/>
                          <a:latin typeface="Calibri"/>
                          <a:ea typeface="Times New Roman"/>
                          <a:cs typeface="Times New Roman"/>
                        </a:rPr>
                        <a:t>Rising Star Framework</a:t>
                      </a:r>
                      <a:br>
                        <a:rPr lang="en-US" sz="1200" dirty="0" smtClean="0">
                          <a:effectLst/>
                          <a:latin typeface="Calibri"/>
                          <a:ea typeface="Times New Roman"/>
                          <a:cs typeface="Times New Roman"/>
                        </a:rPr>
                      </a:br>
                      <a:r>
                        <a:rPr lang="en-US" sz="1200" dirty="0" smtClean="0">
                          <a:effectLst/>
                          <a:latin typeface="Calibri"/>
                          <a:ea typeface="Times New Roman"/>
                          <a:cs typeface="Times New Roman"/>
                        </a:rPr>
                        <a:t>(8 Essentials and district and school level indicators)</a:t>
                      </a:r>
                    </a:p>
                    <a:p>
                      <a:pPr marL="171450" marR="0" lvl="0" indent="-171450">
                        <a:lnSpc>
                          <a:spcPct val="115000"/>
                        </a:lnSpc>
                        <a:spcBef>
                          <a:spcPts val="0"/>
                        </a:spcBef>
                        <a:spcAft>
                          <a:spcPts val="300"/>
                        </a:spcAft>
                        <a:buFont typeface="Arial" panose="020B0604020202020204" pitchFamily="34" charset="0"/>
                        <a:buChar char="•"/>
                      </a:pPr>
                      <a:r>
                        <a:rPr lang="en-US" sz="1200" dirty="0" smtClean="0">
                          <a:effectLst/>
                          <a:latin typeface="Calibri"/>
                          <a:ea typeface="Times New Roman"/>
                          <a:cs typeface="Times New Roman"/>
                        </a:rPr>
                        <a:t>IL Center for School Improvement (CSI)</a:t>
                      </a:r>
                      <a:br>
                        <a:rPr lang="en-US" sz="1200" dirty="0" smtClean="0">
                          <a:effectLst/>
                          <a:latin typeface="Calibri"/>
                          <a:ea typeface="Times New Roman"/>
                          <a:cs typeface="Times New Roman"/>
                        </a:rPr>
                      </a:br>
                      <a:r>
                        <a:rPr lang="en-US" sz="1200" dirty="0" smtClean="0">
                          <a:effectLst/>
                          <a:latin typeface="Calibri"/>
                          <a:ea typeface="Calibri"/>
                          <a:cs typeface="Times New Roman"/>
                        </a:rPr>
                        <a:t>(foundational, focused, priority supports)</a:t>
                      </a:r>
                      <a:endParaRPr lang="en-US" sz="12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nSpc>
                          <a:spcPct val="115000"/>
                        </a:lnSpc>
                      </a:pPr>
                      <a:endParaRPr lang="en-US" sz="1100" dirty="0">
                        <a:effectLst/>
                        <a:latin typeface="Calibri"/>
                      </a:endParaRPr>
                    </a:p>
                  </a:txBody>
                  <a:tcPr marL="0" marR="0" marT="0" marB="0">
                    <a:lnL w="12700" cap="flat" cmpd="sng" algn="ctr">
                      <a:solidFill>
                        <a:srgbClr val="000000"/>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normAutofit fontScale="90000"/>
          </a:bodyPr>
          <a:lstStyle/>
          <a:p>
            <a:pPr algn="ctr"/>
            <a:r>
              <a:rPr lang="en-US" dirty="0" smtClean="0"/>
              <a:t>Program Quality &amp; Continuous Improvement</a:t>
            </a:r>
            <a:endParaRPr lang="en-US" dirty="0"/>
          </a:p>
        </p:txBody>
      </p:sp>
    </p:spTree>
    <p:extLst>
      <p:ext uri="{BB962C8B-B14F-4D97-AF65-F5344CB8AC3E}">
        <p14:creationId xmlns:p14="http://schemas.microsoft.com/office/powerpoint/2010/main" val="189238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52800" y="4343400"/>
            <a:ext cx="5043376" cy="838200"/>
          </a:xfrm>
        </p:spPr>
        <p:txBody>
          <a:bodyPr/>
          <a:lstStyle/>
          <a:p>
            <a:pPr lvl="1" algn="r" rtl="0">
              <a:spcBef>
                <a:spcPct val="0"/>
              </a:spcBef>
            </a:pPr>
            <a:r>
              <a:rPr lang="en-US" dirty="0" smtClean="0">
                <a:solidFill>
                  <a:srgbClr val="CC6600"/>
                </a:solidFill>
              </a:rPr>
              <a:t>Quality Rating and Improvement System (QRIS)</a:t>
            </a:r>
            <a:br>
              <a:rPr lang="en-US" dirty="0" smtClean="0">
                <a:solidFill>
                  <a:srgbClr val="CC6600"/>
                </a:solidFill>
              </a:rPr>
            </a:br>
            <a:r>
              <a:rPr lang="en-US" dirty="0" smtClean="0">
                <a:hlinkClick r:id="rId2"/>
              </a:rPr>
              <a:t>http://www.excelerateillinois.com/</a:t>
            </a:r>
            <a:r>
              <a:rPr lang="en-US" dirty="0" smtClean="0"/>
              <a:t> </a:t>
            </a:r>
            <a:br>
              <a:rPr lang="en-US" dirty="0" smtClean="0"/>
            </a:br>
            <a:r>
              <a:rPr lang="en-US" dirty="0" smtClean="0">
                <a:solidFill>
                  <a:srgbClr val="CC6600"/>
                </a:solidFill>
              </a:rPr>
              <a:t/>
            </a:r>
            <a:br>
              <a:rPr lang="en-US" dirty="0" smtClean="0">
                <a:solidFill>
                  <a:srgbClr val="CC6600"/>
                </a:solidFill>
              </a:rPr>
            </a:br>
            <a:endParaRPr lang="en-US" dirty="0">
              <a:solidFill>
                <a:srgbClr val="CC6600"/>
              </a:solidFill>
            </a:endParaRPr>
          </a:p>
        </p:txBody>
      </p:sp>
      <p:sp>
        <p:nvSpPr>
          <p:cNvPr id="12" name="Text Placeholder 11"/>
          <p:cNvSpPr>
            <a:spLocks noGrp="1"/>
          </p:cNvSpPr>
          <p:nvPr>
            <p:ph type="body" idx="2"/>
          </p:nvPr>
        </p:nvSpPr>
        <p:spPr/>
        <p:txBody>
          <a:bodyPr>
            <a:normAutofit lnSpcReduction="10000"/>
          </a:bodyPr>
          <a:lstStyle/>
          <a:p>
            <a:r>
              <a:rPr lang="en-US" dirty="0" smtClean="0"/>
              <a:t>Licensed Child Care Centers</a:t>
            </a:r>
          </a:p>
          <a:p>
            <a:r>
              <a:rPr lang="en-US" dirty="0" smtClean="0"/>
              <a:t>Preschool for All</a:t>
            </a:r>
          </a:p>
          <a:p>
            <a:r>
              <a:rPr lang="en-US" dirty="0" smtClean="0"/>
              <a:t>Head Start/Early Head Start</a:t>
            </a:r>
            <a:endParaRPr lang="en-US"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82010" y="885603"/>
            <a:ext cx="2545080" cy="2542032"/>
          </a:xfrm>
        </p:spPr>
      </p:pic>
      <p:pic>
        <p:nvPicPr>
          <p:cNvPr id="1026" name="Picture 2"/>
          <p:cNvPicPr>
            <a:picLocks noChangeAspect="1" noChangeArrowheads="1"/>
          </p:cNvPicPr>
          <p:nvPr/>
        </p:nvPicPr>
        <p:blipFill>
          <a:blip r:embed="rId4" cstate="print"/>
          <a:srcRect/>
          <a:stretch>
            <a:fillRect/>
          </a:stretch>
        </p:blipFill>
        <p:spPr bwMode="auto">
          <a:xfrm>
            <a:off x="1295400" y="838200"/>
            <a:ext cx="6578600" cy="28194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038600"/>
            <a:ext cx="2545080" cy="25420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Establish independence</a:t>
            </a:r>
          </a:p>
          <a:p>
            <a:r>
              <a:rPr lang="en-US" dirty="0" smtClean="0"/>
              <a:t>Acquire a strong content knowledge base</a:t>
            </a:r>
          </a:p>
          <a:p>
            <a:r>
              <a:rPr lang="en-US" dirty="0" smtClean="0"/>
              <a:t>Adapt communication to audience, task, purpose or discipline</a:t>
            </a:r>
          </a:p>
          <a:p>
            <a:r>
              <a:rPr lang="en-US" dirty="0" smtClean="0"/>
              <a:t>Comprehend, critique and question</a:t>
            </a:r>
          </a:p>
          <a:p>
            <a:r>
              <a:rPr lang="en-US" dirty="0" smtClean="0"/>
              <a:t>Value evidence through citing and evaluating</a:t>
            </a:r>
          </a:p>
          <a:p>
            <a:r>
              <a:rPr lang="en-US" dirty="0" smtClean="0"/>
              <a:t>Use technology and digital media thoughtfully</a:t>
            </a:r>
          </a:p>
          <a:p>
            <a:r>
              <a:rPr lang="en-US" dirty="0" smtClean="0"/>
              <a:t>Understand other perspectives and cultures</a:t>
            </a:r>
          </a:p>
          <a:p>
            <a:pPr algn="r">
              <a:buNone/>
            </a:pPr>
            <a:r>
              <a:rPr lang="en-US" sz="1600" dirty="0" smtClean="0"/>
              <a:t>National Governors Association/Chief State School Officers (2010)</a:t>
            </a:r>
          </a:p>
          <a:p>
            <a:endParaRPr lang="en-US" dirty="0" smtClean="0"/>
          </a:p>
          <a:p>
            <a:pPr algn="r"/>
            <a:endParaRPr lang="en-US" dirty="0" smtClean="0"/>
          </a:p>
          <a:p>
            <a:endParaRPr lang="en-US" dirty="0"/>
          </a:p>
        </p:txBody>
      </p:sp>
      <p:sp>
        <p:nvSpPr>
          <p:cNvPr id="2" name="Title 1"/>
          <p:cNvSpPr>
            <a:spLocks noGrp="1"/>
          </p:cNvSpPr>
          <p:nvPr>
            <p:ph type="title"/>
          </p:nvPr>
        </p:nvSpPr>
        <p:spPr/>
        <p:txBody>
          <a:bodyPr>
            <a:noAutofit/>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a:t>College and Career Ready Students</a:t>
            </a:r>
            <a:r>
              <a:rPr lang="en-US" sz="3600" dirty="0" smtClean="0"/>
              <a:t/>
            </a:r>
            <a:br>
              <a:rPr lang="en-US" sz="3600" dirty="0" smtClean="0"/>
            </a:br>
            <a:r>
              <a:rPr lang="en-US" sz="3600" dirty="0" smtClean="0"/>
              <a:t>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4000" dirty="0"/>
          </a:p>
        </p:txBody>
      </p:sp>
    </p:spTree>
    <p:extLst>
      <p:ext uri="{BB962C8B-B14F-4D97-AF65-F5344CB8AC3E}">
        <p14:creationId xmlns:p14="http://schemas.microsoft.com/office/powerpoint/2010/main" val="78444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ExceleRate Illinois</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2400" dirty="0" smtClean="0"/>
              <a:t>Licensing </a:t>
            </a:r>
          </a:p>
          <a:p>
            <a:r>
              <a:rPr lang="en-US" sz="2400" dirty="0" smtClean="0"/>
              <a:t>Bronze Circle of Quality C</a:t>
            </a:r>
          </a:p>
          <a:p>
            <a:pPr lvl="1"/>
            <a:r>
              <a:rPr lang="en-US" sz="2000" dirty="0"/>
              <a:t>C</a:t>
            </a:r>
            <a:r>
              <a:rPr lang="en-US" sz="2000" dirty="0" smtClean="0"/>
              <a:t>omplete training over a wide range of topics </a:t>
            </a:r>
          </a:p>
          <a:p>
            <a:r>
              <a:rPr lang="en-US" sz="2400" dirty="0" smtClean="0"/>
              <a:t>Silver Circle of Quality </a:t>
            </a:r>
          </a:p>
          <a:p>
            <a:pPr lvl="1"/>
            <a:r>
              <a:rPr lang="en-US" sz="2000" dirty="0" smtClean="0"/>
              <a:t>Rigorous self-assessment, with ERS completed by trained person such as a CCR&amp;R Quality Specialist</a:t>
            </a:r>
          </a:p>
          <a:p>
            <a:r>
              <a:rPr lang="en-US" sz="2400" dirty="0" smtClean="0"/>
              <a:t>Gold Circle of Quality </a:t>
            </a:r>
          </a:p>
          <a:p>
            <a:pPr lvl="1"/>
            <a:r>
              <a:rPr lang="en-US" sz="2000" dirty="0" smtClean="0"/>
              <a:t>Demonstrated quality, validated by outside assessor </a:t>
            </a:r>
          </a:p>
          <a:p>
            <a:r>
              <a:rPr lang="en-US" sz="2400" dirty="0" smtClean="0"/>
              <a:t>Awards of Excellence</a:t>
            </a:r>
          </a:p>
          <a:p>
            <a:pPr lvl="1"/>
            <a:r>
              <a:rPr lang="en-US" sz="2000" dirty="0" smtClean="0"/>
              <a:t>Recognizing best practice for fostering developmental gains for at-risk children </a:t>
            </a:r>
          </a:p>
          <a:p>
            <a:pPr lvl="1"/>
            <a:r>
              <a:rPr lang="en-US" sz="2000" dirty="0" smtClean="0"/>
              <a:t>Can be earned by programs that are at Gold Circle</a:t>
            </a:r>
            <a:endParaRPr lang="en-US" sz="2000" dirty="0"/>
          </a:p>
        </p:txBody>
      </p:sp>
    </p:spTree>
    <p:extLst>
      <p:ext uri="{BB962C8B-B14F-4D97-AF65-F5344CB8AC3E}">
        <p14:creationId xmlns:p14="http://schemas.microsoft.com/office/powerpoint/2010/main" val="102853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set of standards, </a:t>
            </a:r>
            <a:br>
              <a:rPr lang="en-US" dirty="0" smtClean="0"/>
            </a:br>
            <a:r>
              <a:rPr lang="en-US" dirty="0" smtClean="0"/>
              <a:t>multiple forms of evidence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ExceleRate is designed recognizing that programs already have many kinds of monitoring</a:t>
            </a:r>
          </a:p>
          <a:p>
            <a:r>
              <a:rPr lang="en-US" sz="2400" dirty="0" smtClean="0"/>
              <a:t>Programs may use different forms of evidence to show that they meet the quality standards</a:t>
            </a:r>
          </a:p>
          <a:p>
            <a:pPr lvl="1"/>
            <a:r>
              <a:rPr lang="en-US" sz="2400" dirty="0" smtClean="0"/>
              <a:t>Preschool for All monitoring (includes ECERS)</a:t>
            </a:r>
          </a:p>
          <a:p>
            <a:pPr lvl="1"/>
            <a:r>
              <a:rPr lang="en-US" sz="2400" dirty="0" smtClean="0"/>
              <a:t>Head Start federal reviews and other monitoring systems</a:t>
            </a:r>
          </a:p>
          <a:p>
            <a:pPr lvl="1"/>
            <a:r>
              <a:rPr lang="en-US" sz="2400" dirty="0" smtClean="0"/>
              <a:t>On-site monitoring by National Louis University (McCormick Center) using Program Administration Scale and ECERS/ITERS/SACERS</a:t>
            </a:r>
          </a:p>
          <a:p>
            <a:pPr lvl="1"/>
            <a:r>
              <a:rPr lang="en-US" sz="2400" dirty="0" smtClean="0"/>
              <a:t>Accreditation </a:t>
            </a:r>
            <a:r>
              <a:rPr lang="en-US" sz="2400" dirty="0" smtClean="0">
                <a:solidFill>
                  <a:schemeClr val="bg1"/>
                </a:solidFill>
              </a:rPr>
              <a:t>review of accreditations systems alignment with QRIS criteria)</a:t>
            </a:r>
            <a:endParaRPr lang="en-US" sz="2400" dirty="0">
              <a:solidFill>
                <a:schemeClr val="bg1"/>
              </a:solidFill>
            </a:endParaRPr>
          </a:p>
        </p:txBody>
      </p:sp>
    </p:spTree>
    <p:extLst>
      <p:ext uri="{BB962C8B-B14F-4D97-AF65-F5344CB8AC3E}">
        <p14:creationId xmlns:p14="http://schemas.microsoft.com/office/powerpoint/2010/main" val="156170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228600"/>
            <a:ext cx="2797473" cy="1637231"/>
          </a:xfrm>
        </p:spPr>
      </p:pic>
      <p:sp>
        <p:nvSpPr>
          <p:cNvPr id="11" name="Content Placeholder 10"/>
          <p:cNvSpPr>
            <a:spLocks noGrp="1"/>
          </p:cNvSpPr>
          <p:nvPr>
            <p:ph sz="half" idx="2"/>
          </p:nvPr>
        </p:nvSpPr>
        <p:spPr>
          <a:xfrm>
            <a:off x="533400" y="1752600"/>
            <a:ext cx="4038600" cy="4525963"/>
          </a:xfrm>
        </p:spPr>
        <p:txBody>
          <a:bodyPr>
            <a:normAutofit fontScale="77500" lnSpcReduction="20000"/>
          </a:bodyPr>
          <a:lstStyle/>
          <a:p>
            <a:endParaRPr lang="en-US" dirty="0"/>
          </a:p>
          <a:p>
            <a:pPr marL="109728" indent="0">
              <a:buNone/>
            </a:pPr>
            <a:r>
              <a:rPr lang="en-US" b="1" dirty="0"/>
              <a:t>Our Vision </a:t>
            </a:r>
            <a:endParaRPr lang="en-US" b="1" dirty="0" smtClean="0"/>
          </a:p>
          <a:p>
            <a:pPr marL="109728" indent="0">
              <a:buNone/>
            </a:pPr>
            <a:r>
              <a:rPr lang="en-US" dirty="0" smtClean="0"/>
              <a:t>High-Performing </a:t>
            </a:r>
            <a:r>
              <a:rPr lang="en-US" dirty="0"/>
              <a:t>Districts </a:t>
            </a:r>
          </a:p>
          <a:p>
            <a:pPr marL="109728" indent="0">
              <a:buNone/>
            </a:pPr>
            <a:r>
              <a:rPr lang="en-US" dirty="0"/>
              <a:t>High-Achieving Students </a:t>
            </a:r>
            <a:endParaRPr lang="en-US" dirty="0" smtClean="0"/>
          </a:p>
          <a:p>
            <a:endParaRPr lang="en-US" dirty="0"/>
          </a:p>
          <a:p>
            <a:pPr marL="109728" indent="0">
              <a:buNone/>
            </a:pPr>
            <a:r>
              <a:rPr lang="en-US" b="1" dirty="0"/>
              <a:t>Our Goal </a:t>
            </a:r>
          </a:p>
          <a:p>
            <a:pPr marL="109728" indent="0">
              <a:buNone/>
            </a:pPr>
            <a:r>
              <a:rPr lang="en-US" dirty="0"/>
              <a:t>To coordinate the delivery of high-quality, research-based resources and services designed to increase district capacity, improve student performance, and close achievement gaps. </a:t>
            </a:r>
            <a:endParaRPr lang="en-US" dirty="0" smtClean="0"/>
          </a:p>
          <a:p>
            <a:endParaRPr lang="en-US" dirty="0"/>
          </a:p>
        </p:txBody>
      </p:sp>
      <p:sp>
        <p:nvSpPr>
          <p:cNvPr id="5" name="Content Placeholder 10"/>
          <p:cNvSpPr txBox="1">
            <a:spLocks/>
          </p:cNvSpPr>
          <p:nvPr/>
        </p:nvSpPr>
        <p:spPr>
          <a:xfrm>
            <a:off x="4953000" y="1417637"/>
            <a:ext cx="4038600" cy="4830763"/>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a:p>
            <a:pPr marL="109728" indent="0">
              <a:buNone/>
            </a:pPr>
            <a:r>
              <a:rPr lang="en-US" b="1" dirty="0"/>
              <a:t>Illinois CSI Services </a:t>
            </a:r>
          </a:p>
          <a:p>
            <a:endParaRPr lang="en-US" dirty="0"/>
          </a:p>
          <a:p>
            <a:r>
              <a:rPr lang="en-US" dirty="0" smtClean="0"/>
              <a:t>Focused </a:t>
            </a:r>
            <a:r>
              <a:rPr lang="en-US" dirty="0"/>
              <a:t>coaching </a:t>
            </a:r>
          </a:p>
          <a:p>
            <a:r>
              <a:rPr lang="en-US" dirty="0" smtClean="0"/>
              <a:t>Facilitation </a:t>
            </a:r>
            <a:r>
              <a:rPr lang="en-US" dirty="0"/>
              <a:t>of effective processes </a:t>
            </a:r>
          </a:p>
          <a:p>
            <a:r>
              <a:rPr lang="en-US" dirty="0" smtClean="0"/>
              <a:t>Foster </a:t>
            </a:r>
            <a:r>
              <a:rPr lang="en-US" dirty="0"/>
              <a:t>collaborative partnerships </a:t>
            </a:r>
          </a:p>
          <a:p>
            <a:r>
              <a:rPr lang="en-US" dirty="0" smtClean="0"/>
              <a:t>Provide </a:t>
            </a:r>
            <a:r>
              <a:rPr lang="en-US" dirty="0"/>
              <a:t>transparent and comprehensive information </a:t>
            </a:r>
          </a:p>
          <a:p>
            <a:r>
              <a:rPr lang="en-US" dirty="0" smtClean="0"/>
              <a:t>Connect </a:t>
            </a:r>
            <a:r>
              <a:rPr lang="en-US" dirty="0"/>
              <a:t>the dots </a:t>
            </a:r>
          </a:p>
          <a:p>
            <a:r>
              <a:rPr lang="en-US" dirty="0" smtClean="0"/>
              <a:t>Offer </a:t>
            </a:r>
            <a:r>
              <a:rPr lang="en-US" dirty="0"/>
              <a:t>a strong support system from a large network of partners </a:t>
            </a:r>
          </a:p>
          <a:p>
            <a:endParaRPr lang="en-US" dirty="0"/>
          </a:p>
        </p:txBody>
      </p:sp>
    </p:spTree>
    <p:extLst>
      <p:ext uri="{BB962C8B-B14F-4D97-AF65-F5344CB8AC3E}">
        <p14:creationId xmlns:p14="http://schemas.microsoft.com/office/powerpoint/2010/main" val="90102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55321064"/>
              </p:ext>
            </p:extLst>
          </p:nvPr>
        </p:nvGraphicFramePr>
        <p:xfrm>
          <a:off x="457200" y="2362200"/>
          <a:ext cx="8229600" cy="2390802"/>
        </p:xfrm>
        <a:graphic>
          <a:graphicData uri="http://schemas.openxmlformats.org/drawingml/2006/table">
            <a:tbl>
              <a:tblPr firstRow="1" firstCol="1" bandRow="1"/>
              <a:tblGrid>
                <a:gridCol w="1182707"/>
                <a:gridCol w="1175333"/>
                <a:gridCol w="1175333"/>
                <a:gridCol w="1224684"/>
                <a:gridCol w="1157181"/>
                <a:gridCol w="1157181"/>
                <a:gridCol w="1157181"/>
              </a:tblGrid>
              <a:tr h="503818">
                <a:tc rowSpan="2">
                  <a:txBody>
                    <a:bodyPr/>
                    <a:lstStyle/>
                    <a:p>
                      <a:pPr algn="ctr">
                        <a:lnSpc>
                          <a:spcPct val="115000"/>
                        </a:lnSpc>
                      </a:pPr>
                      <a:r>
                        <a:rPr lang="en-US" sz="1200" b="1" dirty="0">
                          <a:effectLst/>
                          <a:latin typeface="Calibri"/>
                        </a:rPr>
                        <a:t>Core Components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en-US" sz="1200" b="1" dirty="0">
                          <a:effectLst/>
                          <a:latin typeface="Calibri"/>
                        </a:rPr>
                        <a:t>Early Childhood</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gridSpan="4">
                  <a:txBody>
                    <a:bodyPr/>
                    <a:lstStyle/>
                    <a:p>
                      <a:pPr algn="ctr">
                        <a:lnSpc>
                          <a:spcPct val="115000"/>
                        </a:lnSpc>
                      </a:pPr>
                      <a:r>
                        <a:rPr lang="en-US" sz="1200" b="1" dirty="0">
                          <a:effectLst/>
                          <a:latin typeface="Calibri"/>
                        </a:rPr>
                        <a:t>Early Elementary</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r>
              <a:tr h="503818">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Birth to Age 3 Years</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Preschool</a:t>
                      </a:r>
                      <a:endParaRPr lang="en-US" sz="1200" dirty="0">
                        <a:effectLst/>
                        <a:latin typeface="Calibri"/>
                      </a:endParaRPr>
                    </a:p>
                    <a:p>
                      <a:pPr algn="ctr">
                        <a:lnSpc>
                          <a:spcPct val="115000"/>
                        </a:lnSpc>
                      </a:pPr>
                      <a:r>
                        <a:rPr lang="en-US" sz="1200" b="1" dirty="0">
                          <a:effectLst/>
                          <a:latin typeface="Calibri"/>
                        </a:rPr>
                        <a:t>Age 3 to 5 Years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Kindergarten</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1</a:t>
                      </a:r>
                      <a:r>
                        <a:rPr lang="en-US" sz="1200" b="1" baseline="30000" dirty="0">
                          <a:effectLst/>
                          <a:latin typeface="Calibri"/>
                        </a:rPr>
                        <a:t>st</a:t>
                      </a:r>
                      <a:r>
                        <a:rPr lang="en-US" sz="1200" b="1" dirty="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smtClean="0">
                          <a:effectLst/>
                          <a:latin typeface="Calibri"/>
                        </a:rPr>
                        <a:t>2</a:t>
                      </a:r>
                      <a:r>
                        <a:rPr lang="en-US" sz="1200" b="1" baseline="30000" dirty="0" smtClean="0">
                          <a:effectLst/>
                          <a:latin typeface="Calibri"/>
                        </a:rPr>
                        <a:t>nd</a:t>
                      </a:r>
                      <a:r>
                        <a:rPr lang="en-US" sz="1200" b="1" dirty="0" smtClean="0">
                          <a:effectLst/>
                          <a:latin typeface="Calibri"/>
                        </a:rPr>
                        <a:t> Grade</a:t>
                      </a:r>
                      <a:endParaRPr lang="en-US" sz="1200" b="1"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smtClean="0">
                          <a:effectLst/>
                          <a:latin typeface="Calibri"/>
                        </a:rPr>
                        <a:t>3</a:t>
                      </a:r>
                      <a:r>
                        <a:rPr lang="en-US" sz="1200" b="1" baseline="30000" dirty="0" smtClean="0">
                          <a:effectLst/>
                          <a:latin typeface="Calibri"/>
                        </a:rPr>
                        <a:t>rd</a:t>
                      </a:r>
                      <a:r>
                        <a:rPr lang="en-US" sz="1200" b="1" dirty="0" smtClean="0">
                          <a:effectLst/>
                          <a:latin typeface="Calibri"/>
                        </a:rPr>
                        <a:t> Grade</a:t>
                      </a:r>
                      <a:endParaRPr lang="en-US" sz="1200" b="1"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3818">
                <a:tc>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effectLst/>
                          <a:latin typeface="Calibri"/>
                          <a:ea typeface="Times New Roman"/>
                          <a:cs typeface="Times New Roman"/>
                        </a:rPr>
                        <a:t>Parent Education</a:t>
                      </a:r>
                      <a:endParaRPr lang="en-US" sz="1200" dirty="0">
                        <a:effectLst/>
                        <a:latin typeface="Calibri"/>
                        <a:ea typeface="Times New Roman"/>
                        <a:cs typeface="Times New Roman"/>
                      </a:endParaRP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dirty="0" smtClean="0">
                          <a:effectLst/>
                          <a:latin typeface="Calibri"/>
                          <a:ea typeface="Times New Roman"/>
                          <a:cs typeface="Times New Roman"/>
                        </a:rPr>
                        <a:t>Parent Involvement</a:t>
                      </a:r>
                      <a:endParaRPr lang="en-US" sz="1200" dirty="0">
                        <a:effectLst/>
                        <a:latin typeface="Calibri"/>
                        <a:ea typeface="Times New Roman"/>
                        <a:cs typeface="Times New Roman"/>
                      </a:endParaRPr>
                    </a:p>
                  </a:txBody>
                  <a:tcPr marL="61275" marR="6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4">
                  <a:txBody>
                    <a:bodyPr/>
                    <a:lstStyle/>
                    <a:p>
                      <a:pPr marL="0" marR="0" algn="ctr">
                        <a:lnSpc>
                          <a:spcPct val="115000"/>
                        </a:lnSpc>
                        <a:spcBef>
                          <a:spcPts val="0"/>
                        </a:spcBef>
                        <a:spcAft>
                          <a:spcPts val="0"/>
                        </a:spcAft>
                      </a:pPr>
                      <a:r>
                        <a:rPr lang="en-US" sz="1200" dirty="0" smtClean="0">
                          <a:effectLst/>
                          <a:latin typeface="Calibri"/>
                          <a:ea typeface="Calibri"/>
                          <a:cs typeface="Times New Roman"/>
                        </a:rPr>
                        <a:t>Parent/Teacher Conferences, Parent night, etc.</a:t>
                      </a:r>
                      <a:endParaRPr lang="en-US" sz="1200" dirty="0">
                        <a:effectLst/>
                        <a:latin typeface="Calibri"/>
                        <a:ea typeface="Times New Roman"/>
                        <a:cs typeface="Times New Roman"/>
                      </a:endParaRP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marL="0" marR="0" algn="ctr">
                        <a:lnSpc>
                          <a:spcPct val="115000"/>
                        </a:lnSpc>
                        <a:spcBef>
                          <a:spcPts val="0"/>
                        </a:spcBef>
                        <a:spcAft>
                          <a:spcPts val="1000"/>
                        </a:spcAft>
                      </a:pPr>
                      <a:endParaRPr lang="en-US" sz="12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r>
              <a:tr h="503818">
                <a:tc>
                  <a:txBody>
                    <a:bodyPr/>
                    <a:lstStyle/>
                    <a:p>
                      <a:pPr marL="0" marR="0">
                        <a:lnSpc>
                          <a:spcPct val="115000"/>
                        </a:lnSpc>
                        <a:spcBef>
                          <a:spcPts val="0"/>
                        </a:spcBef>
                        <a:spcAft>
                          <a:spcPts val="0"/>
                        </a:spcAft>
                      </a:pPr>
                      <a:r>
                        <a:rPr lang="en-US" sz="1200" b="1">
                          <a:solidFill>
                            <a:srgbClr val="000000"/>
                          </a:solidFill>
                          <a:effectLst/>
                          <a:latin typeface="Calibri"/>
                          <a:ea typeface="Calibri"/>
                          <a:cs typeface="Times New Roman"/>
                        </a:rPr>
                        <a:t>Family and Community Engagement</a:t>
                      </a:r>
                      <a:endParaRPr lang="en-US" sz="12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115000"/>
                        </a:lnSpc>
                        <a:spcBef>
                          <a:spcPts val="0"/>
                        </a:spcBef>
                        <a:spcAft>
                          <a:spcPts val="300"/>
                        </a:spcAft>
                        <a:buFont typeface="Symbol"/>
                        <a:buChar char=""/>
                      </a:pPr>
                      <a:r>
                        <a:rPr lang="en-US" sz="1200" dirty="0">
                          <a:effectLst/>
                          <a:latin typeface="Calibri"/>
                          <a:ea typeface="Times New Roman"/>
                          <a:cs typeface="Times New Roman"/>
                        </a:rPr>
                        <a:t>ExceleRate Illinois requirements for family </a:t>
                      </a:r>
                      <a:r>
                        <a:rPr lang="en-US" sz="1200" dirty="0" smtClean="0">
                          <a:effectLst/>
                          <a:latin typeface="Calibri"/>
                          <a:ea typeface="Times New Roman"/>
                          <a:cs typeface="Times New Roman"/>
                        </a:rPr>
                        <a:t>engagement</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Calibri"/>
                          <a:ea typeface="Times New Roman"/>
                          <a:cs typeface="Times New Roman"/>
                        </a:rPr>
                        <a:t> </a:t>
                      </a:r>
                    </a:p>
                  </a:txBody>
                  <a:tcPr marL="61275" marR="6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gridSpan="4">
                  <a:txBody>
                    <a:bodyPr/>
                    <a:lstStyle/>
                    <a:p>
                      <a:pPr marL="0" marR="0">
                        <a:lnSpc>
                          <a:spcPct val="115000"/>
                        </a:lnSpc>
                        <a:spcBef>
                          <a:spcPts val="0"/>
                        </a:spcBef>
                        <a:spcAft>
                          <a:spcPts val="0"/>
                        </a:spcAft>
                      </a:pPr>
                      <a:r>
                        <a:rPr lang="en-US" sz="1200" dirty="0">
                          <a:effectLst/>
                          <a:latin typeface="Calibri"/>
                          <a:ea typeface="Times New Roman"/>
                          <a:cs typeface="Times New Roman"/>
                        </a:rPr>
                        <a:t> </a:t>
                      </a:r>
                    </a:p>
                    <a:p>
                      <a:pPr marL="0" marR="0" algn="ctr">
                        <a:lnSpc>
                          <a:spcPct val="115000"/>
                        </a:lnSpc>
                        <a:spcBef>
                          <a:spcPts val="0"/>
                        </a:spcBef>
                        <a:spcAft>
                          <a:spcPts val="1000"/>
                        </a:spcAft>
                      </a:pPr>
                      <a:r>
                        <a:rPr lang="en-US" sz="1200" dirty="0">
                          <a:effectLst/>
                          <a:latin typeface="Calibri"/>
                          <a:ea typeface="Times New Roman"/>
                          <a:cs typeface="Times New Roman"/>
                        </a:rPr>
                        <a:t>ISBE Family Engagement Framework</a:t>
                      </a:r>
                    </a:p>
                  </a:txBody>
                  <a:tcPr marL="61275" marR="6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marL="0" marR="0" algn="ctr">
                        <a:lnSpc>
                          <a:spcPct val="115000"/>
                        </a:lnSpc>
                        <a:spcBef>
                          <a:spcPts val="0"/>
                        </a:spcBef>
                        <a:spcAft>
                          <a:spcPts val="1000"/>
                        </a:spcAft>
                      </a:pPr>
                      <a:endParaRPr lang="en-US" sz="12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p:nvPr>
        </p:nvSpPr>
        <p:spPr/>
        <p:txBody>
          <a:bodyPr>
            <a:normAutofit fontScale="90000"/>
          </a:bodyPr>
          <a:lstStyle/>
          <a:p>
            <a:r>
              <a:rPr lang="en-US" dirty="0" smtClean="0"/>
              <a:t>Family &amp; Community Engagement</a:t>
            </a:r>
            <a:endParaRPr lang="en-US" dirty="0"/>
          </a:p>
        </p:txBody>
      </p:sp>
    </p:spTree>
    <p:extLst>
      <p:ext uri="{BB962C8B-B14F-4D97-AF65-F5344CB8AC3E}">
        <p14:creationId xmlns:p14="http://schemas.microsoft.com/office/powerpoint/2010/main" val="204256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114800"/>
            <a:ext cx="3200400" cy="213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1"/>
          </p:nvPr>
        </p:nvSpPr>
        <p:spPr>
          <a:xfrm>
            <a:off x="4953000" y="1371600"/>
            <a:ext cx="4038600" cy="4525963"/>
          </a:xfrm>
        </p:spPr>
        <p:txBody>
          <a:bodyPr>
            <a:normAutofit fontScale="92500" lnSpcReduction="20000"/>
          </a:bodyPr>
          <a:lstStyle/>
          <a:p>
            <a:r>
              <a:rPr lang="en-US" dirty="0" smtClean="0"/>
              <a:t>Home visiting as a key strategy</a:t>
            </a:r>
          </a:p>
          <a:p>
            <a:pPr lvl="1"/>
            <a:r>
              <a:rPr lang="en-US" dirty="0" smtClean="0"/>
              <a:t>Supporting parents to provide children early learning experiences and nurturance at home</a:t>
            </a:r>
          </a:p>
          <a:p>
            <a:r>
              <a:rPr lang="en-US" dirty="0" smtClean="0"/>
              <a:t>Parenting education is a component of Preschool for All</a:t>
            </a:r>
          </a:p>
          <a:p>
            <a:r>
              <a:rPr lang="en-US" dirty="0" smtClean="0"/>
              <a:t>Robust parent engagement is central to Head Start/Early Head Start</a:t>
            </a:r>
            <a:endParaRPr lang="en-US" dirty="0"/>
          </a:p>
        </p:txBody>
      </p:sp>
      <p:sp>
        <p:nvSpPr>
          <p:cNvPr id="3" name="Title 2"/>
          <p:cNvSpPr>
            <a:spLocks noGrp="1"/>
          </p:cNvSpPr>
          <p:nvPr>
            <p:ph type="title"/>
          </p:nvPr>
        </p:nvSpPr>
        <p:spPr/>
        <p:txBody>
          <a:bodyPr>
            <a:normAutofit fontScale="90000"/>
          </a:bodyPr>
          <a:lstStyle/>
          <a:p>
            <a:r>
              <a:rPr lang="en-US" dirty="0" smtClean="0"/>
              <a:t>Family Engagement in Birth to Five</a:t>
            </a:r>
            <a:endParaRPr lang="en-US" dirty="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0" y="-657225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32" y="1981200"/>
            <a:ext cx="237744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32" r="13075"/>
          <a:stretch/>
        </p:blipFill>
        <p:spPr bwMode="auto">
          <a:xfrm>
            <a:off x="2362200" y="1396059"/>
            <a:ext cx="2446606" cy="230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93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fontAlgn="auto">
              <a:spcBef>
                <a:spcPts val="0"/>
              </a:spcBef>
              <a:spcAft>
                <a:spcPts val="600"/>
              </a:spcAft>
              <a:defRPr/>
            </a:pPr>
            <a:r>
              <a:rPr lang="en-US" dirty="0"/>
              <a:t>Overall </a:t>
            </a:r>
            <a:r>
              <a:rPr lang="en-US" dirty="0" smtClean="0"/>
              <a:t>Purpose</a:t>
            </a:r>
          </a:p>
          <a:p>
            <a:pPr lvl="1">
              <a:spcBef>
                <a:spcPts val="0"/>
              </a:spcBef>
              <a:spcAft>
                <a:spcPts val="600"/>
              </a:spcAft>
              <a:defRPr/>
            </a:pPr>
            <a:r>
              <a:rPr lang="en-US" dirty="0" smtClean="0"/>
              <a:t>Bring </a:t>
            </a:r>
            <a:r>
              <a:rPr lang="en-US" dirty="0"/>
              <a:t>together research, best practices, and program </a:t>
            </a:r>
            <a:r>
              <a:rPr lang="en-US" dirty="0" smtClean="0"/>
              <a:t>requirements</a:t>
            </a:r>
          </a:p>
          <a:p>
            <a:pPr lvl="1">
              <a:spcBef>
                <a:spcPts val="0"/>
              </a:spcBef>
              <a:spcAft>
                <a:spcPts val="600"/>
              </a:spcAft>
              <a:defRPr/>
            </a:pPr>
            <a:r>
              <a:rPr lang="en-US" dirty="0" smtClean="0"/>
              <a:t>Provide </a:t>
            </a:r>
            <a:r>
              <a:rPr lang="en-US" dirty="0"/>
              <a:t>a resource for district/school leaders, and families to use in planning, implementing, and evaluating family engagement practices that directly improve student </a:t>
            </a:r>
            <a:r>
              <a:rPr lang="en-US" dirty="0" smtClean="0"/>
              <a:t>outcomes</a:t>
            </a:r>
            <a:endParaRPr lang="en-US" dirty="0"/>
          </a:p>
          <a:p>
            <a:pPr fontAlgn="auto">
              <a:spcBef>
                <a:spcPts val="0"/>
              </a:spcBef>
              <a:spcAft>
                <a:spcPts val="600"/>
              </a:spcAft>
              <a:defRPr/>
            </a:pPr>
            <a:r>
              <a:rPr lang="en-US" dirty="0" smtClean="0"/>
              <a:t>Components</a:t>
            </a:r>
          </a:p>
          <a:p>
            <a:pPr lvl="1">
              <a:spcBef>
                <a:spcPts val="0"/>
              </a:spcBef>
              <a:spcAft>
                <a:spcPts val="600"/>
              </a:spcAft>
              <a:defRPr/>
            </a:pPr>
            <a:r>
              <a:rPr lang="en-US" dirty="0" smtClean="0"/>
              <a:t>Family </a:t>
            </a:r>
            <a:r>
              <a:rPr lang="en-US" dirty="0"/>
              <a:t>Engagement Framework Overview</a:t>
            </a:r>
          </a:p>
          <a:p>
            <a:pPr lvl="1">
              <a:spcBef>
                <a:spcPts val="0"/>
              </a:spcBef>
              <a:spcAft>
                <a:spcPts val="600"/>
              </a:spcAft>
              <a:defRPr/>
            </a:pPr>
            <a:r>
              <a:rPr lang="en-US" dirty="0" smtClean="0"/>
              <a:t>Research </a:t>
            </a:r>
            <a:r>
              <a:rPr lang="en-US" dirty="0"/>
              <a:t>Review</a:t>
            </a:r>
          </a:p>
          <a:p>
            <a:pPr lvl="1">
              <a:spcBef>
                <a:spcPts val="0"/>
              </a:spcBef>
              <a:spcAft>
                <a:spcPts val="600"/>
              </a:spcAft>
              <a:defRPr/>
            </a:pPr>
            <a:r>
              <a:rPr lang="en-US" dirty="0" smtClean="0"/>
              <a:t>Family </a:t>
            </a:r>
            <a:r>
              <a:rPr lang="en-US" dirty="0"/>
              <a:t>Engagement Standards</a:t>
            </a:r>
          </a:p>
          <a:p>
            <a:pPr lvl="1">
              <a:spcBef>
                <a:spcPts val="0"/>
              </a:spcBef>
              <a:spcAft>
                <a:spcPts val="600"/>
              </a:spcAft>
              <a:defRPr/>
            </a:pPr>
            <a:r>
              <a:rPr lang="en-US" dirty="0" smtClean="0"/>
              <a:t>Integrating </a:t>
            </a:r>
            <a:r>
              <a:rPr lang="en-US" dirty="0"/>
              <a:t>Family Engagement Matrix</a:t>
            </a:r>
          </a:p>
          <a:p>
            <a:pPr lvl="1">
              <a:spcBef>
                <a:spcPts val="0"/>
              </a:spcBef>
              <a:spcAft>
                <a:spcPts val="600"/>
              </a:spcAft>
              <a:defRPr/>
            </a:pPr>
            <a:r>
              <a:rPr lang="en-US" dirty="0" smtClean="0"/>
              <a:t>Legislative </a:t>
            </a:r>
            <a:r>
              <a:rPr lang="en-US" dirty="0"/>
              <a:t>Requirements/References</a:t>
            </a:r>
          </a:p>
        </p:txBody>
      </p:sp>
      <p:sp>
        <p:nvSpPr>
          <p:cNvPr id="3" name="Title 2"/>
          <p:cNvSpPr>
            <a:spLocks noGrp="1"/>
          </p:cNvSpPr>
          <p:nvPr>
            <p:ph type="title"/>
          </p:nvPr>
        </p:nvSpPr>
        <p:spPr/>
        <p:txBody>
          <a:bodyPr>
            <a:noAutofit/>
          </a:bodyPr>
          <a:lstStyle/>
          <a:p>
            <a:pPr algn="ctr"/>
            <a:r>
              <a:rPr lang="en-US" sz="3600" b="1" dirty="0">
                <a:solidFill>
                  <a:schemeClr val="tx1"/>
                </a:solidFill>
              </a:rPr>
              <a:t>Family Engagement Framework</a:t>
            </a:r>
            <a:br>
              <a:rPr lang="en-US" sz="3600" b="1" dirty="0">
                <a:solidFill>
                  <a:schemeClr val="tx1"/>
                </a:solidFill>
              </a:rPr>
            </a:br>
            <a:r>
              <a:rPr lang="en-US" sz="3600" b="1" dirty="0">
                <a:solidFill>
                  <a:schemeClr val="tx1"/>
                </a:solidFill>
              </a:rPr>
              <a:t>Guiding Document</a:t>
            </a:r>
          </a:p>
        </p:txBody>
      </p:sp>
      <p:pic>
        <p:nvPicPr>
          <p:cNvPr id="17" name="Picture 3" descr="http://t1.gstatic.com/images?q=tbn:ANd9GcTix3Bh83Asj9Yivg2heEfmOIZhe-RW4ha9zJXqs4-ytcCn-hPI">
            <a:hlinkClick r:id="rId3"/>
          </p:cNvPr>
          <p:cNvPicPr>
            <a:picLocks noGrp="1" noChangeAspect="1" noChangeArrowheads="1"/>
          </p:cNvPicPr>
          <p:nvPr>
            <p:ph sz="half" idx="2"/>
          </p:nvPr>
        </p:nvPicPr>
        <p:blipFill>
          <a:blip r:embed="rId4" cstate="print"/>
          <a:srcRect/>
          <a:stretch>
            <a:fillRect/>
          </a:stretch>
        </p:blipFill>
        <p:spPr bwMode="auto">
          <a:xfrm>
            <a:off x="6400800" y="2209800"/>
            <a:ext cx="2314575" cy="1981200"/>
          </a:xfrm>
          <a:prstGeom prst="rect">
            <a:avLst/>
          </a:prstGeom>
          <a:noFill/>
          <a:ln w="25400">
            <a:solidFill>
              <a:schemeClr val="tx1"/>
            </a:solidFill>
            <a:bevel/>
          </a:ln>
          <a:effectLst>
            <a:outerShdw blurRad="50800" dist="38100" dir="2700000" algn="tl" rotWithShape="0">
              <a:prstClr val="black">
                <a:alpha val="40000"/>
              </a:prstClr>
            </a:outerShdw>
          </a:effectLst>
          <a:extLst/>
        </p:spPr>
      </p:pic>
      <p:pic>
        <p:nvPicPr>
          <p:cNvPr id="18" name="Picture 2"/>
          <p:cNvPicPr>
            <a:picLocks noChangeAspect="1" noChangeArrowheads="1"/>
          </p:cNvPicPr>
          <p:nvPr/>
        </p:nvPicPr>
        <p:blipFill>
          <a:blip r:embed="rId5" cstate="print"/>
          <a:srcRect/>
          <a:stretch>
            <a:fillRect/>
          </a:stretch>
        </p:blipFill>
        <p:spPr bwMode="auto">
          <a:xfrm>
            <a:off x="4572000" y="1447800"/>
            <a:ext cx="1524000" cy="2286000"/>
          </a:xfrm>
          <a:prstGeom prst="rect">
            <a:avLst/>
          </a:prstGeom>
          <a:noFill/>
          <a:ln w="25400">
            <a:solidFill>
              <a:schemeClr val="tx1"/>
            </a:solidFill>
            <a:bevel/>
          </a:ln>
          <a:effectLst>
            <a:outerShdw blurRad="50800" dist="38100" dir="2700000" algn="tl" rotWithShape="0">
              <a:prstClr val="black">
                <a:alpha val="40000"/>
              </a:prstClr>
            </a:outerShdw>
          </a:effectLst>
          <a:extLst/>
        </p:spPr>
      </p:pic>
      <p:pic>
        <p:nvPicPr>
          <p:cNvPr id="19" name="Picture 4" descr="http://t3.gstatic.com/images?q=tbn:ANd9GcTS2qKfDkW5gxPZQSqNEN1fg40GBHBmiqjE1Qnd-mv4bGgiXla-"/>
          <p:cNvPicPr>
            <a:picLocks noChangeAspect="1" noChangeArrowheads="1"/>
          </p:cNvPicPr>
          <p:nvPr/>
        </p:nvPicPr>
        <p:blipFill>
          <a:blip r:embed="rId6" cstate="print"/>
          <a:srcRect/>
          <a:stretch>
            <a:fillRect/>
          </a:stretch>
        </p:blipFill>
        <p:spPr bwMode="auto">
          <a:xfrm>
            <a:off x="4953000" y="4419600"/>
            <a:ext cx="2398713" cy="1920875"/>
          </a:xfrm>
          <a:prstGeom prst="rect">
            <a:avLst/>
          </a:prstGeom>
          <a:noFill/>
          <a:ln w="25400">
            <a:solidFill>
              <a:schemeClr val="tx1"/>
            </a:solidFill>
            <a:beve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32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04800"/>
            <a:ext cx="6324600" cy="1143000"/>
          </a:xfrm>
        </p:spPr>
        <p:txBody>
          <a:bodyPr>
            <a:normAutofit/>
          </a:bodyPr>
          <a:lstStyle/>
          <a:p>
            <a:pPr algn="ctr"/>
            <a:r>
              <a:rPr lang="en-US" sz="3200" dirty="0" smtClean="0"/>
              <a:t>ISBE Family Engagement Framework</a:t>
            </a:r>
            <a:endParaRPr lang="en-US" sz="3200" dirty="0"/>
          </a:p>
        </p:txBody>
      </p:sp>
      <p:grpSp>
        <p:nvGrpSpPr>
          <p:cNvPr id="9" name="Group 8"/>
          <p:cNvGrpSpPr/>
          <p:nvPr/>
        </p:nvGrpSpPr>
        <p:grpSpPr>
          <a:xfrm>
            <a:off x="293357" y="2740031"/>
            <a:ext cx="3577331" cy="3316612"/>
            <a:chOff x="1825580" y="1450818"/>
            <a:chExt cx="5098868" cy="4743450"/>
          </a:xfrm>
        </p:grpSpPr>
        <p:grpSp>
          <p:nvGrpSpPr>
            <p:cNvPr id="15" name="Group 14"/>
            <p:cNvGrpSpPr/>
            <p:nvPr/>
          </p:nvGrpSpPr>
          <p:grpSpPr>
            <a:xfrm>
              <a:off x="1905000" y="1482441"/>
              <a:ext cx="4928030" cy="4589288"/>
              <a:chOff x="369478" y="1179128"/>
              <a:chExt cx="4928030" cy="4589288"/>
            </a:xfrm>
          </p:grpSpPr>
          <p:sp>
            <p:nvSpPr>
              <p:cNvPr id="16" name="Oval 15"/>
              <p:cNvSpPr>
                <a:spLocks noChangeArrowheads="1"/>
              </p:cNvSpPr>
              <p:nvPr/>
            </p:nvSpPr>
            <p:spPr bwMode="auto">
              <a:xfrm>
                <a:off x="369478" y="1179128"/>
                <a:ext cx="4928030" cy="4589288"/>
              </a:xfrm>
              <a:prstGeom prst="ellipse">
                <a:avLst/>
              </a:prstGeom>
              <a:solidFill>
                <a:srgbClr val="CEECFC"/>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755" y="1754272"/>
                <a:ext cx="3815471" cy="341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7"/>
              <p:cNvSpPr txBox="1">
                <a:spLocks noChangeArrowheads="1"/>
              </p:cNvSpPr>
              <p:nvPr/>
            </p:nvSpPr>
            <p:spPr bwMode="auto">
              <a:xfrm>
                <a:off x="3211800" y="3135483"/>
                <a:ext cx="1625770" cy="996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1100" b="1" dirty="0" smtClean="0">
                    <a:solidFill>
                      <a:srgbClr val="000000"/>
                    </a:solidFill>
                    <a:effectLst>
                      <a:outerShdw blurRad="38100" dist="38100" dir="2700000" algn="tl">
                        <a:srgbClr val="C0C0C0"/>
                      </a:outerShdw>
                    </a:effectLst>
                    <a:latin typeface="Calibri" pitchFamily="34" charset="0"/>
                    <a:cs typeface="Arial" pitchFamily="34" charset="0"/>
                  </a:rPr>
                  <a:t>Enhance </a:t>
                </a:r>
              </a:p>
              <a:p>
                <a:pPr algn="ctr"/>
                <a:r>
                  <a:rPr lang="en-US" sz="1100" b="1" dirty="0" smtClean="0">
                    <a:solidFill>
                      <a:srgbClr val="000000"/>
                    </a:solidFill>
                    <a:effectLst>
                      <a:outerShdw blurRad="38100" dist="38100" dir="2700000" algn="tl">
                        <a:srgbClr val="C0C0C0"/>
                      </a:outerShdw>
                    </a:effectLst>
                    <a:latin typeface="Calibri" pitchFamily="34" charset="0"/>
                    <a:cs typeface="Arial" pitchFamily="34" charset="0"/>
                  </a:rPr>
                  <a:t>Communication</a:t>
                </a:r>
                <a:endParaRPr lang="en-US" sz="1100" dirty="0" smtClean="0">
                  <a:solidFill>
                    <a:prstClr val="black"/>
                  </a:solidFill>
                  <a:latin typeface="Arial" pitchFamily="34" charset="0"/>
                  <a:cs typeface="Arial" pitchFamily="34" charset="0"/>
                </a:endParaRPr>
              </a:p>
            </p:txBody>
          </p:sp>
        </p:grpSp>
        <p:sp>
          <p:nvSpPr>
            <p:cNvPr id="19" name="AutoShape 9"/>
            <p:cNvSpPr>
              <a:spLocks noChangeArrowheads="1"/>
            </p:cNvSpPr>
            <p:nvPr/>
          </p:nvSpPr>
          <p:spPr bwMode="auto">
            <a:xfrm rot="20822429">
              <a:off x="1825580" y="1450818"/>
              <a:ext cx="5098868" cy="4743450"/>
            </a:xfrm>
            <a:custGeom>
              <a:avLst/>
              <a:gdLst>
                <a:gd name="G0" fmla="+- 10511949 0 0"/>
                <a:gd name="G1" fmla="+- -11796480 0 0"/>
                <a:gd name="G2" fmla="+- 10511949 0 -11796480"/>
                <a:gd name="G3" fmla="+- 10800 0 0"/>
                <a:gd name="G4" fmla="+- 0 0 10511949"/>
                <a:gd name="T0" fmla="*/ 360 256 1"/>
                <a:gd name="T1" fmla="*/ 0 256 1"/>
                <a:gd name="G5" fmla="+- G2 T0 T1"/>
                <a:gd name="G6" fmla="?: G2 G2 G5"/>
                <a:gd name="G7" fmla="+- 0 0 G6"/>
                <a:gd name="G8" fmla="+- 10168 0 0"/>
                <a:gd name="G9" fmla="+- 0 0 -11796480"/>
                <a:gd name="G10" fmla="+- 10168 0 2700"/>
                <a:gd name="G11" fmla="cos G10 10511949"/>
                <a:gd name="G12" fmla="sin G10 10511949"/>
                <a:gd name="G13" fmla="cos 13500 10511949"/>
                <a:gd name="G14" fmla="sin 13500 10511949"/>
                <a:gd name="G15" fmla="+- G11 10800 0"/>
                <a:gd name="G16" fmla="+- G12 10800 0"/>
                <a:gd name="G17" fmla="+- G13 10800 0"/>
                <a:gd name="G18" fmla="+- G14 10800 0"/>
                <a:gd name="G19" fmla="*/ 10168 1 2"/>
                <a:gd name="G20" fmla="+- G19 5400 0"/>
                <a:gd name="G21" fmla="cos G20 10511949"/>
                <a:gd name="G22" fmla="sin G20 10511949"/>
                <a:gd name="G23" fmla="+- G21 10800 0"/>
                <a:gd name="G24" fmla="+- G12 G23 G22"/>
                <a:gd name="G25" fmla="+- G22 G23 G11"/>
                <a:gd name="G26" fmla="cos 10800 10511949"/>
                <a:gd name="G27" fmla="sin 10800 10511949"/>
                <a:gd name="G28" fmla="cos 10168 10511949"/>
                <a:gd name="G29" fmla="sin 10168 10511949"/>
                <a:gd name="G30" fmla="+- G26 10800 0"/>
                <a:gd name="G31" fmla="+- G27 10800 0"/>
                <a:gd name="G32" fmla="+- G28 10800 0"/>
                <a:gd name="G33" fmla="+- G29 10800 0"/>
                <a:gd name="G34" fmla="+- G19 5400 0"/>
                <a:gd name="G35" fmla="cos G34 -11796480"/>
                <a:gd name="G36" fmla="sin G34 -11796480"/>
                <a:gd name="G37" fmla="+/ -11796480 10511949 2"/>
                <a:gd name="T2" fmla="*/ 180 256 1"/>
                <a:gd name="T3" fmla="*/ 0 256 1"/>
                <a:gd name="G38" fmla="+- G37 T2 T3"/>
                <a:gd name="G39" fmla="?: G2 G37 G38"/>
                <a:gd name="G40" fmla="cos 10800 G39"/>
                <a:gd name="G41" fmla="sin 10800 G39"/>
                <a:gd name="G42" fmla="cos 10168 G39"/>
                <a:gd name="G43" fmla="sin 10168 G39"/>
                <a:gd name="G44" fmla="+- G40 10800 0"/>
                <a:gd name="G45" fmla="+- G41 10800 0"/>
                <a:gd name="G46" fmla="+- G42 10800 0"/>
                <a:gd name="G47" fmla="+- G43 10800 0"/>
                <a:gd name="G48" fmla="+- G35 10800 0"/>
                <a:gd name="G49" fmla="+- G36 10800 0"/>
                <a:gd name="T4" fmla="*/ 21442 w 21600"/>
                <a:gd name="T5" fmla="*/ 8961 h 21600"/>
                <a:gd name="T6" fmla="*/ 316 w 21600"/>
                <a:gd name="T7" fmla="*/ 10800 h 21600"/>
                <a:gd name="T8" fmla="*/ 20819 w 21600"/>
                <a:gd name="T9" fmla="*/ 9069 h 21600"/>
                <a:gd name="T10" fmla="*/ -1918 w 21600"/>
                <a:gd name="T11" fmla="*/ 15328 h 21600"/>
                <a:gd name="T12" fmla="*/ -88 w 21600"/>
                <a:gd name="T13" fmla="*/ 11475 h 21600"/>
                <a:gd name="T14" fmla="*/ 3764 w 21600"/>
                <a:gd name="T15" fmla="*/ 133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21" y="14210"/>
                  </a:moveTo>
                  <a:cubicBezTo>
                    <a:pt x="2663" y="18262"/>
                    <a:pt x="6499" y="20968"/>
                    <a:pt x="10800" y="20968"/>
                  </a:cubicBezTo>
                  <a:cubicBezTo>
                    <a:pt x="16415" y="20968"/>
                    <a:pt x="20968" y="16415"/>
                    <a:pt x="20968" y="10800"/>
                  </a:cubicBezTo>
                  <a:cubicBezTo>
                    <a:pt x="20968" y="5184"/>
                    <a:pt x="16415" y="632"/>
                    <a:pt x="10800" y="632"/>
                  </a:cubicBezTo>
                  <a:cubicBezTo>
                    <a:pt x="5184" y="632"/>
                    <a:pt x="632" y="5184"/>
                    <a:pt x="632" y="10800"/>
                  </a:cubicBezTo>
                  <a:lnTo>
                    <a:pt x="0" y="10800"/>
                  </a:lnTo>
                  <a:cubicBezTo>
                    <a:pt x="0" y="4835"/>
                    <a:pt x="4835" y="0"/>
                    <a:pt x="10800" y="0"/>
                  </a:cubicBezTo>
                  <a:cubicBezTo>
                    <a:pt x="16764" y="0"/>
                    <a:pt x="21600" y="4835"/>
                    <a:pt x="21600" y="10800"/>
                  </a:cubicBezTo>
                  <a:cubicBezTo>
                    <a:pt x="21600" y="16764"/>
                    <a:pt x="16764" y="21600"/>
                    <a:pt x="10800" y="21600"/>
                  </a:cubicBezTo>
                  <a:cubicBezTo>
                    <a:pt x="6232" y="21600"/>
                    <a:pt x="2158" y="18726"/>
                    <a:pt x="625" y="14422"/>
                  </a:cubicBezTo>
                  <a:lnTo>
                    <a:pt x="-1918" y="15328"/>
                  </a:lnTo>
                  <a:lnTo>
                    <a:pt x="-88" y="11475"/>
                  </a:lnTo>
                  <a:lnTo>
                    <a:pt x="3764" y="13305"/>
                  </a:lnTo>
                  <a:lnTo>
                    <a:pt x="1221" y="14210"/>
                  </a:lnTo>
                  <a:close/>
                </a:path>
              </a:pathLst>
            </a:custGeom>
            <a:gradFill>
              <a:gsLst>
                <a:gs pos="25000">
                  <a:schemeClr val="tx2">
                    <a:lumMod val="40000"/>
                    <a:lumOff val="60000"/>
                  </a:schemeClr>
                </a:gs>
                <a:gs pos="75000">
                  <a:schemeClr val="tx2">
                    <a:lumMod val="20000"/>
                    <a:lumOff val="80000"/>
                  </a:schemeClr>
                </a:gs>
              </a:gsLst>
              <a:path path="circle">
                <a:fillToRect l="100000" t="100000"/>
              </a:path>
            </a:gradFill>
            <a:ln w="12700" algn="in">
              <a:solidFill>
                <a:srgbClr val="EEECE1"/>
              </a:solidFill>
              <a:miter lim="800000"/>
              <a:headEnd/>
              <a:tailEnd/>
            </a:ln>
            <a:effectLst>
              <a:outerShdw dist="28398" dir="3806097" algn="ctr" rotWithShape="0">
                <a:srgbClr val="777671"/>
              </a:outerShdw>
            </a:effectLst>
          </p:spPr>
          <p:txBody>
            <a:bodyPr vert="horz" wrap="square" lIns="36576" tIns="36576" rIns="36576" bIns="36576" numCol="1" anchor="t" anchorCtr="0" compatLnSpc="1">
              <a:prstTxWarp prst="textNoShape">
                <a:avLst/>
              </a:prstTxWarp>
            </a:bodyPr>
            <a:lstStyle/>
            <a:p>
              <a:endParaRPr lang="en-US" smtClean="0">
                <a:solidFill>
                  <a:prstClr val="black"/>
                </a:solidFill>
                <a:latin typeface="Arial" pitchFamily="34" charset="0"/>
                <a:cs typeface="Arial" pitchFamily="34" charset="0"/>
              </a:endParaRPr>
            </a:p>
          </p:txBody>
        </p:sp>
      </p:grpSp>
      <p:pic>
        <p:nvPicPr>
          <p:cNvPr id="1027" name="Picture 3"/>
          <p:cNvPicPr>
            <a:picLocks noGrp="1" noChangeAspect="1" noChangeArrowheads="1"/>
          </p:cNvPicPr>
          <p:nvPr>
            <p:ph idx="1"/>
          </p:nvPr>
        </p:nvPicPr>
        <p:blipFill>
          <a:blip r:embed="rId4" cstate="print"/>
          <a:srcRect/>
          <a:stretch>
            <a:fillRect/>
          </a:stretch>
        </p:blipFill>
        <p:spPr bwMode="auto">
          <a:xfrm>
            <a:off x="319261" y="199733"/>
            <a:ext cx="1981200" cy="2562409"/>
          </a:xfrm>
          <a:prstGeom prst="rect">
            <a:avLst/>
          </a:prstGeom>
          <a:noFill/>
          <a:ln w="9525">
            <a:noFill/>
            <a:miter lim="800000"/>
            <a:headEnd/>
            <a:tailEnd/>
          </a:ln>
        </p:spPr>
      </p:pic>
      <p:grpSp>
        <p:nvGrpSpPr>
          <p:cNvPr id="21" name="Group 20"/>
          <p:cNvGrpSpPr/>
          <p:nvPr/>
        </p:nvGrpSpPr>
        <p:grpSpPr>
          <a:xfrm>
            <a:off x="4571974" y="2317098"/>
            <a:ext cx="4317448" cy="3681232"/>
            <a:chOff x="893000" y="2514600"/>
            <a:chExt cx="6701700" cy="3179763"/>
          </a:xfrm>
        </p:grpSpPr>
        <p:grpSp>
          <p:nvGrpSpPr>
            <p:cNvPr id="22" name="Group 4"/>
            <p:cNvGrpSpPr>
              <a:grpSpLocks/>
            </p:cNvGrpSpPr>
            <p:nvPr/>
          </p:nvGrpSpPr>
          <p:grpSpPr bwMode="auto">
            <a:xfrm>
              <a:off x="893000" y="2514600"/>
              <a:ext cx="6701700" cy="3179763"/>
              <a:chOff x="-1738" y="0"/>
              <a:chExt cx="67017" cy="31788"/>
            </a:xfrm>
          </p:grpSpPr>
          <p:sp>
            <p:nvSpPr>
              <p:cNvPr id="33" name="Oval 4"/>
              <p:cNvSpPr>
                <a:spLocks noChangeArrowheads="1"/>
              </p:cNvSpPr>
              <p:nvPr/>
            </p:nvSpPr>
            <p:spPr bwMode="auto">
              <a:xfrm>
                <a:off x="45530" y="6285"/>
                <a:ext cx="19717" cy="9681"/>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lIns="0" tIns="0" rIns="0" bIns="0" anchor="ctr"/>
              <a:lstStyle/>
              <a:p>
                <a:pPr algn="ctr">
                  <a:spcBef>
                    <a:spcPts val="500"/>
                  </a:spcBef>
                  <a:spcAft>
                    <a:spcPts val="500"/>
                  </a:spcAft>
                </a:pPr>
                <a:r>
                  <a:rPr lang="en-US" sz="1100" b="1" dirty="0">
                    <a:solidFill>
                      <a:srgbClr val="FFFFFF"/>
                    </a:solidFill>
                    <a:latin typeface="Calibri" pitchFamily="34" charset="0"/>
                  </a:rPr>
                  <a:t>PROFESSIONAL DEVELOPMENT</a:t>
                </a:r>
                <a:endParaRPr lang="en-US" sz="1100" dirty="0">
                  <a:solidFill>
                    <a:prstClr val="black"/>
                  </a:solidFill>
                </a:endParaRPr>
              </a:p>
            </p:txBody>
          </p:sp>
          <p:sp>
            <p:nvSpPr>
              <p:cNvPr id="34" name="Oval 5"/>
              <p:cNvSpPr>
                <a:spLocks noChangeArrowheads="1"/>
              </p:cNvSpPr>
              <p:nvPr/>
            </p:nvSpPr>
            <p:spPr bwMode="auto">
              <a:xfrm>
                <a:off x="44767" y="15235"/>
                <a:ext cx="20512" cy="9697"/>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anchor="ctr"/>
              <a:lstStyle/>
              <a:p>
                <a:pPr algn="ctr">
                  <a:spcBef>
                    <a:spcPts val="500"/>
                  </a:spcBef>
                  <a:spcAft>
                    <a:spcPts val="500"/>
                  </a:spcAft>
                </a:pPr>
                <a:r>
                  <a:rPr lang="en-US" sz="1100" dirty="0" smtClean="0">
                    <a:solidFill>
                      <a:srgbClr val="FFFFFF"/>
                    </a:solidFill>
                    <a:latin typeface="Calibri" pitchFamily="34" charset="0"/>
                  </a:rPr>
                  <a:t>CONDITIONS </a:t>
                </a:r>
                <a:r>
                  <a:rPr lang="en-US" sz="1100" dirty="0">
                    <a:solidFill>
                      <a:srgbClr val="FFFFFF"/>
                    </a:solidFill>
                    <a:latin typeface="Calibri" pitchFamily="34" charset="0"/>
                  </a:rPr>
                  <a:t>FOR LEARNING</a:t>
                </a:r>
                <a:endParaRPr lang="en-US" sz="1100" dirty="0">
                  <a:solidFill>
                    <a:prstClr val="black"/>
                  </a:solidFill>
                </a:endParaRPr>
              </a:p>
            </p:txBody>
          </p:sp>
          <p:sp>
            <p:nvSpPr>
              <p:cNvPr id="35" name="Oval 6"/>
              <p:cNvSpPr>
                <a:spLocks noChangeArrowheads="1"/>
              </p:cNvSpPr>
              <p:nvPr/>
            </p:nvSpPr>
            <p:spPr bwMode="auto">
              <a:xfrm>
                <a:off x="31718" y="21330"/>
                <a:ext cx="19749" cy="9697"/>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anchor="ctr"/>
              <a:lstStyle/>
              <a:p>
                <a:pPr algn="ctr">
                  <a:spcBef>
                    <a:spcPts val="500"/>
                  </a:spcBef>
                  <a:spcAft>
                    <a:spcPts val="500"/>
                  </a:spcAft>
                </a:pPr>
                <a:r>
                  <a:rPr lang="en-US" sz="1100" dirty="0">
                    <a:solidFill>
                      <a:srgbClr val="FFFFFF"/>
                    </a:solidFill>
                    <a:latin typeface="Calibri" pitchFamily="34" charset="0"/>
                  </a:rPr>
                  <a:t>LEADERSHIP</a:t>
                </a:r>
                <a:endParaRPr lang="en-US" sz="1100" dirty="0">
                  <a:solidFill>
                    <a:prstClr val="black"/>
                  </a:solidFill>
                </a:endParaRPr>
              </a:p>
            </p:txBody>
          </p:sp>
          <p:sp>
            <p:nvSpPr>
              <p:cNvPr id="36" name="Oval 7"/>
              <p:cNvSpPr>
                <a:spLocks noChangeArrowheads="1"/>
              </p:cNvSpPr>
              <p:nvPr/>
            </p:nvSpPr>
            <p:spPr bwMode="auto">
              <a:xfrm>
                <a:off x="31052" y="0"/>
                <a:ext cx="19749" cy="9697"/>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lIns="0" tIns="0" rIns="0" bIns="0" anchor="ctr"/>
              <a:lstStyle/>
              <a:p>
                <a:pPr algn="ctr">
                  <a:spcBef>
                    <a:spcPts val="500"/>
                  </a:spcBef>
                  <a:spcAft>
                    <a:spcPts val="500"/>
                  </a:spcAft>
                </a:pPr>
                <a:r>
                  <a:rPr lang="en-US" sz="1100" b="1" dirty="0">
                    <a:solidFill>
                      <a:srgbClr val="FFFFFF"/>
                    </a:solidFill>
                    <a:latin typeface="Calibri" pitchFamily="34" charset="0"/>
                  </a:rPr>
                  <a:t>COMMUNITY &amp; FAMILY</a:t>
                </a:r>
              </a:p>
            </p:txBody>
          </p:sp>
          <p:sp>
            <p:nvSpPr>
              <p:cNvPr id="37" name="Oval 8"/>
              <p:cNvSpPr>
                <a:spLocks noChangeArrowheads="1"/>
              </p:cNvSpPr>
              <p:nvPr/>
            </p:nvSpPr>
            <p:spPr bwMode="auto">
              <a:xfrm>
                <a:off x="12954" y="22091"/>
                <a:ext cx="20321" cy="9697"/>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lIns="0" rIns="0" anchor="ctr"/>
              <a:lstStyle/>
              <a:p>
                <a:pPr algn="ctr">
                  <a:spcBef>
                    <a:spcPts val="500"/>
                  </a:spcBef>
                  <a:spcAft>
                    <a:spcPts val="500"/>
                  </a:spcAft>
                </a:pPr>
                <a:r>
                  <a:rPr lang="en-US" sz="1100" dirty="0">
                    <a:solidFill>
                      <a:srgbClr val="FFFFFF"/>
                    </a:solidFill>
                    <a:latin typeface="Calibri" pitchFamily="34" charset="0"/>
                  </a:rPr>
                  <a:t>ASSESSMENT</a:t>
                </a:r>
                <a:endParaRPr lang="en-US" sz="1100" dirty="0">
                  <a:solidFill>
                    <a:prstClr val="black"/>
                  </a:solidFill>
                </a:endParaRPr>
              </a:p>
            </p:txBody>
          </p:sp>
          <p:sp>
            <p:nvSpPr>
              <p:cNvPr id="38" name="Oval 9"/>
              <p:cNvSpPr>
                <a:spLocks noChangeArrowheads="1"/>
              </p:cNvSpPr>
              <p:nvPr/>
            </p:nvSpPr>
            <p:spPr bwMode="auto">
              <a:xfrm>
                <a:off x="0" y="7142"/>
                <a:ext cx="19749" cy="9697"/>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anchor="ctr"/>
              <a:lstStyle/>
              <a:p>
                <a:pPr algn="ctr">
                  <a:spcBef>
                    <a:spcPts val="500"/>
                  </a:spcBef>
                  <a:spcAft>
                    <a:spcPts val="500"/>
                  </a:spcAft>
                </a:pPr>
                <a:r>
                  <a:rPr lang="en-US" sz="1000" dirty="0">
                    <a:solidFill>
                      <a:srgbClr val="FFFFFF"/>
                    </a:solidFill>
                    <a:latin typeface="Calibri" pitchFamily="34" charset="0"/>
                  </a:rPr>
                  <a:t>CURRICULUM</a:t>
                </a:r>
                <a:endParaRPr lang="en-US" sz="1000" dirty="0">
                  <a:solidFill>
                    <a:prstClr val="black"/>
                  </a:solidFill>
                </a:endParaRPr>
              </a:p>
            </p:txBody>
          </p:sp>
          <p:sp>
            <p:nvSpPr>
              <p:cNvPr id="39" name="Oval 10"/>
              <p:cNvSpPr>
                <a:spLocks noChangeArrowheads="1"/>
              </p:cNvSpPr>
              <p:nvPr/>
            </p:nvSpPr>
            <p:spPr bwMode="auto">
              <a:xfrm>
                <a:off x="-1738" y="15902"/>
                <a:ext cx="20852" cy="9427"/>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lIns="0" rIns="0" anchor="ctr"/>
              <a:lstStyle/>
              <a:p>
                <a:pPr algn="ctr">
                  <a:spcBef>
                    <a:spcPts val="500"/>
                  </a:spcBef>
                  <a:spcAft>
                    <a:spcPts val="500"/>
                  </a:spcAft>
                </a:pPr>
                <a:r>
                  <a:rPr lang="en-US" sz="1100" dirty="0" smtClean="0">
                    <a:solidFill>
                      <a:srgbClr val="FFFFFF"/>
                    </a:solidFill>
                    <a:latin typeface="Calibri" pitchFamily="34" charset="0"/>
                  </a:rPr>
                  <a:t>INSTRUCTION</a:t>
                </a:r>
                <a:endParaRPr lang="en-US" sz="1100" dirty="0">
                  <a:solidFill>
                    <a:prstClr val="black"/>
                  </a:solidFill>
                </a:endParaRPr>
              </a:p>
            </p:txBody>
          </p:sp>
          <p:sp>
            <p:nvSpPr>
              <p:cNvPr id="40" name="Oval 11"/>
              <p:cNvSpPr>
                <a:spLocks noChangeArrowheads="1"/>
              </p:cNvSpPr>
              <p:nvPr/>
            </p:nvSpPr>
            <p:spPr bwMode="auto">
              <a:xfrm>
                <a:off x="12954" y="0"/>
                <a:ext cx="19717" cy="9681"/>
              </a:xfrm>
              <a:prstGeom prst="ellipse">
                <a:avLst/>
              </a:prstGeom>
              <a:gradFill rotWithShape="1">
                <a:gsLst>
                  <a:gs pos="0">
                    <a:srgbClr val="2C5D98"/>
                  </a:gs>
                  <a:gs pos="80000">
                    <a:srgbClr val="3C7BC7"/>
                  </a:gs>
                  <a:gs pos="100000">
                    <a:srgbClr val="3A7CCB"/>
                  </a:gs>
                </a:gsLst>
                <a:lin ang="16200000"/>
              </a:gradFill>
              <a:ln w="9525">
                <a:solidFill>
                  <a:srgbClr val="4579B8"/>
                </a:solidFill>
                <a:round/>
                <a:headEnd/>
                <a:tailEnd/>
              </a:ln>
              <a:effectLst>
                <a:outerShdw dist="23000" dir="5400000" rotWithShape="0">
                  <a:srgbClr val="000000">
                    <a:alpha val="34998"/>
                  </a:srgbClr>
                </a:outerShdw>
              </a:effectLst>
            </p:spPr>
            <p:txBody>
              <a:bodyPr anchor="ctr"/>
              <a:lstStyle/>
              <a:p>
                <a:pPr algn="ctr">
                  <a:spcBef>
                    <a:spcPts val="500"/>
                  </a:spcBef>
                  <a:spcAft>
                    <a:spcPts val="500"/>
                  </a:spcAft>
                </a:pPr>
                <a:r>
                  <a:rPr lang="en-US" sz="1000" b="1" dirty="0">
                    <a:solidFill>
                      <a:srgbClr val="FFFFFF"/>
                    </a:solidFill>
                    <a:latin typeface="Calibri" pitchFamily="34" charset="0"/>
                  </a:rPr>
                  <a:t>COMPREHENSIVE  PLANNING</a:t>
                </a:r>
              </a:p>
            </p:txBody>
          </p:sp>
        </p:grpSp>
        <p:grpSp>
          <p:nvGrpSpPr>
            <p:cNvPr id="23" name="Group 34"/>
            <p:cNvGrpSpPr>
              <a:grpSpLocks/>
            </p:cNvGrpSpPr>
            <p:nvPr/>
          </p:nvGrpSpPr>
          <p:grpSpPr bwMode="auto">
            <a:xfrm>
              <a:off x="3629025" y="3648075"/>
              <a:ext cx="2017713" cy="842963"/>
              <a:chOff x="5818" y="1427"/>
              <a:chExt cx="20179" cy="8432"/>
            </a:xfrm>
          </p:grpSpPr>
          <p:pic>
            <p:nvPicPr>
              <p:cNvPr id="31" name="Picture 23" descr="http://www.familybc.org/images/famfocus/StickPeopl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8" y="1427"/>
                <a:ext cx="14132" cy="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urved Connector 33"/>
              <p:cNvCxnSpPr>
                <a:cxnSpLocks noChangeShapeType="1"/>
              </p:cNvCxnSpPr>
              <p:nvPr/>
            </p:nvCxnSpPr>
            <p:spPr bwMode="auto">
              <a:xfrm>
                <a:off x="20663" y="6890"/>
                <a:ext cx="5334" cy="1784"/>
              </a:xfrm>
              <a:prstGeom prst="curvedConnector3">
                <a:avLst>
                  <a:gd name="adj1" fmla="val 50000"/>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grpSp>
        <p:cxnSp>
          <p:nvCxnSpPr>
            <p:cNvPr id="24" name="Curved Connector 33"/>
            <p:cNvCxnSpPr>
              <a:cxnSpLocks noChangeShapeType="1"/>
            </p:cNvCxnSpPr>
            <p:nvPr/>
          </p:nvCxnSpPr>
          <p:spPr bwMode="auto">
            <a:xfrm flipV="1">
              <a:off x="5029200" y="3733800"/>
              <a:ext cx="514350" cy="334963"/>
            </a:xfrm>
            <a:prstGeom prst="curvedConnector3">
              <a:avLst>
                <a:gd name="adj1" fmla="val 43074"/>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cxnSp>
          <p:nvCxnSpPr>
            <p:cNvPr id="25" name="Curved Connector 33"/>
            <p:cNvCxnSpPr>
              <a:cxnSpLocks noChangeShapeType="1"/>
            </p:cNvCxnSpPr>
            <p:nvPr/>
          </p:nvCxnSpPr>
          <p:spPr bwMode="auto">
            <a:xfrm rot="5400000" flipH="1" flipV="1">
              <a:off x="4762500" y="3619500"/>
              <a:ext cx="304800" cy="76200"/>
            </a:xfrm>
            <a:prstGeom prst="curvedConnector3">
              <a:avLst>
                <a:gd name="adj1" fmla="val 50000"/>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cxnSp>
          <p:nvCxnSpPr>
            <p:cNvPr id="26" name="Curved Connector 33"/>
            <p:cNvCxnSpPr>
              <a:cxnSpLocks noChangeShapeType="1"/>
            </p:cNvCxnSpPr>
            <p:nvPr/>
          </p:nvCxnSpPr>
          <p:spPr bwMode="auto">
            <a:xfrm>
              <a:off x="3124200" y="3962400"/>
              <a:ext cx="533400" cy="177800"/>
            </a:xfrm>
            <a:prstGeom prst="curvedConnector3">
              <a:avLst>
                <a:gd name="adj1" fmla="val 50000"/>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cxnSp>
          <p:nvCxnSpPr>
            <p:cNvPr id="27" name="Curved Connector 33"/>
            <p:cNvCxnSpPr>
              <a:cxnSpLocks noChangeShapeType="1"/>
            </p:cNvCxnSpPr>
            <p:nvPr/>
          </p:nvCxnSpPr>
          <p:spPr bwMode="auto">
            <a:xfrm flipV="1">
              <a:off x="3200400" y="4343400"/>
              <a:ext cx="533400" cy="152400"/>
            </a:xfrm>
            <a:prstGeom prst="curvedConnector3">
              <a:avLst>
                <a:gd name="adj1" fmla="val 50000"/>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Curved Connector 33"/>
            <p:cNvCxnSpPr>
              <a:cxnSpLocks noChangeShapeType="1"/>
            </p:cNvCxnSpPr>
            <p:nvPr/>
          </p:nvCxnSpPr>
          <p:spPr bwMode="auto">
            <a:xfrm rot="5400000" flipH="1" flipV="1">
              <a:off x="4000500" y="4533900"/>
              <a:ext cx="304800" cy="76200"/>
            </a:xfrm>
            <a:prstGeom prst="curvedConnector3">
              <a:avLst>
                <a:gd name="adj1" fmla="val 50000"/>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cxnSp>
          <p:nvCxnSpPr>
            <p:cNvPr id="29" name="Curved Connector 33"/>
            <p:cNvCxnSpPr>
              <a:cxnSpLocks noChangeShapeType="1"/>
            </p:cNvCxnSpPr>
            <p:nvPr/>
          </p:nvCxnSpPr>
          <p:spPr bwMode="auto">
            <a:xfrm>
              <a:off x="4648200" y="4495800"/>
              <a:ext cx="381000" cy="152400"/>
            </a:xfrm>
            <a:prstGeom prst="curvedConnector3">
              <a:avLst>
                <a:gd name="adj1" fmla="val 50000"/>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cxnSp>
          <p:nvCxnSpPr>
            <p:cNvPr id="30" name="Curved Connector 33"/>
            <p:cNvCxnSpPr>
              <a:cxnSpLocks noChangeShapeType="1"/>
            </p:cNvCxnSpPr>
            <p:nvPr/>
          </p:nvCxnSpPr>
          <p:spPr bwMode="auto">
            <a:xfrm>
              <a:off x="3581400" y="3581400"/>
              <a:ext cx="533400" cy="177800"/>
            </a:xfrm>
            <a:prstGeom prst="curvedConnector3">
              <a:avLst>
                <a:gd name="adj1" fmla="val 50000"/>
              </a:avLst>
            </a:prstGeom>
            <a:noFill/>
            <a:ln w="28575">
              <a:solidFill>
                <a:srgbClr val="4579B8"/>
              </a:solidFill>
              <a:round/>
              <a:headEnd type="arrow" w="med" len="me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87301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ISBE Family Engagement Website</a:t>
            </a:r>
            <a:br>
              <a:rPr lang="en-US" dirty="0" smtClean="0"/>
            </a:br>
            <a:r>
              <a:rPr lang="en-US" dirty="0" smtClean="0">
                <a:hlinkClick r:id="rId3"/>
              </a:rPr>
              <a:t>www.illinoisparents.org</a:t>
            </a:r>
            <a:r>
              <a:rPr lang="en-US" dirty="0" smtClean="0"/>
              <a:t>  </a:t>
            </a:r>
            <a:endParaRPr lang="en-US"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951230" y="1481138"/>
            <a:ext cx="7241539" cy="4525962"/>
          </a:xfrm>
          <a:prstGeom prst="rect">
            <a:avLst/>
          </a:prstGeom>
          <a:noFill/>
          <a:ln w="9525">
            <a:noFill/>
            <a:miter lim="800000"/>
            <a:headEnd/>
            <a:tailEnd/>
          </a:ln>
        </p:spPr>
      </p:pic>
      <p:sp>
        <p:nvSpPr>
          <p:cNvPr id="5" name="Rectangle 4"/>
          <p:cNvSpPr/>
          <p:nvPr/>
        </p:nvSpPr>
        <p:spPr>
          <a:xfrm>
            <a:off x="838200" y="5257801"/>
            <a:ext cx="7924800" cy="738664"/>
          </a:xfrm>
          <a:prstGeom prst="rect">
            <a:avLst/>
          </a:prstGeom>
        </p:spPr>
        <p:txBody>
          <a:bodyPr wrap="square">
            <a:spAutoFit/>
          </a:bodyPr>
          <a:lstStyle/>
          <a:p>
            <a:pPr fontAlgn="auto">
              <a:spcBef>
                <a:spcPts val="0"/>
              </a:spcBef>
              <a:spcAft>
                <a:spcPts val="0"/>
              </a:spcAft>
              <a:buNone/>
              <a:defRPr/>
            </a:pPr>
            <a:r>
              <a:rPr lang="en-US" sz="2400" dirty="0" smtClean="0">
                <a:solidFill>
                  <a:schemeClr val="bg1"/>
                </a:solidFill>
                <a:effectLst>
                  <a:outerShdw blurRad="38100" dist="38100" dir="2700000" algn="tl">
                    <a:srgbClr val="000000">
                      <a:alpha val="43137"/>
                    </a:srgbClr>
                  </a:outerShdw>
                </a:effectLst>
              </a:rPr>
              <a:t/>
            </a:r>
            <a:br>
              <a:rPr lang="en-US" sz="2400" dirty="0" smtClean="0">
                <a:solidFill>
                  <a:schemeClr val="bg1"/>
                </a:solidFill>
                <a:effectLst>
                  <a:outerShdw blurRad="38100" dist="38100" dir="2700000" algn="tl">
                    <a:srgbClr val="000000">
                      <a:alpha val="43137"/>
                    </a:srgbClr>
                  </a:outerShdw>
                </a:effectLst>
              </a:rPr>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127" y="1481138"/>
            <a:ext cx="6705745" cy="4525962"/>
          </a:xfrm>
        </p:spPr>
      </p:pic>
      <p:sp>
        <p:nvSpPr>
          <p:cNvPr id="132101" name="Slide Number Placeholder 1"/>
          <p:cNvSpPr>
            <a:spLocks noGrp="1"/>
          </p:cNvSpPr>
          <p:nvPr>
            <p:ph type="sldNum" sz="quarter" idx="12"/>
          </p:nvPr>
        </p:nvSpPr>
        <p:spPr bwMode="auto">
          <a:noFill/>
          <a:ln>
            <a:miter lim="800000"/>
            <a:headEnd/>
            <a:tailEnd/>
          </a:ln>
        </p:spPr>
        <p:txBody>
          <a:bodyPr/>
          <a:lstStyle/>
          <a:p>
            <a:fld id="{D524491A-98BB-7146-B907-9D4C770EB3D2}" type="slidenum">
              <a:rPr lang="en-US"/>
              <a:pPr/>
              <a:t>28</a:t>
            </a:fld>
            <a:endParaRPr lang="en-US" dirty="0"/>
          </a:p>
        </p:txBody>
      </p:sp>
      <p:sp>
        <p:nvSpPr>
          <p:cNvPr id="137218" name="Title 1"/>
          <p:cNvSpPr>
            <a:spLocks noGrp="1"/>
          </p:cNvSpPr>
          <p:nvPr>
            <p:ph type="title"/>
          </p:nvPr>
        </p:nvSpPr>
        <p:spPr/>
        <p:txBody>
          <a:bodyPr>
            <a:normAutofit fontScale="90000"/>
          </a:bodyPr>
          <a:lstStyle/>
          <a:p>
            <a:pPr algn="ctr" eaLnBrk="1" hangingPunct="1">
              <a:defRPr/>
            </a:pPr>
            <a:r>
              <a:rPr lang="en-US" sz="7200" b="1" dirty="0" smtClean="0">
                <a:effectLst>
                  <a:outerShdw blurRad="38100" dist="38100" dir="2700000" algn="tl">
                    <a:srgbClr val="000000"/>
                  </a:outerShdw>
                </a:effectLst>
                <a:latin typeface="Arial" pitchFamily="-1" charset="0"/>
                <a:ea typeface="Arial" pitchFamily="-1" charset="0"/>
                <a:cs typeface="Arial" pitchFamily="-1" charset="0"/>
              </a:rPr>
              <a:t>Q &amp; A</a:t>
            </a:r>
            <a:endParaRPr lang="en-US" sz="7200" dirty="0">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24644439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52475" y="4191000"/>
            <a:ext cx="3276600" cy="762000"/>
          </a:xfrm>
          <a:solidFill>
            <a:schemeClr val="tx2">
              <a:lumMod val="20000"/>
              <a:lumOff val="80000"/>
            </a:schemeClr>
          </a:solidFill>
          <a:ln w="38100"/>
        </p:spPr>
        <p:txBody>
          <a:bodyPr/>
          <a:lstStyle/>
          <a:p>
            <a:pPr algn="ctr"/>
            <a:r>
              <a:rPr lang="en-US" dirty="0" smtClean="0">
                <a:solidFill>
                  <a:schemeClr val="tx2">
                    <a:lumMod val="75000"/>
                  </a:schemeClr>
                </a:solidFill>
              </a:rPr>
              <a:t>Early Childhood</a:t>
            </a:r>
            <a:endParaRPr lang="en-US" dirty="0">
              <a:solidFill>
                <a:schemeClr val="tx2">
                  <a:lumMod val="75000"/>
                </a:schemeClr>
              </a:solidFill>
            </a:endParaRPr>
          </a:p>
        </p:txBody>
      </p:sp>
      <p:sp>
        <p:nvSpPr>
          <p:cNvPr id="9" name="Text Placeholder 8"/>
          <p:cNvSpPr>
            <a:spLocks noGrp="1"/>
          </p:cNvSpPr>
          <p:nvPr>
            <p:ph type="body" sz="half" idx="3"/>
          </p:nvPr>
        </p:nvSpPr>
        <p:spPr>
          <a:xfrm>
            <a:off x="4867275" y="4191000"/>
            <a:ext cx="3429000" cy="762000"/>
          </a:xfrm>
          <a:solidFill>
            <a:schemeClr val="accent2">
              <a:lumMod val="20000"/>
              <a:lumOff val="80000"/>
            </a:schemeClr>
          </a:solidFill>
          <a:ln w="38100"/>
        </p:spPr>
        <p:txBody>
          <a:bodyPr/>
          <a:lstStyle/>
          <a:p>
            <a:pPr algn="ctr"/>
            <a:r>
              <a:rPr lang="en-US" dirty="0" smtClean="0">
                <a:solidFill>
                  <a:schemeClr val="accent2">
                    <a:lumMod val="75000"/>
                  </a:schemeClr>
                </a:solidFill>
              </a:rPr>
              <a:t>Early Elementary</a:t>
            </a:r>
            <a:endParaRPr lang="en-US" dirty="0">
              <a:solidFill>
                <a:schemeClr val="accent2">
                  <a:lumMod val="75000"/>
                </a:schemeClr>
              </a:solidFill>
            </a:endParaRPr>
          </a:p>
        </p:txBody>
      </p:sp>
      <p:sp>
        <p:nvSpPr>
          <p:cNvPr id="13" name="Content Placeholder 12"/>
          <p:cNvSpPr>
            <a:spLocks noGrp="1"/>
          </p:cNvSpPr>
          <p:nvPr>
            <p:ph sz="quarter" idx="2"/>
          </p:nvPr>
        </p:nvSpPr>
        <p:spPr>
          <a:xfrm>
            <a:off x="457200" y="1219200"/>
            <a:ext cx="8229600" cy="2438400"/>
          </a:xfrm>
        </p:spPr>
        <p:txBody>
          <a:bodyPr>
            <a:noAutofit/>
          </a:bodyPr>
          <a:lstStyle/>
          <a:p>
            <a:r>
              <a:rPr lang="en-US" sz="1900" dirty="0" smtClean="0"/>
              <a:t>Through alignment efforts across birth to grade 3, we can improve transitions for children and families and improve educational outcomes.</a:t>
            </a:r>
          </a:p>
          <a:p>
            <a:endParaRPr lang="en-US" sz="1900" dirty="0" smtClean="0"/>
          </a:p>
          <a:p>
            <a:r>
              <a:rPr lang="en-US" sz="1900" dirty="0" smtClean="0"/>
              <a:t>A seamless system of education from birth, through kindergarten, and into elementary school is key to maximizing impact of early childhood investments.</a:t>
            </a:r>
          </a:p>
        </p:txBody>
      </p:sp>
      <p:sp>
        <p:nvSpPr>
          <p:cNvPr id="7" name="Title 1"/>
          <p:cNvSpPr txBox="1">
            <a:spLocks/>
          </p:cNvSpPr>
          <p:nvPr/>
        </p:nvSpPr>
        <p:spPr>
          <a:xfrm>
            <a:off x="457200" y="228600"/>
            <a:ext cx="8229600" cy="1143000"/>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Continuity in the Early Years</a:t>
            </a:r>
            <a:br>
              <a:rPr lang="en-US" sz="3600" dirty="0" smtClean="0"/>
            </a:br>
            <a:r>
              <a:rPr lang="en-US" sz="3600" dirty="0" smtClean="0"/>
              <a:t>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4000" dirty="0"/>
          </a:p>
        </p:txBody>
      </p:sp>
      <p:sp>
        <p:nvSpPr>
          <p:cNvPr id="10" name="Text Placeholder 7"/>
          <p:cNvSpPr txBox="1">
            <a:spLocks/>
          </p:cNvSpPr>
          <p:nvPr/>
        </p:nvSpPr>
        <p:spPr>
          <a:xfrm>
            <a:off x="4105275" y="4191000"/>
            <a:ext cx="685800" cy="762000"/>
          </a:xfrm>
          <a:prstGeom prst="rect">
            <a:avLst/>
          </a:prstGeom>
          <a:solidFill>
            <a:schemeClr val="accent4">
              <a:lumMod val="20000"/>
              <a:lumOff val="80000"/>
            </a:schemeClr>
          </a:solidFill>
          <a:ln w="38100">
            <a:solidFill>
              <a:schemeClr val="accent1"/>
            </a:solidFill>
            <a:miter lim="800000"/>
          </a:ln>
        </p:spPr>
        <p:txBody>
          <a:bodyPr vert="horz" lIns="182880" anchor="ctr">
            <a:normAutofit/>
          </a:bodyPr>
          <a:lstStyle>
            <a:lvl1pPr marL="0" indent="0" algn="l" rtl="0" eaLnBrk="1" latinLnBrk="0" hangingPunct="1">
              <a:spcBef>
                <a:spcPts val="400"/>
              </a:spcBef>
              <a:spcAft>
                <a:spcPts val="0"/>
              </a:spcAft>
              <a:buClr>
                <a:schemeClr val="accent1"/>
              </a:buClr>
              <a:buSzPct val="68000"/>
              <a:buFont typeface="Wingdings 3"/>
              <a:buNone/>
              <a:defRPr kumimoji="0" sz="2400" b="0" kern="1200">
                <a:solidFill>
                  <a:schemeClr val="bg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0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0" sz="18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r>
              <a:rPr lang="en-US" dirty="0" smtClean="0">
                <a:solidFill>
                  <a:schemeClr val="accent4">
                    <a:lumMod val="75000"/>
                  </a:schemeClr>
                </a:solidFill>
              </a:rPr>
              <a:t>K</a:t>
            </a:r>
            <a:endParaRPr lang="en-US" dirty="0">
              <a:solidFill>
                <a:schemeClr val="accent4">
                  <a:lumMod val="75000"/>
                </a:schemeClr>
              </a:solidFill>
            </a:endParaRPr>
          </a:p>
        </p:txBody>
      </p:sp>
      <p:sp>
        <p:nvSpPr>
          <p:cNvPr id="17" name="Right Arrow 16"/>
          <p:cNvSpPr/>
          <p:nvPr/>
        </p:nvSpPr>
        <p:spPr>
          <a:xfrm>
            <a:off x="752475" y="4953000"/>
            <a:ext cx="403859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90973" y="3810000"/>
            <a:ext cx="4305302"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52475" y="3810000"/>
            <a:ext cx="3238499" cy="37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4835386" y="4914900"/>
            <a:ext cx="3470414"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7"/>
          <p:cNvSpPr txBox="1">
            <a:spLocks/>
          </p:cNvSpPr>
          <p:nvPr/>
        </p:nvSpPr>
        <p:spPr>
          <a:xfrm>
            <a:off x="771526" y="5867400"/>
            <a:ext cx="7534274" cy="762000"/>
          </a:xfrm>
          <a:prstGeom prst="rect">
            <a:avLst/>
          </a:prstGeom>
          <a:gradFill flip="none" rotWithShape="1">
            <a:gsLst>
              <a:gs pos="0">
                <a:schemeClr val="tx2">
                  <a:lumMod val="40000"/>
                  <a:lumOff val="60000"/>
                </a:schemeClr>
              </a:gs>
              <a:gs pos="100000">
                <a:schemeClr val="accent2">
                  <a:lumMod val="40000"/>
                  <a:lumOff val="60000"/>
                </a:schemeClr>
              </a:gs>
            </a:gsLst>
            <a:lin ang="0" scaled="1"/>
            <a:tileRect/>
          </a:gradFill>
          <a:ln w="38100">
            <a:solidFill>
              <a:schemeClr val="accent1"/>
            </a:solidFill>
            <a:miter lim="800000"/>
          </a:ln>
        </p:spPr>
        <p:txBody>
          <a:bodyPr vert="horz" lIns="182880" anchor="ctr">
            <a:normAutofit/>
          </a:bodyPr>
          <a:lstStyle>
            <a:lvl1pPr marL="0" indent="0" algn="l" rtl="0" eaLnBrk="1" latinLnBrk="0" hangingPunct="1">
              <a:spcBef>
                <a:spcPts val="400"/>
              </a:spcBef>
              <a:spcAft>
                <a:spcPts val="0"/>
              </a:spcAft>
              <a:buClr>
                <a:schemeClr val="accent1"/>
              </a:buClr>
              <a:buSzPct val="68000"/>
              <a:buFont typeface="Wingdings 3"/>
              <a:buNone/>
              <a:defRPr kumimoji="0" sz="2400" b="0" kern="1200">
                <a:solidFill>
                  <a:schemeClr val="bg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0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0" sz="18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r>
              <a:rPr lang="en-US" dirty="0" smtClean="0">
                <a:solidFill>
                  <a:schemeClr val="tx2">
                    <a:lumMod val="75000"/>
                  </a:schemeClr>
                </a:solidFill>
              </a:rPr>
              <a:t>Early Childhood	  K	Early Elementary</a:t>
            </a:r>
            <a:endParaRPr lang="en-US" dirty="0">
              <a:solidFill>
                <a:schemeClr val="tx2">
                  <a:lumMod val="75000"/>
                </a:schemeClr>
              </a:solidFill>
            </a:endParaRPr>
          </a:p>
        </p:txBody>
      </p:sp>
      <p:sp>
        <p:nvSpPr>
          <p:cNvPr id="26" name="Chevron 25"/>
          <p:cNvSpPr/>
          <p:nvPr/>
        </p:nvSpPr>
        <p:spPr>
          <a:xfrm rot="5400000">
            <a:off x="1571626" y="5372100"/>
            <a:ext cx="3048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5400000">
            <a:off x="7362826" y="5372100"/>
            <a:ext cx="3048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2219326" y="5410200"/>
            <a:ext cx="4914900" cy="369332"/>
          </a:xfrm>
          <a:prstGeom prst="rect">
            <a:avLst/>
          </a:prstGeom>
          <a:noFill/>
        </p:spPr>
        <p:txBody>
          <a:bodyPr wrap="square" rtlCol="0">
            <a:spAutoFit/>
          </a:bodyPr>
          <a:lstStyle/>
          <a:p>
            <a:r>
              <a:rPr lang="en-US" dirty="0" smtClean="0">
                <a:solidFill>
                  <a:srgbClr val="C00000"/>
                </a:solidFill>
              </a:rPr>
              <a:t>Alignment Efforts Will Improve Transitions</a:t>
            </a:r>
            <a:endParaRPr lang="en-US" dirty="0">
              <a:solidFill>
                <a:srgbClr val="C00000"/>
              </a:solidFill>
            </a:endParaRPr>
          </a:p>
        </p:txBody>
      </p:sp>
    </p:spTree>
    <p:extLst>
      <p:ext uri="{BB962C8B-B14F-4D97-AF65-F5344CB8AC3E}">
        <p14:creationId xmlns:p14="http://schemas.microsoft.com/office/powerpoint/2010/main" val="70444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Organization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6131110"/>
              </p:ext>
            </p:extLst>
          </p:nvPr>
        </p:nvGraphicFramePr>
        <p:xfrm>
          <a:off x="457200" y="1600200"/>
          <a:ext cx="8229599" cy="2315686"/>
        </p:xfrm>
        <a:graphic>
          <a:graphicData uri="http://schemas.openxmlformats.org/drawingml/2006/table">
            <a:tbl>
              <a:tblPr firstRow="1" firstCol="1" bandRow="1"/>
              <a:tblGrid>
                <a:gridCol w="1323260"/>
                <a:gridCol w="1267540"/>
                <a:gridCol w="1371600"/>
                <a:gridCol w="1219200"/>
                <a:gridCol w="1066800"/>
                <a:gridCol w="1066800"/>
                <a:gridCol w="914399"/>
              </a:tblGrid>
              <a:tr h="156592">
                <a:tc rowSpan="2">
                  <a:txBody>
                    <a:bodyPr/>
                    <a:lstStyle/>
                    <a:p>
                      <a:pPr algn="ctr">
                        <a:lnSpc>
                          <a:spcPct val="115000"/>
                        </a:lnSpc>
                      </a:pPr>
                      <a:r>
                        <a:rPr lang="en-US" sz="1200" b="1" dirty="0">
                          <a:effectLst/>
                          <a:latin typeface="Calibri"/>
                        </a:rPr>
                        <a:t>Core Components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en-US" sz="1200" b="1" dirty="0">
                          <a:effectLst/>
                          <a:latin typeface="Calibri"/>
                        </a:rPr>
                        <a:t>Early Childhood</a:t>
                      </a:r>
                      <a:endParaRPr lang="en-US" sz="1200" dirty="0">
                        <a:effectLst/>
                        <a:latin typeface="Calibri"/>
                      </a:endParaRPr>
                    </a:p>
                  </a:txBody>
                  <a:tcPr marL="61275" marR="6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gridSpan="4">
                  <a:txBody>
                    <a:bodyPr/>
                    <a:lstStyle/>
                    <a:p>
                      <a:pPr algn="ctr">
                        <a:lnSpc>
                          <a:spcPct val="115000"/>
                        </a:lnSpc>
                      </a:pPr>
                      <a:r>
                        <a:rPr lang="en-US" sz="1200" b="1" dirty="0">
                          <a:effectLst/>
                          <a:latin typeface="Calibri"/>
                        </a:rPr>
                        <a:t>Early Elementary</a:t>
                      </a:r>
                      <a:endParaRPr lang="en-US" sz="1200" dirty="0">
                        <a:effectLst/>
                        <a:latin typeface="Calibri"/>
                      </a:endParaRPr>
                    </a:p>
                  </a:txBody>
                  <a:tcPr marL="61275" marR="6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8574">
                <a:tc vMerge="1">
                  <a:txBody>
                    <a:bodyPr/>
                    <a:lstStyle/>
                    <a:p>
                      <a:endParaRPr lang="en-US"/>
                    </a:p>
                  </a:txBody>
                  <a:tcPr/>
                </a:tc>
                <a:tc>
                  <a:txBody>
                    <a:bodyPr/>
                    <a:lstStyle/>
                    <a:p>
                      <a:pPr algn="ctr">
                        <a:lnSpc>
                          <a:spcPct val="115000"/>
                        </a:lnSpc>
                      </a:pPr>
                      <a:r>
                        <a:rPr lang="en-US" sz="1200" b="1" dirty="0">
                          <a:effectLst/>
                          <a:latin typeface="Calibri"/>
                        </a:rPr>
                        <a:t>Birth to Age 3 Years</a:t>
                      </a:r>
                      <a:endParaRPr lang="en-US" sz="1200" dirty="0">
                        <a:effectLst/>
                        <a:latin typeface="Calibri"/>
                      </a:endParaRP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Preschool</a:t>
                      </a:r>
                      <a:endParaRPr lang="en-US" sz="1200" dirty="0">
                        <a:effectLst/>
                        <a:latin typeface="Calibri"/>
                      </a:endParaRPr>
                    </a:p>
                    <a:p>
                      <a:pPr algn="ctr">
                        <a:lnSpc>
                          <a:spcPct val="115000"/>
                        </a:lnSpc>
                      </a:pPr>
                      <a:r>
                        <a:rPr lang="en-US" sz="1200" b="1" dirty="0">
                          <a:effectLst/>
                          <a:latin typeface="Calibri"/>
                        </a:rPr>
                        <a:t>Age 3 to 5 Years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a:effectLst/>
                          <a:latin typeface="Calibri"/>
                        </a:rPr>
                        <a:t>Kindergarten</a:t>
                      </a:r>
                      <a:endParaRPr lang="en-US" sz="1200">
                        <a:effectLst/>
                        <a:latin typeface="Calibri"/>
                      </a:endParaRP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1</a:t>
                      </a:r>
                      <a:r>
                        <a:rPr lang="en-US" sz="1200" b="1" baseline="30000" dirty="0">
                          <a:effectLst/>
                          <a:latin typeface="Calibri"/>
                        </a:rPr>
                        <a:t>st</a:t>
                      </a:r>
                      <a:r>
                        <a:rPr lang="en-US" sz="1200" b="1" dirty="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2</a:t>
                      </a:r>
                      <a:r>
                        <a:rPr lang="en-US" sz="1200" b="1" baseline="30000" dirty="0">
                          <a:effectLst/>
                          <a:latin typeface="Calibri"/>
                        </a:rPr>
                        <a:t>nd</a:t>
                      </a:r>
                      <a:r>
                        <a:rPr lang="en-US" sz="1200" b="1" dirty="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b="1" dirty="0">
                          <a:effectLst/>
                          <a:latin typeface="Calibri"/>
                        </a:rPr>
                        <a:t>3</a:t>
                      </a:r>
                      <a:r>
                        <a:rPr lang="en-US" sz="1200" b="1" baseline="30000" dirty="0">
                          <a:effectLst/>
                          <a:latin typeface="Calibri"/>
                        </a:rPr>
                        <a:t>rd</a:t>
                      </a:r>
                      <a:r>
                        <a:rPr lang="en-US" sz="1200" b="1" dirty="0">
                          <a:effectLst/>
                          <a:latin typeface="Calibri"/>
                        </a:rPr>
                        <a:t> Grade</a:t>
                      </a:r>
                      <a:endParaRPr lang="en-US" sz="1200" dirty="0">
                        <a:effectLst/>
                        <a:latin typeface="Calibri"/>
                      </a:endParaRP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algn="ctr">
                        <a:lnSpc>
                          <a:spcPct val="115000"/>
                        </a:lnSpc>
                      </a:pPr>
                      <a:r>
                        <a:rPr lang="en-US" sz="1200" b="1" dirty="0">
                          <a:solidFill>
                            <a:srgbClr val="000000"/>
                          </a:solidFill>
                          <a:effectLst/>
                          <a:latin typeface="Calibri"/>
                        </a:rPr>
                        <a:t>Organization</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Home Visiting</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Center-based</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No Universal Access</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Non-compulsory</a:t>
                      </a: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School District</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Child Care</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Head Start</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No Universal Access</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Non-compulsory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School District</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Private</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Universal Access</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Non-Compulsory</a:t>
                      </a: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School District</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Private</a:t>
                      </a:r>
                    </a:p>
                    <a:p>
                      <a:pPr marL="0" marR="0" lvl="0" indent="0" algn="ctr">
                        <a:lnSpc>
                          <a:spcPct val="115000"/>
                        </a:lnSpc>
                        <a:spcBef>
                          <a:spcPts val="0"/>
                        </a:spcBef>
                        <a:spcAft>
                          <a:spcPts val="0"/>
                        </a:spcAft>
                        <a:buFontTx/>
                        <a:buNone/>
                      </a:pPr>
                      <a:r>
                        <a:rPr lang="en-US" sz="1200" dirty="0">
                          <a:effectLst/>
                          <a:latin typeface="Calibri"/>
                          <a:ea typeface="Times New Roman"/>
                          <a:cs typeface="Times New Roman"/>
                        </a:rPr>
                        <a:t>Universal access</a:t>
                      </a:r>
                    </a:p>
                    <a:p>
                      <a:pPr marL="0" marR="0" lvl="0" indent="0" algn="ctr">
                        <a:lnSpc>
                          <a:spcPct val="115000"/>
                        </a:lnSpc>
                        <a:spcBef>
                          <a:spcPts val="0"/>
                        </a:spcBef>
                        <a:spcAft>
                          <a:spcPts val="1000"/>
                        </a:spcAft>
                        <a:buFontTx/>
                        <a:buNone/>
                      </a:pPr>
                      <a:r>
                        <a:rPr lang="en-US" sz="1200" b="1" dirty="0">
                          <a:effectLst/>
                          <a:latin typeface="Calibri"/>
                          <a:ea typeface="Times New Roman"/>
                          <a:cs typeface="Times New Roman"/>
                        </a:rPr>
                        <a:t>Compulsory (ages 6-17)</a:t>
                      </a:r>
                      <a:endParaRPr lang="en-US" sz="12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r>
            </a:tbl>
          </a:graphicData>
        </a:graphic>
      </p:graphicFrame>
      <p:sp>
        <p:nvSpPr>
          <p:cNvPr id="4" name="Right Arrow 3"/>
          <p:cNvSpPr/>
          <p:nvPr/>
        </p:nvSpPr>
        <p:spPr>
          <a:xfrm>
            <a:off x="1828799" y="4002621"/>
            <a:ext cx="3733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Non-Compulsory</a:t>
            </a:r>
            <a:endParaRPr lang="en-US" dirty="0"/>
          </a:p>
        </p:txBody>
      </p:sp>
      <p:sp>
        <p:nvSpPr>
          <p:cNvPr id="6" name="Left Arrow 5"/>
          <p:cNvSpPr/>
          <p:nvPr/>
        </p:nvSpPr>
        <p:spPr>
          <a:xfrm>
            <a:off x="4571999" y="4884883"/>
            <a:ext cx="411480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Universal Access</a:t>
            </a:r>
            <a:endParaRPr lang="en-US" dirty="0"/>
          </a:p>
        </p:txBody>
      </p:sp>
      <p:sp>
        <p:nvSpPr>
          <p:cNvPr id="8" name="Right Arrow 7"/>
          <p:cNvSpPr/>
          <p:nvPr/>
        </p:nvSpPr>
        <p:spPr>
          <a:xfrm>
            <a:off x="1828799" y="4878193"/>
            <a:ext cx="27432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Universal Access</a:t>
            </a:r>
            <a:endParaRPr lang="en-US" dirty="0"/>
          </a:p>
        </p:txBody>
      </p:sp>
      <p:sp>
        <p:nvSpPr>
          <p:cNvPr id="9" name="Left Arrow 8"/>
          <p:cNvSpPr/>
          <p:nvPr/>
        </p:nvSpPr>
        <p:spPr>
          <a:xfrm>
            <a:off x="5597386" y="4002621"/>
            <a:ext cx="308941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Compulsory</a:t>
            </a:r>
            <a:endParaRPr lang="en-US" dirty="0"/>
          </a:p>
        </p:txBody>
      </p:sp>
    </p:spTree>
    <p:extLst>
      <p:ext uri="{BB962C8B-B14F-4D97-AF65-F5344CB8AC3E}">
        <p14:creationId xmlns:p14="http://schemas.microsoft.com/office/powerpoint/2010/main" val="106070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39472857"/>
              </p:ext>
            </p:extLst>
          </p:nvPr>
        </p:nvGraphicFramePr>
        <p:xfrm>
          <a:off x="381000" y="1524000"/>
          <a:ext cx="8305800" cy="3048000"/>
        </p:xfrm>
        <a:graphic>
          <a:graphicData uri="http://schemas.openxmlformats.org/drawingml/2006/table">
            <a:tbl>
              <a:tblPr firstRow="1" firstCol="1" bandRow="1"/>
              <a:tblGrid>
                <a:gridCol w="1258907"/>
                <a:gridCol w="1123714"/>
                <a:gridCol w="1226952"/>
                <a:gridCol w="1224684"/>
                <a:gridCol w="1157181"/>
                <a:gridCol w="1157181"/>
                <a:gridCol w="1157181"/>
              </a:tblGrid>
              <a:tr h="340785">
                <a:tc rowSpan="2">
                  <a:txBody>
                    <a:bodyPr/>
                    <a:lstStyle/>
                    <a:p>
                      <a:pPr algn="ctr">
                        <a:lnSpc>
                          <a:spcPct val="115000"/>
                        </a:lnSpc>
                      </a:pPr>
                      <a:r>
                        <a:rPr lang="en-US" sz="1200" b="1" dirty="0">
                          <a:effectLst/>
                          <a:latin typeface="Calibri"/>
                        </a:rPr>
                        <a:t>Core Components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en-US" sz="1200" b="1" dirty="0">
                          <a:effectLst/>
                          <a:latin typeface="Calibri"/>
                        </a:rPr>
                        <a:t>Early Childhood</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4">
                  <a:txBody>
                    <a:bodyPr/>
                    <a:lstStyle/>
                    <a:p>
                      <a:pPr algn="ctr">
                        <a:lnSpc>
                          <a:spcPct val="115000"/>
                        </a:lnSpc>
                      </a:pPr>
                      <a:r>
                        <a:rPr lang="en-US" sz="1200" b="1" dirty="0">
                          <a:effectLst/>
                          <a:latin typeface="Calibri"/>
                        </a:rPr>
                        <a:t>Early Elementary</a:t>
                      </a:r>
                      <a:endParaRPr lang="en-US" sz="12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r>
              <a:tr h="1074990">
                <a:tc vMerge="1">
                  <a:txBody>
                    <a:bodyPr/>
                    <a:lstStyle/>
                    <a:p>
                      <a:endParaRPr lang="en-US"/>
                    </a:p>
                  </a:txBody>
                  <a:tcPr/>
                </a:tc>
                <a:tc>
                  <a:txBody>
                    <a:bodyPr/>
                    <a:lstStyle/>
                    <a:p>
                      <a:pPr algn="ctr">
                        <a:lnSpc>
                          <a:spcPct val="115000"/>
                        </a:lnSpc>
                      </a:pPr>
                      <a:r>
                        <a:rPr lang="en-US" sz="1200" b="1" dirty="0">
                          <a:effectLst/>
                          <a:latin typeface="Calibri"/>
                        </a:rPr>
                        <a:t>Birth to Age 3 Years</a:t>
                      </a: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Preschool</a:t>
                      </a:r>
                      <a:endParaRPr lang="en-US" sz="1200" dirty="0">
                        <a:effectLst/>
                        <a:latin typeface="Calibri"/>
                      </a:endParaRPr>
                    </a:p>
                    <a:p>
                      <a:pPr algn="ctr">
                        <a:lnSpc>
                          <a:spcPct val="115000"/>
                        </a:lnSpc>
                      </a:pPr>
                      <a:r>
                        <a:rPr lang="en-US" sz="1200" b="1" dirty="0">
                          <a:effectLst/>
                          <a:latin typeface="Calibri"/>
                        </a:rPr>
                        <a:t>Age 3 to 5 Years</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pPr>
                      <a:r>
                        <a:rPr lang="en-US" sz="1200" b="1" dirty="0">
                          <a:effectLst/>
                          <a:latin typeface="Calibri"/>
                        </a:rPr>
                        <a:t>Kindergarten</a:t>
                      </a:r>
                      <a:endParaRPr lang="en-US" sz="1200" dirty="0">
                        <a:effectLst/>
                        <a:latin typeface="Calibri"/>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200" b="1" dirty="0">
                          <a:effectLst/>
                          <a:latin typeface="Calibri"/>
                        </a:rPr>
                        <a:t>1</a:t>
                      </a:r>
                      <a:r>
                        <a:rPr lang="en-US" sz="1200" b="1" baseline="30000" dirty="0">
                          <a:effectLst/>
                          <a:latin typeface="Calibri"/>
                        </a:rPr>
                        <a:t>st</a:t>
                      </a:r>
                      <a:r>
                        <a:rPr lang="en-US" sz="1200" b="1" dirty="0">
                          <a:effectLst/>
                          <a:latin typeface="Calibri"/>
                        </a:rPr>
                        <a:t> Grade</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pPr>
                      <a:r>
                        <a:rPr lang="en-US" sz="1200" dirty="0" smtClean="0">
                          <a:effectLst/>
                          <a:latin typeface="Calibri"/>
                        </a:rPr>
                        <a:t>2</a:t>
                      </a:r>
                      <a:r>
                        <a:rPr lang="en-US" sz="1200" baseline="30000" dirty="0" smtClean="0">
                          <a:effectLst/>
                          <a:latin typeface="Calibri"/>
                        </a:rPr>
                        <a:t>nd</a:t>
                      </a:r>
                      <a:r>
                        <a:rPr lang="en-US" sz="1200" dirty="0" smtClean="0">
                          <a:effectLst/>
                          <a:latin typeface="Calibri"/>
                        </a:rPr>
                        <a:t> Grade</a:t>
                      </a:r>
                      <a:endParaRPr lang="en-US" sz="1200" dirty="0">
                        <a:effectLst/>
                        <a:latin typeface="Calibri"/>
                      </a:endParaRPr>
                    </a:p>
                  </a:txBody>
                  <a:tcPr marL="0" marR="0" marT="0" marB="0" anchor="ctr"/>
                </a:tc>
                <a:tc>
                  <a:txBody>
                    <a:bodyPr/>
                    <a:lstStyle/>
                    <a:p>
                      <a:pPr algn="ctr">
                        <a:lnSpc>
                          <a:spcPct val="115000"/>
                        </a:lnSpc>
                      </a:pPr>
                      <a:r>
                        <a:rPr lang="en-US" sz="1200" dirty="0" smtClean="0">
                          <a:effectLst/>
                          <a:latin typeface="Calibri"/>
                        </a:rPr>
                        <a:t>3</a:t>
                      </a:r>
                      <a:r>
                        <a:rPr lang="en-US" sz="1200" baseline="30000" dirty="0" smtClean="0">
                          <a:effectLst/>
                          <a:latin typeface="Calibri"/>
                        </a:rPr>
                        <a:t>rd</a:t>
                      </a:r>
                      <a:r>
                        <a:rPr lang="en-US" sz="1200" dirty="0" smtClean="0">
                          <a:effectLst/>
                          <a:latin typeface="Calibri"/>
                        </a:rPr>
                        <a:t> Grade</a:t>
                      </a:r>
                      <a:endParaRPr lang="en-US" sz="1200" dirty="0">
                        <a:effectLst/>
                        <a:latin typeface="Calibri"/>
                      </a:endParaRPr>
                    </a:p>
                  </a:txBody>
                  <a:tcPr marL="0" marR="0" marT="0" marB="0" anchor="ctr"/>
                </a:tc>
              </a:tr>
              <a:tr h="1632225">
                <a:tc>
                  <a:txBody>
                    <a:bodyPr/>
                    <a:lstStyle/>
                    <a:p>
                      <a:pPr algn="ctr">
                        <a:lnSpc>
                          <a:spcPct val="115000"/>
                        </a:lnSpc>
                      </a:pPr>
                      <a:r>
                        <a:rPr lang="en-US" sz="1200" b="1" dirty="0">
                          <a:solidFill>
                            <a:srgbClr val="000000"/>
                          </a:solidFill>
                          <a:effectLst/>
                          <a:latin typeface="Calibri"/>
                        </a:rPr>
                        <a:t>Student/Child Learning Standards</a:t>
                      </a:r>
                      <a:endParaRPr lang="en-US" sz="1200" dirty="0">
                        <a:effectLst/>
                        <a:latin typeface="Calibri"/>
                      </a:endParaRPr>
                    </a:p>
                    <a:p>
                      <a:pPr>
                        <a:lnSpc>
                          <a:spcPct val="115000"/>
                        </a:lnSpc>
                      </a:pPr>
                      <a:r>
                        <a:rPr lang="en-US" sz="1200" b="1" dirty="0">
                          <a:solidFill>
                            <a:srgbClr val="000000"/>
                          </a:solidFill>
                          <a:effectLst/>
                          <a:latin typeface="Calibri"/>
                        </a:rPr>
                        <a:t> </a:t>
                      </a:r>
                      <a:endParaRPr lang="en-US" sz="12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Illinois Early Learning Guidelines for Children Birth to Age Three</a:t>
                      </a: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Illinois Early Learning and Development Standards (3 years to Kindergarten Enrollment)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Illinois Early Learning Standards for Kindergarten incorporating Common Core State Standard </a:t>
                      </a:r>
                    </a:p>
                  </a:txBody>
                  <a:tcPr marL="61275" marR="6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marL="342900" marR="0" lvl="0" indent="-342900">
                        <a:lnSpc>
                          <a:spcPct val="115000"/>
                        </a:lnSpc>
                        <a:spcBef>
                          <a:spcPts val="0"/>
                        </a:spcBef>
                        <a:spcAft>
                          <a:spcPts val="0"/>
                        </a:spcAft>
                        <a:buFont typeface="Symbol"/>
                        <a:buChar char=""/>
                      </a:pPr>
                      <a:r>
                        <a:rPr lang="en-US" sz="1200" dirty="0">
                          <a:effectLst/>
                          <a:latin typeface="Calibri"/>
                          <a:ea typeface="Times New Roman"/>
                          <a:cs typeface="Times New Roman"/>
                        </a:rPr>
                        <a:t>Illinois Learning Standards, incorporating the Common Core State Standards</a:t>
                      </a:r>
                    </a:p>
                    <a:p>
                      <a:pPr marL="342900" marR="0" lvl="0" indent="-342900">
                        <a:lnSpc>
                          <a:spcPct val="115000"/>
                        </a:lnSpc>
                        <a:spcBef>
                          <a:spcPts val="0"/>
                        </a:spcBef>
                        <a:spcAft>
                          <a:spcPts val="1000"/>
                        </a:spcAft>
                        <a:buFont typeface="Symbol"/>
                        <a:buChar char=""/>
                      </a:pPr>
                      <a:r>
                        <a:rPr lang="en-US" sz="1200" dirty="0">
                          <a:effectLst/>
                          <a:latin typeface="Calibri"/>
                          <a:ea typeface="Times New Roman"/>
                          <a:cs typeface="Times New Roman"/>
                        </a:rPr>
                        <a:t>Illinois Social-Emotional Learning Standards</a:t>
                      </a:r>
                    </a:p>
                    <a:p>
                      <a:pPr>
                        <a:lnSpc>
                          <a:spcPct val="115000"/>
                        </a:lnSpc>
                      </a:pPr>
                      <a:r>
                        <a:rPr lang="en-US" sz="1200" dirty="0">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p:nvPr>
        </p:nvSpPr>
        <p:spPr/>
        <p:txBody>
          <a:bodyPr>
            <a:normAutofit fontScale="90000"/>
          </a:bodyPr>
          <a:lstStyle/>
          <a:p>
            <a:r>
              <a:rPr lang="en-US" dirty="0" smtClean="0"/>
              <a:t>Student/Child Learning Standards</a:t>
            </a:r>
            <a:endParaRPr lang="en-US" dirty="0"/>
          </a:p>
        </p:txBody>
      </p:sp>
      <p:sp>
        <p:nvSpPr>
          <p:cNvPr id="2" name="Right Arrow 1"/>
          <p:cNvSpPr/>
          <p:nvPr/>
        </p:nvSpPr>
        <p:spPr>
          <a:xfrm>
            <a:off x="1600200" y="4620768"/>
            <a:ext cx="29452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Development</a:t>
            </a:r>
            <a:endParaRPr lang="en-US" dirty="0"/>
          </a:p>
        </p:txBody>
      </p:sp>
      <p:sp>
        <p:nvSpPr>
          <p:cNvPr id="4" name="Left Arrow 3"/>
          <p:cNvSpPr/>
          <p:nvPr/>
        </p:nvSpPr>
        <p:spPr>
          <a:xfrm>
            <a:off x="4648200" y="4620768"/>
            <a:ext cx="3962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College and Career Readiness</a:t>
            </a:r>
            <a:endParaRPr lang="en-US" dirty="0"/>
          </a:p>
        </p:txBody>
      </p:sp>
      <p:sp>
        <p:nvSpPr>
          <p:cNvPr id="6" name="Block Arc 5"/>
          <p:cNvSpPr/>
          <p:nvPr/>
        </p:nvSpPr>
        <p:spPr>
          <a:xfrm rot="10800000">
            <a:off x="4088296" y="4648199"/>
            <a:ext cx="914400" cy="914401"/>
          </a:xfrm>
          <a:prstGeom prst="blockArc">
            <a:avLst>
              <a:gd name="adj1" fmla="val 9805014"/>
              <a:gd name="adj2" fmla="val 1198989"/>
              <a:gd name="adj3" fmla="val 184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195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313602" y="1676400"/>
            <a:ext cx="4176930" cy="3225845"/>
          </a:xfrm>
          <a:prstGeom prst="rect">
            <a:avLst/>
          </a:prstGeom>
          <a:noFill/>
          <a:ln w="9525">
            <a:solidFill>
              <a:schemeClr val="tx2"/>
            </a:solidFill>
            <a:miter lim="800000"/>
            <a:headEnd/>
            <a:tailEnd/>
          </a:ln>
        </p:spPr>
      </p:pic>
      <p:sp>
        <p:nvSpPr>
          <p:cNvPr id="3" name="Rectangle 2"/>
          <p:cNvSpPr/>
          <p:nvPr/>
        </p:nvSpPr>
        <p:spPr>
          <a:xfrm>
            <a:off x="990600" y="5650468"/>
            <a:ext cx="7315200" cy="369332"/>
          </a:xfrm>
          <a:prstGeom prst="rect">
            <a:avLst/>
          </a:prstGeom>
        </p:spPr>
        <p:txBody>
          <a:bodyPr wrap="square">
            <a:spAutoFit/>
          </a:bodyPr>
          <a:lstStyle/>
          <a:p>
            <a:pPr algn="ctr"/>
            <a:r>
              <a:rPr lang="en-US" dirty="0" smtClean="0">
                <a:hlinkClick r:id="rId5"/>
              </a:rPr>
              <a:t>http://www.isbe.net/earlychi/pdf/el-guidelines-0-3.pdf</a:t>
            </a:r>
            <a:r>
              <a:rPr lang="en-US" dirty="0" smtClean="0"/>
              <a:t> </a:t>
            </a:r>
            <a:endParaRPr lang="en-US" dirty="0"/>
          </a:p>
        </p:txBody>
      </p:sp>
      <p:sp>
        <p:nvSpPr>
          <p:cNvPr id="7" name="Title 6"/>
          <p:cNvSpPr>
            <a:spLocks noGrp="1"/>
          </p:cNvSpPr>
          <p:nvPr>
            <p:ph type="title"/>
          </p:nvPr>
        </p:nvSpPr>
        <p:spPr/>
        <p:txBody>
          <a:bodyPr>
            <a:normAutofit fontScale="90000"/>
          </a:bodyPr>
          <a:lstStyle/>
          <a:p>
            <a:pPr algn="ctr"/>
            <a:r>
              <a:rPr lang="en-US" dirty="0" smtClean="0"/>
              <a:t>Illinois Early Learning Guidelines 0-3</a:t>
            </a:r>
            <a:endParaRPr lang="en-US" dirty="0"/>
          </a:p>
        </p:txBody>
      </p:sp>
      <p:sp>
        <p:nvSpPr>
          <p:cNvPr id="9" name="Content Placeholder 8"/>
          <p:cNvSpPr>
            <a:spLocks noGrp="1"/>
          </p:cNvSpPr>
          <p:nvPr>
            <p:ph sz="half" idx="2"/>
          </p:nvPr>
        </p:nvSpPr>
        <p:spPr>
          <a:xfrm>
            <a:off x="4648200" y="1383268"/>
            <a:ext cx="4038600" cy="4267200"/>
          </a:xfrm>
        </p:spPr>
        <p:txBody>
          <a:bodyPr>
            <a:normAutofit fontScale="85000" lnSpcReduction="10000"/>
          </a:bodyPr>
          <a:lstStyle/>
          <a:p>
            <a:r>
              <a:rPr lang="en-US" dirty="0">
                <a:latin typeface="Calibri" panose="020F0502020204030204" pitchFamily="34" charset="0"/>
              </a:rPr>
              <a:t>The Newborn Period</a:t>
            </a:r>
          </a:p>
          <a:p>
            <a:r>
              <a:rPr lang="en-US" dirty="0">
                <a:latin typeface="Calibri" panose="020F0502020204030204" pitchFamily="34" charset="0"/>
              </a:rPr>
              <a:t>Self Regulation: A Foundation of Development</a:t>
            </a:r>
          </a:p>
          <a:p>
            <a:r>
              <a:rPr lang="en-US" dirty="0">
                <a:latin typeface="Calibri" panose="020F0502020204030204" pitchFamily="34" charset="0"/>
              </a:rPr>
              <a:t>Domains of Development</a:t>
            </a:r>
          </a:p>
          <a:p>
            <a:pPr lvl="1"/>
            <a:r>
              <a:rPr lang="en-US" dirty="0">
                <a:latin typeface="Calibri" panose="020F0502020204030204" pitchFamily="34" charset="0"/>
              </a:rPr>
              <a:t>Social and Emotional Development</a:t>
            </a:r>
          </a:p>
          <a:p>
            <a:pPr lvl="1"/>
            <a:r>
              <a:rPr lang="en-US" dirty="0">
                <a:latin typeface="Calibri" panose="020F0502020204030204" pitchFamily="34" charset="0"/>
              </a:rPr>
              <a:t>Language Development, Communication, and Literacy</a:t>
            </a:r>
          </a:p>
          <a:p>
            <a:pPr lvl="1"/>
            <a:r>
              <a:rPr lang="en-US" dirty="0">
                <a:latin typeface="Calibri" panose="020F0502020204030204" pitchFamily="34" charset="0"/>
              </a:rPr>
              <a:t>Physical and Motor Development</a:t>
            </a:r>
          </a:p>
          <a:p>
            <a:pPr lvl="1"/>
            <a:r>
              <a:rPr lang="en-US" dirty="0">
                <a:latin typeface="Calibri" panose="020F0502020204030204" pitchFamily="34" charset="0"/>
              </a:rPr>
              <a:t>Cognitive Development</a:t>
            </a:r>
          </a:p>
          <a:p>
            <a:r>
              <a:rPr lang="en-US" dirty="0">
                <a:latin typeface="Calibri" panose="020F0502020204030204" pitchFamily="34" charset="0"/>
              </a:rPr>
              <a:t>Approaches to Learning</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Content Placeholder 3"/>
          <p:cNvSpPr>
            <a:spLocks noGrp="1"/>
          </p:cNvSpPr>
          <p:nvPr>
            <p:ph sz="half" idx="1"/>
          </p:nvPr>
        </p:nvSpPr>
        <p:spPr>
          <a:xfrm>
            <a:off x="457200" y="1481329"/>
            <a:ext cx="4724400" cy="3852672"/>
          </a:xfrm>
        </p:spPr>
        <p:txBody>
          <a:bodyPr>
            <a:normAutofit fontScale="47500" lnSpcReduction="20000"/>
          </a:bodyPr>
          <a:lstStyle/>
          <a:p>
            <a:pPr eaLnBrk="1" hangingPunct="1">
              <a:buFont typeface="Arial" charset="0"/>
              <a:buNone/>
            </a:pPr>
            <a:endParaRPr lang="en-US" sz="2000" b="1" dirty="0" smtClean="0">
              <a:ea typeface="ＭＳ Ｐゴシック" pitchFamily="34" charset="-128"/>
            </a:endParaRPr>
          </a:p>
          <a:p>
            <a:pPr algn="ctr" eaLnBrk="1" hangingPunct="1">
              <a:buFont typeface="Arial" charset="0"/>
              <a:buNone/>
            </a:pPr>
            <a:r>
              <a:rPr lang="en-US" sz="2000" b="1" dirty="0" smtClean="0">
                <a:ea typeface="ＭＳ Ｐゴシック" pitchFamily="34" charset="-128"/>
              </a:rPr>
              <a:t>				</a:t>
            </a:r>
          </a:p>
          <a:p>
            <a:pPr eaLnBrk="1" hangingPunct="1">
              <a:buFont typeface="Arial" charset="0"/>
              <a:buNone/>
            </a:pPr>
            <a:endParaRPr lang="en-US" sz="2000" b="1" dirty="0" smtClean="0">
              <a:ea typeface="ＭＳ Ｐゴシック" pitchFamily="34" charset="-128"/>
            </a:endParaRPr>
          </a:p>
          <a:p>
            <a:pPr eaLnBrk="1" hangingPunct="1">
              <a:buFont typeface="Arial" charset="0"/>
              <a:buNone/>
            </a:pPr>
            <a:endParaRPr lang="en-US" sz="2000" b="1" dirty="0" smtClean="0">
              <a:ea typeface="ＭＳ Ｐゴシック" pitchFamily="34" charset="-128"/>
            </a:endParaRPr>
          </a:p>
          <a:p>
            <a:pPr eaLnBrk="1" hangingPunct="1">
              <a:buFont typeface="Arial" charset="0"/>
              <a:buNone/>
            </a:pP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a:p>
            <a:pPr eaLnBrk="1" hangingPunct="1">
              <a:buFont typeface="Arial" charset="0"/>
              <a:buNone/>
            </a:pPr>
            <a:endParaRPr lang="en-US" sz="2000" b="1" dirty="0" smtClean="0">
              <a:ea typeface="ＭＳ Ｐゴシック" pitchFamily="34" charset="-128"/>
            </a:endParaRPr>
          </a:p>
          <a:p>
            <a:pPr eaLnBrk="1" hangingPunct="1"/>
            <a:endParaRPr lang="en-US" dirty="0" smtClean="0">
              <a:ea typeface="ＭＳ Ｐゴシック" pitchFamily="34" charset="-128"/>
            </a:endParaRPr>
          </a:p>
        </p:txBody>
      </p:sp>
      <p:sp>
        <p:nvSpPr>
          <p:cNvPr id="8" name="Content Placeholder 7"/>
          <p:cNvSpPr>
            <a:spLocks noGrp="1"/>
          </p:cNvSpPr>
          <p:nvPr>
            <p:ph sz="half" idx="2"/>
          </p:nvPr>
        </p:nvSpPr>
        <p:spPr>
          <a:xfrm>
            <a:off x="381000" y="1676400"/>
            <a:ext cx="4800600" cy="3886200"/>
          </a:xfrm>
        </p:spPr>
        <p:txBody>
          <a:bodyPr>
            <a:normAutofit fontScale="47500" lnSpcReduction="20000"/>
          </a:bodyPr>
          <a:lstStyle/>
          <a:p>
            <a:pPr>
              <a:spcAft>
                <a:spcPts val="600"/>
              </a:spcAft>
            </a:pPr>
            <a:r>
              <a:rPr lang="en-US" sz="4000" dirty="0" smtClean="0"/>
              <a:t>Foundational understanding of what children from 3 to 5 years of age are expected to know and do across multiple domains</a:t>
            </a:r>
          </a:p>
          <a:p>
            <a:pPr>
              <a:spcAft>
                <a:spcPts val="600"/>
              </a:spcAft>
            </a:pPr>
            <a:r>
              <a:rPr lang="en-US" sz="4000" dirty="0" smtClean="0"/>
              <a:t>Developmentally </a:t>
            </a:r>
            <a:r>
              <a:rPr lang="en-US" sz="4000" dirty="0"/>
              <a:t>appropriate expectations for children ages three to five</a:t>
            </a:r>
          </a:p>
          <a:p>
            <a:pPr>
              <a:spcAft>
                <a:spcPts val="600"/>
              </a:spcAft>
            </a:pPr>
            <a:r>
              <a:rPr lang="en-US" sz="4000" dirty="0"/>
              <a:t>A forward progression of learning aligned with the Kindergarten Common Core Standards</a:t>
            </a:r>
          </a:p>
          <a:p>
            <a:pPr>
              <a:spcAft>
                <a:spcPts val="600"/>
              </a:spcAft>
            </a:pPr>
            <a:r>
              <a:rPr lang="en-US" sz="4000" dirty="0"/>
              <a:t>Benchmarks that address all areas of development and learning</a:t>
            </a:r>
          </a:p>
          <a:p>
            <a:pPr lvl="1"/>
            <a:endParaRPr lang="en-US" dirty="0" smtClean="0"/>
          </a:p>
        </p:txBody>
      </p:sp>
      <p:sp>
        <p:nvSpPr>
          <p:cNvPr id="7" name="Title 6"/>
          <p:cNvSpPr>
            <a:spLocks noGrp="1"/>
          </p:cNvSpPr>
          <p:nvPr>
            <p:ph type="title"/>
          </p:nvPr>
        </p:nvSpPr>
        <p:spPr/>
        <p:txBody>
          <a:bodyPr>
            <a:normAutofit fontScale="90000"/>
          </a:bodyPr>
          <a:lstStyle/>
          <a:p>
            <a:pPr algn="ctr"/>
            <a:r>
              <a:rPr lang="en-US" dirty="0" smtClean="0"/>
              <a:t>Illinois Early Learning and Development Standards 3-5</a:t>
            </a:r>
            <a:endParaRPr lang="en-US" dirty="0"/>
          </a:p>
        </p:txBody>
      </p:sp>
      <p:pic>
        <p:nvPicPr>
          <p:cNvPr id="4" name="Picture 3" descr="IELDS_LearningStandard_Cover.jpg"/>
          <p:cNvPicPr>
            <a:picLocks noChangeAspect="1"/>
          </p:cNvPicPr>
          <p:nvPr/>
        </p:nvPicPr>
        <p:blipFill>
          <a:blip r:embed="rId4" cstate="print"/>
          <a:srcRect l="7378"/>
          <a:stretch>
            <a:fillRect/>
          </a:stretch>
        </p:blipFill>
        <p:spPr>
          <a:xfrm>
            <a:off x="5486400" y="1532295"/>
            <a:ext cx="3048000" cy="4258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990600" y="5791200"/>
            <a:ext cx="7772400" cy="369332"/>
          </a:xfrm>
          <a:prstGeom prst="rect">
            <a:avLst/>
          </a:prstGeom>
        </p:spPr>
        <p:txBody>
          <a:bodyPr wrap="square">
            <a:spAutoFit/>
          </a:bodyPr>
          <a:lstStyle/>
          <a:p>
            <a:r>
              <a:rPr lang="en-US" dirty="0" smtClean="0">
                <a:hlinkClick r:id="rId5"/>
              </a:rPr>
              <a:t>http://www.isbe.net/earlychi/pdf/early_learning_standards.pdf</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30909" y="1014225"/>
            <a:ext cx="3962400" cy="4658572"/>
            <a:chOff x="631825" y="898498"/>
            <a:chExt cx="3886876" cy="4216814"/>
          </a:xfrm>
        </p:grpSpPr>
        <p:sp>
          <p:nvSpPr>
            <p:cNvPr id="5" name="Oval 22"/>
            <p:cNvSpPr>
              <a:spLocks noChangeArrowheads="1"/>
            </p:cNvSpPr>
            <p:nvPr/>
          </p:nvSpPr>
          <p:spPr bwMode="auto">
            <a:xfrm>
              <a:off x="699925" y="898498"/>
              <a:ext cx="3737651" cy="1562100"/>
            </a:xfrm>
            <a:prstGeom prst="ellipse">
              <a:avLst/>
            </a:prstGeom>
            <a:solidFill>
              <a:srgbClr val="9BBB59"/>
            </a:solidFill>
            <a:ln w="38100">
              <a:solidFill>
                <a:srgbClr val="00206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College and Career Readiness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21"/>
            <p:cNvSpPr>
              <a:spLocks noChangeArrowheads="1"/>
            </p:cNvSpPr>
            <p:nvPr/>
          </p:nvSpPr>
          <p:spPr bwMode="auto">
            <a:xfrm>
              <a:off x="631825" y="2460598"/>
              <a:ext cx="3886876" cy="817051"/>
            </a:xfrm>
            <a:prstGeom prst="roundRect">
              <a:avLst>
                <a:gd name="adj" fmla="val 16667"/>
              </a:avLst>
            </a:prstGeom>
            <a:solidFill>
              <a:srgbClr val="8064A2"/>
            </a:solidFill>
            <a:ln w="38100">
              <a:solidFill>
                <a:srgbClr val="002060"/>
              </a:solidFill>
              <a:round/>
              <a:headEnd/>
              <a:tailEnd/>
            </a:ln>
            <a:effectLst>
              <a:outerShdw dist="28398" dir="3806097"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Illinois Early Learning Standards for</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Kindergarten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(includes  Common Core)</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Ages 5-6 Years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20"/>
            <p:cNvSpPr>
              <a:spLocks noChangeArrowheads="1"/>
            </p:cNvSpPr>
            <p:nvPr/>
          </p:nvSpPr>
          <p:spPr bwMode="auto">
            <a:xfrm>
              <a:off x="631825" y="3286512"/>
              <a:ext cx="3886876" cy="914400"/>
            </a:xfrm>
            <a:prstGeom prst="roundRect">
              <a:avLst>
                <a:gd name="adj" fmla="val 16667"/>
              </a:avLst>
            </a:prstGeom>
            <a:solidFill>
              <a:srgbClr val="4BACC6"/>
            </a:solidFill>
            <a:ln w="38100">
              <a:solidFill>
                <a:srgbClr val="002060"/>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b="1" dirty="0">
                  <a:latin typeface="Arial" pitchFamily="34" charset="0"/>
                  <a:ea typeface="Calibri" pitchFamily="34" charset="0"/>
                  <a:cs typeface="Arial" pitchFamily="34" charset="0"/>
                </a:rPr>
                <a:t>Illinois Early</a:t>
              </a:r>
              <a:endParaRPr lang="en-US" sz="1200" b="1" dirty="0">
                <a:latin typeface="Arial" pitchFamily="34" charset="0"/>
                <a:cs typeface="Arial" pitchFamily="34" charset="0"/>
              </a:endParaRPr>
            </a:p>
            <a:p>
              <a:pPr lvl="0" algn="ctr" eaLnBrk="0" fontAlgn="base" hangingPunct="0">
                <a:spcBef>
                  <a:spcPct val="0"/>
                </a:spcBef>
                <a:spcAft>
                  <a:spcPct val="0"/>
                </a:spcAft>
              </a:pPr>
              <a:r>
                <a:rPr lang="en-US" sz="1200" b="1" dirty="0" smtClean="0">
                  <a:latin typeface="Arial" pitchFamily="34" charset="0"/>
                  <a:ea typeface="Calibri" pitchFamily="34" charset="0"/>
                  <a:cs typeface="Arial" pitchFamily="34" charset="0"/>
                </a:rPr>
                <a:t>Learning </a:t>
              </a:r>
              <a:r>
                <a:rPr lang="en-US" sz="1200" b="1" dirty="0">
                  <a:latin typeface="Arial" pitchFamily="34" charset="0"/>
                  <a:ea typeface="Calibri" pitchFamily="34" charset="0"/>
                  <a:cs typeface="Arial" pitchFamily="34" charset="0"/>
                </a:rPr>
                <a:t>and Development Standards</a:t>
              </a:r>
              <a:endParaRPr lang="en-US" sz="1200" b="1" dirty="0">
                <a:latin typeface="Arial" pitchFamily="34" charset="0"/>
                <a:cs typeface="Arial" pitchFamily="34" charset="0"/>
              </a:endParaRPr>
            </a:p>
            <a:p>
              <a:pPr lvl="0" algn="ctr" eaLnBrk="0" fontAlgn="base" hangingPunct="0">
                <a:spcBef>
                  <a:spcPct val="0"/>
                </a:spcBef>
                <a:spcAft>
                  <a:spcPct val="0"/>
                </a:spcAft>
              </a:pPr>
              <a:r>
                <a:rPr lang="en-US" sz="1200" b="1" dirty="0" smtClean="0">
                  <a:latin typeface="Arial" pitchFamily="34" charset="0"/>
                  <a:cs typeface="Arial" pitchFamily="34" charset="0"/>
                </a:rPr>
                <a:t>Aligned with the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Head Start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Child Development &amp; Early Learning Framework</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Ages 3-5 Years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18"/>
            <p:cNvSpPr>
              <a:spLocks noChangeArrowheads="1"/>
            </p:cNvSpPr>
            <p:nvPr/>
          </p:nvSpPr>
          <p:spPr bwMode="auto">
            <a:xfrm>
              <a:off x="631825" y="4200912"/>
              <a:ext cx="3886876" cy="914400"/>
            </a:xfrm>
            <a:prstGeom prst="roundRect">
              <a:avLst>
                <a:gd name="adj" fmla="val 16667"/>
              </a:avLst>
            </a:prstGeom>
            <a:solidFill>
              <a:srgbClr val="F9B7EB"/>
            </a:solidFill>
            <a:ln w="38100">
              <a:solidFill>
                <a:srgbClr val="002060"/>
              </a:solidFill>
              <a:round/>
              <a:headEnd/>
              <a:tailEnd/>
            </a:ln>
            <a:effectLst>
              <a:outerShdw dist="28398" dir="3806097" algn="ctr" rotWithShape="0">
                <a:srgbClr val="4E6128">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Illinois Early Learning Guidelines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Birth to Age 3 Years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17"/>
            <p:cNvSpPr>
              <a:spLocks noChangeArrowheads="1"/>
            </p:cNvSpPr>
            <p:nvPr/>
          </p:nvSpPr>
          <p:spPr bwMode="auto">
            <a:xfrm>
              <a:off x="631825" y="1611313"/>
              <a:ext cx="3886876" cy="837975"/>
            </a:xfrm>
            <a:prstGeom prst="roundRect">
              <a:avLst>
                <a:gd name="adj" fmla="val 16667"/>
              </a:avLst>
            </a:prstGeom>
            <a:solidFill>
              <a:srgbClr val="FFFF00"/>
            </a:solidFill>
            <a:ln w="38100">
              <a:solidFill>
                <a:srgbClr val="0020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Illinois Learning Standards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(includes Common Core)</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Early Elementary through High School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51739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algn="ctr"/>
            <a:r>
              <a:rPr lang="en-US" dirty="0" smtClean="0"/>
              <a:t>Standards Alignment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994786"/>
              </p:ext>
            </p:extLst>
          </p:nvPr>
        </p:nvGraphicFramePr>
        <p:xfrm>
          <a:off x="304800" y="1219200"/>
          <a:ext cx="8382000" cy="5425440"/>
        </p:xfrm>
        <a:graphic>
          <a:graphicData uri="http://schemas.openxmlformats.org/drawingml/2006/table">
            <a:tbl>
              <a:tblPr firstRow="1" bandRow="1">
                <a:tableStyleId>{5C22544A-7EE6-4342-B048-85BDC9FD1C3A}</a:tableStyleId>
              </a:tblPr>
              <a:tblGrid>
                <a:gridCol w="4191000"/>
                <a:gridCol w="4191000"/>
              </a:tblGrid>
              <a:tr h="370840">
                <a:tc>
                  <a:txBody>
                    <a:bodyPr/>
                    <a:lstStyle/>
                    <a:p>
                      <a:r>
                        <a:rPr lang="en-US" dirty="0" smtClean="0"/>
                        <a:t>Early Learning</a:t>
                      </a:r>
                      <a:r>
                        <a:rPr lang="en-US" baseline="0" dirty="0" smtClean="0"/>
                        <a:t> &amp; Development Standards</a:t>
                      </a:r>
                      <a:endParaRPr lang="en-US" dirty="0"/>
                    </a:p>
                  </a:txBody>
                  <a:tcPr/>
                </a:tc>
                <a:tc>
                  <a:txBody>
                    <a:bodyPr/>
                    <a:lstStyle/>
                    <a:p>
                      <a:r>
                        <a:rPr lang="en-US" smtClean="0"/>
                        <a:t>Kindergarten-12 Learning Standards</a:t>
                      </a:r>
                      <a:endParaRPr lang="en-US" dirty="0" smtClean="0"/>
                    </a:p>
                  </a:txBody>
                  <a:tcPr/>
                </a:tc>
              </a:tr>
              <a:tr h="370840">
                <a:tc>
                  <a:txBody>
                    <a:bodyPr/>
                    <a:lstStyle/>
                    <a:p>
                      <a:r>
                        <a:rPr lang="en-US" dirty="0" smtClean="0"/>
                        <a:t>Language Arts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English Language Arts and Literacy (CCSS)</a:t>
                      </a:r>
                    </a:p>
                  </a:txBody>
                  <a:tcPr/>
                </a:tc>
              </a:tr>
              <a:tr h="370840">
                <a:tc>
                  <a:txBody>
                    <a:bodyPr/>
                    <a:lstStyle/>
                    <a:p>
                      <a:r>
                        <a:rPr lang="en-US" dirty="0" smtClean="0"/>
                        <a:t>Mathematics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Mathematics (CCSS)</a:t>
                      </a:r>
                    </a:p>
                  </a:txBody>
                  <a:tcPr/>
                </a:tc>
              </a:tr>
              <a:tr h="370840">
                <a:tc>
                  <a:txBody>
                    <a:bodyPr/>
                    <a:lstStyle/>
                    <a:p>
                      <a:r>
                        <a:rPr lang="en-US" dirty="0" smtClean="0"/>
                        <a:t>Science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Science (Next Generation Science beginning 2016-17)</a:t>
                      </a:r>
                    </a:p>
                  </a:txBody>
                  <a:tcPr/>
                </a:tc>
              </a:tr>
              <a:tr h="370840">
                <a:tc>
                  <a:txBody>
                    <a:bodyPr/>
                    <a:lstStyle/>
                    <a:p>
                      <a:r>
                        <a:rPr lang="en-US" dirty="0" smtClean="0"/>
                        <a:t>Social Studies</a:t>
                      </a:r>
                      <a:endParaRPr lang="en-US" dirty="0"/>
                    </a:p>
                  </a:txBody>
                  <a:tcPr/>
                </a:tc>
                <a:tc>
                  <a:txBody>
                    <a:bodyPr/>
                    <a:lstStyle/>
                    <a:p>
                      <a:r>
                        <a:rPr lang="en-US" smtClean="0"/>
                        <a:t>Social Science</a:t>
                      </a:r>
                      <a:endParaRPr lang="en-US"/>
                    </a:p>
                  </a:txBody>
                  <a:tcPr/>
                </a:tc>
              </a:tr>
              <a:tr h="370840">
                <a:tc>
                  <a:txBody>
                    <a:bodyPr/>
                    <a:lstStyle/>
                    <a:p>
                      <a:r>
                        <a:rPr lang="en-US" dirty="0" smtClean="0"/>
                        <a:t>Physical Development &amp; Health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Physical Development and Health</a:t>
                      </a:r>
                    </a:p>
                  </a:txBody>
                  <a:tcPr/>
                </a:tc>
              </a:tr>
              <a:tr h="370840">
                <a:tc>
                  <a:txBody>
                    <a:bodyPr/>
                    <a:lstStyle/>
                    <a:p>
                      <a:r>
                        <a:rPr lang="en-US" dirty="0" smtClean="0"/>
                        <a:t>The Arts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Fine Arts</a:t>
                      </a:r>
                    </a:p>
                  </a:txBody>
                  <a:tcPr/>
                </a:tc>
              </a:tr>
              <a:tr h="370840">
                <a:tc>
                  <a:txBody>
                    <a:bodyPr/>
                    <a:lstStyle/>
                    <a:p>
                      <a:r>
                        <a:rPr lang="en-US" dirty="0" smtClean="0"/>
                        <a:t>English</a:t>
                      </a:r>
                      <a:r>
                        <a:rPr lang="en-US" baseline="0" dirty="0" smtClean="0"/>
                        <a:t> Language Learner Home Language Development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Foreign Language</a:t>
                      </a:r>
                    </a:p>
                  </a:txBody>
                  <a:tcPr/>
                </a:tc>
              </a:tr>
              <a:tr h="370840">
                <a:tc>
                  <a:txBody>
                    <a:bodyPr/>
                    <a:lstStyle/>
                    <a:p>
                      <a:r>
                        <a:rPr lang="en-US" dirty="0" smtClean="0"/>
                        <a:t>Social/Emotional Development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 Emotional Learning</a:t>
                      </a:r>
                    </a:p>
                  </a:txBody>
                  <a:tcPr/>
                </a:tc>
              </a:tr>
              <a:tr h="370840">
                <a:tc>
                  <a:txBody>
                    <a:bodyPr/>
                    <a:lstStyle/>
                    <a:p>
                      <a:r>
                        <a:rPr lang="en-US" dirty="0" smtClean="0"/>
                        <a:t>Early English Language Development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English Language Development</a:t>
                      </a:r>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Spanish</a:t>
                      </a:r>
                      <a:r>
                        <a:rPr lang="en-US" baseline="0" dirty="0" smtClean="0"/>
                        <a:t> Language Arts</a:t>
                      </a: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1883698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4338</TotalTime>
  <Words>1835</Words>
  <Application>Microsoft Office PowerPoint</Application>
  <PresentationFormat>On-screen Show (4:3)</PresentationFormat>
  <Paragraphs>354</Paragraphs>
  <Slides>28</Slides>
  <Notes>17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Concourse</vt:lpstr>
      <vt:lpstr>1_Concourse</vt:lpstr>
      <vt:lpstr>College and Career Readiness Begins at Birth:  Connecting the Dots for Student Success</vt:lpstr>
      <vt:lpstr>      College and Career Ready Students          </vt:lpstr>
      <vt:lpstr>PowerPoint Presentation</vt:lpstr>
      <vt:lpstr>Organization</vt:lpstr>
      <vt:lpstr>Student/Child Learning Standards</vt:lpstr>
      <vt:lpstr>Illinois Early Learning Guidelines 0-3</vt:lpstr>
      <vt:lpstr>Illinois Early Learning and Development Standards 3-5</vt:lpstr>
      <vt:lpstr>PowerPoint Presentation</vt:lpstr>
      <vt:lpstr>Standards Alignment</vt:lpstr>
      <vt:lpstr> Relationship Between Standards and Assessment  </vt:lpstr>
      <vt:lpstr>Student/Child Assessments</vt:lpstr>
      <vt:lpstr>Appropriate Assessment in the Early Years</vt:lpstr>
      <vt:lpstr>PowerPoint Presentation</vt:lpstr>
      <vt:lpstr>Interpreting Children’s Kindergarten Readiness</vt:lpstr>
      <vt:lpstr>Educator Qualifications</vt:lpstr>
      <vt:lpstr>Gateways Credentials for ECE</vt:lpstr>
      <vt:lpstr>Teacher Licensure  New Grade Spans</vt:lpstr>
      <vt:lpstr>Program Quality &amp; Continuous Improvement</vt:lpstr>
      <vt:lpstr>Quality Rating and Improvement System (QRIS) http://www.excelerateillinois.com/   </vt:lpstr>
      <vt:lpstr>Structure of ExceleRate Illinois</vt:lpstr>
      <vt:lpstr>Single set of standards,  multiple forms of evidence</vt:lpstr>
      <vt:lpstr>PowerPoint Presentation</vt:lpstr>
      <vt:lpstr>Family &amp; Community Engagement</vt:lpstr>
      <vt:lpstr>Family Engagement in Birth to Five</vt:lpstr>
      <vt:lpstr>Family Engagement Framework Guiding Document</vt:lpstr>
      <vt:lpstr>ISBE Family Engagement Framework</vt:lpstr>
      <vt:lpstr>ISBE Family Engagement Website www.illinoisparents.org  </vt:lpstr>
      <vt:lpstr>Q &amp; A</vt:lpstr>
    </vt:vector>
  </TitlesOfParts>
  <Company>ISBE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czumwalt</dc:creator>
  <cp:lastModifiedBy>ZUMWALT CYNTHIA A</cp:lastModifiedBy>
  <cp:revision>277</cp:revision>
  <cp:lastPrinted>2014-07-15T14:36:39Z</cp:lastPrinted>
  <dcterms:created xsi:type="dcterms:W3CDTF">2013-09-30T16:39:20Z</dcterms:created>
  <dcterms:modified xsi:type="dcterms:W3CDTF">2014-07-21T14:05:44Z</dcterms:modified>
</cp:coreProperties>
</file>