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70" r:id="rId4"/>
    <p:sldMasterId id="2147483674" r:id="rId5"/>
    <p:sldMasterId id="2147483676" r:id="rId6"/>
  </p:sldMasterIdLst>
  <p:notesMasterIdLst>
    <p:notesMasterId r:id="rId25"/>
  </p:notesMasterIdLst>
  <p:handoutMasterIdLst>
    <p:handoutMasterId r:id="rId26"/>
  </p:handoutMasterIdLst>
  <p:sldIdLst>
    <p:sldId id="257" r:id="rId7"/>
    <p:sldId id="272" r:id="rId8"/>
    <p:sldId id="273" r:id="rId9"/>
    <p:sldId id="259" r:id="rId10"/>
    <p:sldId id="271" r:id="rId11"/>
    <p:sldId id="260" r:id="rId12"/>
    <p:sldId id="276" r:id="rId13"/>
    <p:sldId id="261" r:id="rId14"/>
    <p:sldId id="262" r:id="rId15"/>
    <p:sldId id="263" r:id="rId16"/>
    <p:sldId id="264" r:id="rId17"/>
    <p:sldId id="265" r:id="rId18"/>
    <p:sldId id="275" r:id="rId19"/>
    <p:sldId id="266" r:id="rId20"/>
    <p:sldId id="267" r:id="rId21"/>
    <p:sldId id="269" r:id="rId22"/>
    <p:sldId id="279" r:id="rId23"/>
    <p:sldId id="268"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00" autoAdjust="0"/>
  </p:normalViewPr>
  <p:slideViewPr>
    <p:cSldViewPr>
      <p:cViewPr>
        <p:scale>
          <a:sx n="52" d="100"/>
          <a:sy n="52" d="100"/>
        </p:scale>
        <p:origin x="-1690" y="-1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dmcomfs1\acaaff\0%20Provost\Presentations\2012\HS%20Penetration%20Gra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High School Penetration</c:v>
          </c:tx>
          <c:invertIfNegative val="0"/>
          <c:cat>
            <c:numRef>
              <c:f>Sheet1!$A$1:$A$3</c:f>
              <c:numCache>
                <c:formatCode>General</c:formatCode>
                <c:ptCount val="3"/>
                <c:pt idx="0">
                  <c:v>2009</c:v>
                </c:pt>
                <c:pt idx="1">
                  <c:v>2010</c:v>
                </c:pt>
                <c:pt idx="2">
                  <c:v>2011</c:v>
                </c:pt>
              </c:numCache>
            </c:numRef>
          </c:cat>
          <c:val>
            <c:numRef>
              <c:f>Sheet1!$B$1:$B$4</c:f>
              <c:numCache>
                <c:formatCode>General</c:formatCode>
                <c:ptCount val="4"/>
                <c:pt idx="0">
                  <c:v>33.9</c:v>
                </c:pt>
                <c:pt idx="1">
                  <c:v>34.1</c:v>
                </c:pt>
                <c:pt idx="2">
                  <c:v>34.9</c:v>
                </c:pt>
              </c:numCache>
            </c:numRef>
          </c:val>
        </c:ser>
        <c:dLbls>
          <c:showLegendKey val="0"/>
          <c:showVal val="0"/>
          <c:showCatName val="0"/>
          <c:showSerName val="0"/>
          <c:showPercent val="0"/>
          <c:showBubbleSize val="0"/>
        </c:dLbls>
        <c:gapWidth val="150"/>
        <c:axId val="72952448"/>
        <c:axId val="72962432"/>
      </c:barChart>
      <c:catAx>
        <c:axId val="72952448"/>
        <c:scaling>
          <c:orientation val="minMax"/>
        </c:scaling>
        <c:delete val="0"/>
        <c:axPos val="b"/>
        <c:numFmt formatCode="@" sourceLinked="0"/>
        <c:majorTickMark val="none"/>
        <c:minorTickMark val="none"/>
        <c:tickLblPos val="nextTo"/>
        <c:txPr>
          <a:bodyPr/>
          <a:lstStyle/>
          <a:p>
            <a:pPr>
              <a:defRPr sz="1050" baseline="0"/>
            </a:pPr>
            <a:endParaRPr lang="en-US"/>
          </a:p>
        </c:txPr>
        <c:crossAx val="72962432"/>
        <c:crosses val="autoZero"/>
        <c:auto val="0"/>
        <c:lblAlgn val="ctr"/>
        <c:lblOffset val="100"/>
        <c:noMultiLvlLbl val="0"/>
      </c:catAx>
      <c:valAx>
        <c:axId val="72962432"/>
        <c:scaling>
          <c:orientation val="minMax"/>
        </c:scaling>
        <c:delete val="0"/>
        <c:axPos val="l"/>
        <c:majorGridlines/>
        <c:numFmt formatCode="0.0\%" sourceLinked="0"/>
        <c:majorTickMark val="none"/>
        <c:minorTickMark val="none"/>
        <c:tickLblPos val="nextTo"/>
        <c:txPr>
          <a:bodyPr/>
          <a:lstStyle/>
          <a:p>
            <a:pPr>
              <a:defRPr sz="1050" baseline="0"/>
            </a:pPr>
            <a:endParaRPr lang="en-US"/>
          </a:p>
        </c:txPr>
        <c:crossAx val="72952448"/>
        <c:crosses val="autoZero"/>
        <c:crossBetween val="between"/>
      </c:valAx>
    </c:plotArea>
    <c:legend>
      <c:legendPos val="r"/>
      <c:layout/>
      <c:overlay val="0"/>
      <c:txPr>
        <a:bodyPr/>
        <a:lstStyle/>
        <a:p>
          <a:pPr>
            <a:defRPr sz="1050" baseline="0"/>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75A4768-4384-4815-963C-85863BA501FB}" type="datetimeFigureOut">
              <a:rPr lang="en-US" smtClean="0"/>
              <a:t>8/21/2014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4BFF50-C702-48D6-86B8-EAEE8A35D714}" type="slidenum">
              <a:rPr lang="en-US" smtClean="0"/>
              <a:t>‹#›</a:t>
            </a:fld>
            <a:endParaRPr lang="en-US"/>
          </a:p>
        </p:txBody>
      </p:sp>
    </p:spTree>
    <p:extLst>
      <p:ext uri="{BB962C8B-B14F-4D97-AF65-F5344CB8AC3E}">
        <p14:creationId xmlns:p14="http://schemas.microsoft.com/office/powerpoint/2010/main" val="3442720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3B2A34-F5D3-477A-A187-DC16D98748EC}" type="datetimeFigureOut">
              <a:rPr lang="en-US" smtClean="0"/>
              <a:t>8/21/2014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7DE5553-C022-444F-81DA-10AB6BD8003F}" type="slidenum">
              <a:rPr lang="en-US" smtClean="0"/>
              <a:t>‹#›</a:t>
            </a:fld>
            <a:endParaRPr lang="en-US"/>
          </a:p>
        </p:txBody>
      </p:sp>
    </p:spTree>
    <p:extLst>
      <p:ext uri="{BB962C8B-B14F-4D97-AF65-F5344CB8AC3E}">
        <p14:creationId xmlns:p14="http://schemas.microsoft.com/office/powerpoint/2010/main" val="3368840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600" b="1" dirty="0">
                <a:latin typeface="Arial" pitchFamily="34" charset="0"/>
                <a:cs typeface="Arial" pitchFamily="34" charset="0"/>
              </a:rPr>
              <a:t>NANCY</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600" b="1" dirty="0">
                <a:latin typeface="Arial" pitchFamily="34" charset="0"/>
                <a:cs typeface="Arial" pitchFamily="34" charset="0"/>
              </a:rPr>
              <a:t>NANCY</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6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6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endParaRPr lang="en-US" sz="16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600" dirty="0">
                <a:latin typeface="Arial" pitchFamily="34" charset="0"/>
                <a:cs typeface="Arial" pitchFamily="34" charset="0"/>
              </a:rPr>
              <a:t>Waiting on update of data from IR</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endParaRPr lang="en-US" b="0" dirty="0"/>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600" b="1" dirty="0">
                <a:latin typeface="Arial" pitchFamily="34" charset="0"/>
                <a:cs typeface="Arial" pitchFamily="34" charset="0"/>
              </a:rPr>
              <a:t>KEN</a:t>
            </a:r>
          </a:p>
          <a:p>
            <a:endParaRPr lang="en-US" sz="1600" dirty="0">
              <a:latin typeface="Arial" pitchFamily="34" charset="0"/>
              <a:cs typeface="Arial" pitchFamily="34" charset="0"/>
            </a:endParaRPr>
          </a:p>
          <a:p>
            <a:r>
              <a:rPr lang="en-US" dirty="0">
                <a:latin typeface="Arial" pitchFamily="34" charset="0"/>
                <a:cs typeface="Arial" pitchFamily="34" charset="0"/>
              </a:rPr>
              <a:t>As noted on MOU, there were 4 goals selected for the Partnership.  Each of these address the national and local needs identified earlier. We have expanded our alliance work with the high schools to align curriculum and lay foundation for college-level expectations.  Our first focus has been on the top two goals.</a:t>
            </a:r>
          </a:p>
          <a:p>
            <a:r>
              <a:rPr lang="en-US" dirty="0">
                <a:latin typeface="Arial" pitchFamily="34" charset="0"/>
                <a:cs typeface="Arial" pitchFamily="34" charset="0"/>
              </a:rPr>
              <a:t> </a:t>
            </a:r>
          </a:p>
          <a:p>
            <a:r>
              <a:rPr lang="en-US" dirty="0">
                <a:latin typeface="Arial" pitchFamily="34" charset="0"/>
                <a:cs typeface="Arial" pitchFamily="34" charset="0"/>
              </a:rPr>
              <a:t>The work of the Council is critical to breaking down traditional barriers and tackling challenges inherent in collaborating in an environment that has different policies and processes.  There is reality to the fact that in Illinois there are different credential policies and other processes in secondary and postsecondary that do not naturally merge. Today you will hear about the challenges as well as the benefits of developing a true partnership focused on student success and completion. </a:t>
            </a:r>
          </a:p>
          <a:p>
            <a:endParaRPr lang="en-US" dirty="0">
              <a:latin typeface="Arial" pitchFamily="34" charset="0"/>
              <a:cs typeface="Arial" pitchFamily="34" charset="0"/>
            </a:endParaRPr>
          </a:p>
          <a:p>
            <a:r>
              <a:rPr lang="en-US" dirty="0">
                <a:latin typeface="Arial" pitchFamily="34" charset="0"/>
                <a:cs typeface="Arial" pitchFamily="34" charset="0"/>
              </a:rPr>
              <a:t>In particular, over the last two years our focus has been on examining the math curriculum and developing interventions to improve those who start at Harper with college-readiness in Mathematics.  Kimberley and Mary will address the work we have undertaken and the results through our joint work on college-readiness in mathematics. </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868627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en-US" sz="1600" b="1" dirty="0">
                <a:latin typeface="Arial" pitchFamily="34" charset="0"/>
                <a:cs typeface="Arial" pitchFamily="34" charset="0"/>
              </a:rPr>
              <a:t>TERRI</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defTabSz="931774">
              <a:defRPr/>
            </a:pPr>
            <a:r>
              <a:rPr lang="en-US" sz="1600" b="1" dirty="0">
                <a:latin typeface="Arial" pitchFamily="34" charset="0"/>
                <a:cs typeface="Arial" pitchFamily="34" charset="0"/>
              </a:rPr>
              <a:t>TERRI</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1459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931774">
              <a:defRPr/>
            </a:pPr>
            <a:r>
              <a:rPr lang="en-US" sz="1600" b="1" dirty="0">
                <a:latin typeface="Arial" pitchFamily="34" charset="0"/>
                <a:cs typeface="Arial" pitchFamily="34" charset="0"/>
              </a:rPr>
              <a:t>TERRI</a:t>
            </a:r>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defTabSz="931774">
              <a:defRPr/>
            </a:pPr>
            <a:r>
              <a:rPr lang="en-US" sz="1600" b="1" dirty="0">
                <a:latin typeface="Arial" pitchFamily="34" charset="0"/>
                <a:cs typeface="Arial" pitchFamily="34" charset="0"/>
              </a:rPr>
              <a:t>TERRI</a:t>
            </a:r>
          </a:p>
          <a:p>
            <a:endParaRPr lang="en-US" dirty="0"/>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745A77D-FE27-4E61-BB05-DE89DBEDCA32}" type="slidenum">
              <a:rPr lang="en-US" smtClean="0">
                <a:solidFill>
                  <a:prstClr val="black"/>
                </a:solidFill>
              </a:rPr>
              <a:pPr/>
              <a:t>12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E23CABA-F5F2-4988-AFA7-604DC2323C6F}" type="datetimeFigureOut">
              <a:rPr lang="en-US" smtClean="0">
                <a:solidFill>
                  <a:srgbClr val="DBF5F9">
                    <a:shade val="90000"/>
                  </a:srgbClr>
                </a:solidFill>
              </a:rPr>
              <a:pPr/>
              <a:t>8/21/2014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1F8C4666-6AD1-40F3-A8D5-499826251084}"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0394EC1-6FAC-4281-A76D-34215410CBB6}" type="datetimeFigureOut">
              <a:rPr lang="en-US" smtClean="0"/>
              <a:pPr/>
              <a:t>8/21/2014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F99C2-C14D-490E-BFC0-EB071E3A34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394EC1-6FAC-4281-A76D-34215410CBB6}"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99C2-C14D-490E-BFC0-EB071E3A34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70394EC1-6FAC-4281-A76D-34215410CBB6}"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99C2-C14D-490E-BFC0-EB071E3A34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394EC1-6FAC-4281-A76D-34215410CBB6}" type="datetimeFigureOut">
              <a:rPr lang="en-US" smtClean="0"/>
              <a:pPr/>
              <a:t>8/21/2014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F99C2-C14D-490E-BFC0-EB071E3A34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394EC1-6FAC-4281-A76D-34215410CBB6}" type="datetimeFigureOut">
              <a:rPr lang="en-US" smtClean="0"/>
              <a:pPr/>
              <a:t>8/21/2014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F99C2-C14D-490E-BFC0-EB071E3A34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26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6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6177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23CABA-F5F2-4988-AFA7-604DC2323C6F}" type="datetimeFigureOut">
              <a:rPr lang="en-US" smtClean="0">
                <a:solidFill>
                  <a:srgbClr val="04617B">
                    <a:shade val="90000"/>
                  </a:srgbClr>
                </a:solidFill>
              </a:rPr>
              <a:pPr/>
              <a:t>8/21/2014</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1F8C4666-6AD1-40F3-A8D5-499826251084}"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0394EC1-6FAC-4281-A76D-34215410CBB6}" type="datetimeFigureOut">
              <a:rPr lang="en-US" smtClean="0"/>
              <a:pPr/>
              <a:t>8/21/2014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A5F99C2-C14D-490E-BFC0-EB071E3A3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0394EC1-6FAC-4281-A76D-34215410CBB6}" type="datetimeFigureOut">
              <a:rPr lang="en-US" smtClean="0"/>
              <a:pPr/>
              <a:t>8/21/2014</a:t>
            </a:fld>
            <a:endParaRPr 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8A5F99C2-C14D-490E-BFC0-EB071E3A34D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266176"/>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26617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4D5CA-55C7-4EBB-B889-26B161DF7894}" type="datetimeFigureOut">
              <a:rPr lang="en-US" smtClean="0">
                <a:solidFill>
                  <a:prstClr val="black">
                    <a:tint val="75000"/>
                  </a:prstClr>
                </a:solidFill>
              </a:rPr>
              <a:pPr/>
              <a:t>8/21/2014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E44B0-0C58-46CE-A79F-7652643914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266176"/>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gif"/><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latin typeface="+mn-lt"/>
              </a:rPr>
              <a:t>WELCOME</a:t>
            </a:r>
            <a:endParaRPr lang="en-US" dirty="0">
              <a:latin typeface="+mn-lt"/>
            </a:endParaRPr>
          </a:p>
        </p:txBody>
      </p:sp>
      <p:sp>
        <p:nvSpPr>
          <p:cNvPr id="3" name="Subtitle 2"/>
          <p:cNvSpPr>
            <a:spLocks noGrp="1"/>
          </p:cNvSpPr>
          <p:nvPr>
            <p:ph type="subTitle" idx="1"/>
          </p:nvPr>
        </p:nvSpPr>
        <p:spPr>
          <a:xfrm>
            <a:off x="533400" y="4648200"/>
            <a:ext cx="8077200" cy="2057400"/>
          </a:xfrm>
        </p:spPr>
        <p:txBody>
          <a:bodyPr>
            <a:normAutofit/>
          </a:bodyPr>
          <a:lstStyle/>
          <a:p>
            <a:endParaRPr lang="en-US" sz="2000" dirty="0" smtClean="0"/>
          </a:p>
          <a:p>
            <a:endParaRPr lang="en-US" sz="2000" dirty="0"/>
          </a:p>
          <a:p>
            <a:endParaRPr lang="en-US" sz="2000" dirty="0" smtClean="0"/>
          </a:p>
          <a:p>
            <a:r>
              <a:rPr lang="en-US" sz="2000" dirty="0" smtClean="0"/>
              <a:t>Dr. Judith Marwick, Provost, Harper College</a:t>
            </a:r>
          </a:p>
          <a:p>
            <a:endParaRPr lang="en-US" dirty="0"/>
          </a:p>
        </p:txBody>
      </p:sp>
    </p:spTree>
    <p:extLst>
      <p:ext uri="{BB962C8B-B14F-4D97-AF65-F5344CB8AC3E}">
        <p14:creationId xmlns:p14="http://schemas.microsoft.com/office/powerpoint/2010/main" val="36671239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t>
            </a:r>
            <a:r>
              <a:rPr lang="en-US" dirty="0"/>
              <a:t>for Success--Mathematics</a:t>
            </a:r>
          </a:p>
        </p:txBody>
      </p:sp>
      <p:sp>
        <p:nvSpPr>
          <p:cNvPr id="3" name="Content Placeholder 2"/>
          <p:cNvSpPr>
            <a:spLocks noGrp="1"/>
          </p:cNvSpPr>
          <p:nvPr>
            <p:ph idx="1"/>
          </p:nvPr>
        </p:nvSpPr>
        <p:spPr>
          <a:xfrm>
            <a:off x="822960" y="1100628"/>
            <a:ext cx="7520940" cy="3928572"/>
          </a:xfrm>
        </p:spPr>
        <p:txBody>
          <a:bodyPr>
            <a:normAutofit fontScale="92500" lnSpcReduction="10000"/>
          </a:bodyPr>
          <a:lstStyle/>
          <a:p>
            <a:r>
              <a:rPr lang="en-US" sz="1800" u="sng" dirty="0" smtClean="0"/>
              <a:t>Fall 2010-Spring  2011</a:t>
            </a:r>
          </a:p>
          <a:p>
            <a:r>
              <a:rPr lang="en-US" sz="1800" dirty="0" smtClean="0">
                <a:solidFill>
                  <a:schemeClr val="accent2">
                    <a:lumMod val="75000"/>
                  </a:schemeClr>
                </a:solidFill>
              </a:rPr>
              <a:t>Step 4:  Expanded to include other districts</a:t>
            </a:r>
            <a:r>
              <a:rPr lang="en-US" sz="1800" dirty="0" smtClean="0"/>
              <a:t> </a:t>
            </a:r>
          </a:p>
          <a:p>
            <a:pPr>
              <a:buFont typeface="Wingdings" pitchFamily="2" charset="2"/>
              <a:buChar char="Ø"/>
            </a:pPr>
            <a:r>
              <a:rPr lang="en-US" sz="1800" dirty="0" smtClean="0"/>
              <a:t>5,071 students in D21, D214 and D220 took Compass Math</a:t>
            </a:r>
          </a:p>
          <a:p>
            <a:pPr>
              <a:buFont typeface="Wingdings" pitchFamily="2" charset="2"/>
              <a:buChar char="Ø"/>
            </a:pPr>
            <a:r>
              <a:rPr lang="en-US" sz="1800" dirty="0" smtClean="0"/>
              <a:t>Large meeting with stakeholders from all 3 districts:  Algebra 2 alignment, Harper Intermediate Algebra final for placement, course flowchart, dual credit course, teacher credentials</a:t>
            </a:r>
          </a:p>
          <a:p>
            <a:endParaRPr lang="en-US" sz="1800" dirty="0" smtClean="0"/>
          </a:p>
          <a:p>
            <a:r>
              <a:rPr lang="en-US" sz="1800" dirty="0" smtClean="0">
                <a:solidFill>
                  <a:schemeClr val="accent2">
                    <a:lumMod val="75000"/>
                  </a:schemeClr>
                </a:solidFill>
              </a:rPr>
              <a:t>Step 5:  Finalized curriculum alignment</a:t>
            </a:r>
          </a:p>
          <a:p>
            <a:pPr>
              <a:buFont typeface="Wingdings" pitchFamily="2" charset="2"/>
              <a:buChar char="Ø"/>
            </a:pPr>
            <a:r>
              <a:rPr lang="en-US" sz="1800" dirty="0" smtClean="0"/>
              <a:t>D211 and Harper math faculty go to Common Core presentation together</a:t>
            </a:r>
          </a:p>
          <a:p>
            <a:pPr>
              <a:buFont typeface="Wingdings" pitchFamily="2" charset="2"/>
              <a:buChar char="Ø"/>
            </a:pPr>
            <a:r>
              <a:rPr lang="en-US" sz="1800" dirty="0" smtClean="0"/>
              <a:t>Harper math faculty invited to attend several D211 math chairs meetings</a:t>
            </a:r>
          </a:p>
          <a:p>
            <a:pPr>
              <a:buFont typeface="Wingdings" pitchFamily="2" charset="2"/>
              <a:buChar char="Ø"/>
            </a:pPr>
            <a:r>
              <a:rPr lang="en-US" sz="1800" dirty="0" smtClean="0"/>
              <a:t>D211 had summer curriculum projects to align Algebra 2 and rework senior curriculum</a:t>
            </a:r>
          </a:p>
          <a:p>
            <a:endParaRPr lang="en-US" dirty="0"/>
          </a:p>
          <a:p>
            <a:endParaRPr lang="en-US" dirty="0"/>
          </a:p>
        </p:txBody>
      </p:sp>
    </p:spTree>
    <p:extLst>
      <p:ext uri="{BB962C8B-B14F-4D97-AF65-F5344CB8AC3E}">
        <p14:creationId xmlns:p14="http://schemas.microsoft.com/office/powerpoint/2010/main" val="504351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t>
            </a:r>
            <a:r>
              <a:rPr lang="en-US" dirty="0"/>
              <a:t>for Success--Mathematics</a:t>
            </a:r>
          </a:p>
        </p:txBody>
      </p:sp>
      <p:sp>
        <p:nvSpPr>
          <p:cNvPr id="3" name="Content Placeholder 2"/>
          <p:cNvSpPr>
            <a:spLocks noGrp="1"/>
          </p:cNvSpPr>
          <p:nvPr>
            <p:ph idx="1"/>
          </p:nvPr>
        </p:nvSpPr>
        <p:spPr>
          <a:xfrm>
            <a:off x="304800" y="914400"/>
            <a:ext cx="8610600" cy="4114800"/>
          </a:xfrm>
        </p:spPr>
        <p:txBody>
          <a:bodyPr>
            <a:normAutofit/>
          </a:bodyPr>
          <a:lstStyle/>
          <a:p>
            <a:r>
              <a:rPr lang="en-US" u="sng" dirty="0"/>
              <a:t>Fall </a:t>
            </a:r>
            <a:r>
              <a:rPr lang="en-US" u="sng" dirty="0" smtClean="0"/>
              <a:t>2011-Spring  2012</a:t>
            </a:r>
            <a:endParaRPr lang="en-US" u="sng" dirty="0"/>
          </a:p>
          <a:p>
            <a:r>
              <a:rPr lang="en-US" dirty="0" smtClean="0">
                <a:solidFill>
                  <a:schemeClr val="accent2">
                    <a:lumMod val="75000"/>
                  </a:schemeClr>
                </a:solidFill>
              </a:rPr>
              <a:t>Step 6:  New Courses Offered in High Schools</a:t>
            </a:r>
          </a:p>
          <a:p>
            <a:pPr>
              <a:buFont typeface="Wingdings" pitchFamily="2" charset="2"/>
              <a:buChar char="Ø"/>
            </a:pPr>
            <a:r>
              <a:rPr lang="en-US" sz="1800" dirty="0" smtClean="0"/>
              <a:t>New senior course approved by District 211 Curriculum Committee</a:t>
            </a:r>
          </a:p>
          <a:p>
            <a:pPr>
              <a:buFont typeface="Wingdings" pitchFamily="2" charset="2"/>
              <a:buChar char="Ø"/>
            </a:pPr>
            <a:r>
              <a:rPr lang="en-US" sz="1800" dirty="0" smtClean="0"/>
              <a:t>Dual credit course in Districts 211 and 214</a:t>
            </a:r>
          </a:p>
          <a:p>
            <a:endParaRPr lang="en-US" dirty="0" smtClean="0"/>
          </a:p>
          <a:p>
            <a:r>
              <a:rPr lang="en-US" dirty="0" smtClean="0">
                <a:solidFill>
                  <a:schemeClr val="accent2">
                    <a:lumMod val="75000"/>
                  </a:schemeClr>
                </a:solidFill>
              </a:rPr>
              <a:t>Step 7:  Collaborative Writing Project for Harper’s Intermediate Algebra Final</a:t>
            </a:r>
          </a:p>
          <a:p>
            <a:pPr>
              <a:buFont typeface="Arial" pitchFamily="34" charset="0"/>
              <a:buChar char="•"/>
            </a:pPr>
            <a:r>
              <a:rPr lang="en-US" sz="1800" dirty="0" smtClean="0"/>
              <a:t>Meeting with counselors, faculty and administration from High School and Harper</a:t>
            </a:r>
          </a:p>
          <a:p>
            <a:pPr>
              <a:buFont typeface="Arial" pitchFamily="34" charset="0"/>
              <a:buChar char="•"/>
            </a:pPr>
            <a:r>
              <a:rPr lang="en-US" sz="1800" dirty="0" smtClean="0"/>
              <a:t>Two workshops with an Algebra 2 instructor from each of our 12 feeder high schools and math faculty from Harper</a:t>
            </a:r>
          </a:p>
          <a:p>
            <a:pPr>
              <a:buFont typeface="Arial" pitchFamily="34" charset="0"/>
              <a:buChar char="•"/>
            </a:pPr>
            <a:r>
              <a:rPr lang="en-US" sz="1800" dirty="0" smtClean="0"/>
              <a:t>Harper’s Intermediate Algebra final will be given this spring in all 12 high schools</a:t>
            </a:r>
          </a:p>
          <a:p>
            <a:pPr>
              <a:buFont typeface="Arial" pitchFamily="34" charset="0"/>
              <a:buChar char="•"/>
            </a:pPr>
            <a:r>
              <a:rPr lang="en-US" sz="1800" dirty="0" smtClean="0"/>
              <a:t>Score of 70% can be used as alternative placement into college-level class</a:t>
            </a:r>
            <a:r>
              <a:rPr lang="en-US" sz="1800" dirty="0"/>
              <a:t>	</a:t>
            </a:r>
            <a:endParaRPr lang="en-US" sz="1800" dirty="0" smtClean="0"/>
          </a:p>
          <a:p>
            <a:endParaRPr lang="en-US" dirty="0"/>
          </a:p>
          <a:p>
            <a:endParaRPr lang="en-US" dirty="0"/>
          </a:p>
        </p:txBody>
      </p:sp>
    </p:spTree>
    <p:extLst>
      <p:ext uri="{BB962C8B-B14F-4D97-AF65-F5344CB8AC3E}">
        <p14:creationId xmlns:p14="http://schemas.microsoft.com/office/powerpoint/2010/main" val="2479715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t>
            </a:r>
            <a:r>
              <a:rPr lang="en-US" dirty="0"/>
              <a:t>for Success--Mathematics</a:t>
            </a:r>
          </a:p>
        </p:txBody>
      </p:sp>
      <p:sp>
        <p:nvSpPr>
          <p:cNvPr id="3" name="Content Placeholder 2"/>
          <p:cNvSpPr>
            <a:spLocks noGrp="1"/>
          </p:cNvSpPr>
          <p:nvPr>
            <p:ph idx="1"/>
          </p:nvPr>
        </p:nvSpPr>
        <p:spPr>
          <a:xfrm>
            <a:off x="304800" y="914400"/>
            <a:ext cx="8458200" cy="4191000"/>
          </a:xfrm>
        </p:spPr>
        <p:txBody>
          <a:bodyPr>
            <a:normAutofit/>
          </a:bodyPr>
          <a:lstStyle/>
          <a:p>
            <a:r>
              <a:rPr lang="en-US" sz="1800" u="sng" dirty="0" smtClean="0">
                <a:solidFill>
                  <a:schemeClr val="accent2">
                    <a:lumMod val="75000"/>
                  </a:schemeClr>
                </a:solidFill>
              </a:rPr>
              <a:t>Results</a:t>
            </a:r>
          </a:p>
          <a:p>
            <a:pPr>
              <a:buFont typeface="Wingdings" pitchFamily="2" charset="2"/>
              <a:buChar char="Ø"/>
            </a:pPr>
            <a:r>
              <a:rPr lang="en-US" sz="1800" dirty="0" smtClean="0">
                <a:solidFill>
                  <a:schemeClr val="accent2">
                    <a:lumMod val="75000"/>
                  </a:schemeClr>
                </a:solidFill>
              </a:rPr>
              <a:t>Increased awareness in high school about prerequisites and math needed for many career fields</a:t>
            </a:r>
          </a:p>
          <a:p>
            <a:pPr>
              <a:buFont typeface="Wingdings" pitchFamily="2" charset="2"/>
              <a:buChar char="Ø"/>
            </a:pPr>
            <a:r>
              <a:rPr lang="en-US" sz="1800" dirty="0" smtClean="0">
                <a:solidFill>
                  <a:schemeClr val="accent2">
                    <a:lumMod val="75000"/>
                  </a:schemeClr>
                </a:solidFill>
              </a:rPr>
              <a:t>Increased collaboration between Harper and high schools and amongst high schools</a:t>
            </a:r>
          </a:p>
          <a:p>
            <a:pPr>
              <a:buFont typeface="Wingdings" pitchFamily="2" charset="2"/>
              <a:buChar char="Ø"/>
            </a:pPr>
            <a:r>
              <a:rPr lang="en-US" sz="1800" dirty="0" smtClean="0">
                <a:solidFill>
                  <a:schemeClr val="accent2">
                    <a:lumMod val="75000"/>
                  </a:schemeClr>
                </a:solidFill>
              </a:rPr>
              <a:t>Increased trust</a:t>
            </a:r>
          </a:p>
          <a:p>
            <a:pPr>
              <a:buFont typeface="Wingdings" pitchFamily="2" charset="2"/>
              <a:buChar char="Ø"/>
            </a:pPr>
            <a:r>
              <a:rPr lang="en-US" sz="1800" dirty="0" smtClean="0">
                <a:solidFill>
                  <a:schemeClr val="accent2">
                    <a:lumMod val="75000"/>
                  </a:schemeClr>
                </a:solidFill>
              </a:rPr>
              <a:t>Increased access and opportunity to careers that can support a family</a:t>
            </a:r>
          </a:p>
          <a:p>
            <a:pPr>
              <a:buFont typeface="Wingdings" pitchFamily="2" charset="2"/>
              <a:buChar char="Ø"/>
            </a:pPr>
            <a:r>
              <a:rPr lang="en-US" sz="1800" dirty="0" smtClean="0">
                <a:solidFill>
                  <a:schemeClr val="accent2">
                    <a:lumMod val="75000"/>
                  </a:schemeClr>
                </a:solidFill>
              </a:rPr>
              <a:t>Opened doors for underrepresented students</a:t>
            </a:r>
          </a:p>
          <a:p>
            <a:pPr>
              <a:buFont typeface="Wingdings" pitchFamily="2" charset="2"/>
              <a:buChar char="Ø"/>
            </a:pPr>
            <a:r>
              <a:rPr lang="en-US" sz="1800" dirty="0" smtClean="0">
                <a:solidFill>
                  <a:schemeClr val="accent2">
                    <a:lumMod val="75000"/>
                  </a:schemeClr>
                </a:solidFill>
              </a:rPr>
              <a:t>A decrease of 20% in the percent of recent high school graduates attending Harper College who place into developmental mathematics</a:t>
            </a:r>
            <a:endParaRPr lang="en-US" dirty="0" smtClean="0">
              <a:solidFill>
                <a:schemeClr val="accent2">
                  <a:lumMod val="75000"/>
                </a:schemeClr>
              </a:solidFill>
            </a:endParaRPr>
          </a:p>
        </p:txBody>
      </p:sp>
    </p:spTree>
    <p:extLst>
      <p:ext uri="{BB962C8B-B14F-4D97-AF65-F5344CB8AC3E}">
        <p14:creationId xmlns:p14="http://schemas.microsoft.com/office/powerpoint/2010/main" val="205296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Year of High School</a:t>
            </a:r>
            <a:endParaRPr lang="en-US" dirty="0"/>
          </a:p>
        </p:txBody>
      </p:sp>
      <p:sp>
        <p:nvSpPr>
          <p:cNvPr id="3" name="Content Placeholder 2"/>
          <p:cNvSpPr>
            <a:spLocks noGrp="1"/>
          </p:cNvSpPr>
          <p:nvPr>
            <p:ph idx="1"/>
          </p:nvPr>
        </p:nvSpPr>
        <p:spPr/>
        <p:txBody>
          <a:bodyPr/>
          <a:lstStyle/>
          <a:p>
            <a:r>
              <a:rPr lang="en-US" dirty="0" smtClean="0"/>
              <a:t>AP Calculus, AP Statistics, or Pre-Calculus</a:t>
            </a:r>
          </a:p>
          <a:p>
            <a:pPr marL="0" indent="0">
              <a:buNone/>
            </a:pPr>
            <a:r>
              <a:rPr lang="en-US" dirty="0"/>
              <a:t> </a:t>
            </a:r>
            <a:r>
              <a:rPr lang="en-US" dirty="0" smtClean="0"/>
              <a:t>    or</a:t>
            </a:r>
          </a:p>
          <a:p>
            <a:r>
              <a:rPr lang="en-US" dirty="0"/>
              <a:t>Math 101: Quantitative Literacy</a:t>
            </a:r>
          </a:p>
          <a:p>
            <a:r>
              <a:rPr lang="en-US" dirty="0" smtClean="0"/>
              <a:t>or</a:t>
            </a:r>
          </a:p>
          <a:p>
            <a:r>
              <a:rPr lang="en-US" dirty="0"/>
              <a:t>A course aligned with Harper’s Intermediate Algebra (the prerequisite for college-level math</a:t>
            </a:r>
            <a:r>
              <a:rPr lang="en-US" dirty="0" smtClean="0"/>
              <a:t>)</a:t>
            </a:r>
            <a:endParaRPr lang="en-US" dirty="0"/>
          </a:p>
        </p:txBody>
      </p:sp>
    </p:spTree>
    <p:extLst>
      <p:ext uri="{BB962C8B-B14F-4D97-AF65-F5344CB8AC3E}">
        <p14:creationId xmlns:p14="http://schemas.microsoft.com/office/powerpoint/2010/main" val="418787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Perspectives</a:t>
            </a:r>
            <a:endParaRPr lang="en-US" dirty="0"/>
          </a:p>
        </p:txBody>
      </p:sp>
      <p:sp>
        <p:nvSpPr>
          <p:cNvPr id="3" name="Content Placeholder 2"/>
          <p:cNvSpPr>
            <a:spLocks noGrp="1"/>
          </p:cNvSpPr>
          <p:nvPr>
            <p:ph idx="1"/>
          </p:nvPr>
        </p:nvSpPr>
        <p:spPr>
          <a:xfrm>
            <a:off x="822960" y="1100628"/>
            <a:ext cx="7520940" cy="3776172"/>
          </a:xfrm>
        </p:spPr>
        <p:txBody>
          <a:bodyPr>
            <a:normAutofit fontScale="62500" lnSpcReduction="20000"/>
          </a:bodyPr>
          <a:lstStyle/>
          <a:p>
            <a:r>
              <a:rPr lang="en-US" sz="2900" dirty="0" smtClean="0">
                <a:solidFill>
                  <a:schemeClr val="accent3">
                    <a:lumMod val="75000"/>
                  </a:schemeClr>
                </a:solidFill>
                <a:latin typeface="+mj-lt"/>
              </a:rPr>
              <a:t>Benefits of Partnering:</a:t>
            </a:r>
          </a:p>
          <a:p>
            <a:endParaRPr lang="en-US" dirty="0" smtClean="0">
              <a:solidFill>
                <a:schemeClr val="accent3">
                  <a:lumMod val="75000"/>
                </a:schemeClr>
              </a:solidFill>
              <a:latin typeface="+mj-lt"/>
            </a:endParaRPr>
          </a:p>
          <a:p>
            <a:pPr lvl="1">
              <a:buFont typeface="Wingdings" pitchFamily="2" charset="2"/>
              <a:buChar char="Ø"/>
            </a:pPr>
            <a:r>
              <a:rPr lang="en-US" sz="2600" dirty="0" smtClean="0">
                <a:latin typeface="+mj-lt"/>
              </a:rPr>
              <a:t>Achievement of </a:t>
            </a:r>
            <a:r>
              <a:rPr lang="en-US" sz="2600" b="1" u="sng" dirty="0" smtClean="0">
                <a:solidFill>
                  <a:schemeClr val="accent2">
                    <a:lumMod val="75000"/>
                  </a:schemeClr>
                </a:solidFill>
                <a:latin typeface="+mj-lt"/>
              </a:rPr>
              <a:t>greater student success </a:t>
            </a:r>
            <a:r>
              <a:rPr lang="en-US" sz="2600" dirty="0" smtClean="0">
                <a:latin typeface="+mj-lt"/>
              </a:rPr>
              <a:t>in the transition from high school to college.</a:t>
            </a:r>
          </a:p>
          <a:p>
            <a:pPr lvl="1">
              <a:buFont typeface="Wingdings" pitchFamily="2" charset="2"/>
              <a:buChar char="Ø"/>
            </a:pPr>
            <a:endParaRPr lang="en-US" sz="2600" dirty="0" smtClean="0">
              <a:latin typeface="+mj-lt"/>
            </a:endParaRPr>
          </a:p>
          <a:p>
            <a:pPr lvl="1">
              <a:buFont typeface="Wingdings" pitchFamily="2" charset="2"/>
              <a:buChar char="Ø"/>
            </a:pPr>
            <a:r>
              <a:rPr lang="en-US" sz="2600" dirty="0" smtClean="0">
                <a:latin typeface="+mj-lt"/>
              </a:rPr>
              <a:t>Integration and </a:t>
            </a:r>
            <a:r>
              <a:rPr lang="en-US" sz="2600" b="1" u="sng" dirty="0" smtClean="0">
                <a:solidFill>
                  <a:schemeClr val="accent2">
                    <a:lumMod val="75000"/>
                  </a:schemeClr>
                </a:solidFill>
                <a:latin typeface="+mj-lt"/>
              </a:rPr>
              <a:t>alignment of curriculum </a:t>
            </a:r>
            <a:r>
              <a:rPr lang="en-US" sz="2600" dirty="0" smtClean="0">
                <a:latin typeface="+mj-lt"/>
              </a:rPr>
              <a:t>for vocational and academic programs.</a:t>
            </a:r>
          </a:p>
          <a:p>
            <a:pPr lvl="1">
              <a:buFont typeface="Wingdings" pitchFamily="2" charset="2"/>
              <a:buChar char="Ø"/>
            </a:pPr>
            <a:endParaRPr lang="en-US" sz="2600" dirty="0" smtClean="0">
              <a:latin typeface="+mj-lt"/>
            </a:endParaRPr>
          </a:p>
          <a:p>
            <a:pPr lvl="1">
              <a:buFont typeface="Wingdings" pitchFamily="2" charset="2"/>
              <a:buChar char="Ø"/>
            </a:pPr>
            <a:r>
              <a:rPr lang="en-US" sz="2600" dirty="0" smtClean="0">
                <a:latin typeface="+mj-lt"/>
              </a:rPr>
              <a:t>Enhancement of </a:t>
            </a:r>
            <a:r>
              <a:rPr lang="en-US" sz="2600" b="1" u="sng" dirty="0" smtClean="0">
                <a:solidFill>
                  <a:schemeClr val="accent2">
                    <a:lumMod val="75000"/>
                  </a:schemeClr>
                </a:solidFill>
                <a:latin typeface="+mj-lt"/>
              </a:rPr>
              <a:t>shared data capabilities</a:t>
            </a:r>
            <a:r>
              <a:rPr lang="en-US" sz="2600" b="1" dirty="0" smtClean="0">
                <a:latin typeface="+mj-lt"/>
              </a:rPr>
              <a:t> </a:t>
            </a:r>
            <a:r>
              <a:rPr lang="en-US" sz="2600" dirty="0" smtClean="0">
                <a:latin typeface="+mj-lt"/>
              </a:rPr>
              <a:t>for curricular issues and student/program assessment.</a:t>
            </a:r>
          </a:p>
          <a:p>
            <a:pPr lvl="1">
              <a:buFont typeface="Wingdings" pitchFamily="2" charset="2"/>
              <a:buChar char="Ø"/>
            </a:pPr>
            <a:endParaRPr lang="en-US" sz="2600" dirty="0" smtClean="0">
              <a:latin typeface="+mj-lt"/>
            </a:endParaRPr>
          </a:p>
          <a:p>
            <a:pPr lvl="1">
              <a:buFont typeface="Wingdings" pitchFamily="2" charset="2"/>
              <a:buChar char="Ø"/>
            </a:pPr>
            <a:r>
              <a:rPr lang="en-US" sz="2600" dirty="0" smtClean="0">
                <a:latin typeface="+mj-lt"/>
              </a:rPr>
              <a:t>Increased </a:t>
            </a:r>
            <a:r>
              <a:rPr lang="en-US" sz="2600" b="1" u="sng" dirty="0" smtClean="0">
                <a:solidFill>
                  <a:schemeClr val="accent2">
                    <a:lumMod val="75000"/>
                  </a:schemeClr>
                </a:solidFill>
                <a:latin typeface="+mj-lt"/>
              </a:rPr>
              <a:t>career pathways and dual credit options</a:t>
            </a:r>
            <a:r>
              <a:rPr lang="en-US" sz="2600" u="sng" dirty="0" smtClean="0">
                <a:solidFill>
                  <a:schemeClr val="accent2">
                    <a:lumMod val="75000"/>
                  </a:schemeClr>
                </a:solidFill>
                <a:latin typeface="+mj-lt"/>
              </a:rPr>
              <a:t> </a:t>
            </a:r>
            <a:r>
              <a:rPr lang="en-US" sz="2600" dirty="0" smtClean="0">
                <a:latin typeface="+mj-lt"/>
              </a:rPr>
              <a:t>for students.</a:t>
            </a:r>
          </a:p>
          <a:p>
            <a:pPr lvl="1">
              <a:buFont typeface="Wingdings" pitchFamily="2" charset="2"/>
              <a:buChar char="Ø"/>
            </a:pPr>
            <a:endParaRPr lang="en-US" sz="2600" dirty="0" smtClean="0">
              <a:latin typeface="+mj-lt"/>
            </a:endParaRPr>
          </a:p>
          <a:p>
            <a:pPr lvl="1">
              <a:buFont typeface="Wingdings" pitchFamily="2" charset="2"/>
              <a:buChar char="Ø"/>
            </a:pPr>
            <a:r>
              <a:rPr lang="en-US" sz="2600" dirty="0" smtClean="0">
                <a:latin typeface="+mj-lt"/>
              </a:rPr>
              <a:t>Identification of students for </a:t>
            </a:r>
            <a:r>
              <a:rPr lang="en-US" sz="2600" b="1" u="sng" dirty="0" smtClean="0">
                <a:solidFill>
                  <a:schemeClr val="accent2">
                    <a:lumMod val="75000"/>
                  </a:schemeClr>
                </a:solidFill>
                <a:latin typeface="+mj-lt"/>
              </a:rPr>
              <a:t>summer college support programs</a:t>
            </a:r>
            <a:r>
              <a:rPr lang="en-US" sz="2600" dirty="0" smtClean="0">
                <a:latin typeface="+mj-lt"/>
              </a:rPr>
              <a:t>.</a:t>
            </a:r>
          </a:p>
          <a:p>
            <a:pPr lvl="1">
              <a:buFont typeface="Wingdings" pitchFamily="2" charset="2"/>
              <a:buChar char="Ø"/>
            </a:pPr>
            <a:endParaRPr lang="en-US" sz="2600" dirty="0" smtClean="0">
              <a:latin typeface="+mj-lt"/>
            </a:endParaRPr>
          </a:p>
          <a:p>
            <a:pPr lvl="1">
              <a:buFont typeface="Wingdings" pitchFamily="2" charset="2"/>
              <a:buChar char="Ø"/>
            </a:pPr>
            <a:r>
              <a:rPr lang="en-US" sz="2600" b="1" u="sng" dirty="0" smtClean="0">
                <a:solidFill>
                  <a:schemeClr val="accent2">
                    <a:lumMod val="75000"/>
                  </a:schemeClr>
                </a:solidFill>
                <a:latin typeface="+mj-lt"/>
              </a:rPr>
              <a:t>Financial and academic advantage</a:t>
            </a:r>
            <a:r>
              <a:rPr lang="en-US" sz="2600" dirty="0" smtClean="0">
                <a:latin typeface="+mj-lt"/>
              </a:rPr>
              <a:t> for students and parents.</a:t>
            </a:r>
          </a:p>
          <a:p>
            <a:pPr lvl="1">
              <a:buNone/>
            </a:pPr>
            <a:endParaRPr lang="en-US" sz="2900" dirty="0" smtClean="0"/>
          </a:p>
          <a:p>
            <a:endParaRPr lang="en-US" dirty="0"/>
          </a:p>
          <a:p>
            <a:endParaRPr lang="en-US" dirty="0" smtClean="0"/>
          </a:p>
          <a:p>
            <a:endParaRPr lang="en-US" dirty="0"/>
          </a:p>
          <a:p>
            <a:endParaRPr lang="en-US" dirty="0" smtClean="0"/>
          </a:p>
          <a:p>
            <a:endParaRPr lang="en-US" dirty="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78749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Perspectives</a:t>
            </a:r>
            <a:endParaRPr lang="en-US" dirty="0"/>
          </a:p>
        </p:txBody>
      </p:sp>
      <p:sp>
        <p:nvSpPr>
          <p:cNvPr id="3" name="Content Placeholder 2"/>
          <p:cNvSpPr>
            <a:spLocks noGrp="1"/>
          </p:cNvSpPr>
          <p:nvPr>
            <p:ph idx="1"/>
          </p:nvPr>
        </p:nvSpPr>
        <p:spPr>
          <a:xfrm>
            <a:off x="822960" y="1100628"/>
            <a:ext cx="7520940" cy="3928572"/>
          </a:xfrm>
        </p:spPr>
        <p:txBody>
          <a:bodyPr>
            <a:normAutofit/>
          </a:bodyPr>
          <a:lstStyle/>
          <a:p>
            <a:r>
              <a:rPr lang="en-US" sz="1800" dirty="0" smtClean="0">
                <a:solidFill>
                  <a:schemeClr val="accent3">
                    <a:lumMod val="75000"/>
                  </a:schemeClr>
                </a:solidFill>
                <a:latin typeface="+mj-lt"/>
              </a:rPr>
              <a:t>Challenges in Partnering:</a:t>
            </a:r>
          </a:p>
          <a:p>
            <a:endParaRPr lang="en-US" dirty="0" smtClean="0">
              <a:solidFill>
                <a:schemeClr val="accent3">
                  <a:lumMod val="75000"/>
                </a:schemeClr>
              </a:solidFill>
              <a:latin typeface="+mj-lt"/>
            </a:endParaRPr>
          </a:p>
          <a:p>
            <a:pPr lvl="1">
              <a:buFont typeface="Wingdings" pitchFamily="2" charset="2"/>
              <a:buChar char="Ø"/>
            </a:pPr>
            <a:r>
              <a:rPr lang="en-US" sz="1800" b="1" u="sng" dirty="0" smtClean="0">
                <a:solidFill>
                  <a:schemeClr val="accent2">
                    <a:lumMod val="75000"/>
                  </a:schemeClr>
                </a:solidFill>
                <a:latin typeface="+mj-lt"/>
              </a:rPr>
              <a:t>Trust</a:t>
            </a:r>
            <a:r>
              <a:rPr lang="en-US" sz="1800" dirty="0" smtClean="0">
                <a:latin typeface="+mj-lt"/>
              </a:rPr>
              <a:t> must be developed between community college and high school staff members.</a:t>
            </a:r>
          </a:p>
          <a:p>
            <a:pPr lvl="1">
              <a:buNone/>
            </a:pPr>
            <a:endParaRPr lang="en-US" sz="1800" dirty="0" smtClean="0">
              <a:latin typeface="+mj-lt"/>
            </a:endParaRPr>
          </a:p>
          <a:p>
            <a:pPr lvl="1">
              <a:buFont typeface="Wingdings" pitchFamily="2" charset="2"/>
              <a:buChar char="Ø"/>
            </a:pPr>
            <a:r>
              <a:rPr lang="en-US" sz="1800" b="1" u="sng" dirty="0" smtClean="0">
                <a:solidFill>
                  <a:schemeClr val="accent2">
                    <a:lumMod val="75000"/>
                  </a:schemeClr>
                </a:solidFill>
                <a:latin typeface="+mj-lt"/>
              </a:rPr>
              <a:t>Teaching qualifications</a:t>
            </a:r>
            <a:r>
              <a:rPr lang="en-US" sz="1800" dirty="0" smtClean="0">
                <a:latin typeface="+mj-lt"/>
              </a:rPr>
              <a:t> differ between community college and high school.</a:t>
            </a:r>
          </a:p>
          <a:p>
            <a:pPr lvl="1">
              <a:buFont typeface="Wingdings" pitchFamily="2" charset="2"/>
              <a:buChar char="Ø"/>
            </a:pPr>
            <a:endParaRPr lang="en-US" sz="1800" dirty="0" smtClean="0">
              <a:latin typeface="+mj-lt"/>
            </a:endParaRPr>
          </a:p>
          <a:p>
            <a:pPr marL="0" lvl="1" indent="0">
              <a:buNone/>
            </a:pPr>
            <a:endParaRPr lang="en-US" sz="1800" dirty="0" smtClean="0"/>
          </a:p>
          <a:p>
            <a:pPr lvl="1">
              <a:buFont typeface="Wingdings" pitchFamily="2" charset="2"/>
              <a:buChar char="Ø"/>
            </a:pPr>
            <a:endParaRPr lang="en-US" dirty="0" smtClean="0"/>
          </a:p>
          <a:p>
            <a:endParaRPr lang="en-US" dirty="0"/>
          </a:p>
        </p:txBody>
      </p:sp>
    </p:spTree>
    <p:extLst>
      <p:ext uri="{BB962C8B-B14F-4D97-AF65-F5344CB8AC3E}">
        <p14:creationId xmlns:p14="http://schemas.microsoft.com/office/powerpoint/2010/main" val="3424565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Learnings and Recommendations</a:t>
            </a:r>
            <a:endParaRPr lang="en-US" dirty="0"/>
          </a:p>
        </p:txBody>
      </p:sp>
      <p:sp>
        <p:nvSpPr>
          <p:cNvPr id="3" name="Content Placeholder 2"/>
          <p:cNvSpPr>
            <a:spLocks noGrp="1"/>
          </p:cNvSpPr>
          <p:nvPr>
            <p:ph idx="1"/>
          </p:nvPr>
        </p:nvSpPr>
        <p:spPr/>
        <p:txBody>
          <a:bodyPr>
            <a:normAutofit lnSpcReduction="10000"/>
          </a:bodyPr>
          <a:lstStyle/>
          <a:p>
            <a:pPr lvl="1">
              <a:buFont typeface="Wingdings" pitchFamily="2" charset="2"/>
              <a:buChar char="Ø"/>
            </a:pPr>
            <a:r>
              <a:rPr lang="en-US" sz="1800" dirty="0" smtClean="0">
                <a:solidFill>
                  <a:schemeClr val="accent3">
                    <a:lumMod val="75000"/>
                  </a:schemeClr>
                </a:solidFill>
                <a:latin typeface="+mj-lt"/>
              </a:rPr>
              <a:t>Develop Formal Consortiums:  Working relationships outlined in memorandums and voted upon by individual Boards.  </a:t>
            </a:r>
          </a:p>
          <a:p>
            <a:pPr lvl="1">
              <a:buFont typeface="Wingdings" pitchFamily="2" charset="2"/>
              <a:buChar char="Ø"/>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Give and Take:  There needs to be an understanding that we all work differently.  Choices and Flexibility are critical characteristics for success. </a:t>
            </a:r>
          </a:p>
          <a:p>
            <a:pPr lvl="1">
              <a:buNone/>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High School and College Faculty Teams:  Faculty need to work together to discuss expectations, articulations, and evaluation processes.  Over time mutual understanding builds strong working relationships. </a:t>
            </a:r>
          </a:p>
          <a:p>
            <a:pPr lvl="1">
              <a:buFont typeface="Wingdings" pitchFamily="2" charset="2"/>
              <a:buChar char="Ø"/>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Joint Funding:  Partnership needs to work collaboratively to find avenues for funding projects and systemic changes.</a:t>
            </a:r>
            <a:endParaRPr lang="en-US" sz="1800" dirty="0">
              <a:solidFill>
                <a:schemeClr val="accent3">
                  <a:lumMod val="75000"/>
                </a:schemeClr>
              </a:solidFill>
              <a:latin typeface="+mj-lt"/>
            </a:endParaRPr>
          </a:p>
        </p:txBody>
      </p:sp>
    </p:spTree>
    <p:extLst>
      <p:ext uri="{BB962C8B-B14F-4D97-AF65-F5344CB8AC3E}">
        <p14:creationId xmlns:p14="http://schemas.microsoft.com/office/powerpoint/2010/main" val="2732145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pPr lvl="1">
              <a:buFont typeface="Wingdings" pitchFamily="2" charset="2"/>
              <a:buChar char="Ø"/>
            </a:pPr>
            <a:r>
              <a:rPr lang="en-US" sz="1800" dirty="0" smtClean="0">
                <a:solidFill>
                  <a:schemeClr val="accent3">
                    <a:lumMod val="75000"/>
                  </a:schemeClr>
                </a:solidFill>
                <a:latin typeface="+mj-lt"/>
              </a:rPr>
              <a:t>Continue to improve math project</a:t>
            </a:r>
          </a:p>
          <a:p>
            <a:pPr marL="0" lvl="1" indent="0">
              <a:buNone/>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Work has begun on curricular alignment in English</a:t>
            </a:r>
          </a:p>
          <a:p>
            <a:pPr lvl="1">
              <a:buFont typeface="Wingdings" pitchFamily="2" charset="2"/>
              <a:buChar char="Ø"/>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Continue to increase dual credit as appropriate</a:t>
            </a:r>
          </a:p>
          <a:p>
            <a:pPr lvl="1">
              <a:buFont typeface="Wingdings" pitchFamily="2" charset="2"/>
              <a:buChar char="Ø"/>
            </a:pPr>
            <a:endParaRPr lang="en-US" sz="1800" dirty="0" smtClean="0">
              <a:solidFill>
                <a:schemeClr val="accent3">
                  <a:lumMod val="75000"/>
                </a:schemeClr>
              </a:solidFill>
              <a:latin typeface="+mj-lt"/>
            </a:endParaRPr>
          </a:p>
          <a:p>
            <a:pPr lvl="1">
              <a:buFont typeface="Wingdings" pitchFamily="2" charset="2"/>
              <a:buChar char="Ø"/>
            </a:pPr>
            <a:r>
              <a:rPr lang="en-US" sz="1800" dirty="0" smtClean="0">
                <a:solidFill>
                  <a:schemeClr val="accent3">
                    <a:lumMod val="75000"/>
                  </a:schemeClr>
                </a:solidFill>
                <a:latin typeface="+mj-lt"/>
              </a:rPr>
              <a:t>Look for additional ways to work better together</a:t>
            </a:r>
            <a:endParaRPr lang="en-US" sz="1800" dirty="0">
              <a:solidFill>
                <a:schemeClr val="accent3">
                  <a:lumMod val="75000"/>
                </a:schemeClr>
              </a:solidFill>
              <a:latin typeface="+mj-lt"/>
            </a:endParaRPr>
          </a:p>
        </p:txBody>
      </p:sp>
    </p:spTree>
    <p:extLst>
      <p:ext uri="{BB962C8B-B14F-4D97-AF65-F5344CB8AC3E}">
        <p14:creationId xmlns:p14="http://schemas.microsoft.com/office/powerpoint/2010/main" val="303674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Text Placeholder 2"/>
          <p:cNvSpPr>
            <a:spLocks noGrp="1"/>
          </p:cNvSpPr>
          <p:nvPr>
            <p:ph type="body" idx="1"/>
          </p:nvPr>
        </p:nvSpPr>
        <p:spPr/>
        <p:txBody>
          <a:bodyPr/>
          <a:lstStyle/>
          <a:p>
            <a:r>
              <a:rPr lang="en-US" dirty="0" smtClean="0"/>
              <a:t>Relevancy to your campus</a:t>
            </a:r>
            <a:endParaRPr lang="en-US" dirty="0"/>
          </a:p>
        </p:txBody>
      </p:sp>
    </p:spTree>
    <p:extLst>
      <p:ext uri="{BB962C8B-B14F-4D97-AF65-F5344CB8AC3E}">
        <p14:creationId xmlns:p14="http://schemas.microsoft.com/office/powerpoint/2010/main" val="411211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3" name="Title 2"/>
          <p:cNvSpPr>
            <a:spLocks noGrp="1"/>
          </p:cNvSpPr>
          <p:nvPr>
            <p:ph type="title"/>
          </p:nvPr>
        </p:nvSpPr>
        <p:spPr>
          <a:xfrm rot="19140000">
            <a:off x="503277" y="1315323"/>
            <a:ext cx="5788142" cy="2092503"/>
          </a:xfrm>
        </p:spPr>
        <p:txBody>
          <a:bodyPr/>
          <a:lstStyle/>
          <a:p>
            <a:pPr algn="ctr"/>
            <a:r>
              <a:rPr lang="en-US" dirty="0" smtClean="0"/>
              <a:t>Northwest Educational Council </a:t>
            </a:r>
            <a:br>
              <a:rPr lang="en-US" dirty="0" smtClean="0"/>
            </a:br>
            <a:r>
              <a:rPr lang="en-US" dirty="0" smtClean="0"/>
              <a:t>for Student Success</a:t>
            </a:r>
            <a:br>
              <a:rPr lang="en-US" dirty="0" smtClean="0"/>
            </a:br>
            <a:r>
              <a:rPr lang="en-US" dirty="0" smtClean="0"/>
              <a:t/>
            </a:r>
            <a:br>
              <a:rPr lang="en-US" dirty="0" smtClean="0"/>
            </a:br>
            <a:endParaRPr lang="en-US" dirty="0"/>
          </a:p>
        </p:txBody>
      </p:sp>
      <p:sp>
        <p:nvSpPr>
          <p:cNvPr id="5" name="TextBox 4"/>
          <p:cNvSpPr txBox="1"/>
          <p:nvPr/>
        </p:nvSpPr>
        <p:spPr>
          <a:xfrm>
            <a:off x="3429000" y="4114800"/>
            <a:ext cx="5257800" cy="2677656"/>
          </a:xfrm>
          <a:prstGeom prst="rect">
            <a:avLst/>
          </a:prstGeom>
          <a:noFill/>
        </p:spPr>
        <p:txBody>
          <a:bodyPr wrap="square" rtlCol="0">
            <a:spAutoFit/>
          </a:bodyPr>
          <a:lstStyle/>
          <a:p>
            <a:r>
              <a:rPr lang="en-US" sz="2400" b="1" i="1" dirty="0">
                <a:solidFill>
                  <a:srgbClr val="000000"/>
                </a:solidFill>
              </a:rPr>
              <a:t/>
            </a:r>
            <a:br>
              <a:rPr lang="en-US" sz="2400" b="1" i="1" dirty="0">
                <a:solidFill>
                  <a:srgbClr val="000000"/>
                </a:solidFill>
              </a:rPr>
            </a:br>
            <a:r>
              <a:rPr lang="en-US" sz="2400" b="1" i="1" dirty="0">
                <a:solidFill>
                  <a:srgbClr val="000000"/>
                </a:solidFill>
              </a:rPr>
              <a:t>To ensure that every high school and college graduate will have the opportunity to be prepared for 21</a:t>
            </a:r>
            <a:r>
              <a:rPr lang="en-US" sz="2400" b="1" i="1" baseline="30000" dirty="0">
                <a:solidFill>
                  <a:srgbClr val="000000"/>
                </a:solidFill>
              </a:rPr>
              <a:t>st</a:t>
            </a:r>
            <a:r>
              <a:rPr lang="en-US" sz="2400" b="1" i="1" dirty="0">
                <a:solidFill>
                  <a:srgbClr val="000000"/>
                </a:solidFill>
              </a:rPr>
              <a:t> century careers and postsecondary readiness/success</a:t>
            </a:r>
            <a:br>
              <a:rPr lang="en-US" sz="2400" b="1" i="1" dirty="0">
                <a:solidFill>
                  <a:srgbClr val="000000"/>
                </a:solidFill>
              </a:rPr>
            </a:br>
            <a:endParaRPr lang="en-US" sz="2400" dirty="0">
              <a:solidFill>
                <a:srgbClr val="000000"/>
              </a:solidFill>
            </a:endParaRPr>
          </a:p>
        </p:txBody>
      </p:sp>
      <p:pic>
        <p:nvPicPr>
          <p:cNvPr id="5123" name="Picture 3" descr="C:\Documents and Settings\Owner\Local Settings\Temporary Internet Files\Content.IE5\42Z02SMX\MP900442372[1].jpg"/>
          <p:cNvPicPr>
            <a:picLocks noChangeAspect="1" noChangeArrowheads="1"/>
          </p:cNvPicPr>
          <p:nvPr/>
        </p:nvPicPr>
        <p:blipFill>
          <a:blip r:embed="rId3" cstate="print"/>
          <a:srcRect/>
          <a:stretch>
            <a:fillRect/>
          </a:stretch>
        </p:blipFill>
        <p:spPr bwMode="auto">
          <a:xfrm>
            <a:off x="4267200" y="1905000"/>
            <a:ext cx="4876800" cy="25831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p:cNvSpPr/>
          <p:nvPr/>
        </p:nvSpPr>
        <p:spPr>
          <a:xfrm rot="20166335" flipH="1">
            <a:off x="3959100" y="744415"/>
            <a:ext cx="4857750" cy="3221149"/>
          </a:xfrm>
          <a:prstGeom prst="ellipse">
            <a:avLst/>
          </a:prstGeom>
          <a:solidFill>
            <a:schemeClr val="bg2">
              <a:lumMod val="75000"/>
              <a:alpha val="45000"/>
            </a:schemeClr>
          </a:solidFill>
          <a:ln w="19050">
            <a:solidFill>
              <a:schemeClr val="bg2">
                <a:lumMod val="50000"/>
                <a:alpha val="6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78" name="Oval 77"/>
          <p:cNvSpPr/>
          <p:nvPr/>
        </p:nvSpPr>
        <p:spPr>
          <a:xfrm rot="1433665" flipH="1" flipV="1">
            <a:off x="3959102" y="3129889"/>
            <a:ext cx="4857750" cy="3221149"/>
          </a:xfrm>
          <a:prstGeom prst="ellipse">
            <a:avLst/>
          </a:prstGeom>
          <a:solidFill>
            <a:schemeClr val="bg2">
              <a:lumMod val="75000"/>
              <a:alpha val="45000"/>
            </a:schemeClr>
          </a:solidFill>
          <a:ln w="19050">
            <a:solidFill>
              <a:schemeClr val="bg2">
                <a:lumMod val="50000"/>
                <a:alpha val="6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77" name="Oval 76"/>
          <p:cNvSpPr/>
          <p:nvPr/>
        </p:nvSpPr>
        <p:spPr>
          <a:xfrm rot="20166335" flipV="1">
            <a:off x="561247" y="3146895"/>
            <a:ext cx="4857750" cy="3221149"/>
          </a:xfrm>
          <a:prstGeom prst="ellipse">
            <a:avLst/>
          </a:prstGeom>
          <a:solidFill>
            <a:schemeClr val="bg2">
              <a:lumMod val="75000"/>
              <a:alpha val="45000"/>
            </a:schemeClr>
          </a:solidFill>
          <a:ln w="19050">
            <a:solidFill>
              <a:schemeClr val="bg2">
                <a:lumMod val="50000"/>
                <a:alpha val="6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74" name="Oval 73"/>
          <p:cNvSpPr/>
          <p:nvPr/>
        </p:nvSpPr>
        <p:spPr>
          <a:xfrm rot="1433665">
            <a:off x="561245" y="761421"/>
            <a:ext cx="4857750" cy="3221149"/>
          </a:xfrm>
          <a:prstGeom prst="ellipse">
            <a:avLst/>
          </a:prstGeom>
          <a:solidFill>
            <a:schemeClr val="bg2">
              <a:lumMod val="75000"/>
              <a:alpha val="45000"/>
            </a:schemeClr>
          </a:solidFill>
          <a:ln w="19050">
            <a:solidFill>
              <a:schemeClr val="bg2">
                <a:lumMod val="50000"/>
                <a:alpha val="65098"/>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02" name="TextBox 101"/>
          <p:cNvSpPr txBox="1"/>
          <p:nvPr/>
        </p:nvSpPr>
        <p:spPr>
          <a:xfrm>
            <a:off x="6832172" y="2675164"/>
            <a:ext cx="1943100" cy="369332"/>
          </a:xfrm>
          <a:prstGeom prst="rect">
            <a:avLst/>
          </a:prstGeom>
          <a:noFill/>
        </p:spPr>
        <p:txBody>
          <a:bodyPr wrap="square" rtlCol="0">
            <a:spAutoFit/>
          </a:bodyPr>
          <a:lstStyle/>
          <a:p>
            <a:pPr algn="ctr"/>
            <a:r>
              <a:rPr lang="en-US" dirty="0">
                <a:solidFill>
                  <a:prstClr val="black"/>
                </a:solidFill>
                <a:latin typeface="Bebas" pitchFamily="2" charset="0"/>
              </a:rPr>
              <a:t>Western  portion</a:t>
            </a:r>
          </a:p>
        </p:txBody>
      </p:sp>
      <p:sp>
        <p:nvSpPr>
          <p:cNvPr id="127" name="TextBox 126"/>
          <p:cNvSpPr txBox="1"/>
          <p:nvPr/>
        </p:nvSpPr>
        <p:spPr>
          <a:xfrm>
            <a:off x="6784543" y="6342289"/>
            <a:ext cx="2133601" cy="369332"/>
          </a:xfrm>
          <a:prstGeom prst="rect">
            <a:avLst/>
          </a:prstGeom>
          <a:noFill/>
        </p:spPr>
        <p:txBody>
          <a:bodyPr wrap="square" rtlCol="0">
            <a:spAutoFit/>
          </a:bodyPr>
          <a:lstStyle/>
          <a:p>
            <a:pPr algn="ctr"/>
            <a:r>
              <a:rPr lang="en-US" dirty="0">
                <a:solidFill>
                  <a:prstClr val="black"/>
                </a:solidFill>
                <a:latin typeface="Bebas" pitchFamily="2" charset="0"/>
              </a:rPr>
              <a:t>NORTHERN  portion</a:t>
            </a:r>
          </a:p>
        </p:txBody>
      </p:sp>
      <p:sp>
        <p:nvSpPr>
          <p:cNvPr id="129" name="TextBox 128"/>
          <p:cNvSpPr txBox="1"/>
          <p:nvPr/>
        </p:nvSpPr>
        <p:spPr>
          <a:xfrm>
            <a:off x="250391" y="6351814"/>
            <a:ext cx="2133601" cy="369332"/>
          </a:xfrm>
          <a:prstGeom prst="rect">
            <a:avLst/>
          </a:prstGeom>
          <a:noFill/>
        </p:spPr>
        <p:txBody>
          <a:bodyPr wrap="square" rtlCol="0">
            <a:spAutoFit/>
          </a:bodyPr>
          <a:lstStyle/>
          <a:p>
            <a:pPr algn="ctr"/>
            <a:r>
              <a:rPr lang="en-US" dirty="0">
                <a:solidFill>
                  <a:prstClr val="black"/>
                </a:solidFill>
                <a:latin typeface="Bebas" pitchFamily="2" charset="0"/>
              </a:rPr>
              <a:t>EASTERN  portion</a:t>
            </a:r>
          </a:p>
        </p:txBody>
      </p:sp>
      <p:sp>
        <p:nvSpPr>
          <p:cNvPr id="104" name="TextBox 103"/>
          <p:cNvSpPr txBox="1"/>
          <p:nvPr/>
        </p:nvSpPr>
        <p:spPr>
          <a:xfrm>
            <a:off x="2484321" y="275780"/>
            <a:ext cx="4325258" cy="1107996"/>
          </a:xfrm>
          <a:prstGeom prst="rect">
            <a:avLst/>
          </a:prstGeom>
          <a:noFill/>
        </p:spPr>
        <p:txBody>
          <a:bodyPr wrap="square" rtlCol="0">
            <a:spAutoFit/>
          </a:bodyPr>
          <a:lstStyle/>
          <a:p>
            <a:pPr algn="ctr"/>
            <a:r>
              <a:rPr lang="en-US" sz="6600" dirty="0">
                <a:solidFill>
                  <a:srgbClr val="FFC000"/>
                </a:solidFill>
                <a:effectLst>
                  <a:outerShdw blurRad="38100" dist="38100" dir="2700000" algn="tl">
                    <a:srgbClr val="000000">
                      <a:alpha val="43137"/>
                    </a:srgbClr>
                  </a:outerShdw>
                </a:effectLst>
                <a:latin typeface="Bebas" pitchFamily="2" charset="0"/>
              </a:rPr>
              <a:t>PARTNERS</a:t>
            </a:r>
          </a:p>
        </p:txBody>
      </p:sp>
      <p:pic>
        <p:nvPicPr>
          <p:cNvPr id="84" name="Picture 83"/>
          <p:cNvPicPr>
            <a:picLocks noChangeAspect="1"/>
          </p:cNvPicPr>
          <p:nvPr/>
        </p:nvPicPr>
        <p:blipFill>
          <a:blip r:embed="rId2">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2933" y="2518346"/>
            <a:ext cx="7713140" cy="2219137"/>
          </a:xfrm>
          <a:prstGeom prst="rect">
            <a:avLst/>
          </a:prstGeom>
        </p:spPr>
      </p:pic>
      <p:grpSp>
        <p:nvGrpSpPr>
          <p:cNvPr id="98" name="Group 97"/>
          <p:cNvGrpSpPr/>
          <p:nvPr/>
        </p:nvGrpSpPr>
        <p:grpSpPr>
          <a:xfrm>
            <a:off x="5154878" y="656814"/>
            <a:ext cx="3675099" cy="2839342"/>
            <a:chOff x="5037830" y="453384"/>
            <a:chExt cx="3675099" cy="2839342"/>
          </a:xfrm>
        </p:grpSpPr>
        <p:sp>
          <p:nvSpPr>
            <p:cNvPr id="92" name="Freeform 5"/>
            <p:cNvSpPr>
              <a:spLocks/>
            </p:cNvSpPr>
            <p:nvPr/>
          </p:nvSpPr>
          <p:spPr bwMode="auto">
            <a:xfrm rot="18292119" flipH="1">
              <a:off x="4753346" y="1034037"/>
              <a:ext cx="2839342" cy="1678035"/>
            </a:xfrm>
            <a:custGeom>
              <a:avLst/>
              <a:gdLst/>
              <a:ahLst/>
              <a:cxnLst>
                <a:cxn ang="0">
                  <a:pos x="1936" y="0"/>
                </a:cxn>
                <a:cxn ang="0">
                  <a:pos x="1936" y="154"/>
                </a:cxn>
                <a:cxn ang="0">
                  <a:pos x="1790" y="146"/>
                </a:cxn>
                <a:cxn ang="0">
                  <a:pos x="1664" y="148"/>
                </a:cxn>
                <a:cxn ang="0">
                  <a:pos x="1508" y="158"/>
                </a:cxn>
                <a:cxn ang="0">
                  <a:pos x="1332" y="180"/>
                </a:cxn>
                <a:cxn ang="0">
                  <a:pos x="1138" y="220"/>
                </a:cxn>
                <a:cxn ang="0">
                  <a:pos x="984" y="262"/>
                </a:cxn>
                <a:cxn ang="0">
                  <a:pos x="880" y="298"/>
                </a:cxn>
                <a:cxn ang="0">
                  <a:pos x="774" y="340"/>
                </a:cxn>
                <a:cxn ang="0">
                  <a:pos x="722" y="364"/>
                </a:cxn>
                <a:cxn ang="0">
                  <a:pos x="538" y="460"/>
                </a:cxn>
                <a:cxn ang="0">
                  <a:pos x="384" y="556"/>
                </a:cxn>
                <a:cxn ang="0">
                  <a:pos x="260" y="648"/>
                </a:cxn>
                <a:cxn ang="0">
                  <a:pos x="162" y="734"/>
                </a:cxn>
                <a:cxn ang="0">
                  <a:pos x="88" y="808"/>
                </a:cxn>
                <a:cxn ang="0">
                  <a:pos x="38" y="866"/>
                </a:cxn>
                <a:cxn ang="0">
                  <a:pos x="0" y="918"/>
                </a:cxn>
                <a:cxn ang="0">
                  <a:pos x="782" y="1260"/>
                </a:cxn>
                <a:cxn ang="0">
                  <a:pos x="810" y="1186"/>
                </a:cxn>
                <a:cxn ang="0">
                  <a:pos x="864" y="1074"/>
                </a:cxn>
                <a:cxn ang="0">
                  <a:pos x="902" y="1006"/>
                </a:cxn>
                <a:cxn ang="0">
                  <a:pos x="952" y="934"/>
                </a:cxn>
                <a:cxn ang="0">
                  <a:pos x="1010" y="858"/>
                </a:cxn>
                <a:cxn ang="0">
                  <a:pos x="1080" y="784"/>
                </a:cxn>
                <a:cxn ang="0">
                  <a:pos x="1162" y="714"/>
                </a:cxn>
                <a:cxn ang="0">
                  <a:pos x="1256" y="648"/>
                </a:cxn>
                <a:cxn ang="0">
                  <a:pos x="1364" y="588"/>
                </a:cxn>
                <a:cxn ang="0">
                  <a:pos x="1484" y="538"/>
                </a:cxn>
                <a:cxn ang="0">
                  <a:pos x="1620" y="502"/>
                </a:cxn>
                <a:cxn ang="0">
                  <a:pos x="1770" y="480"/>
                </a:cxn>
                <a:cxn ang="0">
                  <a:pos x="1936" y="474"/>
                </a:cxn>
                <a:cxn ang="0">
                  <a:pos x="1938" y="618"/>
                </a:cxn>
                <a:cxn ang="0">
                  <a:pos x="1938" y="0"/>
                </a:cxn>
              </a:cxnLst>
              <a:rect l="0" t="0" r="r" b="b"/>
              <a:pathLst>
                <a:path w="2132" h="1260">
                  <a:moveTo>
                    <a:pt x="1938" y="0"/>
                  </a:moveTo>
                  <a:lnTo>
                    <a:pt x="1936" y="0"/>
                  </a:lnTo>
                  <a:lnTo>
                    <a:pt x="1936" y="154"/>
                  </a:lnTo>
                  <a:lnTo>
                    <a:pt x="1936" y="154"/>
                  </a:lnTo>
                  <a:lnTo>
                    <a:pt x="1882" y="150"/>
                  </a:lnTo>
                  <a:lnTo>
                    <a:pt x="1790" y="146"/>
                  </a:lnTo>
                  <a:lnTo>
                    <a:pt x="1730" y="146"/>
                  </a:lnTo>
                  <a:lnTo>
                    <a:pt x="1664" y="148"/>
                  </a:lnTo>
                  <a:lnTo>
                    <a:pt x="1590" y="152"/>
                  </a:lnTo>
                  <a:lnTo>
                    <a:pt x="1508" y="158"/>
                  </a:lnTo>
                  <a:lnTo>
                    <a:pt x="1422" y="168"/>
                  </a:lnTo>
                  <a:lnTo>
                    <a:pt x="1332" y="180"/>
                  </a:lnTo>
                  <a:lnTo>
                    <a:pt x="1236" y="198"/>
                  </a:lnTo>
                  <a:lnTo>
                    <a:pt x="1138" y="220"/>
                  </a:lnTo>
                  <a:lnTo>
                    <a:pt x="1036" y="248"/>
                  </a:lnTo>
                  <a:lnTo>
                    <a:pt x="984" y="262"/>
                  </a:lnTo>
                  <a:lnTo>
                    <a:pt x="932" y="280"/>
                  </a:lnTo>
                  <a:lnTo>
                    <a:pt x="880" y="298"/>
                  </a:lnTo>
                  <a:lnTo>
                    <a:pt x="828" y="318"/>
                  </a:lnTo>
                  <a:lnTo>
                    <a:pt x="774" y="340"/>
                  </a:lnTo>
                  <a:lnTo>
                    <a:pt x="722" y="364"/>
                  </a:lnTo>
                  <a:lnTo>
                    <a:pt x="722" y="364"/>
                  </a:lnTo>
                  <a:lnTo>
                    <a:pt x="626" y="412"/>
                  </a:lnTo>
                  <a:lnTo>
                    <a:pt x="538" y="460"/>
                  </a:lnTo>
                  <a:lnTo>
                    <a:pt x="458" y="508"/>
                  </a:lnTo>
                  <a:lnTo>
                    <a:pt x="384" y="556"/>
                  </a:lnTo>
                  <a:lnTo>
                    <a:pt x="318" y="602"/>
                  </a:lnTo>
                  <a:lnTo>
                    <a:pt x="260" y="648"/>
                  </a:lnTo>
                  <a:lnTo>
                    <a:pt x="208" y="692"/>
                  </a:lnTo>
                  <a:lnTo>
                    <a:pt x="162" y="734"/>
                  </a:lnTo>
                  <a:lnTo>
                    <a:pt x="122" y="772"/>
                  </a:lnTo>
                  <a:lnTo>
                    <a:pt x="88" y="808"/>
                  </a:lnTo>
                  <a:lnTo>
                    <a:pt x="60" y="840"/>
                  </a:lnTo>
                  <a:lnTo>
                    <a:pt x="38" y="866"/>
                  </a:lnTo>
                  <a:lnTo>
                    <a:pt x="8" y="904"/>
                  </a:lnTo>
                  <a:lnTo>
                    <a:pt x="0" y="918"/>
                  </a:lnTo>
                  <a:lnTo>
                    <a:pt x="782" y="1260"/>
                  </a:lnTo>
                  <a:lnTo>
                    <a:pt x="782" y="1260"/>
                  </a:lnTo>
                  <a:lnTo>
                    <a:pt x="794" y="1226"/>
                  </a:lnTo>
                  <a:lnTo>
                    <a:pt x="810" y="1186"/>
                  </a:lnTo>
                  <a:lnTo>
                    <a:pt x="832" y="1134"/>
                  </a:lnTo>
                  <a:lnTo>
                    <a:pt x="864" y="1074"/>
                  </a:lnTo>
                  <a:lnTo>
                    <a:pt x="882" y="1040"/>
                  </a:lnTo>
                  <a:lnTo>
                    <a:pt x="902" y="1006"/>
                  </a:lnTo>
                  <a:lnTo>
                    <a:pt x="926" y="970"/>
                  </a:lnTo>
                  <a:lnTo>
                    <a:pt x="952" y="934"/>
                  </a:lnTo>
                  <a:lnTo>
                    <a:pt x="980" y="896"/>
                  </a:lnTo>
                  <a:lnTo>
                    <a:pt x="1010" y="858"/>
                  </a:lnTo>
                  <a:lnTo>
                    <a:pt x="1044" y="822"/>
                  </a:lnTo>
                  <a:lnTo>
                    <a:pt x="1080" y="784"/>
                  </a:lnTo>
                  <a:lnTo>
                    <a:pt x="1120" y="748"/>
                  </a:lnTo>
                  <a:lnTo>
                    <a:pt x="1162" y="714"/>
                  </a:lnTo>
                  <a:lnTo>
                    <a:pt x="1208" y="680"/>
                  </a:lnTo>
                  <a:lnTo>
                    <a:pt x="1256" y="648"/>
                  </a:lnTo>
                  <a:lnTo>
                    <a:pt x="1308" y="616"/>
                  </a:lnTo>
                  <a:lnTo>
                    <a:pt x="1364" y="588"/>
                  </a:lnTo>
                  <a:lnTo>
                    <a:pt x="1422" y="562"/>
                  </a:lnTo>
                  <a:lnTo>
                    <a:pt x="1484" y="538"/>
                  </a:lnTo>
                  <a:lnTo>
                    <a:pt x="1550" y="518"/>
                  </a:lnTo>
                  <a:lnTo>
                    <a:pt x="1620" y="502"/>
                  </a:lnTo>
                  <a:lnTo>
                    <a:pt x="1692" y="490"/>
                  </a:lnTo>
                  <a:lnTo>
                    <a:pt x="1770" y="480"/>
                  </a:lnTo>
                  <a:lnTo>
                    <a:pt x="1850" y="476"/>
                  </a:lnTo>
                  <a:lnTo>
                    <a:pt x="1936" y="474"/>
                  </a:lnTo>
                  <a:lnTo>
                    <a:pt x="1936" y="618"/>
                  </a:lnTo>
                  <a:lnTo>
                    <a:pt x="1938" y="618"/>
                  </a:lnTo>
                  <a:lnTo>
                    <a:pt x="2132" y="308"/>
                  </a:lnTo>
                  <a:lnTo>
                    <a:pt x="1938" y="0"/>
                  </a:lnTo>
                  <a:close/>
                </a:path>
              </a:pathLst>
            </a:custGeom>
            <a:gradFill flip="none" rotWithShape="1">
              <a:gsLst>
                <a:gs pos="18000">
                  <a:srgbClr val="96B7DE"/>
                </a:gs>
                <a:gs pos="56000">
                  <a:srgbClr val="BED6F4">
                    <a:alpha val="74902"/>
                  </a:srgbClr>
                </a:gs>
                <a:gs pos="74000">
                  <a:srgbClr val="7AA3D4"/>
                </a:gs>
              </a:gsLst>
              <a:lin ang="81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endParaRPr lang="en-US" sz="2400">
                <a:solidFill>
                  <a:prstClr val="black"/>
                </a:solidFill>
                <a:latin typeface="Times" charset="0"/>
              </a:endParaRPr>
            </a:p>
          </p:txBody>
        </p:sp>
        <p:sp>
          <p:nvSpPr>
            <p:cNvPr id="94" name="Oval 93"/>
            <p:cNvSpPr/>
            <p:nvPr/>
          </p:nvSpPr>
          <p:spPr>
            <a:xfrm flipH="1">
              <a:off x="6703154" y="609600"/>
              <a:ext cx="2009775" cy="1828800"/>
            </a:xfrm>
            <a:prstGeom prst="roundRect">
              <a:avLst/>
            </a:prstGeom>
            <a:solidFill>
              <a:srgbClr val="660033"/>
            </a:solidFill>
            <a:ln w="28575" cap="rnd"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20" name="TextBox 119"/>
            <p:cNvSpPr txBox="1"/>
            <p:nvPr/>
          </p:nvSpPr>
          <p:spPr>
            <a:xfrm rot="19608370">
              <a:off x="5037830" y="1886694"/>
              <a:ext cx="2156067" cy="892126"/>
            </a:xfrm>
            <a:prstGeom prst="rect">
              <a:avLst/>
            </a:prstGeom>
            <a:noFill/>
            <a:effectLst>
              <a:outerShdw blurRad="50800" dist="38100" dir="2700000" algn="tl" rotWithShape="0">
                <a:prstClr val="black">
                  <a:alpha val="20000"/>
                </a:prstClr>
              </a:outerShdw>
            </a:effectLst>
          </p:spPr>
          <p:txBody>
            <a:bodyPr wrap="square" rtlCol="0">
              <a:prstTxWarp prst="textArchUp">
                <a:avLst/>
              </a:prstTxWarp>
              <a:spAutoFit/>
            </a:bodyPr>
            <a:lstStyle/>
            <a:p>
              <a:pPr algn="ctr" eaLnBrk="0" hangingPunct="0">
                <a:lnSpc>
                  <a:spcPct val="90000"/>
                </a:lnSpc>
              </a:pPr>
              <a:r>
                <a:rPr lang="en-US" sz="2000" b="1" dirty="0">
                  <a:solidFill>
                    <a:srgbClr val="0A317A"/>
                  </a:solidFill>
                  <a:latin typeface="Arial" pitchFamily="34" charset="0"/>
                  <a:cs typeface="Arial" pitchFamily="34" charset="0"/>
                </a:rPr>
                <a:t>DISTRICT 211</a:t>
              </a:r>
            </a:p>
          </p:txBody>
        </p:sp>
        <p:pic>
          <p:nvPicPr>
            <p:cNvPr id="4" name="Picture 3"/>
            <p:cNvPicPr>
              <a:picLocks noChangeAspect="1"/>
            </p:cNvPicPr>
            <p:nvPr/>
          </p:nvPicPr>
          <p:blipFill rotWithShape="1">
            <a:blip r:embed="rId3">
              <a:clrChange>
                <a:clrFrom>
                  <a:srgbClr val="6F193E"/>
                </a:clrFrom>
                <a:clrTo>
                  <a:srgbClr val="6F193E">
                    <a:alpha val="0"/>
                  </a:srgbClr>
                </a:clrTo>
              </a:clrChange>
              <a:extLst>
                <a:ext uri="{28A0092B-C50C-407E-A947-70E740481C1C}">
                  <a14:useLocalDpi xmlns:a14="http://schemas.microsoft.com/office/drawing/2010/main" val="0"/>
                </a:ext>
              </a:extLst>
            </a:blip>
            <a:srcRect r="65701" b="20761"/>
            <a:stretch/>
          </p:blipFill>
          <p:spPr>
            <a:xfrm>
              <a:off x="7167562" y="662781"/>
              <a:ext cx="976313" cy="759783"/>
            </a:xfrm>
            <a:prstGeom prst="rect">
              <a:avLst/>
            </a:prstGeom>
          </p:spPr>
        </p:pic>
        <p:pic>
          <p:nvPicPr>
            <p:cNvPr id="109" name="Picture 108"/>
            <p:cNvPicPr>
              <a:picLocks noChangeAspect="1"/>
            </p:cNvPicPr>
            <p:nvPr/>
          </p:nvPicPr>
          <p:blipFill rotWithShape="1">
            <a:blip r:embed="rId3">
              <a:clrChange>
                <a:clrFrom>
                  <a:srgbClr val="721740"/>
                </a:clrFrom>
                <a:clrTo>
                  <a:srgbClr val="721740">
                    <a:alpha val="0"/>
                  </a:srgbClr>
                </a:clrTo>
              </a:clrChange>
              <a:extLst>
                <a:ext uri="{28A0092B-C50C-407E-A947-70E740481C1C}">
                  <a14:useLocalDpi xmlns:a14="http://schemas.microsoft.com/office/drawing/2010/main" val="0"/>
                </a:ext>
              </a:extLst>
            </a:blip>
            <a:srcRect l="35195" b="18386"/>
            <a:stretch/>
          </p:blipFill>
          <p:spPr>
            <a:xfrm>
              <a:off x="6784396" y="1476374"/>
              <a:ext cx="1845254" cy="782779"/>
            </a:xfrm>
            <a:prstGeom prst="rect">
              <a:avLst/>
            </a:prstGeom>
          </p:spPr>
        </p:pic>
      </p:grpSp>
      <p:grpSp>
        <p:nvGrpSpPr>
          <p:cNvPr id="100" name="Group 99"/>
          <p:cNvGrpSpPr/>
          <p:nvPr/>
        </p:nvGrpSpPr>
        <p:grpSpPr>
          <a:xfrm>
            <a:off x="5000798" y="3632431"/>
            <a:ext cx="3829179" cy="2839342"/>
            <a:chOff x="4883750" y="3429001"/>
            <a:chExt cx="3829179" cy="2839342"/>
          </a:xfrm>
        </p:grpSpPr>
        <p:sp>
          <p:nvSpPr>
            <p:cNvPr id="110" name="Freeform 5"/>
            <p:cNvSpPr>
              <a:spLocks/>
            </p:cNvSpPr>
            <p:nvPr/>
          </p:nvSpPr>
          <p:spPr bwMode="auto">
            <a:xfrm rot="3307881" flipH="1" flipV="1">
              <a:off x="4753346" y="4009654"/>
              <a:ext cx="2839342" cy="1678035"/>
            </a:xfrm>
            <a:custGeom>
              <a:avLst/>
              <a:gdLst/>
              <a:ahLst/>
              <a:cxnLst>
                <a:cxn ang="0">
                  <a:pos x="1936" y="0"/>
                </a:cxn>
                <a:cxn ang="0">
                  <a:pos x="1936" y="154"/>
                </a:cxn>
                <a:cxn ang="0">
                  <a:pos x="1790" y="146"/>
                </a:cxn>
                <a:cxn ang="0">
                  <a:pos x="1664" y="148"/>
                </a:cxn>
                <a:cxn ang="0">
                  <a:pos x="1508" y="158"/>
                </a:cxn>
                <a:cxn ang="0">
                  <a:pos x="1332" y="180"/>
                </a:cxn>
                <a:cxn ang="0">
                  <a:pos x="1138" y="220"/>
                </a:cxn>
                <a:cxn ang="0">
                  <a:pos x="984" y="262"/>
                </a:cxn>
                <a:cxn ang="0">
                  <a:pos x="880" y="298"/>
                </a:cxn>
                <a:cxn ang="0">
                  <a:pos x="774" y="340"/>
                </a:cxn>
                <a:cxn ang="0">
                  <a:pos x="722" y="364"/>
                </a:cxn>
                <a:cxn ang="0">
                  <a:pos x="538" y="460"/>
                </a:cxn>
                <a:cxn ang="0">
                  <a:pos x="384" y="556"/>
                </a:cxn>
                <a:cxn ang="0">
                  <a:pos x="260" y="648"/>
                </a:cxn>
                <a:cxn ang="0">
                  <a:pos x="162" y="734"/>
                </a:cxn>
                <a:cxn ang="0">
                  <a:pos x="88" y="808"/>
                </a:cxn>
                <a:cxn ang="0">
                  <a:pos x="38" y="866"/>
                </a:cxn>
                <a:cxn ang="0">
                  <a:pos x="0" y="918"/>
                </a:cxn>
                <a:cxn ang="0">
                  <a:pos x="782" y="1260"/>
                </a:cxn>
                <a:cxn ang="0">
                  <a:pos x="810" y="1186"/>
                </a:cxn>
                <a:cxn ang="0">
                  <a:pos x="864" y="1074"/>
                </a:cxn>
                <a:cxn ang="0">
                  <a:pos x="902" y="1006"/>
                </a:cxn>
                <a:cxn ang="0">
                  <a:pos x="952" y="934"/>
                </a:cxn>
                <a:cxn ang="0">
                  <a:pos x="1010" y="858"/>
                </a:cxn>
                <a:cxn ang="0">
                  <a:pos x="1080" y="784"/>
                </a:cxn>
                <a:cxn ang="0">
                  <a:pos x="1162" y="714"/>
                </a:cxn>
                <a:cxn ang="0">
                  <a:pos x="1256" y="648"/>
                </a:cxn>
                <a:cxn ang="0">
                  <a:pos x="1364" y="588"/>
                </a:cxn>
                <a:cxn ang="0">
                  <a:pos x="1484" y="538"/>
                </a:cxn>
                <a:cxn ang="0">
                  <a:pos x="1620" y="502"/>
                </a:cxn>
                <a:cxn ang="0">
                  <a:pos x="1770" y="480"/>
                </a:cxn>
                <a:cxn ang="0">
                  <a:pos x="1936" y="474"/>
                </a:cxn>
                <a:cxn ang="0">
                  <a:pos x="1938" y="618"/>
                </a:cxn>
                <a:cxn ang="0">
                  <a:pos x="1938" y="0"/>
                </a:cxn>
              </a:cxnLst>
              <a:rect l="0" t="0" r="r" b="b"/>
              <a:pathLst>
                <a:path w="2132" h="1260">
                  <a:moveTo>
                    <a:pt x="1938" y="0"/>
                  </a:moveTo>
                  <a:lnTo>
                    <a:pt x="1936" y="0"/>
                  </a:lnTo>
                  <a:lnTo>
                    <a:pt x="1936" y="154"/>
                  </a:lnTo>
                  <a:lnTo>
                    <a:pt x="1936" y="154"/>
                  </a:lnTo>
                  <a:lnTo>
                    <a:pt x="1882" y="150"/>
                  </a:lnTo>
                  <a:lnTo>
                    <a:pt x="1790" y="146"/>
                  </a:lnTo>
                  <a:lnTo>
                    <a:pt x="1730" y="146"/>
                  </a:lnTo>
                  <a:lnTo>
                    <a:pt x="1664" y="148"/>
                  </a:lnTo>
                  <a:lnTo>
                    <a:pt x="1590" y="152"/>
                  </a:lnTo>
                  <a:lnTo>
                    <a:pt x="1508" y="158"/>
                  </a:lnTo>
                  <a:lnTo>
                    <a:pt x="1422" y="168"/>
                  </a:lnTo>
                  <a:lnTo>
                    <a:pt x="1332" y="180"/>
                  </a:lnTo>
                  <a:lnTo>
                    <a:pt x="1236" y="198"/>
                  </a:lnTo>
                  <a:lnTo>
                    <a:pt x="1138" y="220"/>
                  </a:lnTo>
                  <a:lnTo>
                    <a:pt x="1036" y="248"/>
                  </a:lnTo>
                  <a:lnTo>
                    <a:pt x="984" y="262"/>
                  </a:lnTo>
                  <a:lnTo>
                    <a:pt x="932" y="280"/>
                  </a:lnTo>
                  <a:lnTo>
                    <a:pt x="880" y="298"/>
                  </a:lnTo>
                  <a:lnTo>
                    <a:pt x="828" y="318"/>
                  </a:lnTo>
                  <a:lnTo>
                    <a:pt x="774" y="340"/>
                  </a:lnTo>
                  <a:lnTo>
                    <a:pt x="722" y="364"/>
                  </a:lnTo>
                  <a:lnTo>
                    <a:pt x="722" y="364"/>
                  </a:lnTo>
                  <a:lnTo>
                    <a:pt x="626" y="412"/>
                  </a:lnTo>
                  <a:lnTo>
                    <a:pt x="538" y="460"/>
                  </a:lnTo>
                  <a:lnTo>
                    <a:pt x="458" y="508"/>
                  </a:lnTo>
                  <a:lnTo>
                    <a:pt x="384" y="556"/>
                  </a:lnTo>
                  <a:lnTo>
                    <a:pt x="318" y="602"/>
                  </a:lnTo>
                  <a:lnTo>
                    <a:pt x="260" y="648"/>
                  </a:lnTo>
                  <a:lnTo>
                    <a:pt x="208" y="692"/>
                  </a:lnTo>
                  <a:lnTo>
                    <a:pt x="162" y="734"/>
                  </a:lnTo>
                  <a:lnTo>
                    <a:pt x="122" y="772"/>
                  </a:lnTo>
                  <a:lnTo>
                    <a:pt x="88" y="808"/>
                  </a:lnTo>
                  <a:lnTo>
                    <a:pt x="60" y="840"/>
                  </a:lnTo>
                  <a:lnTo>
                    <a:pt x="38" y="866"/>
                  </a:lnTo>
                  <a:lnTo>
                    <a:pt x="8" y="904"/>
                  </a:lnTo>
                  <a:lnTo>
                    <a:pt x="0" y="918"/>
                  </a:lnTo>
                  <a:lnTo>
                    <a:pt x="782" y="1260"/>
                  </a:lnTo>
                  <a:lnTo>
                    <a:pt x="782" y="1260"/>
                  </a:lnTo>
                  <a:lnTo>
                    <a:pt x="794" y="1226"/>
                  </a:lnTo>
                  <a:lnTo>
                    <a:pt x="810" y="1186"/>
                  </a:lnTo>
                  <a:lnTo>
                    <a:pt x="832" y="1134"/>
                  </a:lnTo>
                  <a:lnTo>
                    <a:pt x="864" y="1074"/>
                  </a:lnTo>
                  <a:lnTo>
                    <a:pt x="882" y="1040"/>
                  </a:lnTo>
                  <a:lnTo>
                    <a:pt x="902" y="1006"/>
                  </a:lnTo>
                  <a:lnTo>
                    <a:pt x="926" y="970"/>
                  </a:lnTo>
                  <a:lnTo>
                    <a:pt x="952" y="934"/>
                  </a:lnTo>
                  <a:lnTo>
                    <a:pt x="980" y="896"/>
                  </a:lnTo>
                  <a:lnTo>
                    <a:pt x="1010" y="858"/>
                  </a:lnTo>
                  <a:lnTo>
                    <a:pt x="1044" y="822"/>
                  </a:lnTo>
                  <a:lnTo>
                    <a:pt x="1080" y="784"/>
                  </a:lnTo>
                  <a:lnTo>
                    <a:pt x="1120" y="748"/>
                  </a:lnTo>
                  <a:lnTo>
                    <a:pt x="1162" y="714"/>
                  </a:lnTo>
                  <a:lnTo>
                    <a:pt x="1208" y="680"/>
                  </a:lnTo>
                  <a:lnTo>
                    <a:pt x="1256" y="648"/>
                  </a:lnTo>
                  <a:lnTo>
                    <a:pt x="1308" y="616"/>
                  </a:lnTo>
                  <a:lnTo>
                    <a:pt x="1364" y="588"/>
                  </a:lnTo>
                  <a:lnTo>
                    <a:pt x="1422" y="562"/>
                  </a:lnTo>
                  <a:lnTo>
                    <a:pt x="1484" y="538"/>
                  </a:lnTo>
                  <a:lnTo>
                    <a:pt x="1550" y="518"/>
                  </a:lnTo>
                  <a:lnTo>
                    <a:pt x="1620" y="502"/>
                  </a:lnTo>
                  <a:lnTo>
                    <a:pt x="1692" y="490"/>
                  </a:lnTo>
                  <a:lnTo>
                    <a:pt x="1770" y="480"/>
                  </a:lnTo>
                  <a:lnTo>
                    <a:pt x="1850" y="476"/>
                  </a:lnTo>
                  <a:lnTo>
                    <a:pt x="1936" y="474"/>
                  </a:lnTo>
                  <a:lnTo>
                    <a:pt x="1936" y="618"/>
                  </a:lnTo>
                  <a:lnTo>
                    <a:pt x="1938" y="618"/>
                  </a:lnTo>
                  <a:lnTo>
                    <a:pt x="2132" y="308"/>
                  </a:lnTo>
                  <a:lnTo>
                    <a:pt x="1938" y="0"/>
                  </a:lnTo>
                  <a:close/>
                </a:path>
              </a:pathLst>
            </a:custGeom>
            <a:gradFill flip="none" rotWithShape="1">
              <a:gsLst>
                <a:gs pos="18000">
                  <a:srgbClr val="96B7DE"/>
                </a:gs>
                <a:gs pos="56000">
                  <a:srgbClr val="BED6F4">
                    <a:alpha val="74902"/>
                  </a:srgbClr>
                </a:gs>
                <a:gs pos="74000">
                  <a:srgbClr val="7AA3D4"/>
                </a:gs>
              </a:gsLst>
              <a:lin ang="81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endParaRPr lang="en-US" sz="2400">
                <a:solidFill>
                  <a:prstClr val="black"/>
                </a:solidFill>
                <a:latin typeface="Times" charset="0"/>
              </a:endParaRPr>
            </a:p>
          </p:txBody>
        </p:sp>
        <p:sp>
          <p:nvSpPr>
            <p:cNvPr id="112" name="Oval 111"/>
            <p:cNvSpPr/>
            <p:nvPr/>
          </p:nvSpPr>
          <p:spPr>
            <a:xfrm rot="10800000" flipH="1" flipV="1">
              <a:off x="6703154" y="4283326"/>
              <a:ext cx="2009775" cy="1828800"/>
            </a:xfrm>
            <a:prstGeom prst="roundRect">
              <a:avLst/>
            </a:prstGeom>
            <a:solidFill>
              <a:schemeClr val="bg1"/>
            </a:solidFill>
            <a:ln w="28575" cap="rnd"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21" name="TextBox 120"/>
            <p:cNvSpPr txBox="1"/>
            <p:nvPr/>
          </p:nvSpPr>
          <p:spPr>
            <a:xfrm rot="2166971">
              <a:off x="4883750" y="3986307"/>
              <a:ext cx="2156067" cy="892126"/>
            </a:xfrm>
            <a:prstGeom prst="rect">
              <a:avLst/>
            </a:prstGeom>
            <a:noFill/>
            <a:effectLst>
              <a:outerShdw blurRad="50800" dist="38100" dir="2700000" algn="tl" rotWithShape="0">
                <a:prstClr val="black">
                  <a:alpha val="20000"/>
                </a:prstClr>
              </a:outerShdw>
            </a:effectLst>
          </p:spPr>
          <p:txBody>
            <a:bodyPr wrap="square" rtlCol="0">
              <a:prstTxWarp prst="textArchDown">
                <a:avLst/>
              </a:prstTxWarp>
              <a:spAutoFit/>
            </a:bodyPr>
            <a:lstStyle/>
            <a:p>
              <a:pPr algn="ctr" eaLnBrk="0" hangingPunct="0">
                <a:lnSpc>
                  <a:spcPct val="90000"/>
                </a:lnSpc>
              </a:pPr>
              <a:r>
                <a:rPr lang="en-US" sz="2000" b="1" dirty="0">
                  <a:solidFill>
                    <a:srgbClr val="0A317A"/>
                  </a:solidFill>
                  <a:latin typeface="Arial" pitchFamily="34" charset="0"/>
                  <a:cs typeface="Arial" pitchFamily="34" charset="0"/>
                </a:rPr>
                <a:t>DISTRICT 220</a:t>
              </a:r>
            </a:p>
          </p:txBody>
        </p:sp>
        <p:pic>
          <p:nvPicPr>
            <p:cNvPr id="79" name="Picture 78"/>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6700838" y="4357688"/>
              <a:ext cx="1986339" cy="1586251"/>
            </a:xfrm>
            <a:prstGeom prst="rect">
              <a:avLst/>
            </a:prstGeom>
          </p:spPr>
        </p:pic>
      </p:grpSp>
      <p:grpSp>
        <p:nvGrpSpPr>
          <p:cNvPr id="99" name="Group 98"/>
          <p:cNvGrpSpPr/>
          <p:nvPr/>
        </p:nvGrpSpPr>
        <p:grpSpPr>
          <a:xfrm>
            <a:off x="317073" y="3632431"/>
            <a:ext cx="3948165" cy="2839342"/>
            <a:chOff x="200025" y="3429001"/>
            <a:chExt cx="3948165" cy="2839342"/>
          </a:xfrm>
        </p:grpSpPr>
        <p:sp>
          <p:nvSpPr>
            <p:cNvPr id="107" name="Freeform 5"/>
            <p:cNvSpPr>
              <a:spLocks/>
            </p:cNvSpPr>
            <p:nvPr/>
          </p:nvSpPr>
          <p:spPr bwMode="auto">
            <a:xfrm rot="18292119" flipV="1">
              <a:off x="1501241" y="4009654"/>
              <a:ext cx="2839342" cy="1678035"/>
            </a:xfrm>
            <a:custGeom>
              <a:avLst/>
              <a:gdLst/>
              <a:ahLst/>
              <a:cxnLst>
                <a:cxn ang="0">
                  <a:pos x="1936" y="0"/>
                </a:cxn>
                <a:cxn ang="0">
                  <a:pos x="1936" y="154"/>
                </a:cxn>
                <a:cxn ang="0">
                  <a:pos x="1790" y="146"/>
                </a:cxn>
                <a:cxn ang="0">
                  <a:pos x="1664" y="148"/>
                </a:cxn>
                <a:cxn ang="0">
                  <a:pos x="1508" y="158"/>
                </a:cxn>
                <a:cxn ang="0">
                  <a:pos x="1332" y="180"/>
                </a:cxn>
                <a:cxn ang="0">
                  <a:pos x="1138" y="220"/>
                </a:cxn>
                <a:cxn ang="0">
                  <a:pos x="984" y="262"/>
                </a:cxn>
                <a:cxn ang="0">
                  <a:pos x="880" y="298"/>
                </a:cxn>
                <a:cxn ang="0">
                  <a:pos x="774" y="340"/>
                </a:cxn>
                <a:cxn ang="0">
                  <a:pos x="722" y="364"/>
                </a:cxn>
                <a:cxn ang="0">
                  <a:pos x="538" y="460"/>
                </a:cxn>
                <a:cxn ang="0">
                  <a:pos x="384" y="556"/>
                </a:cxn>
                <a:cxn ang="0">
                  <a:pos x="260" y="648"/>
                </a:cxn>
                <a:cxn ang="0">
                  <a:pos x="162" y="734"/>
                </a:cxn>
                <a:cxn ang="0">
                  <a:pos x="88" y="808"/>
                </a:cxn>
                <a:cxn ang="0">
                  <a:pos x="38" y="866"/>
                </a:cxn>
                <a:cxn ang="0">
                  <a:pos x="0" y="918"/>
                </a:cxn>
                <a:cxn ang="0">
                  <a:pos x="782" y="1260"/>
                </a:cxn>
                <a:cxn ang="0">
                  <a:pos x="810" y="1186"/>
                </a:cxn>
                <a:cxn ang="0">
                  <a:pos x="864" y="1074"/>
                </a:cxn>
                <a:cxn ang="0">
                  <a:pos x="902" y="1006"/>
                </a:cxn>
                <a:cxn ang="0">
                  <a:pos x="952" y="934"/>
                </a:cxn>
                <a:cxn ang="0">
                  <a:pos x="1010" y="858"/>
                </a:cxn>
                <a:cxn ang="0">
                  <a:pos x="1080" y="784"/>
                </a:cxn>
                <a:cxn ang="0">
                  <a:pos x="1162" y="714"/>
                </a:cxn>
                <a:cxn ang="0">
                  <a:pos x="1256" y="648"/>
                </a:cxn>
                <a:cxn ang="0">
                  <a:pos x="1364" y="588"/>
                </a:cxn>
                <a:cxn ang="0">
                  <a:pos x="1484" y="538"/>
                </a:cxn>
                <a:cxn ang="0">
                  <a:pos x="1620" y="502"/>
                </a:cxn>
                <a:cxn ang="0">
                  <a:pos x="1770" y="480"/>
                </a:cxn>
                <a:cxn ang="0">
                  <a:pos x="1936" y="474"/>
                </a:cxn>
                <a:cxn ang="0">
                  <a:pos x="1938" y="618"/>
                </a:cxn>
                <a:cxn ang="0">
                  <a:pos x="1938" y="0"/>
                </a:cxn>
              </a:cxnLst>
              <a:rect l="0" t="0" r="r" b="b"/>
              <a:pathLst>
                <a:path w="2132" h="1260">
                  <a:moveTo>
                    <a:pt x="1938" y="0"/>
                  </a:moveTo>
                  <a:lnTo>
                    <a:pt x="1936" y="0"/>
                  </a:lnTo>
                  <a:lnTo>
                    <a:pt x="1936" y="154"/>
                  </a:lnTo>
                  <a:lnTo>
                    <a:pt x="1936" y="154"/>
                  </a:lnTo>
                  <a:lnTo>
                    <a:pt x="1882" y="150"/>
                  </a:lnTo>
                  <a:lnTo>
                    <a:pt x="1790" y="146"/>
                  </a:lnTo>
                  <a:lnTo>
                    <a:pt x="1730" y="146"/>
                  </a:lnTo>
                  <a:lnTo>
                    <a:pt x="1664" y="148"/>
                  </a:lnTo>
                  <a:lnTo>
                    <a:pt x="1590" y="152"/>
                  </a:lnTo>
                  <a:lnTo>
                    <a:pt x="1508" y="158"/>
                  </a:lnTo>
                  <a:lnTo>
                    <a:pt x="1422" y="168"/>
                  </a:lnTo>
                  <a:lnTo>
                    <a:pt x="1332" y="180"/>
                  </a:lnTo>
                  <a:lnTo>
                    <a:pt x="1236" y="198"/>
                  </a:lnTo>
                  <a:lnTo>
                    <a:pt x="1138" y="220"/>
                  </a:lnTo>
                  <a:lnTo>
                    <a:pt x="1036" y="248"/>
                  </a:lnTo>
                  <a:lnTo>
                    <a:pt x="984" y="262"/>
                  </a:lnTo>
                  <a:lnTo>
                    <a:pt x="932" y="280"/>
                  </a:lnTo>
                  <a:lnTo>
                    <a:pt x="880" y="298"/>
                  </a:lnTo>
                  <a:lnTo>
                    <a:pt x="828" y="318"/>
                  </a:lnTo>
                  <a:lnTo>
                    <a:pt x="774" y="340"/>
                  </a:lnTo>
                  <a:lnTo>
                    <a:pt x="722" y="364"/>
                  </a:lnTo>
                  <a:lnTo>
                    <a:pt x="722" y="364"/>
                  </a:lnTo>
                  <a:lnTo>
                    <a:pt x="626" y="412"/>
                  </a:lnTo>
                  <a:lnTo>
                    <a:pt x="538" y="460"/>
                  </a:lnTo>
                  <a:lnTo>
                    <a:pt x="458" y="508"/>
                  </a:lnTo>
                  <a:lnTo>
                    <a:pt x="384" y="556"/>
                  </a:lnTo>
                  <a:lnTo>
                    <a:pt x="318" y="602"/>
                  </a:lnTo>
                  <a:lnTo>
                    <a:pt x="260" y="648"/>
                  </a:lnTo>
                  <a:lnTo>
                    <a:pt x="208" y="692"/>
                  </a:lnTo>
                  <a:lnTo>
                    <a:pt x="162" y="734"/>
                  </a:lnTo>
                  <a:lnTo>
                    <a:pt x="122" y="772"/>
                  </a:lnTo>
                  <a:lnTo>
                    <a:pt x="88" y="808"/>
                  </a:lnTo>
                  <a:lnTo>
                    <a:pt x="60" y="840"/>
                  </a:lnTo>
                  <a:lnTo>
                    <a:pt x="38" y="866"/>
                  </a:lnTo>
                  <a:lnTo>
                    <a:pt x="8" y="904"/>
                  </a:lnTo>
                  <a:lnTo>
                    <a:pt x="0" y="918"/>
                  </a:lnTo>
                  <a:lnTo>
                    <a:pt x="782" y="1260"/>
                  </a:lnTo>
                  <a:lnTo>
                    <a:pt x="782" y="1260"/>
                  </a:lnTo>
                  <a:lnTo>
                    <a:pt x="794" y="1226"/>
                  </a:lnTo>
                  <a:lnTo>
                    <a:pt x="810" y="1186"/>
                  </a:lnTo>
                  <a:lnTo>
                    <a:pt x="832" y="1134"/>
                  </a:lnTo>
                  <a:lnTo>
                    <a:pt x="864" y="1074"/>
                  </a:lnTo>
                  <a:lnTo>
                    <a:pt x="882" y="1040"/>
                  </a:lnTo>
                  <a:lnTo>
                    <a:pt x="902" y="1006"/>
                  </a:lnTo>
                  <a:lnTo>
                    <a:pt x="926" y="970"/>
                  </a:lnTo>
                  <a:lnTo>
                    <a:pt x="952" y="934"/>
                  </a:lnTo>
                  <a:lnTo>
                    <a:pt x="980" y="896"/>
                  </a:lnTo>
                  <a:lnTo>
                    <a:pt x="1010" y="858"/>
                  </a:lnTo>
                  <a:lnTo>
                    <a:pt x="1044" y="822"/>
                  </a:lnTo>
                  <a:lnTo>
                    <a:pt x="1080" y="784"/>
                  </a:lnTo>
                  <a:lnTo>
                    <a:pt x="1120" y="748"/>
                  </a:lnTo>
                  <a:lnTo>
                    <a:pt x="1162" y="714"/>
                  </a:lnTo>
                  <a:lnTo>
                    <a:pt x="1208" y="680"/>
                  </a:lnTo>
                  <a:lnTo>
                    <a:pt x="1256" y="648"/>
                  </a:lnTo>
                  <a:lnTo>
                    <a:pt x="1308" y="616"/>
                  </a:lnTo>
                  <a:lnTo>
                    <a:pt x="1364" y="588"/>
                  </a:lnTo>
                  <a:lnTo>
                    <a:pt x="1422" y="562"/>
                  </a:lnTo>
                  <a:lnTo>
                    <a:pt x="1484" y="538"/>
                  </a:lnTo>
                  <a:lnTo>
                    <a:pt x="1550" y="518"/>
                  </a:lnTo>
                  <a:lnTo>
                    <a:pt x="1620" y="502"/>
                  </a:lnTo>
                  <a:lnTo>
                    <a:pt x="1692" y="490"/>
                  </a:lnTo>
                  <a:lnTo>
                    <a:pt x="1770" y="480"/>
                  </a:lnTo>
                  <a:lnTo>
                    <a:pt x="1850" y="476"/>
                  </a:lnTo>
                  <a:lnTo>
                    <a:pt x="1936" y="474"/>
                  </a:lnTo>
                  <a:lnTo>
                    <a:pt x="1936" y="618"/>
                  </a:lnTo>
                  <a:lnTo>
                    <a:pt x="1938" y="618"/>
                  </a:lnTo>
                  <a:lnTo>
                    <a:pt x="2132" y="308"/>
                  </a:lnTo>
                  <a:lnTo>
                    <a:pt x="1938" y="0"/>
                  </a:lnTo>
                  <a:close/>
                </a:path>
              </a:pathLst>
            </a:custGeom>
            <a:gradFill flip="none" rotWithShape="1">
              <a:gsLst>
                <a:gs pos="18000">
                  <a:srgbClr val="96B7DE"/>
                </a:gs>
                <a:gs pos="56000">
                  <a:srgbClr val="BED6F4">
                    <a:alpha val="74902"/>
                  </a:srgbClr>
                </a:gs>
                <a:gs pos="74000">
                  <a:srgbClr val="7AA3D4"/>
                </a:gs>
              </a:gsLst>
              <a:lin ang="81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endParaRPr lang="en-US" sz="2400">
                <a:solidFill>
                  <a:prstClr val="black"/>
                </a:solidFill>
                <a:latin typeface="Times" charset="0"/>
              </a:endParaRPr>
            </a:p>
          </p:txBody>
        </p:sp>
        <p:sp>
          <p:nvSpPr>
            <p:cNvPr id="114" name="Oval 113"/>
            <p:cNvSpPr/>
            <p:nvPr/>
          </p:nvSpPr>
          <p:spPr>
            <a:xfrm rot="10800000" flipV="1">
              <a:off x="200025" y="4283326"/>
              <a:ext cx="2009775" cy="1828800"/>
            </a:xfrm>
            <a:prstGeom prst="roundRect">
              <a:avLst/>
            </a:prstGeom>
            <a:solidFill>
              <a:schemeClr val="tx1"/>
            </a:solidFill>
            <a:ln w="28575" cap="rnd" cmpd="sng">
              <a:solidFill>
                <a:srgbClr val="CC66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22" name="TextBox 121"/>
            <p:cNvSpPr txBox="1"/>
            <p:nvPr/>
          </p:nvSpPr>
          <p:spPr>
            <a:xfrm rot="19699807">
              <a:off x="1992123" y="4010073"/>
              <a:ext cx="2156067" cy="892126"/>
            </a:xfrm>
            <a:prstGeom prst="rect">
              <a:avLst/>
            </a:prstGeom>
            <a:noFill/>
            <a:effectLst>
              <a:outerShdw blurRad="50800" dist="38100" dir="2700000" algn="tl" rotWithShape="0">
                <a:prstClr val="black">
                  <a:alpha val="20000"/>
                </a:prstClr>
              </a:outerShdw>
            </a:effectLst>
          </p:spPr>
          <p:txBody>
            <a:bodyPr wrap="square" rtlCol="0">
              <a:prstTxWarp prst="textArchDown">
                <a:avLst/>
              </a:prstTxWarp>
              <a:spAutoFit/>
            </a:bodyPr>
            <a:lstStyle/>
            <a:p>
              <a:pPr algn="ctr" eaLnBrk="0" hangingPunct="0">
                <a:lnSpc>
                  <a:spcPct val="90000"/>
                </a:lnSpc>
              </a:pPr>
              <a:r>
                <a:rPr lang="en-US" sz="2000" b="1" dirty="0">
                  <a:solidFill>
                    <a:srgbClr val="0A317A"/>
                  </a:solidFill>
                  <a:latin typeface="Arial" pitchFamily="34" charset="0"/>
                  <a:cs typeface="Arial" pitchFamily="34" charset="0"/>
                </a:rPr>
                <a:t>DISTRICT 214</a:t>
              </a:r>
            </a:p>
          </p:txBody>
        </p:sp>
        <p:pic>
          <p:nvPicPr>
            <p:cNvPr id="23" name="Picture 22"/>
            <p:cNvPicPr>
              <a:picLocks noChangeAspect="1"/>
            </p:cNvPicPr>
            <p:nvPr/>
          </p:nvPicPr>
          <p:blipFill rotWithShape="1">
            <a:blip r:embed="rId5">
              <a:clrChange>
                <a:clrFrom>
                  <a:srgbClr val="2A2B2D"/>
                </a:clrFrom>
                <a:clrTo>
                  <a:srgbClr val="2A2B2D">
                    <a:alpha val="0"/>
                  </a:srgbClr>
                </a:clrTo>
              </a:clrChange>
              <a:extLst>
                <a:ext uri="{BEBA8EAE-BF5A-486C-A8C5-ECC9F3942E4B}">
                  <a14:imgProps xmlns:a14="http://schemas.microsoft.com/office/drawing/2010/main">
                    <a14:imgLayer r:embed="rId6">
                      <a14:imgEffect>
                        <a14:backgroundRemoval t="0" b="98765" l="3593" r="35629"/>
                      </a14:imgEffect>
                    </a14:imgLayer>
                  </a14:imgProps>
                </a:ext>
                <a:ext uri="{28A0092B-C50C-407E-A947-70E740481C1C}">
                  <a14:useLocalDpi xmlns:a14="http://schemas.microsoft.com/office/drawing/2010/main" val="0"/>
                </a:ext>
              </a:extLst>
            </a:blip>
            <a:srcRect r="63024"/>
            <a:stretch/>
          </p:blipFill>
          <p:spPr>
            <a:xfrm>
              <a:off x="323849" y="4229100"/>
              <a:ext cx="1742723" cy="1143000"/>
            </a:xfrm>
            <a:prstGeom prst="rect">
              <a:avLst/>
            </a:prstGeom>
          </p:spPr>
        </p:pic>
        <p:sp>
          <p:nvSpPr>
            <p:cNvPr id="26" name="TextBox 25"/>
            <p:cNvSpPr txBox="1"/>
            <p:nvPr/>
          </p:nvSpPr>
          <p:spPr>
            <a:xfrm>
              <a:off x="257176" y="5243510"/>
              <a:ext cx="1885950" cy="677108"/>
            </a:xfrm>
            <a:prstGeom prst="rect">
              <a:avLst/>
            </a:prstGeom>
            <a:noFill/>
          </p:spPr>
          <p:txBody>
            <a:bodyPr wrap="square" rtlCol="0">
              <a:spAutoFit/>
            </a:bodyPr>
            <a:lstStyle/>
            <a:p>
              <a:r>
                <a:rPr lang="en-US" sz="1400" dirty="0">
                  <a:solidFill>
                    <a:prstClr val="white"/>
                  </a:solidFill>
                  <a:latin typeface="Bebas" pitchFamily="2" charset="0"/>
                </a:rPr>
                <a:t>Township high school</a:t>
              </a:r>
              <a:endParaRPr lang="en-US" sz="2400" dirty="0">
                <a:solidFill>
                  <a:prstClr val="white"/>
                </a:solidFill>
                <a:latin typeface="Bebas" pitchFamily="2" charset="0"/>
              </a:endParaRPr>
            </a:p>
            <a:p>
              <a:r>
                <a:rPr lang="en-US" sz="2400" dirty="0">
                  <a:solidFill>
                    <a:prstClr val="white"/>
                  </a:solidFill>
                  <a:latin typeface="Bebas" pitchFamily="2" charset="0"/>
                </a:rPr>
                <a:t>DISTRICT   214</a:t>
              </a:r>
            </a:p>
          </p:txBody>
        </p:sp>
      </p:grpSp>
      <p:grpSp>
        <p:nvGrpSpPr>
          <p:cNvPr id="3" name="Group 2"/>
          <p:cNvGrpSpPr/>
          <p:nvPr/>
        </p:nvGrpSpPr>
        <p:grpSpPr>
          <a:xfrm>
            <a:off x="164892" y="656814"/>
            <a:ext cx="3712085" cy="2839342"/>
            <a:chOff x="164892" y="656814"/>
            <a:chExt cx="3712085" cy="2839342"/>
          </a:xfrm>
        </p:grpSpPr>
        <p:grpSp>
          <p:nvGrpSpPr>
            <p:cNvPr id="97" name="Group 96"/>
            <p:cNvGrpSpPr/>
            <p:nvPr/>
          </p:nvGrpSpPr>
          <p:grpSpPr>
            <a:xfrm>
              <a:off x="317073" y="656814"/>
              <a:ext cx="3559904" cy="2839342"/>
              <a:chOff x="200025" y="453384"/>
              <a:chExt cx="3559904" cy="2839342"/>
            </a:xfrm>
          </p:grpSpPr>
          <p:sp>
            <p:nvSpPr>
              <p:cNvPr id="25" name="Freeform 5"/>
              <p:cNvSpPr>
                <a:spLocks/>
              </p:cNvSpPr>
              <p:nvPr/>
            </p:nvSpPr>
            <p:spPr bwMode="auto">
              <a:xfrm rot="3307881">
                <a:off x="1501241" y="1034037"/>
                <a:ext cx="2839342" cy="1678035"/>
              </a:xfrm>
              <a:custGeom>
                <a:avLst/>
                <a:gdLst/>
                <a:ahLst/>
                <a:cxnLst>
                  <a:cxn ang="0">
                    <a:pos x="1936" y="0"/>
                  </a:cxn>
                  <a:cxn ang="0">
                    <a:pos x="1936" y="154"/>
                  </a:cxn>
                  <a:cxn ang="0">
                    <a:pos x="1790" y="146"/>
                  </a:cxn>
                  <a:cxn ang="0">
                    <a:pos x="1664" y="148"/>
                  </a:cxn>
                  <a:cxn ang="0">
                    <a:pos x="1508" y="158"/>
                  </a:cxn>
                  <a:cxn ang="0">
                    <a:pos x="1332" y="180"/>
                  </a:cxn>
                  <a:cxn ang="0">
                    <a:pos x="1138" y="220"/>
                  </a:cxn>
                  <a:cxn ang="0">
                    <a:pos x="984" y="262"/>
                  </a:cxn>
                  <a:cxn ang="0">
                    <a:pos x="880" y="298"/>
                  </a:cxn>
                  <a:cxn ang="0">
                    <a:pos x="774" y="340"/>
                  </a:cxn>
                  <a:cxn ang="0">
                    <a:pos x="722" y="364"/>
                  </a:cxn>
                  <a:cxn ang="0">
                    <a:pos x="538" y="460"/>
                  </a:cxn>
                  <a:cxn ang="0">
                    <a:pos x="384" y="556"/>
                  </a:cxn>
                  <a:cxn ang="0">
                    <a:pos x="260" y="648"/>
                  </a:cxn>
                  <a:cxn ang="0">
                    <a:pos x="162" y="734"/>
                  </a:cxn>
                  <a:cxn ang="0">
                    <a:pos x="88" y="808"/>
                  </a:cxn>
                  <a:cxn ang="0">
                    <a:pos x="38" y="866"/>
                  </a:cxn>
                  <a:cxn ang="0">
                    <a:pos x="0" y="918"/>
                  </a:cxn>
                  <a:cxn ang="0">
                    <a:pos x="782" y="1260"/>
                  </a:cxn>
                  <a:cxn ang="0">
                    <a:pos x="810" y="1186"/>
                  </a:cxn>
                  <a:cxn ang="0">
                    <a:pos x="864" y="1074"/>
                  </a:cxn>
                  <a:cxn ang="0">
                    <a:pos x="902" y="1006"/>
                  </a:cxn>
                  <a:cxn ang="0">
                    <a:pos x="952" y="934"/>
                  </a:cxn>
                  <a:cxn ang="0">
                    <a:pos x="1010" y="858"/>
                  </a:cxn>
                  <a:cxn ang="0">
                    <a:pos x="1080" y="784"/>
                  </a:cxn>
                  <a:cxn ang="0">
                    <a:pos x="1162" y="714"/>
                  </a:cxn>
                  <a:cxn ang="0">
                    <a:pos x="1256" y="648"/>
                  </a:cxn>
                  <a:cxn ang="0">
                    <a:pos x="1364" y="588"/>
                  </a:cxn>
                  <a:cxn ang="0">
                    <a:pos x="1484" y="538"/>
                  </a:cxn>
                  <a:cxn ang="0">
                    <a:pos x="1620" y="502"/>
                  </a:cxn>
                  <a:cxn ang="0">
                    <a:pos x="1770" y="480"/>
                  </a:cxn>
                  <a:cxn ang="0">
                    <a:pos x="1936" y="474"/>
                  </a:cxn>
                  <a:cxn ang="0">
                    <a:pos x="1938" y="618"/>
                  </a:cxn>
                  <a:cxn ang="0">
                    <a:pos x="1938" y="0"/>
                  </a:cxn>
                </a:cxnLst>
                <a:rect l="0" t="0" r="r" b="b"/>
                <a:pathLst>
                  <a:path w="2132" h="1260">
                    <a:moveTo>
                      <a:pt x="1938" y="0"/>
                    </a:moveTo>
                    <a:lnTo>
                      <a:pt x="1936" y="0"/>
                    </a:lnTo>
                    <a:lnTo>
                      <a:pt x="1936" y="154"/>
                    </a:lnTo>
                    <a:lnTo>
                      <a:pt x="1936" y="154"/>
                    </a:lnTo>
                    <a:lnTo>
                      <a:pt x="1882" y="150"/>
                    </a:lnTo>
                    <a:lnTo>
                      <a:pt x="1790" y="146"/>
                    </a:lnTo>
                    <a:lnTo>
                      <a:pt x="1730" y="146"/>
                    </a:lnTo>
                    <a:lnTo>
                      <a:pt x="1664" y="148"/>
                    </a:lnTo>
                    <a:lnTo>
                      <a:pt x="1590" y="152"/>
                    </a:lnTo>
                    <a:lnTo>
                      <a:pt x="1508" y="158"/>
                    </a:lnTo>
                    <a:lnTo>
                      <a:pt x="1422" y="168"/>
                    </a:lnTo>
                    <a:lnTo>
                      <a:pt x="1332" y="180"/>
                    </a:lnTo>
                    <a:lnTo>
                      <a:pt x="1236" y="198"/>
                    </a:lnTo>
                    <a:lnTo>
                      <a:pt x="1138" y="220"/>
                    </a:lnTo>
                    <a:lnTo>
                      <a:pt x="1036" y="248"/>
                    </a:lnTo>
                    <a:lnTo>
                      <a:pt x="984" y="262"/>
                    </a:lnTo>
                    <a:lnTo>
                      <a:pt x="932" y="280"/>
                    </a:lnTo>
                    <a:lnTo>
                      <a:pt x="880" y="298"/>
                    </a:lnTo>
                    <a:lnTo>
                      <a:pt x="828" y="318"/>
                    </a:lnTo>
                    <a:lnTo>
                      <a:pt x="774" y="340"/>
                    </a:lnTo>
                    <a:lnTo>
                      <a:pt x="722" y="364"/>
                    </a:lnTo>
                    <a:lnTo>
                      <a:pt x="722" y="364"/>
                    </a:lnTo>
                    <a:lnTo>
                      <a:pt x="626" y="412"/>
                    </a:lnTo>
                    <a:lnTo>
                      <a:pt x="538" y="460"/>
                    </a:lnTo>
                    <a:lnTo>
                      <a:pt x="458" y="508"/>
                    </a:lnTo>
                    <a:lnTo>
                      <a:pt x="384" y="556"/>
                    </a:lnTo>
                    <a:lnTo>
                      <a:pt x="318" y="602"/>
                    </a:lnTo>
                    <a:lnTo>
                      <a:pt x="260" y="648"/>
                    </a:lnTo>
                    <a:lnTo>
                      <a:pt x="208" y="692"/>
                    </a:lnTo>
                    <a:lnTo>
                      <a:pt x="162" y="734"/>
                    </a:lnTo>
                    <a:lnTo>
                      <a:pt x="122" y="772"/>
                    </a:lnTo>
                    <a:lnTo>
                      <a:pt x="88" y="808"/>
                    </a:lnTo>
                    <a:lnTo>
                      <a:pt x="60" y="840"/>
                    </a:lnTo>
                    <a:lnTo>
                      <a:pt x="38" y="866"/>
                    </a:lnTo>
                    <a:lnTo>
                      <a:pt x="8" y="904"/>
                    </a:lnTo>
                    <a:lnTo>
                      <a:pt x="0" y="918"/>
                    </a:lnTo>
                    <a:lnTo>
                      <a:pt x="782" y="1260"/>
                    </a:lnTo>
                    <a:lnTo>
                      <a:pt x="782" y="1260"/>
                    </a:lnTo>
                    <a:lnTo>
                      <a:pt x="794" y="1226"/>
                    </a:lnTo>
                    <a:lnTo>
                      <a:pt x="810" y="1186"/>
                    </a:lnTo>
                    <a:lnTo>
                      <a:pt x="832" y="1134"/>
                    </a:lnTo>
                    <a:lnTo>
                      <a:pt x="864" y="1074"/>
                    </a:lnTo>
                    <a:lnTo>
                      <a:pt x="882" y="1040"/>
                    </a:lnTo>
                    <a:lnTo>
                      <a:pt x="902" y="1006"/>
                    </a:lnTo>
                    <a:lnTo>
                      <a:pt x="926" y="970"/>
                    </a:lnTo>
                    <a:lnTo>
                      <a:pt x="952" y="934"/>
                    </a:lnTo>
                    <a:lnTo>
                      <a:pt x="980" y="896"/>
                    </a:lnTo>
                    <a:lnTo>
                      <a:pt x="1010" y="858"/>
                    </a:lnTo>
                    <a:lnTo>
                      <a:pt x="1044" y="822"/>
                    </a:lnTo>
                    <a:lnTo>
                      <a:pt x="1080" y="784"/>
                    </a:lnTo>
                    <a:lnTo>
                      <a:pt x="1120" y="748"/>
                    </a:lnTo>
                    <a:lnTo>
                      <a:pt x="1162" y="714"/>
                    </a:lnTo>
                    <a:lnTo>
                      <a:pt x="1208" y="680"/>
                    </a:lnTo>
                    <a:lnTo>
                      <a:pt x="1256" y="648"/>
                    </a:lnTo>
                    <a:lnTo>
                      <a:pt x="1308" y="616"/>
                    </a:lnTo>
                    <a:lnTo>
                      <a:pt x="1364" y="588"/>
                    </a:lnTo>
                    <a:lnTo>
                      <a:pt x="1422" y="562"/>
                    </a:lnTo>
                    <a:lnTo>
                      <a:pt x="1484" y="538"/>
                    </a:lnTo>
                    <a:lnTo>
                      <a:pt x="1550" y="518"/>
                    </a:lnTo>
                    <a:lnTo>
                      <a:pt x="1620" y="502"/>
                    </a:lnTo>
                    <a:lnTo>
                      <a:pt x="1692" y="490"/>
                    </a:lnTo>
                    <a:lnTo>
                      <a:pt x="1770" y="480"/>
                    </a:lnTo>
                    <a:lnTo>
                      <a:pt x="1850" y="476"/>
                    </a:lnTo>
                    <a:lnTo>
                      <a:pt x="1936" y="474"/>
                    </a:lnTo>
                    <a:lnTo>
                      <a:pt x="1936" y="618"/>
                    </a:lnTo>
                    <a:lnTo>
                      <a:pt x="1938" y="618"/>
                    </a:lnTo>
                    <a:lnTo>
                      <a:pt x="2132" y="308"/>
                    </a:lnTo>
                    <a:lnTo>
                      <a:pt x="1938" y="0"/>
                    </a:lnTo>
                    <a:close/>
                  </a:path>
                </a:pathLst>
              </a:custGeom>
              <a:gradFill flip="none" rotWithShape="1">
                <a:gsLst>
                  <a:gs pos="18000">
                    <a:srgbClr val="96B7DE"/>
                  </a:gs>
                  <a:gs pos="56000">
                    <a:srgbClr val="BED6F4">
                      <a:alpha val="74902"/>
                    </a:srgbClr>
                  </a:gs>
                  <a:gs pos="74000">
                    <a:srgbClr val="7AA3D4"/>
                  </a:gs>
                </a:gsLst>
                <a:lin ang="8100000" scaled="1"/>
                <a:tileRect/>
              </a:gra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eaLnBrk="0" hangingPunct="0"/>
                <a:endParaRPr lang="en-US" sz="2400">
                  <a:solidFill>
                    <a:prstClr val="black"/>
                  </a:solidFill>
                  <a:latin typeface="Times" charset="0"/>
                </a:endParaRPr>
              </a:p>
            </p:txBody>
          </p:sp>
          <p:sp>
            <p:nvSpPr>
              <p:cNvPr id="86" name="Oval 85"/>
              <p:cNvSpPr/>
              <p:nvPr/>
            </p:nvSpPr>
            <p:spPr>
              <a:xfrm>
                <a:off x="200025" y="609600"/>
                <a:ext cx="2009775" cy="1828800"/>
              </a:xfrm>
              <a:prstGeom prst="roundRect">
                <a:avLst/>
              </a:prstGeom>
              <a:solidFill>
                <a:srgbClr val="2C5A88"/>
              </a:solidFill>
              <a:ln w="28575" cap="rnd" cmpd="sng">
                <a:solidFill>
                  <a:srgbClr val="1F497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119" name="TextBox 118"/>
              <p:cNvSpPr txBox="1"/>
              <p:nvPr/>
            </p:nvSpPr>
            <p:spPr>
              <a:xfrm rot="1638601">
                <a:off x="1547487" y="1780019"/>
                <a:ext cx="2156067" cy="892126"/>
              </a:xfrm>
              <a:prstGeom prst="rect">
                <a:avLst/>
              </a:prstGeom>
              <a:noFill/>
              <a:effectLst>
                <a:outerShdw blurRad="50800" dist="38100" dir="2700000" algn="tl" rotWithShape="0">
                  <a:prstClr val="black">
                    <a:alpha val="20000"/>
                  </a:prstClr>
                </a:outerShdw>
              </a:effectLst>
            </p:spPr>
            <p:txBody>
              <a:bodyPr wrap="square" rtlCol="0">
                <a:prstTxWarp prst="textArchUp">
                  <a:avLst/>
                </a:prstTxWarp>
                <a:spAutoFit/>
              </a:bodyPr>
              <a:lstStyle/>
              <a:p>
                <a:pPr algn="ctr" eaLnBrk="0" hangingPunct="0">
                  <a:lnSpc>
                    <a:spcPct val="90000"/>
                  </a:lnSpc>
                </a:pPr>
                <a:r>
                  <a:rPr lang="en-US" sz="2000" b="1" dirty="0">
                    <a:solidFill>
                      <a:srgbClr val="0A317A"/>
                    </a:solidFill>
                    <a:latin typeface="Arial" pitchFamily="34" charset="0"/>
                    <a:cs typeface="Arial" pitchFamily="34" charset="0"/>
                  </a:rPr>
                  <a:t>HARPER </a:t>
                </a:r>
                <a:br>
                  <a:rPr lang="en-US" sz="2000" b="1" dirty="0">
                    <a:solidFill>
                      <a:srgbClr val="0A317A"/>
                    </a:solidFill>
                    <a:latin typeface="Arial" pitchFamily="34" charset="0"/>
                    <a:cs typeface="Arial" pitchFamily="34" charset="0"/>
                  </a:rPr>
                </a:br>
                <a:r>
                  <a:rPr lang="en-US" sz="2000" b="1" dirty="0">
                    <a:solidFill>
                      <a:srgbClr val="0A317A"/>
                    </a:solidFill>
                    <a:latin typeface="Arial" pitchFamily="34" charset="0"/>
                    <a:cs typeface="Arial" pitchFamily="34" charset="0"/>
                  </a:rPr>
                  <a:t>COLLEGE</a:t>
                </a:r>
              </a:p>
            </p:txBody>
          </p:sp>
          <p:pic>
            <p:nvPicPr>
              <p:cNvPr id="85" name="Picture 84"/>
              <p:cNvPicPr>
                <a:picLocks noChangeAspect="1"/>
              </p:cNvPicPr>
              <p:nvPr/>
            </p:nvPicPr>
            <p:blipFill rotWithShape="1">
              <a:blip r:embed="rId7">
                <a:clrChange>
                  <a:clrFrom>
                    <a:srgbClr val="336666"/>
                  </a:clrFrom>
                  <a:clrTo>
                    <a:srgbClr val="336666">
                      <a:alpha val="0"/>
                    </a:srgbClr>
                  </a:clrTo>
                </a:clrChange>
                <a:extLst>
                  <a:ext uri="{28A0092B-C50C-407E-A947-70E740481C1C}">
                    <a14:useLocalDpi xmlns:a14="http://schemas.microsoft.com/office/drawing/2010/main" val="0"/>
                  </a:ext>
                </a:extLst>
              </a:blip>
              <a:srcRect t="1" r="82535" b="-43245"/>
              <a:stretch/>
            </p:blipFill>
            <p:spPr>
              <a:xfrm>
                <a:off x="733427" y="738186"/>
                <a:ext cx="938213" cy="1162051"/>
              </a:xfrm>
              <a:prstGeom prst="rect">
                <a:avLst/>
              </a:prstGeom>
            </p:spPr>
          </p:pic>
        </p:grpSp>
        <p:sp>
          <p:nvSpPr>
            <p:cNvPr id="2" name="TextBox 1"/>
            <p:cNvSpPr txBox="1"/>
            <p:nvPr/>
          </p:nvSpPr>
          <p:spPr>
            <a:xfrm>
              <a:off x="164892" y="1903385"/>
              <a:ext cx="2293496" cy="430887"/>
            </a:xfrm>
            <a:prstGeom prst="rect">
              <a:avLst/>
            </a:prstGeom>
            <a:noFill/>
          </p:spPr>
          <p:txBody>
            <a:bodyPr wrap="square" rtlCol="0">
              <a:spAutoFit/>
            </a:bodyPr>
            <a:lstStyle/>
            <a:p>
              <a:pPr algn="ctr"/>
              <a:r>
                <a:rPr lang="en-US" sz="2100" b="1" dirty="0">
                  <a:solidFill>
                    <a:prstClr val="white"/>
                  </a:solidFill>
                  <a:effectLst>
                    <a:outerShdw blurRad="38100" dist="38100" dir="2700000" algn="tl">
                      <a:srgbClr val="000000">
                        <a:alpha val="43137"/>
                      </a:srgbClr>
                    </a:outerShdw>
                  </a:effectLst>
                </a:rPr>
                <a:t>Harper College</a:t>
              </a:r>
            </a:p>
          </p:txBody>
        </p:sp>
      </p:grpSp>
    </p:spTree>
    <p:extLst>
      <p:ext uri="{BB962C8B-B14F-4D97-AF65-F5344CB8AC3E}">
        <p14:creationId xmlns:p14="http://schemas.microsoft.com/office/powerpoint/2010/main" val="41505312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Effect transition="in" filter="fade">
                                      <p:cBhvr>
                                        <p:cTn id="9" dur="1000"/>
                                        <p:tgtEl>
                                          <p:spTgt spid="8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750"/>
                                        <p:tgtEl>
                                          <p:spTgt spid="98"/>
                                        </p:tgtEl>
                                      </p:cBhvr>
                                    </p:animEffect>
                                  </p:childTnLst>
                                </p:cTn>
                              </p:par>
                            </p:childTnLst>
                          </p:cTn>
                        </p:par>
                        <p:par>
                          <p:cTn id="20" fill="hold">
                            <p:stCondLst>
                              <p:cond delay="750"/>
                            </p:stCondLst>
                            <p:childTnLst>
                              <p:par>
                                <p:cTn id="21" presetID="10" presetClass="entr" presetSubtype="0" fill="hold" grpId="0" nodeType="afterEffect">
                                  <p:stCondLst>
                                    <p:cond delay="0"/>
                                  </p:stCondLst>
                                  <p:childTnLst>
                                    <p:set>
                                      <p:cBhvr>
                                        <p:cTn id="22" dur="1" fill="hold">
                                          <p:stCondLst>
                                            <p:cond delay="0"/>
                                          </p:stCondLst>
                                        </p:cTn>
                                        <p:tgtEl>
                                          <p:spTgt spid="102"/>
                                        </p:tgtEl>
                                        <p:attrNameLst>
                                          <p:attrName>style.visibility</p:attrName>
                                        </p:attrNameLst>
                                      </p:cBhvr>
                                      <p:to>
                                        <p:strVal val="visible"/>
                                      </p:to>
                                    </p:set>
                                    <p:animEffect transition="in" filter="fade">
                                      <p:cBhvr>
                                        <p:cTn id="23" dur="500"/>
                                        <p:tgtEl>
                                          <p:spTgt spid="10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9"/>
                                        </p:tgtEl>
                                        <p:attrNameLst>
                                          <p:attrName>style.visibility</p:attrName>
                                        </p:attrNameLst>
                                      </p:cBhvr>
                                      <p:to>
                                        <p:strVal val="visible"/>
                                      </p:to>
                                    </p:set>
                                    <p:animEffect transition="in" filter="fade">
                                      <p:cBhvr>
                                        <p:cTn id="28" dur="750"/>
                                        <p:tgtEl>
                                          <p:spTgt spid="99"/>
                                        </p:tgtEl>
                                      </p:cBhvr>
                                    </p:animEffect>
                                  </p:childTnLst>
                                </p:cTn>
                              </p:par>
                            </p:childTnLst>
                          </p:cTn>
                        </p:par>
                        <p:par>
                          <p:cTn id="29" fill="hold">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129"/>
                                        </p:tgtEl>
                                        <p:attrNameLst>
                                          <p:attrName>style.visibility</p:attrName>
                                        </p:attrNameLst>
                                      </p:cBhvr>
                                      <p:to>
                                        <p:strVal val="visible"/>
                                      </p:to>
                                    </p:set>
                                    <p:animEffect transition="in" filter="fade">
                                      <p:cBhvr>
                                        <p:cTn id="32" dur="500"/>
                                        <p:tgtEl>
                                          <p:spTgt spid="12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750"/>
                                        <p:tgtEl>
                                          <p:spTgt spid="100"/>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27" grpId="0"/>
      <p:bldP spid="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760"/>
            <a:ext cx="4267200" cy="548640"/>
          </a:xfrm>
        </p:spPr>
        <p:txBody>
          <a:bodyPr/>
          <a:lstStyle/>
          <a:p>
            <a:r>
              <a:rPr lang="en-US" dirty="0" smtClean="0"/>
              <a:t>Demographics</a:t>
            </a:r>
            <a:endParaRPr lang="en-US" dirty="0"/>
          </a:p>
        </p:txBody>
      </p:sp>
      <p:sp>
        <p:nvSpPr>
          <p:cNvPr id="3" name="Text Placeholder 2"/>
          <p:cNvSpPr>
            <a:spLocks noGrp="1"/>
          </p:cNvSpPr>
          <p:nvPr>
            <p:ph type="body" idx="1"/>
          </p:nvPr>
        </p:nvSpPr>
        <p:spPr>
          <a:xfrm>
            <a:off x="822960" y="990600"/>
            <a:ext cx="3200400" cy="655320"/>
          </a:xfrm>
        </p:spPr>
        <p:txBody>
          <a:bodyPr>
            <a:noAutofit/>
          </a:bodyPr>
          <a:lstStyle/>
          <a:p>
            <a:pPr algn="ctr"/>
            <a:r>
              <a:rPr lang="en-US" sz="1800" b="1" dirty="0" smtClean="0"/>
              <a:t>William Rainey Harper College</a:t>
            </a:r>
            <a:endParaRPr lang="en-US" sz="1800" b="1" dirty="0"/>
          </a:p>
        </p:txBody>
      </p:sp>
      <p:sp>
        <p:nvSpPr>
          <p:cNvPr id="4" name="Content Placeholder 3"/>
          <p:cNvSpPr>
            <a:spLocks noGrp="1"/>
          </p:cNvSpPr>
          <p:nvPr>
            <p:ph sz="half" idx="2"/>
          </p:nvPr>
        </p:nvSpPr>
        <p:spPr>
          <a:xfrm>
            <a:off x="819150" y="1701848"/>
            <a:ext cx="3448050" cy="3251152"/>
          </a:xfrm>
        </p:spPr>
        <p:txBody>
          <a:bodyPr>
            <a:normAutofit fontScale="85000" lnSpcReduction="10000"/>
          </a:bodyPr>
          <a:lstStyle/>
          <a:p>
            <a:pPr>
              <a:buFont typeface="Wingdings" pitchFamily="2" charset="2"/>
              <a:buChar char="Ø"/>
            </a:pPr>
            <a:r>
              <a:rPr lang="en-US" sz="2100" dirty="0" smtClean="0">
                <a:solidFill>
                  <a:schemeClr val="accent3">
                    <a:lumMod val="75000"/>
                  </a:schemeClr>
                </a:solidFill>
              </a:rPr>
              <a:t>Credit Headcount   17,337 (Fall 2011)</a:t>
            </a:r>
          </a:p>
          <a:p>
            <a:pPr>
              <a:buFont typeface="Wingdings" pitchFamily="2" charset="2"/>
              <a:buChar char="Ø"/>
            </a:pPr>
            <a:r>
              <a:rPr lang="en-US" sz="2100" dirty="0" smtClean="0">
                <a:solidFill>
                  <a:schemeClr val="accent3">
                    <a:lumMod val="75000"/>
                  </a:schemeClr>
                </a:solidFill>
              </a:rPr>
              <a:t>Full-time Equivalent  10,170 (Fall 2011)</a:t>
            </a:r>
          </a:p>
          <a:p>
            <a:pPr>
              <a:buFont typeface="Wingdings" pitchFamily="2" charset="2"/>
              <a:buChar char="Ø"/>
            </a:pPr>
            <a:r>
              <a:rPr lang="en-US" sz="2100" dirty="0" smtClean="0">
                <a:solidFill>
                  <a:schemeClr val="accent3">
                    <a:lumMod val="75000"/>
                  </a:schemeClr>
                </a:solidFill>
              </a:rPr>
              <a:t>Caucasian = 59%</a:t>
            </a:r>
          </a:p>
          <a:p>
            <a:pPr>
              <a:buFont typeface="Wingdings" pitchFamily="2" charset="2"/>
              <a:buChar char="Ø"/>
            </a:pPr>
            <a:r>
              <a:rPr lang="en-US" sz="2100" dirty="0" smtClean="0">
                <a:solidFill>
                  <a:schemeClr val="accent3">
                    <a:lumMod val="75000"/>
                  </a:schemeClr>
                </a:solidFill>
              </a:rPr>
              <a:t>Female = 56%</a:t>
            </a:r>
          </a:p>
          <a:p>
            <a:pPr>
              <a:buFont typeface="Wingdings" pitchFamily="2" charset="2"/>
              <a:buChar char="Ø"/>
            </a:pPr>
            <a:r>
              <a:rPr lang="en-US" sz="2100" dirty="0" smtClean="0">
                <a:solidFill>
                  <a:schemeClr val="accent3">
                    <a:lumMod val="75000"/>
                  </a:schemeClr>
                </a:solidFill>
              </a:rPr>
              <a:t>Developmental Math= 41%</a:t>
            </a:r>
          </a:p>
          <a:p>
            <a:pPr>
              <a:buFont typeface="Wingdings" pitchFamily="2" charset="2"/>
              <a:buChar char="Ø"/>
            </a:pPr>
            <a:r>
              <a:rPr lang="en-US" sz="2100" dirty="0" smtClean="0">
                <a:solidFill>
                  <a:schemeClr val="accent3">
                    <a:lumMod val="75000"/>
                  </a:schemeClr>
                </a:solidFill>
              </a:rPr>
              <a:t>Developmental English =17%</a:t>
            </a:r>
          </a:p>
          <a:p>
            <a:pPr>
              <a:buFont typeface="Wingdings" pitchFamily="2" charset="2"/>
              <a:buChar char="Ø"/>
            </a:pPr>
            <a:r>
              <a:rPr lang="en-US" sz="2100" dirty="0" smtClean="0">
                <a:solidFill>
                  <a:schemeClr val="accent3">
                    <a:lumMod val="75000"/>
                  </a:schemeClr>
                </a:solidFill>
              </a:rPr>
              <a:t>Developmental Reading= 18%</a:t>
            </a:r>
            <a:r>
              <a:rPr lang="en-US" dirty="0" smtClean="0">
                <a:solidFill>
                  <a:schemeClr val="accent3">
                    <a:lumMod val="75000"/>
                  </a:schemeClr>
                </a:solidFill>
              </a:rPr>
              <a:t> </a:t>
            </a:r>
          </a:p>
          <a:p>
            <a:endParaRPr lang="en-US" dirty="0"/>
          </a:p>
        </p:txBody>
      </p:sp>
      <p:sp>
        <p:nvSpPr>
          <p:cNvPr id="5" name="Text Placeholder 4"/>
          <p:cNvSpPr>
            <a:spLocks noGrp="1"/>
          </p:cNvSpPr>
          <p:nvPr>
            <p:ph type="body" sz="quarter" idx="3"/>
          </p:nvPr>
        </p:nvSpPr>
        <p:spPr>
          <a:xfrm>
            <a:off x="4700016" y="762000"/>
            <a:ext cx="3834384" cy="883920"/>
          </a:xfrm>
        </p:spPr>
        <p:txBody>
          <a:bodyPr>
            <a:noAutofit/>
          </a:bodyPr>
          <a:lstStyle/>
          <a:p>
            <a:r>
              <a:rPr lang="en-US" sz="1800" b="1" dirty="0" smtClean="0"/>
              <a:t>High School Districts-</a:t>
            </a:r>
            <a:r>
              <a:rPr lang="en-US" sz="1800" b="1" dirty="0"/>
              <a:t> D211, D214, D220</a:t>
            </a:r>
            <a:r>
              <a:rPr lang="en-US" sz="1800" b="1" dirty="0" smtClean="0"/>
              <a:t> </a:t>
            </a:r>
            <a:endParaRPr lang="en-US" sz="1800" b="1" dirty="0"/>
          </a:p>
        </p:txBody>
      </p:sp>
      <p:sp>
        <p:nvSpPr>
          <p:cNvPr id="6" name="Content Placeholder 5"/>
          <p:cNvSpPr>
            <a:spLocks noGrp="1"/>
          </p:cNvSpPr>
          <p:nvPr>
            <p:ph sz="quarter" idx="4"/>
          </p:nvPr>
        </p:nvSpPr>
        <p:spPr/>
        <p:txBody>
          <a:bodyPr>
            <a:normAutofit/>
          </a:bodyPr>
          <a:lstStyle/>
          <a:p>
            <a:pPr>
              <a:buFont typeface="Wingdings" pitchFamily="2" charset="2"/>
              <a:buChar char="Ø"/>
            </a:pPr>
            <a:r>
              <a:rPr lang="en-US" sz="2000" dirty="0" smtClean="0">
                <a:solidFill>
                  <a:schemeClr val="accent2">
                    <a:lumMod val="75000"/>
                  </a:schemeClr>
                </a:solidFill>
              </a:rPr>
              <a:t>Headcount = 33,471 (2011)</a:t>
            </a:r>
          </a:p>
          <a:p>
            <a:pPr>
              <a:buFont typeface="Wingdings" pitchFamily="2" charset="2"/>
              <a:buChar char="Ø"/>
            </a:pPr>
            <a:r>
              <a:rPr lang="en-US" sz="2000" dirty="0" smtClean="0">
                <a:solidFill>
                  <a:schemeClr val="accent2">
                    <a:lumMod val="75000"/>
                  </a:schemeClr>
                </a:solidFill>
              </a:rPr>
              <a:t>High School Graduates = 6,609 (2011)</a:t>
            </a:r>
          </a:p>
          <a:p>
            <a:pPr>
              <a:buFont typeface="Wingdings" pitchFamily="2" charset="2"/>
              <a:buChar char="Ø"/>
            </a:pPr>
            <a:r>
              <a:rPr lang="en-US" sz="2000" dirty="0" smtClean="0">
                <a:solidFill>
                  <a:schemeClr val="accent2">
                    <a:lumMod val="75000"/>
                  </a:schemeClr>
                </a:solidFill>
              </a:rPr>
              <a:t>% Graduates Enroll at Harper = 35% (2011)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8600"/>
            <a:ext cx="7520940" cy="685800"/>
          </a:xfrm>
        </p:spPr>
        <p:txBody>
          <a:bodyPr/>
          <a:lstStyle/>
          <a:p>
            <a:pPr algn="ctr"/>
            <a:r>
              <a:rPr lang="en-US" dirty="0" smtClean="0"/>
              <a:t>Northwest Educational Council </a:t>
            </a:r>
            <a:br>
              <a:rPr lang="en-US" dirty="0" smtClean="0"/>
            </a:br>
            <a:r>
              <a:rPr lang="en-US" dirty="0" smtClean="0"/>
              <a:t>for Student Success</a:t>
            </a:r>
            <a:endParaRPr lang="en-US" dirty="0"/>
          </a:p>
        </p:txBody>
      </p:sp>
      <p:sp>
        <p:nvSpPr>
          <p:cNvPr id="3" name="Content Placeholder 2"/>
          <p:cNvSpPr>
            <a:spLocks noGrp="1"/>
          </p:cNvSpPr>
          <p:nvPr>
            <p:ph idx="1"/>
          </p:nvPr>
        </p:nvSpPr>
        <p:spPr>
          <a:xfrm>
            <a:off x="533400" y="1143000"/>
            <a:ext cx="8153400" cy="3733800"/>
          </a:xfrm>
          <a:solidFill>
            <a:schemeClr val="accent3">
              <a:lumMod val="40000"/>
              <a:lumOff val="60000"/>
            </a:schemeClr>
          </a:solidFill>
          <a:ln>
            <a:solidFill>
              <a:schemeClr val="accent2"/>
            </a:solidFill>
          </a:ln>
        </p:spPr>
        <p:txBody>
          <a:bodyPr>
            <a:normAutofit fontScale="92500"/>
          </a:bodyPr>
          <a:lstStyle/>
          <a:p>
            <a:pPr algn="ctr"/>
            <a:r>
              <a:rPr lang="en-US" sz="2400" dirty="0" smtClean="0">
                <a:solidFill>
                  <a:schemeClr val="accent2"/>
                </a:solidFill>
              </a:rPr>
              <a:t>Purpose</a:t>
            </a:r>
          </a:p>
          <a:p>
            <a:pPr>
              <a:buFont typeface="Wingdings" pitchFamily="2" charset="2"/>
              <a:buChar char="Ø"/>
            </a:pPr>
            <a:r>
              <a:rPr lang="en-US" sz="2400" b="0" dirty="0" smtClean="0"/>
              <a:t>Create intergovernmental agency (Districts 211,214, 220, and Harper College)</a:t>
            </a:r>
          </a:p>
          <a:p>
            <a:pPr>
              <a:buFont typeface="Wingdings" pitchFamily="2" charset="2"/>
              <a:buChar char="Ø"/>
            </a:pPr>
            <a:r>
              <a:rPr lang="en-US" sz="2400" b="0" dirty="0" smtClean="0"/>
              <a:t>Develop programs, share talent and data, and leverage joint resources to increase college and career readiness and reduce the number  who enter developmental education</a:t>
            </a:r>
          </a:p>
          <a:p>
            <a:pPr>
              <a:buFont typeface="Wingdings" pitchFamily="2" charset="2"/>
              <a:buChar char="Ø"/>
            </a:pPr>
            <a:r>
              <a:rPr lang="en-US" sz="2400" b="0" dirty="0" smtClean="0"/>
              <a:t>Inspire postsecondary participation and success </a:t>
            </a:r>
          </a:p>
          <a:p>
            <a:pPr>
              <a:buFont typeface="Wingdings" pitchFamily="2" charset="2"/>
              <a:buChar char="Ø"/>
            </a:pPr>
            <a:r>
              <a:rPr lang="en-US" sz="2400" b="0" dirty="0" smtClean="0"/>
              <a:t>Provide common professional development and curriculum initiatives that support vision</a:t>
            </a:r>
          </a:p>
          <a:p>
            <a:pPr>
              <a:buFont typeface="Wingdings" pitchFamily="2" charset="2"/>
              <a:buChar char="Ø"/>
            </a:pPr>
            <a:endParaRPr lang="en-US" sz="2400" b="0"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Council’s Goals</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sz="2400" dirty="0" smtClean="0">
                <a:solidFill>
                  <a:schemeClr val="accent2">
                    <a:lumMod val="75000"/>
                  </a:schemeClr>
                </a:solidFill>
                <a:latin typeface="+mj-lt"/>
              </a:rPr>
              <a:t>Ensure Curriculum Alignment. </a:t>
            </a:r>
          </a:p>
          <a:p>
            <a:pPr>
              <a:buFont typeface="Wingdings" pitchFamily="2" charset="2"/>
              <a:buChar char="Ø"/>
            </a:pPr>
            <a:r>
              <a:rPr lang="en-US" sz="2400" dirty="0" smtClean="0">
                <a:solidFill>
                  <a:schemeClr val="accent2">
                    <a:lumMod val="75000"/>
                  </a:schemeClr>
                </a:solidFill>
                <a:latin typeface="+mj-lt"/>
              </a:rPr>
              <a:t>Increase the percentage of first-time, full time new students who begin in credit bearing courses.</a:t>
            </a:r>
          </a:p>
          <a:p>
            <a:pPr>
              <a:buFont typeface="Wingdings" pitchFamily="2" charset="2"/>
              <a:buChar char="Ø"/>
            </a:pPr>
            <a:r>
              <a:rPr lang="en-US" sz="2400" b="0" dirty="0" smtClean="0">
                <a:latin typeface="+mj-lt"/>
              </a:rPr>
              <a:t>Identify  funding and leverage partner resources for innovative projects.</a:t>
            </a:r>
          </a:p>
          <a:p>
            <a:pPr>
              <a:buFont typeface="Wingdings" pitchFamily="2" charset="2"/>
              <a:buChar char="Ø"/>
            </a:pPr>
            <a:r>
              <a:rPr lang="en-US" sz="2400" b="0" dirty="0" smtClean="0">
                <a:latin typeface="+mj-lt"/>
              </a:rPr>
              <a:t>Create stackable career and academic pathways that incorporate industry-relevant and postsecondary credentials.</a:t>
            </a:r>
          </a:p>
          <a:p>
            <a:pPr>
              <a:buFont typeface="Wingdings" pitchFamily="2" charset="2"/>
              <a:buChar char="Ø"/>
            </a:pPr>
            <a:endParaRPr lang="en-US" sz="2400" b="0" dirty="0"/>
          </a:p>
        </p:txBody>
      </p:sp>
    </p:spTree>
    <p:extLst>
      <p:ext uri="{BB962C8B-B14F-4D97-AF65-F5344CB8AC3E}">
        <p14:creationId xmlns:p14="http://schemas.microsoft.com/office/powerpoint/2010/main" val="2345860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Percent of District Graduates attending Harper College</a:t>
            </a:r>
            <a:endParaRPr lang="en-US" dirty="0"/>
          </a:p>
        </p:txBody>
      </p:sp>
      <p:sp>
        <p:nvSpPr>
          <p:cNvPr id="3" name="Content Placeholder 2"/>
          <p:cNvSpPr>
            <a:spLocks noGrp="1"/>
          </p:cNvSpPr>
          <p:nvPr>
            <p:ph idx="1"/>
          </p:nvPr>
        </p:nvSpPr>
        <p:spPr>
          <a:xfrm>
            <a:off x="457200" y="1600200"/>
            <a:ext cx="8229600" cy="4876800"/>
          </a:xfrm>
        </p:spPr>
        <p:txBody>
          <a:bodyPr>
            <a:normAutofit lnSpcReduction="10000"/>
          </a:bodyPr>
          <a:lstStyle/>
          <a:p>
            <a:pPr marL="0" indent="0">
              <a:buNone/>
            </a:pPr>
            <a:endParaRPr lang="en-US" dirty="0" smtClean="0"/>
          </a:p>
          <a:p>
            <a:endParaRPr lang="en-US" dirty="0"/>
          </a:p>
          <a:p>
            <a:endParaRPr lang="en-US" dirty="0" smtClean="0"/>
          </a:p>
          <a:p>
            <a:endParaRPr lang="en-US" dirty="0"/>
          </a:p>
          <a:p>
            <a:endParaRPr lang="en-US" dirty="0" smtClean="0"/>
          </a:p>
          <a:p>
            <a:endParaRPr lang="en-US" dirty="0"/>
          </a:p>
          <a:p>
            <a:r>
              <a:rPr lang="en-US" dirty="0" smtClean="0"/>
              <a:t>NCCBP peer average: 27%</a:t>
            </a:r>
          </a:p>
          <a:p>
            <a:r>
              <a:rPr lang="en-US" dirty="0" smtClean="0"/>
              <a:t>National median: 22%</a:t>
            </a:r>
          </a:p>
          <a:p>
            <a:r>
              <a:rPr lang="en-US" dirty="0" smtClean="0"/>
              <a:t>Harper: 37%</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993219532"/>
              </p:ext>
            </p:extLst>
          </p:nvPr>
        </p:nvGraphicFramePr>
        <p:xfrm>
          <a:off x="838200" y="1447800"/>
          <a:ext cx="7467600"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9944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for Success--Mathematics</a:t>
            </a:r>
            <a:endParaRPr lang="en-US" dirty="0"/>
          </a:p>
        </p:txBody>
      </p:sp>
      <p:sp>
        <p:nvSpPr>
          <p:cNvPr id="3" name="Content Placeholder 2"/>
          <p:cNvSpPr>
            <a:spLocks noGrp="1"/>
          </p:cNvSpPr>
          <p:nvPr>
            <p:ph idx="1"/>
          </p:nvPr>
        </p:nvSpPr>
        <p:spPr>
          <a:xfrm>
            <a:off x="822960" y="1100628"/>
            <a:ext cx="7520940" cy="3928572"/>
          </a:xfrm>
        </p:spPr>
        <p:txBody>
          <a:bodyPr/>
          <a:lstStyle/>
          <a:p>
            <a:r>
              <a:rPr lang="en-US" dirty="0" smtClean="0">
                <a:solidFill>
                  <a:schemeClr val="accent3">
                    <a:lumMod val="75000"/>
                  </a:schemeClr>
                </a:solidFill>
              </a:rPr>
              <a:t>What did we know before we began?</a:t>
            </a:r>
          </a:p>
          <a:p>
            <a:pPr>
              <a:buFont typeface="Wingdings" pitchFamily="2" charset="2"/>
              <a:buChar char="Ø"/>
            </a:pPr>
            <a:r>
              <a:rPr lang="en-US" dirty="0" smtClean="0"/>
              <a:t>About 56% of students coming directly from our feeder high school districts who were enrolling in a math class had to enroll in developmental math.</a:t>
            </a:r>
          </a:p>
          <a:p>
            <a:pPr>
              <a:buFont typeface="Wingdings" pitchFamily="2" charset="2"/>
              <a:buChar char="Ø"/>
            </a:pPr>
            <a:r>
              <a:rPr lang="en-US" dirty="0" smtClean="0"/>
              <a:t>Of those students who start in the lowest 2 developmental math classes, only about 14% make it out of developmental</a:t>
            </a:r>
          </a:p>
          <a:p>
            <a:pPr>
              <a:buFont typeface="Wingdings" pitchFamily="2" charset="2"/>
              <a:buChar char="Ø"/>
            </a:pPr>
            <a:r>
              <a:rPr lang="en-US" dirty="0" smtClean="0"/>
              <a:t>Those students who ended with </a:t>
            </a:r>
            <a:r>
              <a:rPr lang="en-US" dirty="0"/>
              <a:t>m</a:t>
            </a:r>
            <a:r>
              <a:rPr lang="en-US" dirty="0" smtClean="0"/>
              <a:t>ath junior year were at a high risk for placing into  a developmental math class.   Fall 2009 data:</a:t>
            </a:r>
          </a:p>
          <a:p>
            <a:endParaRPr lang="en-US" dirty="0" smtClean="0"/>
          </a:p>
          <a:p>
            <a:endParaRPr lang="en-US" dirty="0" smtClean="0"/>
          </a:p>
          <a:p>
            <a:pPr>
              <a:buFont typeface="Arial" pitchFamily="34" charset="0"/>
              <a:buChar char="•"/>
            </a:pPr>
            <a:endParaRPr lang="en-US" dirty="0" smtClean="0"/>
          </a:p>
        </p:txBody>
      </p:sp>
      <p:pic>
        <p:nvPicPr>
          <p:cNvPr id="6" name="Picture 5" descr="NoSeniorMathTable.png"/>
          <p:cNvPicPr>
            <a:picLocks noChangeAspect="1"/>
          </p:cNvPicPr>
          <p:nvPr/>
        </p:nvPicPr>
        <p:blipFill>
          <a:blip r:embed="rId3" cstate="print"/>
          <a:stretch>
            <a:fillRect/>
          </a:stretch>
        </p:blipFill>
        <p:spPr>
          <a:xfrm>
            <a:off x="1371600" y="3276600"/>
            <a:ext cx="6371505" cy="1600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PartnerS</a:t>
            </a:r>
            <a:r>
              <a:rPr lang="en-US" dirty="0" smtClean="0"/>
              <a:t> for Success--Mathematics</a:t>
            </a:r>
            <a:endParaRPr lang="en-US" dirty="0"/>
          </a:p>
        </p:txBody>
      </p:sp>
      <p:sp>
        <p:nvSpPr>
          <p:cNvPr id="3" name="Content Placeholder 2"/>
          <p:cNvSpPr>
            <a:spLocks noGrp="1"/>
          </p:cNvSpPr>
          <p:nvPr>
            <p:ph idx="1"/>
          </p:nvPr>
        </p:nvSpPr>
        <p:spPr>
          <a:xfrm>
            <a:off x="822960" y="914400"/>
            <a:ext cx="7520940" cy="4191000"/>
          </a:xfrm>
        </p:spPr>
        <p:txBody>
          <a:bodyPr>
            <a:normAutofit lnSpcReduction="10000"/>
          </a:bodyPr>
          <a:lstStyle/>
          <a:p>
            <a:r>
              <a:rPr lang="en-US" u="sng" dirty="0" smtClean="0"/>
              <a:t>Fall 2009-Spring  2010</a:t>
            </a:r>
          </a:p>
          <a:p>
            <a:r>
              <a:rPr lang="en-US" dirty="0" smtClean="0">
                <a:solidFill>
                  <a:schemeClr val="accent2">
                    <a:lumMod val="75000"/>
                  </a:schemeClr>
                </a:solidFill>
              </a:rPr>
              <a:t>Step 1:  Math Compass Testing  </a:t>
            </a:r>
          </a:p>
          <a:p>
            <a:pPr>
              <a:buFont typeface="Wingdings" pitchFamily="2" charset="2"/>
              <a:buChar char="Ø"/>
            </a:pPr>
            <a:r>
              <a:rPr lang="en-US" dirty="0" smtClean="0"/>
              <a:t>2,416 students from High School D211 were tested</a:t>
            </a:r>
          </a:p>
          <a:p>
            <a:pPr>
              <a:buFont typeface="Wingdings" pitchFamily="2" charset="2"/>
              <a:buChar char="Ø"/>
            </a:pPr>
            <a:r>
              <a:rPr lang="en-US" dirty="0" smtClean="0"/>
              <a:t>Faced with data, there was an increased interest in collaboration</a:t>
            </a:r>
          </a:p>
          <a:p>
            <a:r>
              <a:rPr lang="en-US" dirty="0" smtClean="0">
                <a:solidFill>
                  <a:schemeClr val="accent2">
                    <a:lumMod val="75000"/>
                  </a:schemeClr>
                </a:solidFill>
              </a:rPr>
              <a:t>Step 2:  Trust Building </a:t>
            </a:r>
          </a:p>
          <a:p>
            <a:pPr>
              <a:buFont typeface="Wingdings" pitchFamily="2" charset="2"/>
              <a:buChar char="Ø"/>
            </a:pPr>
            <a:r>
              <a:rPr lang="en-US" dirty="0" smtClean="0"/>
              <a:t>Monthly meetings with administration and math faculty from High School and Harper College</a:t>
            </a:r>
          </a:p>
          <a:p>
            <a:pPr>
              <a:buFont typeface="Wingdings" pitchFamily="2" charset="2"/>
              <a:buChar char="Ø"/>
            </a:pPr>
            <a:r>
              <a:rPr lang="en-US" u="sng" dirty="0" smtClean="0"/>
              <a:t>Understanding</a:t>
            </a:r>
            <a:r>
              <a:rPr lang="en-US" dirty="0" smtClean="0"/>
              <a:t> how high school </a:t>
            </a:r>
            <a:r>
              <a:rPr lang="en-US" dirty="0" err="1" smtClean="0"/>
              <a:t>vs</a:t>
            </a:r>
            <a:r>
              <a:rPr lang="en-US" dirty="0" smtClean="0"/>
              <a:t> college systems work</a:t>
            </a:r>
          </a:p>
          <a:p>
            <a:pPr>
              <a:buFont typeface="Wingdings" pitchFamily="2" charset="2"/>
              <a:buChar char="Ø"/>
            </a:pPr>
            <a:r>
              <a:rPr lang="en-US" u="sng" dirty="0" smtClean="0"/>
              <a:t>Sharing </a:t>
            </a:r>
            <a:r>
              <a:rPr lang="en-US" dirty="0" smtClean="0"/>
              <a:t>course syllabi, final exams, course flowcharts</a:t>
            </a:r>
          </a:p>
          <a:p>
            <a:pPr>
              <a:buFont typeface="Wingdings" pitchFamily="2" charset="2"/>
              <a:buChar char="Ø"/>
            </a:pPr>
            <a:r>
              <a:rPr lang="en-US" u="sng" dirty="0" smtClean="0"/>
              <a:t>Listening</a:t>
            </a:r>
            <a:r>
              <a:rPr lang="en-US" dirty="0" smtClean="0"/>
              <a:t> to what the  high schools wanted </a:t>
            </a:r>
          </a:p>
          <a:p>
            <a:r>
              <a:rPr lang="en-US" dirty="0" smtClean="0">
                <a:solidFill>
                  <a:schemeClr val="accent2">
                    <a:lumMod val="75000"/>
                  </a:schemeClr>
                </a:solidFill>
              </a:rPr>
              <a:t>Step 3:  Curriculum Alignment </a:t>
            </a:r>
            <a:endParaRPr lang="en-US" dirty="0" smtClean="0"/>
          </a:p>
          <a:p>
            <a:pPr>
              <a:buFont typeface="Wingdings" pitchFamily="2" charset="2"/>
              <a:buChar char="Ø"/>
            </a:pPr>
            <a:r>
              <a:rPr lang="en-US" dirty="0" smtClean="0"/>
              <a:t>High school Algebra 2 and Harper’s Intermediate Algebra</a:t>
            </a:r>
          </a:p>
          <a:p>
            <a:pPr>
              <a:buFont typeface="Wingdings" pitchFamily="2" charset="2"/>
              <a:buChar char="Ø"/>
            </a:pPr>
            <a:r>
              <a:rPr lang="en-US" dirty="0" smtClean="0"/>
              <a:t>Common Core served as a framework</a:t>
            </a:r>
          </a:p>
          <a:p>
            <a:endParaRPr lang="en-US" dirty="0"/>
          </a:p>
        </p:txBody>
      </p:sp>
    </p:spTree>
    <p:extLst>
      <p:ext uri="{BB962C8B-B14F-4D97-AF65-F5344CB8AC3E}">
        <p14:creationId xmlns:p14="http://schemas.microsoft.com/office/powerpoint/2010/main" val="27746748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3.xml><?xml version="1.0" encoding="utf-8"?>
<a:theme xmlns:a="http://schemas.openxmlformats.org/drawingml/2006/main" name="1_Angles">
  <a:themeElements>
    <a:clrScheme name="Custom 6">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002060"/>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1172</Words>
  <Application>Microsoft Office PowerPoint</Application>
  <PresentationFormat>On-screen Show (4:3)</PresentationFormat>
  <Paragraphs>189</Paragraphs>
  <Slides>18</Slides>
  <Notes>14</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Flow</vt:lpstr>
      <vt:lpstr>Angles</vt:lpstr>
      <vt:lpstr>1_Angles</vt:lpstr>
      <vt:lpstr>Office Theme</vt:lpstr>
      <vt:lpstr>2_Office Theme</vt:lpstr>
      <vt:lpstr>3_Office Theme</vt:lpstr>
      <vt:lpstr>WELCOME</vt:lpstr>
      <vt:lpstr>Northwest Educational Council  for Student Success  </vt:lpstr>
      <vt:lpstr>PowerPoint Presentation</vt:lpstr>
      <vt:lpstr>Demographics</vt:lpstr>
      <vt:lpstr>Northwest Educational Council  for Student Success</vt:lpstr>
      <vt:lpstr>The Council’s Goals</vt:lpstr>
      <vt:lpstr>Percent of District Graduates attending Harper College</vt:lpstr>
      <vt:lpstr>Partners for Success--Mathematics</vt:lpstr>
      <vt:lpstr>PartnerS for Success--Mathematics</vt:lpstr>
      <vt:lpstr>Partners for Success--Mathematics</vt:lpstr>
      <vt:lpstr>Partners for Success--Mathematics</vt:lpstr>
      <vt:lpstr>Partners for Success--Mathematics</vt:lpstr>
      <vt:lpstr>Senior Year of High School</vt:lpstr>
      <vt:lpstr>High School Perspectives</vt:lpstr>
      <vt:lpstr>High School Perspectives</vt:lpstr>
      <vt:lpstr>Learnings and Recommendations</vt:lpstr>
      <vt:lpstr>NEXT STEPS</vt:lpstr>
      <vt:lpstr>Questions</vt:lpstr>
    </vt:vector>
  </TitlesOfParts>
  <Company>William Rainey Harper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Sarina Wan</dc:creator>
  <cp:lastModifiedBy>Sam Nelson</cp:lastModifiedBy>
  <cp:revision>18</cp:revision>
  <cp:lastPrinted>2014-02-05T21:54:20Z</cp:lastPrinted>
  <dcterms:created xsi:type="dcterms:W3CDTF">2014-02-04T19:47:30Z</dcterms:created>
  <dcterms:modified xsi:type="dcterms:W3CDTF">2014-08-21T18:40:52Z</dcterms:modified>
</cp:coreProperties>
</file>