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66" r:id="rId4"/>
    <p:sldId id="258" r:id="rId5"/>
    <p:sldId id="263" r:id="rId6"/>
    <p:sldId id="260" r:id="rId7"/>
    <p:sldId id="261" r:id="rId8"/>
    <p:sldId id="264" r:id="rId9"/>
    <p:sldId id="265" r:id="rId10"/>
    <p:sldId id="26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63392" autoAdjust="0"/>
  </p:normalViewPr>
  <p:slideViewPr>
    <p:cSldViewPr>
      <p:cViewPr>
        <p:scale>
          <a:sx n="100" d="100"/>
          <a:sy n="100" d="100"/>
        </p:scale>
        <p:origin x="-438"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066254218222701"/>
          <c:y val="5.5647262842144697E-2"/>
          <c:w val="0.69790888638920101"/>
          <c:h val="0.70585090926134197"/>
        </c:manualLayout>
      </c:layout>
      <c:barChart>
        <c:barDir val="col"/>
        <c:grouping val="clustered"/>
        <c:varyColors val="0"/>
        <c:ser>
          <c:idx val="0"/>
          <c:order val="0"/>
          <c:tx>
            <c:strRef>
              <c:f>Sheet1!$B$1</c:f>
              <c:strCache>
                <c:ptCount val="1"/>
                <c:pt idx="0">
                  <c:v>National Average</c:v>
                </c:pt>
              </c:strCache>
            </c:strRef>
          </c:tx>
          <c:invertIfNegative val="0"/>
          <c:cat>
            <c:strRef>
              <c:f>Sheet1!$A$2</c:f>
              <c:strCache>
                <c:ptCount val="1"/>
                <c:pt idx="0">
                  <c:v>% of Students Meeting Growth Targets</c:v>
                </c:pt>
              </c:strCache>
            </c:strRef>
          </c:cat>
          <c:val>
            <c:numRef>
              <c:f>Sheet1!$B$2</c:f>
              <c:numCache>
                <c:formatCode>0%</c:formatCode>
                <c:ptCount val="1"/>
                <c:pt idx="0">
                  <c:v>0.55000000000000004</c:v>
                </c:pt>
              </c:numCache>
            </c:numRef>
          </c:val>
        </c:ser>
        <c:ser>
          <c:idx val="1"/>
          <c:order val="1"/>
          <c:tx>
            <c:strRef>
              <c:f>Sheet1!$C$1</c:f>
              <c:strCache>
                <c:ptCount val="1"/>
                <c:pt idx="0">
                  <c:v>Citizen Schools</c:v>
                </c:pt>
              </c:strCache>
            </c:strRef>
          </c:tx>
          <c:invertIfNegative val="0"/>
          <c:cat>
            <c:strRef>
              <c:f>Sheet1!$A$2</c:f>
              <c:strCache>
                <c:ptCount val="1"/>
                <c:pt idx="0">
                  <c:v>% of Students Meeting Growth Targets</c:v>
                </c:pt>
              </c:strCache>
            </c:strRef>
          </c:cat>
          <c:val>
            <c:numRef>
              <c:f>Sheet1!$C$2</c:f>
              <c:numCache>
                <c:formatCode>0%</c:formatCode>
                <c:ptCount val="1"/>
                <c:pt idx="0">
                  <c:v>0.74</c:v>
                </c:pt>
              </c:numCache>
            </c:numRef>
          </c:val>
        </c:ser>
        <c:dLbls>
          <c:showLegendKey val="0"/>
          <c:showVal val="0"/>
          <c:showCatName val="0"/>
          <c:showSerName val="0"/>
          <c:showPercent val="0"/>
          <c:showBubbleSize val="0"/>
        </c:dLbls>
        <c:gapWidth val="150"/>
        <c:axId val="87649664"/>
        <c:axId val="87676032"/>
      </c:barChart>
      <c:catAx>
        <c:axId val="87649664"/>
        <c:scaling>
          <c:orientation val="minMax"/>
        </c:scaling>
        <c:delete val="0"/>
        <c:axPos val="b"/>
        <c:majorTickMark val="out"/>
        <c:minorTickMark val="none"/>
        <c:tickLblPos val="nextTo"/>
        <c:txPr>
          <a:bodyPr/>
          <a:lstStyle/>
          <a:p>
            <a:pPr>
              <a:defRPr sz="1200"/>
            </a:pPr>
            <a:endParaRPr lang="en-US"/>
          </a:p>
        </c:txPr>
        <c:crossAx val="87676032"/>
        <c:crosses val="autoZero"/>
        <c:auto val="1"/>
        <c:lblAlgn val="ctr"/>
        <c:lblOffset val="100"/>
        <c:noMultiLvlLbl val="0"/>
      </c:catAx>
      <c:valAx>
        <c:axId val="87676032"/>
        <c:scaling>
          <c:orientation val="minMax"/>
          <c:max val="1"/>
        </c:scaling>
        <c:delete val="0"/>
        <c:axPos val="l"/>
        <c:majorGridlines/>
        <c:numFmt formatCode="0%" sourceLinked="1"/>
        <c:majorTickMark val="out"/>
        <c:minorTickMark val="none"/>
        <c:tickLblPos val="nextTo"/>
        <c:txPr>
          <a:bodyPr/>
          <a:lstStyle/>
          <a:p>
            <a:pPr>
              <a:defRPr sz="1400"/>
            </a:pPr>
            <a:endParaRPr lang="en-US"/>
          </a:p>
        </c:txPr>
        <c:crossAx val="8764966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National Average</c:v>
                </c:pt>
              </c:strCache>
            </c:strRef>
          </c:tx>
          <c:invertIfNegative val="0"/>
          <c:cat>
            <c:strRef>
              <c:f>Sheet1!$A$2</c:f>
              <c:strCache>
                <c:ptCount val="1"/>
                <c:pt idx="0">
                  <c:v>Years Growth</c:v>
                </c:pt>
              </c:strCache>
            </c:strRef>
          </c:cat>
          <c:val>
            <c:numRef>
              <c:f>Sheet1!$B$2</c:f>
              <c:numCache>
                <c:formatCode>General</c:formatCode>
                <c:ptCount val="1"/>
                <c:pt idx="0">
                  <c:v>1</c:v>
                </c:pt>
              </c:numCache>
            </c:numRef>
          </c:val>
        </c:ser>
        <c:ser>
          <c:idx val="1"/>
          <c:order val="1"/>
          <c:tx>
            <c:strRef>
              <c:f>Sheet1!$C$1</c:f>
              <c:strCache>
                <c:ptCount val="1"/>
                <c:pt idx="0">
                  <c:v>Citizen Schools</c:v>
                </c:pt>
              </c:strCache>
            </c:strRef>
          </c:tx>
          <c:invertIfNegative val="0"/>
          <c:cat>
            <c:strRef>
              <c:f>Sheet1!$A$2</c:f>
              <c:strCache>
                <c:ptCount val="1"/>
                <c:pt idx="0">
                  <c:v>Years Growth</c:v>
                </c:pt>
              </c:strCache>
            </c:strRef>
          </c:cat>
          <c:val>
            <c:numRef>
              <c:f>Sheet1!$C$2</c:f>
              <c:numCache>
                <c:formatCode>General</c:formatCode>
                <c:ptCount val="1"/>
                <c:pt idx="0">
                  <c:v>2</c:v>
                </c:pt>
              </c:numCache>
            </c:numRef>
          </c:val>
        </c:ser>
        <c:dLbls>
          <c:showLegendKey val="0"/>
          <c:showVal val="0"/>
          <c:showCatName val="0"/>
          <c:showSerName val="0"/>
          <c:showPercent val="0"/>
          <c:showBubbleSize val="0"/>
        </c:dLbls>
        <c:gapWidth val="150"/>
        <c:axId val="49698304"/>
        <c:axId val="49699840"/>
      </c:barChart>
      <c:catAx>
        <c:axId val="49698304"/>
        <c:scaling>
          <c:orientation val="minMax"/>
        </c:scaling>
        <c:delete val="0"/>
        <c:axPos val="b"/>
        <c:majorTickMark val="out"/>
        <c:minorTickMark val="none"/>
        <c:tickLblPos val="nextTo"/>
        <c:txPr>
          <a:bodyPr/>
          <a:lstStyle/>
          <a:p>
            <a:pPr>
              <a:defRPr sz="1200"/>
            </a:pPr>
            <a:endParaRPr lang="en-US"/>
          </a:p>
        </c:txPr>
        <c:crossAx val="49699840"/>
        <c:crosses val="autoZero"/>
        <c:auto val="1"/>
        <c:lblAlgn val="ctr"/>
        <c:lblOffset val="100"/>
        <c:noMultiLvlLbl val="0"/>
      </c:catAx>
      <c:valAx>
        <c:axId val="49699840"/>
        <c:scaling>
          <c:orientation val="minMax"/>
          <c:max val="2"/>
        </c:scaling>
        <c:delete val="0"/>
        <c:axPos val="l"/>
        <c:majorGridlines/>
        <c:numFmt formatCode="General" sourceLinked="1"/>
        <c:majorTickMark val="out"/>
        <c:minorTickMark val="none"/>
        <c:tickLblPos val="nextTo"/>
        <c:txPr>
          <a:bodyPr/>
          <a:lstStyle/>
          <a:p>
            <a:pPr>
              <a:defRPr sz="1400"/>
            </a:pPr>
            <a:endParaRPr lang="en-US"/>
          </a:p>
        </c:txPr>
        <c:crossAx val="49698304"/>
        <c:crosses val="autoZero"/>
        <c:crossBetween val="between"/>
        <c:majorUnit val="0.5"/>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0.725</cdr:x>
      <cdr:y>0.79389</cdr:y>
    </cdr:from>
    <cdr:to>
      <cdr:x>1</cdr:x>
      <cdr:y>1</cdr:y>
    </cdr:to>
    <cdr:sp macro="" textlink="">
      <cdr:nvSpPr>
        <cdr:cNvPr id="2" name="Rectangle 1"/>
        <cdr:cNvSpPr/>
      </cdr:nvSpPr>
      <cdr:spPr>
        <a:xfrm xmlns:a="http://schemas.openxmlformats.org/drawingml/2006/main">
          <a:off x="2209800" y="2054524"/>
          <a:ext cx="838200" cy="533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B533CC6-47FA-3F41-BAAE-06B338458E65}" type="datetimeFigureOut">
              <a:rPr lang="en-US" smtClean="0"/>
              <a:t>7/16/2014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14D7EE6-F881-7E4F-AF69-80C3ED0C84E7}" type="slidenum">
              <a:rPr lang="en-US" smtClean="0"/>
              <a:t>‹#›</a:t>
            </a:fld>
            <a:endParaRPr lang="en-US"/>
          </a:p>
        </p:txBody>
      </p:sp>
    </p:spTree>
    <p:extLst>
      <p:ext uri="{BB962C8B-B14F-4D97-AF65-F5344CB8AC3E}">
        <p14:creationId xmlns:p14="http://schemas.microsoft.com/office/powerpoint/2010/main" val="3644046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701042" y="4415790"/>
            <a:ext cx="5608319" cy="4183380"/>
          </a:xfrm>
          <a:prstGeom prst="rect">
            <a:avLst/>
          </a:prstGeom>
        </p:spPr>
        <p:txBody>
          <a:bodyPr lIns="93162" tIns="93162" rIns="93162" bIns="93162" anchor="ctr" anchorCtr="0">
            <a:noAutofit/>
          </a:bodyPr>
          <a:lstStyle/>
          <a:p>
            <a:r>
              <a:rPr lang="en-US" dirty="0" smtClean="0"/>
              <a:t>Citizen Schools started in 1995</a:t>
            </a:r>
            <a:r>
              <a:rPr lang="en-US" baseline="0" dirty="0" smtClean="0"/>
              <a:t> under the premise that our citizens provide a tremendous untapped resource that can be better leveraged to close gaps in achievement and opportunity for low income students.  Citizen Schools began their collaborative approach initially by leveraging volunteers. By partnering with members of the business and local community,  Citizen Schools saw that we could drastically increase students engagement in school as well as their sense of possibility for their own futures. </a:t>
            </a:r>
          </a:p>
          <a:p>
            <a:endParaRPr lang="en-US" baseline="0" dirty="0" smtClean="0"/>
          </a:p>
          <a:p>
            <a:r>
              <a:rPr lang="en-US" baseline="0" dirty="0" smtClean="0"/>
              <a:t>Our program started in Boston and expanded across the country – most recently to Chicago in 2012.  </a:t>
            </a:r>
          </a:p>
          <a:p>
            <a:endParaRPr lang="en-US" baseline="0" dirty="0" smtClean="0"/>
          </a:p>
          <a:p>
            <a:r>
              <a:rPr lang="en-US" baseline="0" dirty="0" smtClean="0"/>
              <a:t>Over the years- our model has evolved from an afterschool program where we collaborate deeply with volunteers from the business and local community teach students hands-on college and career aligned skills into a more in-depth model where we additionally collaborate deeply with \our partner school’s to help accelerate their school improvement efforts directly targeting the achievement gaps they want to close.  We now focus not only on bringing in amazing volunteers from the corporate and local community but also on driving academic achievement through targeted academic support in ELA and or Math as well as socio-emotional and college and career skills and mindset development.</a:t>
            </a:r>
            <a:endParaRPr dirty="0"/>
          </a:p>
        </p:txBody>
      </p:sp>
      <p:sp>
        <p:nvSpPr>
          <p:cNvPr id="180" name="Shape 1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1B2CA7CD-5C0E-1A4C-A4E6-9010DA627F25}"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our model:</a:t>
            </a:r>
          </a:p>
          <a:p>
            <a:endParaRPr lang="en-US" dirty="0" smtClean="0"/>
          </a:p>
          <a:p>
            <a:r>
              <a:rPr lang="en-US" dirty="0" smtClean="0"/>
              <a:t>Our</a:t>
            </a:r>
            <a:r>
              <a:rPr lang="en-US" baseline="0" dirty="0" smtClean="0"/>
              <a:t> key premise at Citizen Schools is to build out the school day by three additional hours.  In Illinois we partner with CPS middle schools to </a:t>
            </a:r>
            <a:r>
              <a:rPr lang="en-US" baseline="0" dirty="0" err="1" smtClean="0"/>
              <a:t>accelrate</a:t>
            </a:r>
            <a:r>
              <a:rPr lang="en-US" baseline="0" dirty="0" smtClean="0"/>
              <a:t> their school improvement efforts for students in grades 5-8 or 6-8 depending on the school and how they structure their middle grades.</a:t>
            </a:r>
          </a:p>
          <a:p>
            <a:endParaRPr lang="en-US" baseline="0" dirty="0" smtClean="0"/>
          </a:p>
          <a:p>
            <a:r>
              <a:rPr lang="en-US" baseline="0" dirty="0" smtClean="0"/>
              <a:t>We bring in committed adults, provide hands on learning in ELA or Math remediation as well as exposure to STEM fields, and spiral college and career as well as socio-emotional skills and messaging across our program.</a:t>
            </a:r>
            <a:endParaRPr lang="en-US" dirty="0"/>
          </a:p>
        </p:txBody>
      </p:sp>
      <p:sp>
        <p:nvSpPr>
          <p:cNvPr id="4" name="Slide Number Placeholder 3"/>
          <p:cNvSpPr>
            <a:spLocks noGrp="1"/>
          </p:cNvSpPr>
          <p:nvPr>
            <p:ph type="sldNum" sz="quarter" idx="10"/>
          </p:nvPr>
        </p:nvSpPr>
        <p:spPr/>
        <p:txBody>
          <a:bodyPr/>
          <a:lstStyle/>
          <a:p>
            <a:fld id="{814D7EE6-F881-7E4F-AF69-80C3ED0C84E7}" type="slidenum">
              <a:rPr lang="en-US" smtClean="0"/>
              <a:t>3</a:t>
            </a:fld>
            <a:endParaRPr lang="en-US"/>
          </a:p>
        </p:txBody>
      </p:sp>
    </p:spTree>
    <p:extLst>
      <p:ext uri="{BB962C8B-B14F-4D97-AF65-F5344CB8AC3E}">
        <p14:creationId xmlns:p14="http://schemas.microsoft.com/office/powerpoint/2010/main" val="133909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August 12, 2005</a:t>
            </a:r>
          </a:p>
        </p:txBody>
      </p:sp>
      <p:sp>
        <p:nvSpPr>
          <p:cNvPr id="7" name="Rectangle 7"/>
          <p:cNvSpPr>
            <a:spLocks noGrp="1" noChangeArrowheads="1"/>
          </p:cNvSpPr>
          <p:nvPr>
            <p:ph type="sldNum" sz="quarter" idx="5"/>
          </p:nvPr>
        </p:nvSpPr>
        <p:spPr>
          <a:ln/>
        </p:spPr>
        <p:txBody>
          <a:bodyPr/>
          <a:lstStyle/>
          <a:p>
            <a:fld id="{71FF4AA9-4269-4966-B18D-0B4AAAE5E7E5}" type="slidenum">
              <a:rPr lang="en-US"/>
              <a:pPr/>
              <a:t>4</a:t>
            </a:fld>
            <a:endParaRPr lang="en-US"/>
          </a:p>
        </p:txBody>
      </p:sp>
      <p:sp>
        <p:nvSpPr>
          <p:cNvPr id="98306" name="Rectangle 2"/>
          <p:cNvSpPr>
            <a:spLocks noGrp="1" noRot="1" noChangeAspect="1" noChangeArrowheads="1" noTextEdit="1"/>
          </p:cNvSpPr>
          <p:nvPr>
            <p:ph type="sldImg"/>
          </p:nvPr>
        </p:nvSpPr>
        <p:spPr>
          <a:xfrm>
            <a:off x="1181100" y="698500"/>
            <a:ext cx="4648200" cy="3486150"/>
          </a:xfrm>
          <a:ln/>
        </p:spPr>
      </p:sp>
      <p:sp>
        <p:nvSpPr>
          <p:cNvPr id="98307" name="Rectangle 3"/>
          <p:cNvSpPr>
            <a:spLocks noGrp="1" noChangeArrowheads="1"/>
          </p:cNvSpPr>
          <p:nvPr>
            <p:ph type="body" idx="1"/>
          </p:nvPr>
        </p:nvSpPr>
        <p:spPr/>
        <p:txBody>
          <a:bodyPr/>
          <a:lstStyle/>
          <a:p>
            <a:r>
              <a:rPr lang="en-US" dirty="0" smtClean="0"/>
              <a:t>Here’s the</a:t>
            </a:r>
            <a:r>
              <a:rPr lang="en-US" baseline="0" dirty="0" smtClean="0"/>
              <a:t> manpower we bring to each school – </a:t>
            </a:r>
          </a:p>
          <a:p>
            <a:r>
              <a:rPr lang="en-US" baseline="0" dirty="0" smtClean="0"/>
              <a:t>A campus director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our program day-</a:t>
            </a:r>
            <a:r>
              <a:rPr lang="en-US" baseline="0" dirty="0" smtClean="0"/>
              <a:t> during the school day our staff </a:t>
            </a:r>
            <a:endParaRPr lang="en-US" dirty="0"/>
          </a:p>
        </p:txBody>
      </p:sp>
      <p:sp>
        <p:nvSpPr>
          <p:cNvPr id="4" name="Slide Number Placeholder 3"/>
          <p:cNvSpPr>
            <a:spLocks noGrp="1"/>
          </p:cNvSpPr>
          <p:nvPr>
            <p:ph type="sldNum" sz="quarter" idx="10"/>
          </p:nvPr>
        </p:nvSpPr>
        <p:spPr/>
        <p:txBody>
          <a:bodyPr/>
          <a:lstStyle/>
          <a:p>
            <a:pPr>
              <a:defRPr/>
            </a:pPr>
            <a:fld id="{8B03F23A-118D-459B-BDAB-18975855C9C5}" type="slidenum">
              <a:rPr lang="en-US" smtClean="0"/>
              <a:pPr>
                <a:defRPr/>
              </a:pPr>
              <a:t>5</a:t>
            </a:fld>
            <a:endParaRPr lang="en-US" dirty="0"/>
          </a:p>
        </p:txBody>
      </p:sp>
    </p:spTree>
    <p:extLst>
      <p:ext uri="{BB962C8B-B14F-4D97-AF65-F5344CB8AC3E}">
        <p14:creationId xmlns:p14="http://schemas.microsoft.com/office/powerpoint/2010/main" val="146316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701042" y="4415790"/>
            <a:ext cx="5608319" cy="4183380"/>
          </a:xfrm>
          <a:prstGeom prst="rect">
            <a:avLst/>
          </a:prstGeom>
        </p:spPr>
        <p:txBody>
          <a:bodyPr lIns="93162" tIns="93162" rIns="93162" bIns="93162" anchor="ctr" anchorCtr="0">
            <a:noAutofit/>
          </a:bodyPr>
          <a:lstStyle/>
          <a:p>
            <a:endParaRPr dirty="0"/>
          </a:p>
        </p:txBody>
      </p:sp>
      <p:sp>
        <p:nvSpPr>
          <p:cNvPr id="180" name="Shape 1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1B2CA7CD-5C0E-1A4C-A4E6-9010DA627F2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Book Antiqua" pitchFamily="18" charset="0"/>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4A264-9B1C-456A-8EA4-DBF8C90D8B5C}" type="slidenum">
              <a:rPr lang="en-US" smtClean="0"/>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Book Antiqua" pitchFamily="18" charset="0"/>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4A264-9B1C-456A-8EA4-DBF8C90D8B5C}" type="slidenum">
              <a:rPr lang="en-US" smtClean="0"/>
              <a:pPr/>
              <a:t>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887" y="0"/>
            <a:ext cx="4348975"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17, 2014</a:t>
            </a:r>
          </a:p>
          <a:p>
            <a:pPr algn="ctr"/>
            <a:r>
              <a:rPr lang="en-US" sz="2400" b="1" dirty="0" smtClean="0"/>
              <a:t>Tinley Park, Illinois</a:t>
            </a:r>
            <a:endParaRPr lang="en-US" sz="2400" b="1" dirty="0"/>
          </a:p>
        </p:txBody>
      </p:sp>
    </p:spTree>
    <p:extLst>
      <p:ext uri="{BB962C8B-B14F-4D97-AF65-F5344CB8AC3E}">
        <p14:creationId xmlns:p14="http://schemas.microsoft.com/office/powerpoint/2010/main" val="2566008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00750"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11, 2013</a:t>
            </a:r>
          </a:p>
          <a:p>
            <a:pPr algn="ctr"/>
            <a:r>
              <a:rPr lang="en-US" sz="2400" b="1" dirty="0" smtClean="0"/>
              <a:t>Tinley Park, Illinois</a:t>
            </a:r>
            <a:endParaRPr lang="en-US" sz="2400" b="1" dirty="0"/>
          </a:p>
        </p:txBody>
      </p:sp>
    </p:spTree>
    <p:extLst>
      <p:ext uri="{BB962C8B-B14F-4D97-AF65-F5344CB8AC3E}">
        <p14:creationId xmlns:p14="http://schemas.microsoft.com/office/powerpoint/2010/main" val="397800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59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43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76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32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68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9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1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7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07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spTree>
    <p:extLst>
      <p:ext uri="{BB962C8B-B14F-4D97-AF65-F5344CB8AC3E}">
        <p14:creationId xmlns:p14="http://schemas.microsoft.com/office/powerpoint/2010/main" val="428022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lstStyle/>
          <a:p>
            <a:r>
              <a:rPr lang="en-US" dirty="0" smtClean="0"/>
              <a:t>Citizen Schools Illinois</a:t>
            </a:r>
            <a:endParaRPr lang="en-US" dirty="0"/>
          </a:p>
        </p:txBody>
      </p:sp>
      <p:sp>
        <p:nvSpPr>
          <p:cNvPr id="3" name="Subtitle 2"/>
          <p:cNvSpPr>
            <a:spLocks noGrp="1"/>
          </p:cNvSpPr>
          <p:nvPr>
            <p:ph type="subTitle" idx="1"/>
          </p:nvPr>
        </p:nvSpPr>
        <p:spPr>
          <a:xfrm>
            <a:off x="1371600" y="4572000"/>
            <a:ext cx="6400800" cy="1752600"/>
          </a:xfrm>
        </p:spPr>
        <p:txBody>
          <a:bodyPr/>
          <a:lstStyle/>
          <a:p>
            <a:r>
              <a:rPr lang="en-US" dirty="0" smtClean="0"/>
              <a:t>Helping Children Discover and Achieve Their Dreams</a:t>
            </a:r>
            <a:endParaRPr lang="en-US" dirty="0"/>
          </a:p>
        </p:txBody>
      </p:sp>
    </p:spTree>
    <p:extLst>
      <p:ext uri="{BB962C8B-B14F-4D97-AF65-F5344CB8AC3E}">
        <p14:creationId xmlns:p14="http://schemas.microsoft.com/office/powerpoint/2010/main" val="679280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644" y="1538661"/>
            <a:ext cx="5754686" cy="3571745"/>
          </a:xfrm>
          <a:prstGeom prst="rect">
            <a:avLst/>
          </a:prstGeom>
        </p:spPr>
      </p:pic>
      <p:sp>
        <p:nvSpPr>
          <p:cNvPr id="3" name="Slide Number Placeholder 2"/>
          <p:cNvSpPr>
            <a:spLocks noGrp="1"/>
          </p:cNvSpPr>
          <p:nvPr>
            <p:ph type="sldNum" idx="12"/>
          </p:nvPr>
        </p:nvSpPr>
        <p:spPr>
          <a:xfrm>
            <a:off x="6892530" y="6126461"/>
            <a:ext cx="2133599" cy="365125"/>
          </a:xfrm>
        </p:spPr>
        <p:txBody>
          <a:bodyPr/>
          <a:lstStyle/>
          <a:p>
            <a:r>
              <a:rPr lang="en-US" dirty="0" smtClean="0"/>
              <a:t>  </a:t>
            </a:r>
            <a:endParaRPr lang="en-US" dirty="0"/>
          </a:p>
        </p:txBody>
      </p:sp>
      <p:sp>
        <p:nvSpPr>
          <p:cNvPr id="9" name="Slide Number Placeholder 3"/>
          <p:cNvSpPr txBox="1">
            <a:spLocks/>
          </p:cNvSpPr>
          <p:nvPr/>
        </p:nvSpPr>
        <p:spPr>
          <a:xfrm>
            <a:off x="6892530" y="6127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F13E06-0211-424B-A47E-BBD25FED956C}" type="slidenum">
              <a:rPr lang="en-US" smtClean="0">
                <a:solidFill>
                  <a:schemeClr val="bg1"/>
                </a:solidFill>
              </a:rPr>
              <a:pPr/>
              <a:t>2</a:t>
            </a:fld>
            <a:endParaRPr lang="en-US" dirty="0">
              <a:solidFill>
                <a:schemeClr val="bg1"/>
              </a:solidFill>
            </a:endParaRPr>
          </a:p>
        </p:txBody>
      </p:sp>
      <p:sp>
        <p:nvSpPr>
          <p:cNvPr id="10" name="Title 2"/>
          <p:cNvSpPr>
            <a:spLocks noGrp="1"/>
          </p:cNvSpPr>
          <p:nvPr>
            <p:ph type="title"/>
          </p:nvPr>
        </p:nvSpPr>
        <p:spPr>
          <a:xfrm>
            <a:off x="2667000" y="14883"/>
            <a:ext cx="6381750" cy="442317"/>
          </a:xfrm>
        </p:spPr>
        <p:txBody>
          <a:bodyPr/>
          <a:lstStyle/>
          <a:p>
            <a:pPr algn="r" defTabSz="912813"/>
            <a:r>
              <a:rPr lang="en-US" sz="2000" dirty="0" smtClean="0">
                <a:solidFill>
                  <a:srgbClr val="000000"/>
                </a:solidFill>
                <a:latin typeface="+mn-lt"/>
              </a:rPr>
              <a:t>Our National Footprint</a:t>
            </a:r>
            <a:endParaRPr lang="en-US" sz="2000" dirty="0">
              <a:solidFill>
                <a:srgbClr val="000000"/>
              </a:solidFill>
              <a:latin typeface="+mn-lt"/>
            </a:endParaRPr>
          </a:p>
        </p:txBody>
      </p:sp>
      <p:sp>
        <p:nvSpPr>
          <p:cNvPr id="23" name="Rectangle 6"/>
          <p:cNvSpPr>
            <a:spLocks noChangeArrowheads="1"/>
          </p:cNvSpPr>
          <p:nvPr/>
        </p:nvSpPr>
        <p:spPr bwMode="auto">
          <a:xfrm>
            <a:off x="-76200" y="393426"/>
            <a:ext cx="8957070" cy="368574"/>
          </a:xfrm>
          <a:prstGeom prst="rect">
            <a:avLst/>
          </a:prstGeom>
          <a:noFill/>
          <a:ln w="9525">
            <a:noFill/>
            <a:miter lim="800000"/>
            <a:headEnd/>
            <a:tailEnd/>
          </a:ln>
        </p:spPr>
        <p:txBody>
          <a:bodyPr lIns="91382" tIns="45692" rIns="91382" bIns="45692"/>
          <a:lstStyle/>
          <a:p>
            <a:pPr algn="r" defTabSz="912813">
              <a:lnSpc>
                <a:spcPct val="110000"/>
              </a:lnSpc>
              <a:spcBef>
                <a:spcPct val="25000"/>
              </a:spcBef>
              <a:spcAft>
                <a:spcPct val="25000"/>
              </a:spcAft>
            </a:pPr>
            <a:r>
              <a:rPr lang="en-US" sz="1100" dirty="0" smtClean="0">
                <a:solidFill>
                  <a:schemeClr val="accent1">
                    <a:lumMod val="75000"/>
                  </a:schemeClr>
                </a:solidFill>
                <a:latin typeface="Century Gothic" pitchFamily="34" charset="0"/>
              </a:rPr>
              <a:t>Founded in 1995 in Boston.                               2013-14 :</a:t>
            </a:r>
            <a:r>
              <a:rPr lang="en-US" sz="1200" dirty="0" smtClean="0">
                <a:solidFill>
                  <a:schemeClr val="accent1">
                    <a:lumMod val="75000"/>
                  </a:schemeClr>
                </a:solidFill>
                <a:latin typeface="Century Gothic" pitchFamily="34" charset="0"/>
              </a:rPr>
              <a:t>  </a:t>
            </a:r>
            <a:r>
              <a:rPr lang="en-US" sz="1100" dirty="0" smtClean="0">
                <a:solidFill>
                  <a:schemeClr val="accent1">
                    <a:lumMod val="75000"/>
                  </a:schemeClr>
                </a:solidFill>
                <a:latin typeface="Century Gothic" pitchFamily="34" charset="0"/>
              </a:rPr>
              <a:t>7 states  </a:t>
            </a:r>
            <a:r>
              <a:rPr lang="en-US" sz="700" dirty="0" smtClean="0">
                <a:solidFill>
                  <a:schemeClr val="accent1">
                    <a:lumMod val="75000"/>
                  </a:schemeClr>
                </a:solidFill>
                <a:latin typeface="Century Gothic" pitchFamily="34" charset="0"/>
              </a:rPr>
              <a:t>■</a:t>
            </a:r>
            <a:r>
              <a:rPr lang="en-US" sz="1200" dirty="0" smtClean="0">
                <a:solidFill>
                  <a:schemeClr val="accent1">
                    <a:lumMod val="75000"/>
                  </a:schemeClr>
                </a:solidFill>
                <a:latin typeface="Century Gothic" pitchFamily="34" charset="0"/>
              </a:rPr>
              <a:t>  </a:t>
            </a:r>
            <a:r>
              <a:rPr lang="en-US" sz="1100" dirty="0" smtClean="0">
                <a:solidFill>
                  <a:schemeClr val="accent1">
                    <a:lumMod val="75000"/>
                  </a:schemeClr>
                </a:solidFill>
                <a:latin typeface="Century Gothic" pitchFamily="34" charset="0"/>
              </a:rPr>
              <a:t>32 schools  </a:t>
            </a:r>
            <a:r>
              <a:rPr lang="en-US" sz="700" dirty="0">
                <a:solidFill>
                  <a:schemeClr val="accent1">
                    <a:lumMod val="75000"/>
                  </a:schemeClr>
                </a:solidFill>
                <a:latin typeface="Century Gothic" pitchFamily="34" charset="0"/>
              </a:rPr>
              <a:t>■</a:t>
            </a:r>
            <a:r>
              <a:rPr lang="en-US" sz="1200" dirty="0">
                <a:solidFill>
                  <a:schemeClr val="accent1">
                    <a:lumMod val="75000"/>
                  </a:schemeClr>
                </a:solidFill>
                <a:latin typeface="Century Gothic" pitchFamily="34" charset="0"/>
              </a:rPr>
              <a:t> </a:t>
            </a:r>
            <a:r>
              <a:rPr lang="en-US" sz="1100" dirty="0">
                <a:solidFill>
                  <a:schemeClr val="accent1">
                    <a:lumMod val="75000"/>
                  </a:schemeClr>
                </a:solidFill>
                <a:latin typeface="Century Gothic" pitchFamily="34" charset="0"/>
              </a:rPr>
              <a:t>14 </a:t>
            </a:r>
            <a:r>
              <a:rPr lang="en-US" sz="1100" dirty="0" smtClean="0">
                <a:solidFill>
                  <a:schemeClr val="accent1">
                    <a:lumMod val="75000"/>
                  </a:schemeClr>
                </a:solidFill>
                <a:latin typeface="Century Gothic" pitchFamily="34" charset="0"/>
              </a:rPr>
              <a:t>communities </a:t>
            </a:r>
            <a:r>
              <a:rPr lang="en-US" sz="700" dirty="0">
                <a:solidFill>
                  <a:schemeClr val="accent1">
                    <a:lumMod val="75000"/>
                  </a:schemeClr>
                </a:solidFill>
                <a:latin typeface="Century Gothic" pitchFamily="34" charset="0"/>
              </a:rPr>
              <a:t>■</a:t>
            </a:r>
            <a:r>
              <a:rPr lang="en-US" sz="1400" dirty="0">
                <a:solidFill>
                  <a:schemeClr val="accent1">
                    <a:lumMod val="75000"/>
                  </a:schemeClr>
                </a:solidFill>
                <a:latin typeface="Century Gothic" pitchFamily="34" charset="0"/>
              </a:rPr>
              <a:t> </a:t>
            </a:r>
            <a:r>
              <a:rPr lang="en-US" sz="1100" dirty="0" smtClean="0">
                <a:solidFill>
                  <a:schemeClr val="accent1">
                    <a:lumMod val="75000"/>
                  </a:schemeClr>
                </a:solidFill>
                <a:latin typeface="Century Gothic" pitchFamily="34" charset="0"/>
              </a:rPr>
              <a:t>5,300 students  </a:t>
            </a:r>
            <a:r>
              <a:rPr lang="en-US" sz="700" dirty="0" smtClean="0">
                <a:solidFill>
                  <a:schemeClr val="accent1">
                    <a:lumMod val="75000"/>
                  </a:schemeClr>
                </a:solidFill>
                <a:latin typeface="Century Gothic" pitchFamily="34" charset="0"/>
              </a:rPr>
              <a:t>■</a:t>
            </a:r>
            <a:r>
              <a:rPr lang="en-US" sz="1400" dirty="0" smtClean="0">
                <a:solidFill>
                  <a:schemeClr val="accent1">
                    <a:lumMod val="75000"/>
                  </a:schemeClr>
                </a:solidFill>
                <a:latin typeface="Century Gothic" pitchFamily="34" charset="0"/>
              </a:rPr>
              <a:t> </a:t>
            </a:r>
            <a:r>
              <a:rPr lang="en-US" sz="1100" dirty="0" smtClean="0">
                <a:solidFill>
                  <a:schemeClr val="accent1">
                    <a:lumMod val="75000"/>
                  </a:schemeClr>
                </a:solidFill>
                <a:latin typeface="Century Gothic" pitchFamily="34" charset="0"/>
              </a:rPr>
              <a:t>4,700 volunteers</a:t>
            </a:r>
            <a:endParaRPr lang="en-US" sz="1100" dirty="0">
              <a:solidFill>
                <a:schemeClr val="accent1">
                  <a:lumMod val="75000"/>
                </a:schemeClr>
              </a:solidFill>
              <a:latin typeface="Century Gothic" pitchFamily="34" charset="0"/>
            </a:endParaRPr>
          </a:p>
        </p:txBody>
      </p:sp>
      <p:sp>
        <p:nvSpPr>
          <p:cNvPr id="24" name="Rectangle 141"/>
          <p:cNvSpPr>
            <a:spLocks noChangeArrowheads="1"/>
          </p:cNvSpPr>
          <p:nvPr/>
        </p:nvSpPr>
        <p:spPr bwMode="auto">
          <a:xfrm>
            <a:off x="6356662" y="5110407"/>
            <a:ext cx="2212268" cy="1215681"/>
          </a:xfrm>
          <a:prstGeom prst="rect">
            <a:avLst/>
          </a:prstGeom>
          <a:noFill/>
          <a:ln w="9525">
            <a:noFill/>
            <a:miter lim="800000"/>
            <a:headEnd/>
            <a:tailEnd/>
          </a:ln>
        </p:spPr>
        <p:txBody>
          <a:bodyPr wrap="square" lIns="91405" tIns="45702" rIns="91405" bIns="45702">
            <a:spAutoFit/>
          </a:bodyPr>
          <a:lstStyle/>
          <a:p>
            <a:pPr marL="112700" indent="-112700" defTabSz="911119"/>
            <a:r>
              <a:rPr lang="en-US" sz="900" b="1" dirty="0" smtClean="0">
                <a:solidFill>
                  <a:schemeClr val="accent1">
                    <a:lumMod val="75000"/>
                  </a:schemeClr>
                </a:solidFill>
                <a:latin typeface="Century Gothic" pitchFamily="34" charset="0"/>
              </a:rPr>
              <a:t>NORTH </a:t>
            </a:r>
            <a:r>
              <a:rPr lang="en-US" sz="900" b="1" dirty="0">
                <a:solidFill>
                  <a:schemeClr val="accent1">
                    <a:lumMod val="75000"/>
                  </a:schemeClr>
                </a:solidFill>
                <a:latin typeface="Century Gothic" pitchFamily="34" charset="0"/>
              </a:rPr>
              <a:t>CAROLINA </a:t>
            </a:r>
            <a:endParaRPr lang="en-US" sz="900" b="1" dirty="0" smtClean="0">
              <a:solidFill>
                <a:schemeClr val="accent1">
                  <a:lumMod val="75000"/>
                </a:schemeClr>
              </a:solidFill>
              <a:latin typeface="Century Gothic" pitchFamily="34" charset="0"/>
            </a:endParaRPr>
          </a:p>
          <a:p>
            <a:pPr marL="112700" indent="-112700" defTabSz="911119">
              <a:spcBef>
                <a:spcPts val="600"/>
              </a:spcBef>
            </a:pPr>
            <a:r>
              <a:rPr lang="en-US" sz="900" b="1" dirty="0" smtClean="0">
                <a:solidFill>
                  <a:schemeClr val="accent1">
                    <a:lumMod val="75000"/>
                  </a:schemeClr>
                </a:solidFill>
                <a:latin typeface="Century Gothic" pitchFamily="34" charset="0"/>
              </a:rPr>
              <a:t>Charlotte</a:t>
            </a:r>
          </a:p>
          <a:p>
            <a:pPr marL="112700" indent="-112700" defTabSz="911119"/>
            <a:r>
              <a:rPr lang="en-US" sz="900" dirty="0" smtClean="0">
                <a:solidFill>
                  <a:schemeClr val="accent1">
                    <a:lumMod val="75000"/>
                  </a:schemeClr>
                </a:solidFill>
                <a:latin typeface="Century Gothic" pitchFamily="34" charset="0"/>
              </a:rPr>
              <a:t>Martin Luther King Jr. Middle School*</a:t>
            </a:r>
          </a:p>
          <a:p>
            <a:pPr marL="112700" indent="-112700" defTabSz="911119">
              <a:spcBef>
                <a:spcPts val="600"/>
              </a:spcBef>
            </a:pPr>
            <a:r>
              <a:rPr lang="en-US" sz="900" b="1" dirty="0" smtClean="0">
                <a:solidFill>
                  <a:schemeClr val="accent1">
                    <a:lumMod val="75000"/>
                  </a:schemeClr>
                </a:solidFill>
                <a:latin typeface="Century Gothic" pitchFamily="34" charset="0"/>
              </a:rPr>
              <a:t>Durham</a:t>
            </a:r>
          </a:p>
          <a:p>
            <a:pPr marL="112700" indent="-112700" defTabSz="911119"/>
            <a:r>
              <a:rPr lang="en-US" sz="900" dirty="0">
                <a:solidFill>
                  <a:schemeClr val="accent1">
                    <a:lumMod val="75000"/>
                  </a:schemeClr>
                </a:solidFill>
                <a:latin typeface="Century Gothic" pitchFamily="34" charset="0"/>
              </a:rPr>
              <a:t>Lowe’s Grove Middle </a:t>
            </a:r>
            <a:r>
              <a:rPr lang="en-US" sz="900" dirty="0" smtClean="0">
                <a:solidFill>
                  <a:schemeClr val="accent1">
                    <a:lumMod val="75000"/>
                  </a:schemeClr>
                </a:solidFill>
                <a:latin typeface="Century Gothic" pitchFamily="34" charset="0"/>
              </a:rPr>
              <a:t>School*</a:t>
            </a:r>
            <a:endParaRPr lang="en-US" sz="900" b="1" dirty="0" smtClean="0">
              <a:solidFill>
                <a:schemeClr val="accent1">
                  <a:lumMod val="75000"/>
                </a:schemeClr>
              </a:solidFill>
              <a:latin typeface="Century Gothic" pitchFamily="34" charset="0"/>
            </a:endParaRPr>
          </a:p>
          <a:p>
            <a:pPr marL="112700" indent="-112700" defTabSz="911119"/>
            <a:r>
              <a:rPr lang="en-US" sz="900" dirty="0" smtClean="0">
                <a:solidFill>
                  <a:schemeClr val="accent1">
                    <a:lumMod val="75000"/>
                  </a:schemeClr>
                </a:solidFill>
                <a:latin typeface="Century Gothic" pitchFamily="34" charset="0"/>
              </a:rPr>
              <a:t>Neal Middle School*</a:t>
            </a:r>
            <a:endParaRPr lang="en-US" sz="900" dirty="0">
              <a:solidFill>
                <a:schemeClr val="accent1">
                  <a:lumMod val="75000"/>
                </a:schemeClr>
              </a:solidFill>
              <a:latin typeface="Century Gothic" pitchFamily="34" charset="0"/>
            </a:endParaRPr>
          </a:p>
          <a:p>
            <a:pPr marL="112700" indent="-112700" defTabSz="911119"/>
            <a:endParaRPr lang="en-US" sz="900" dirty="0" smtClean="0">
              <a:solidFill>
                <a:schemeClr val="accent1">
                  <a:lumMod val="75000"/>
                </a:schemeClr>
              </a:solidFill>
              <a:latin typeface="Century Gothic" pitchFamily="34" charset="0"/>
            </a:endParaRPr>
          </a:p>
        </p:txBody>
      </p:sp>
      <p:sp>
        <p:nvSpPr>
          <p:cNvPr id="25" name="Rectangle 142"/>
          <p:cNvSpPr>
            <a:spLocks noChangeArrowheads="1"/>
          </p:cNvSpPr>
          <p:nvPr/>
        </p:nvSpPr>
        <p:spPr bwMode="auto">
          <a:xfrm>
            <a:off x="6892530" y="2482876"/>
            <a:ext cx="1972803" cy="1708124"/>
          </a:xfrm>
          <a:prstGeom prst="rect">
            <a:avLst/>
          </a:prstGeom>
          <a:noFill/>
          <a:ln w="9525">
            <a:noFill/>
            <a:miter lim="800000"/>
            <a:headEnd/>
            <a:tailEnd/>
          </a:ln>
        </p:spPr>
        <p:txBody>
          <a:bodyPr wrap="square" lIns="91405" tIns="45702" rIns="91405" bIns="45702">
            <a:spAutoFit/>
          </a:bodyPr>
          <a:lstStyle/>
          <a:p>
            <a:pPr marL="112700" indent="-112700" defTabSz="911119"/>
            <a:r>
              <a:rPr lang="en-US" sz="900" b="1" dirty="0">
                <a:solidFill>
                  <a:schemeClr val="accent1">
                    <a:lumMod val="75000"/>
                  </a:schemeClr>
                </a:solidFill>
                <a:latin typeface="Century Gothic" pitchFamily="34" charset="0"/>
              </a:rPr>
              <a:t>NEW </a:t>
            </a:r>
            <a:r>
              <a:rPr lang="en-US" sz="900" b="1" dirty="0" smtClean="0">
                <a:solidFill>
                  <a:schemeClr val="accent1">
                    <a:lumMod val="75000"/>
                  </a:schemeClr>
                </a:solidFill>
                <a:latin typeface="Century Gothic" pitchFamily="34" charset="0"/>
              </a:rPr>
              <a:t>YORK</a:t>
            </a:r>
          </a:p>
          <a:p>
            <a:pPr marL="112700" indent="-112700" defTabSz="911119">
              <a:spcBef>
                <a:spcPts val="600"/>
              </a:spcBef>
            </a:pPr>
            <a:r>
              <a:rPr lang="en-US" sz="900" b="1" dirty="0" smtClean="0">
                <a:solidFill>
                  <a:schemeClr val="accent1">
                    <a:lumMod val="75000"/>
                  </a:schemeClr>
                </a:solidFill>
                <a:latin typeface="Century Gothic" pitchFamily="34" charset="0"/>
              </a:rPr>
              <a:t>Bronx </a:t>
            </a:r>
          </a:p>
          <a:p>
            <a:pPr marL="112700" indent="-112700" defTabSz="911119"/>
            <a:r>
              <a:rPr lang="en-US" sz="900" dirty="0" smtClean="0">
                <a:solidFill>
                  <a:schemeClr val="accent1">
                    <a:lumMod val="75000"/>
                  </a:schemeClr>
                </a:solidFill>
                <a:latin typeface="Century Gothic" pitchFamily="34" charset="0"/>
              </a:rPr>
              <a:t>Bronx Writing Academy</a:t>
            </a:r>
          </a:p>
          <a:p>
            <a:pPr marL="112700" indent="-112700" defTabSz="911119">
              <a:spcBef>
                <a:spcPts val="600"/>
              </a:spcBef>
            </a:pPr>
            <a:r>
              <a:rPr lang="en-US" sz="900" b="1" dirty="0" smtClean="0">
                <a:solidFill>
                  <a:schemeClr val="accent1">
                    <a:lumMod val="75000"/>
                  </a:schemeClr>
                </a:solidFill>
                <a:latin typeface="Century Gothic" pitchFamily="34" charset="0"/>
              </a:rPr>
              <a:t>Harlem</a:t>
            </a:r>
          </a:p>
          <a:p>
            <a:pPr marL="112700" indent="-112700" defTabSz="911119"/>
            <a:r>
              <a:rPr lang="en-US" sz="900" dirty="0" smtClean="0">
                <a:solidFill>
                  <a:schemeClr val="accent1">
                    <a:lumMod val="75000"/>
                  </a:schemeClr>
                </a:solidFill>
                <a:latin typeface="Century Gothic" pitchFamily="34" charset="0"/>
              </a:rPr>
              <a:t>Global Technology Preparatory</a:t>
            </a:r>
          </a:p>
          <a:p>
            <a:pPr marL="112700" indent="-112700" defTabSz="911119"/>
            <a:r>
              <a:rPr lang="en-US" sz="900" dirty="0" smtClean="0">
                <a:solidFill>
                  <a:schemeClr val="accent1">
                    <a:lumMod val="75000"/>
                  </a:schemeClr>
                </a:solidFill>
                <a:latin typeface="Century Gothic" pitchFamily="34" charset="0"/>
              </a:rPr>
              <a:t>Isaac Newton Middle School</a:t>
            </a:r>
          </a:p>
          <a:p>
            <a:pPr marL="112700" indent="-112700" defTabSz="911119"/>
            <a:r>
              <a:rPr lang="en-US" sz="900" dirty="0" smtClean="0">
                <a:solidFill>
                  <a:schemeClr val="accent1">
                    <a:lumMod val="75000"/>
                  </a:schemeClr>
                </a:solidFill>
                <a:latin typeface="Century Gothic" pitchFamily="34" charset="0"/>
              </a:rPr>
              <a:t>New Design School</a:t>
            </a:r>
          </a:p>
          <a:p>
            <a:pPr marL="112700" indent="-112700" defTabSz="911119"/>
            <a:r>
              <a:rPr lang="en-US" sz="900" dirty="0" smtClean="0">
                <a:solidFill>
                  <a:schemeClr val="accent1">
                    <a:lumMod val="75000"/>
                  </a:schemeClr>
                </a:solidFill>
                <a:latin typeface="Century Gothic" pitchFamily="34" charset="0"/>
              </a:rPr>
              <a:t>Renaissance School of the Arts</a:t>
            </a:r>
          </a:p>
          <a:p>
            <a:pPr marL="112700" indent="-112700" defTabSz="911119">
              <a:spcBef>
                <a:spcPts val="600"/>
              </a:spcBef>
            </a:pPr>
            <a:r>
              <a:rPr lang="en-US" sz="900" b="1" dirty="0" smtClean="0">
                <a:solidFill>
                  <a:schemeClr val="accent1">
                    <a:lumMod val="75000"/>
                  </a:schemeClr>
                </a:solidFill>
                <a:latin typeface="Century Gothic" pitchFamily="34" charset="0"/>
              </a:rPr>
              <a:t>Brooklyn</a:t>
            </a:r>
          </a:p>
          <a:p>
            <a:pPr marL="112700" indent="-112700" defTabSz="911119"/>
            <a:r>
              <a:rPr lang="en-US" sz="900" dirty="0" smtClean="0">
                <a:solidFill>
                  <a:schemeClr val="accent1">
                    <a:lumMod val="75000"/>
                  </a:schemeClr>
                </a:solidFill>
                <a:latin typeface="Century Gothic" pitchFamily="34" charset="0"/>
              </a:rPr>
              <a:t>Urban Assembly Unison School</a:t>
            </a:r>
            <a:endParaRPr lang="en-US" sz="900" dirty="0">
              <a:solidFill>
                <a:schemeClr val="accent1">
                  <a:lumMod val="75000"/>
                </a:schemeClr>
              </a:solidFill>
              <a:latin typeface="Century Gothic" pitchFamily="34" charset="0"/>
            </a:endParaRPr>
          </a:p>
        </p:txBody>
      </p:sp>
      <p:sp>
        <p:nvSpPr>
          <p:cNvPr id="26" name="Rectangle 143"/>
          <p:cNvSpPr>
            <a:spLocks noChangeArrowheads="1"/>
          </p:cNvSpPr>
          <p:nvPr/>
        </p:nvSpPr>
        <p:spPr bwMode="auto">
          <a:xfrm>
            <a:off x="6353722" y="4305961"/>
            <a:ext cx="2596208" cy="723239"/>
          </a:xfrm>
          <a:prstGeom prst="rect">
            <a:avLst/>
          </a:prstGeom>
          <a:noFill/>
          <a:ln w="9525">
            <a:noFill/>
            <a:miter lim="800000"/>
            <a:headEnd/>
            <a:tailEnd/>
          </a:ln>
        </p:spPr>
        <p:txBody>
          <a:bodyPr wrap="square" lIns="91405" tIns="45702" rIns="91405" bIns="45702">
            <a:spAutoFit/>
          </a:bodyPr>
          <a:lstStyle/>
          <a:p>
            <a:pPr marL="112700" indent="-112700" defTabSz="911119"/>
            <a:r>
              <a:rPr lang="en-US" sz="900" b="1" dirty="0">
                <a:solidFill>
                  <a:schemeClr val="accent1">
                    <a:lumMod val="75000"/>
                  </a:schemeClr>
                </a:solidFill>
                <a:latin typeface="Century Gothic" pitchFamily="34" charset="0"/>
              </a:rPr>
              <a:t>NEW </a:t>
            </a:r>
            <a:r>
              <a:rPr lang="en-US" sz="900" b="1" dirty="0" smtClean="0">
                <a:solidFill>
                  <a:schemeClr val="accent1">
                    <a:lumMod val="75000"/>
                  </a:schemeClr>
                </a:solidFill>
                <a:latin typeface="Century Gothic" pitchFamily="34" charset="0"/>
              </a:rPr>
              <a:t>JERSEY</a:t>
            </a:r>
          </a:p>
          <a:p>
            <a:pPr marL="112700" indent="-112700" defTabSz="911119">
              <a:spcBef>
                <a:spcPts val="600"/>
              </a:spcBef>
            </a:pPr>
            <a:r>
              <a:rPr lang="en-US" sz="900" b="1" dirty="0" smtClean="0">
                <a:solidFill>
                  <a:schemeClr val="accent1">
                    <a:lumMod val="75000"/>
                  </a:schemeClr>
                </a:solidFill>
                <a:latin typeface="Century Gothic" pitchFamily="34" charset="0"/>
              </a:rPr>
              <a:t>Newark </a:t>
            </a:r>
          </a:p>
          <a:p>
            <a:pPr marL="112700" indent="-112700" defTabSz="911119"/>
            <a:r>
              <a:rPr lang="en-US" sz="900" dirty="0" smtClean="0">
                <a:solidFill>
                  <a:schemeClr val="accent1">
                    <a:lumMod val="75000"/>
                  </a:schemeClr>
                </a:solidFill>
                <a:latin typeface="Century Gothic" pitchFamily="34" charset="0"/>
              </a:rPr>
              <a:t>Eagle Academy for Young Men of Newark</a:t>
            </a:r>
          </a:p>
          <a:p>
            <a:pPr marL="112700" indent="-112700" defTabSz="911119"/>
            <a:r>
              <a:rPr lang="en-US" sz="900" dirty="0" smtClean="0">
                <a:solidFill>
                  <a:schemeClr val="accent1">
                    <a:lumMod val="75000"/>
                  </a:schemeClr>
                </a:solidFill>
                <a:latin typeface="Century Gothic" pitchFamily="34" charset="0"/>
              </a:rPr>
              <a:t>Louise A. Spencer Elementary School</a:t>
            </a:r>
          </a:p>
        </p:txBody>
      </p:sp>
      <p:sp>
        <p:nvSpPr>
          <p:cNvPr id="27" name="Rectangle 144"/>
          <p:cNvSpPr>
            <a:spLocks noChangeArrowheads="1"/>
          </p:cNvSpPr>
          <p:nvPr/>
        </p:nvSpPr>
        <p:spPr bwMode="auto">
          <a:xfrm>
            <a:off x="6899202" y="838200"/>
            <a:ext cx="1868102" cy="1631179"/>
          </a:xfrm>
          <a:prstGeom prst="rect">
            <a:avLst/>
          </a:prstGeom>
          <a:noFill/>
          <a:ln w="9525">
            <a:noFill/>
            <a:miter lim="800000"/>
            <a:headEnd/>
            <a:tailEnd/>
          </a:ln>
        </p:spPr>
        <p:txBody>
          <a:bodyPr wrap="square" lIns="91405" tIns="45702" rIns="91405" bIns="45702">
            <a:spAutoFit/>
          </a:bodyPr>
          <a:lstStyle/>
          <a:p>
            <a:pPr marL="112700" indent="-112700" defTabSz="911119"/>
            <a:r>
              <a:rPr lang="en-US" sz="900" b="1" dirty="0" smtClean="0">
                <a:solidFill>
                  <a:schemeClr val="accent1">
                    <a:lumMod val="75000"/>
                  </a:schemeClr>
                </a:solidFill>
                <a:latin typeface="Century Gothic" pitchFamily="34" charset="0"/>
              </a:rPr>
              <a:t>MASSACHUSETTS</a:t>
            </a:r>
          </a:p>
          <a:p>
            <a:pPr marL="112700" indent="-112700" defTabSz="911119">
              <a:spcBef>
                <a:spcPts val="600"/>
              </a:spcBef>
            </a:pPr>
            <a:r>
              <a:rPr lang="en-US" sz="900" b="1" dirty="0" smtClean="0">
                <a:solidFill>
                  <a:schemeClr val="accent1">
                    <a:lumMod val="75000"/>
                  </a:schemeClr>
                </a:solidFill>
                <a:latin typeface="Century Gothic" pitchFamily="34" charset="0"/>
              </a:rPr>
              <a:t>Boston</a:t>
            </a:r>
          </a:p>
          <a:p>
            <a:pPr marL="112700" indent="-112700" defTabSz="911119"/>
            <a:r>
              <a:rPr lang="en-US" sz="900" dirty="0" err="1" smtClean="0">
                <a:solidFill>
                  <a:schemeClr val="accent1">
                    <a:lumMod val="75000"/>
                  </a:schemeClr>
                </a:solidFill>
                <a:latin typeface="Century Gothic" pitchFamily="34" charset="0"/>
              </a:rPr>
              <a:t>Dever</a:t>
            </a:r>
            <a:r>
              <a:rPr lang="en-US" sz="900" dirty="0" smtClean="0">
                <a:solidFill>
                  <a:schemeClr val="accent1">
                    <a:lumMod val="75000"/>
                  </a:schemeClr>
                </a:solidFill>
                <a:latin typeface="Century Gothic" pitchFamily="34" charset="0"/>
              </a:rPr>
              <a:t>-McCormack K-8 School</a:t>
            </a:r>
          </a:p>
          <a:p>
            <a:pPr marL="112700" indent="-112700" defTabSz="911119"/>
            <a:r>
              <a:rPr lang="en-US" sz="900" dirty="0" smtClean="0">
                <a:solidFill>
                  <a:schemeClr val="accent1">
                    <a:lumMod val="75000"/>
                  </a:schemeClr>
                </a:solidFill>
                <a:latin typeface="Century Gothic" pitchFamily="34" charset="0"/>
              </a:rPr>
              <a:t>Edwards Middle School</a:t>
            </a:r>
          </a:p>
          <a:p>
            <a:pPr marL="112700" indent="-112700" defTabSz="911119"/>
            <a:r>
              <a:rPr lang="en-US" sz="900" dirty="0" smtClean="0">
                <a:solidFill>
                  <a:schemeClr val="accent1">
                    <a:lumMod val="75000"/>
                  </a:schemeClr>
                </a:solidFill>
                <a:latin typeface="Century Gothic" pitchFamily="34" charset="0"/>
              </a:rPr>
              <a:t>Irving Middle School</a:t>
            </a:r>
          </a:p>
          <a:p>
            <a:pPr marL="112700" indent="-112700" defTabSz="911119"/>
            <a:r>
              <a:rPr lang="en-US" sz="900" dirty="0" smtClean="0">
                <a:solidFill>
                  <a:schemeClr val="accent1">
                    <a:lumMod val="75000"/>
                  </a:schemeClr>
                </a:solidFill>
                <a:latin typeface="Century Gothic" pitchFamily="34" charset="0"/>
              </a:rPr>
              <a:t>Joseph Lee School</a:t>
            </a:r>
          </a:p>
          <a:p>
            <a:pPr marL="112700" indent="-112700" defTabSz="911119"/>
            <a:r>
              <a:rPr lang="en-US" sz="900" dirty="0" smtClean="0">
                <a:solidFill>
                  <a:schemeClr val="accent1">
                    <a:lumMod val="75000"/>
                  </a:schemeClr>
                </a:solidFill>
                <a:latin typeface="Century Gothic" pitchFamily="34" charset="0"/>
              </a:rPr>
              <a:t>Orchard Gardens School</a:t>
            </a:r>
          </a:p>
          <a:p>
            <a:pPr marL="112700" indent="-112700" defTabSz="911119">
              <a:spcBef>
                <a:spcPts val="600"/>
              </a:spcBef>
            </a:pPr>
            <a:r>
              <a:rPr lang="en-US" sz="900" b="1" dirty="0" smtClean="0">
                <a:solidFill>
                  <a:schemeClr val="accent1">
                    <a:lumMod val="75000"/>
                  </a:schemeClr>
                </a:solidFill>
                <a:latin typeface="Century Gothic" pitchFamily="34" charset="0"/>
              </a:rPr>
              <a:t>Chelsea</a:t>
            </a:r>
            <a:endParaRPr lang="en-US" sz="900" dirty="0" smtClean="0">
              <a:solidFill>
                <a:schemeClr val="accent1">
                  <a:lumMod val="75000"/>
                </a:schemeClr>
              </a:solidFill>
              <a:latin typeface="Century Gothic" pitchFamily="34" charset="0"/>
            </a:endParaRPr>
          </a:p>
          <a:p>
            <a:pPr marL="112700" indent="-112700" defTabSz="911119"/>
            <a:r>
              <a:rPr lang="en-US" sz="900" dirty="0">
                <a:solidFill>
                  <a:schemeClr val="accent1">
                    <a:lumMod val="75000"/>
                  </a:schemeClr>
                </a:solidFill>
                <a:latin typeface="Century Gothic" pitchFamily="34" charset="0"/>
              </a:rPr>
              <a:t>Joseph Browne </a:t>
            </a:r>
            <a:r>
              <a:rPr lang="en-US" sz="900" dirty="0" smtClean="0">
                <a:solidFill>
                  <a:schemeClr val="accent1">
                    <a:lumMod val="75000"/>
                  </a:schemeClr>
                </a:solidFill>
                <a:latin typeface="Century Gothic" pitchFamily="34" charset="0"/>
              </a:rPr>
              <a:t>School</a:t>
            </a:r>
            <a:endParaRPr lang="en-US" sz="900" b="1" dirty="0" smtClean="0">
              <a:solidFill>
                <a:schemeClr val="accent1">
                  <a:lumMod val="75000"/>
                </a:schemeClr>
              </a:solidFill>
              <a:latin typeface="Century Gothic" pitchFamily="34" charset="0"/>
            </a:endParaRPr>
          </a:p>
          <a:p>
            <a:pPr marL="112700" indent="-112700" defTabSz="911119"/>
            <a:endParaRPr lang="en-US" sz="900" dirty="0" smtClean="0">
              <a:solidFill>
                <a:schemeClr val="accent1">
                  <a:lumMod val="75000"/>
                </a:schemeClr>
              </a:solidFill>
              <a:latin typeface="Century Gothic" pitchFamily="34" charset="0"/>
            </a:endParaRPr>
          </a:p>
        </p:txBody>
      </p:sp>
      <p:sp>
        <p:nvSpPr>
          <p:cNvPr id="28" name="Rectangle 145"/>
          <p:cNvSpPr>
            <a:spLocks noChangeArrowheads="1"/>
          </p:cNvSpPr>
          <p:nvPr/>
        </p:nvSpPr>
        <p:spPr bwMode="auto">
          <a:xfrm>
            <a:off x="4224837" y="5171963"/>
            <a:ext cx="1968657" cy="1000237"/>
          </a:xfrm>
          <a:prstGeom prst="rect">
            <a:avLst/>
          </a:prstGeom>
          <a:noFill/>
          <a:ln w="9525">
            <a:noFill/>
            <a:miter lim="800000"/>
            <a:headEnd/>
            <a:tailEnd/>
          </a:ln>
        </p:spPr>
        <p:txBody>
          <a:bodyPr wrap="square" lIns="91405" tIns="45702" rIns="91405" bIns="45702">
            <a:spAutoFit/>
          </a:bodyPr>
          <a:lstStyle/>
          <a:p>
            <a:pPr marL="112700" indent="-112700" defTabSz="911119"/>
            <a:r>
              <a:rPr lang="en-US" sz="900" b="1" dirty="0" smtClean="0">
                <a:solidFill>
                  <a:schemeClr val="accent1">
                    <a:lumMod val="75000"/>
                  </a:schemeClr>
                </a:solidFill>
                <a:latin typeface="Century Gothic" pitchFamily="34" charset="0"/>
              </a:rPr>
              <a:t>TEXAS </a:t>
            </a:r>
          </a:p>
          <a:p>
            <a:pPr marL="112700" indent="-112700" defTabSz="911119">
              <a:spcBef>
                <a:spcPts val="600"/>
              </a:spcBef>
            </a:pPr>
            <a:r>
              <a:rPr lang="en-US" sz="900" b="1" dirty="0" smtClean="0">
                <a:solidFill>
                  <a:schemeClr val="accent1">
                    <a:lumMod val="75000"/>
                  </a:schemeClr>
                </a:solidFill>
                <a:latin typeface="Century Gothic" pitchFamily="34" charset="0"/>
              </a:rPr>
              <a:t>Houston</a:t>
            </a:r>
          </a:p>
          <a:p>
            <a:pPr marL="112700" indent="-112700" defTabSz="911119"/>
            <a:r>
              <a:rPr lang="en-US" sz="900" dirty="0" smtClean="0">
                <a:solidFill>
                  <a:schemeClr val="accent1">
                    <a:lumMod val="75000"/>
                  </a:schemeClr>
                </a:solidFill>
                <a:latin typeface="Century Gothic" pitchFamily="34" charset="0"/>
              </a:rPr>
              <a:t>Edison Middle School*</a:t>
            </a:r>
          </a:p>
          <a:p>
            <a:pPr marL="112700" indent="-112700" defTabSz="911119"/>
            <a:r>
              <a:rPr lang="en-US" sz="900" dirty="0" err="1" smtClean="0">
                <a:solidFill>
                  <a:schemeClr val="accent1">
                    <a:lumMod val="75000"/>
                  </a:schemeClr>
                </a:solidFill>
                <a:latin typeface="Century Gothic" pitchFamily="34" charset="0"/>
              </a:rPr>
              <a:t>Fondren</a:t>
            </a:r>
            <a:r>
              <a:rPr lang="en-US" sz="900" dirty="0" smtClean="0">
                <a:solidFill>
                  <a:schemeClr val="accent1">
                    <a:lumMod val="75000"/>
                  </a:schemeClr>
                </a:solidFill>
                <a:latin typeface="Century Gothic" pitchFamily="34" charset="0"/>
              </a:rPr>
              <a:t> Middle School*</a:t>
            </a:r>
          </a:p>
          <a:p>
            <a:pPr marL="112700" indent="-112700" defTabSz="911119"/>
            <a:r>
              <a:rPr lang="en-US" sz="900" dirty="0" smtClean="0">
                <a:solidFill>
                  <a:schemeClr val="accent1">
                    <a:lumMod val="75000"/>
                  </a:schemeClr>
                </a:solidFill>
                <a:latin typeface="Century Gothic" pitchFamily="34" charset="0"/>
              </a:rPr>
              <a:t>Jackson Middle School*</a:t>
            </a:r>
          </a:p>
          <a:p>
            <a:pPr marL="112700" indent="-112700" defTabSz="911119"/>
            <a:r>
              <a:rPr lang="en-US" sz="900" dirty="0" smtClean="0">
                <a:solidFill>
                  <a:schemeClr val="accent1">
                    <a:lumMod val="75000"/>
                  </a:schemeClr>
                </a:solidFill>
                <a:latin typeface="Century Gothic" pitchFamily="34" charset="0"/>
              </a:rPr>
              <a:t>Patrick Henry Middle School</a:t>
            </a:r>
            <a:endParaRPr lang="en-US" sz="900" dirty="0">
              <a:solidFill>
                <a:schemeClr val="accent1">
                  <a:lumMod val="75000"/>
                </a:schemeClr>
              </a:solidFill>
              <a:latin typeface="Century Gothic" pitchFamily="34" charset="0"/>
            </a:endParaRPr>
          </a:p>
        </p:txBody>
      </p:sp>
      <p:sp>
        <p:nvSpPr>
          <p:cNvPr id="29" name="Rectangle 147"/>
          <p:cNvSpPr>
            <a:spLocks noChangeArrowheads="1"/>
          </p:cNvSpPr>
          <p:nvPr/>
        </p:nvSpPr>
        <p:spPr bwMode="auto">
          <a:xfrm>
            <a:off x="1025130" y="4110133"/>
            <a:ext cx="2514600" cy="2062067"/>
          </a:xfrm>
          <a:prstGeom prst="rect">
            <a:avLst/>
          </a:prstGeom>
          <a:noFill/>
          <a:ln w="9525">
            <a:noFill/>
            <a:miter lim="800000"/>
            <a:headEnd/>
            <a:tailEnd/>
          </a:ln>
        </p:spPr>
        <p:txBody>
          <a:bodyPr wrap="square" lIns="91405" tIns="45702" rIns="91405" bIns="45702">
            <a:spAutoFit/>
          </a:bodyPr>
          <a:lstStyle/>
          <a:p>
            <a:pPr marL="112700" indent="-112700" defTabSz="911119"/>
            <a:r>
              <a:rPr lang="en-US" sz="900" b="1" dirty="0" smtClean="0">
                <a:solidFill>
                  <a:schemeClr val="accent1">
                    <a:lumMod val="75000"/>
                  </a:schemeClr>
                </a:solidFill>
                <a:latin typeface="Century Gothic" pitchFamily="34" charset="0"/>
              </a:rPr>
              <a:t>CALIFORNIA</a:t>
            </a:r>
          </a:p>
          <a:p>
            <a:pPr marL="112700" indent="-112700" defTabSz="911119">
              <a:spcBef>
                <a:spcPts val="600"/>
              </a:spcBef>
            </a:pPr>
            <a:r>
              <a:rPr lang="en-US" sz="900" b="1" dirty="0">
                <a:solidFill>
                  <a:schemeClr val="accent1">
                    <a:lumMod val="75000"/>
                  </a:schemeClr>
                </a:solidFill>
                <a:latin typeface="Century Gothic" pitchFamily="34" charset="0"/>
              </a:rPr>
              <a:t>East Palo </a:t>
            </a:r>
            <a:r>
              <a:rPr lang="en-US" sz="900" b="1" dirty="0" smtClean="0">
                <a:solidFill>
                  <a:schemeClr val="accent1">
                    <a:lumMod val="75000"/>
                  </a:schemeClr>
                </a:solidFill>
                <a:latin typeface="Century Gothic" pitchFamily="34" charset="0"/>
              </a:rPr>
              <a:t>Alto</a:t>
            </a:r>
          </a:p>
          <a:p>
            <a:pPr marL="112700" indent="-112700" defTabSz="911119"/>
            <a:r>
              <a:rPr lang="en-US" sz="900" dirty="0" smtClean="0">
                <a:solidFill>
                  <a:schemeClr val="accent1">
                    <a:lumMod val="75000"/>
                  </a:schemeClr>
                </a:solidFill>
                <a:latin typeface="Century Gothic" pitchFamily="34" charset="0"/>
              </a:rPr>
              <a:t>Cesar Chavez Academy </a:t>
            </a:r>
          </a:p>
          <a:p>
            <a:pPr marL="112700" indent="-112700" defTabSz="911119"/>
            <a:r>
              <a:rPr lang="en-US" sz="900" dirty="0" smtClean="0">
                <a:solidFill>
                  <a:schemeClr val="accent1">
                    <a:lumMod val="75000"/>
                  </a:schemeClr>
                </a:solidFill>
                <a:latin typeface="Century Gothic" pitchFamily="34" charset="0"/>
              </a:rPr>
              <a:t>Ronald McNair Middle School </a:t>
            </a:r>
          </a:p>
          <a:p>
            <a:pPr marL="112700" indent="-112700" defTabSz="911119">
              <a:spcBef>
                <a:spcPts val="600"/>
              </a:spcBef>
            </a:pPr>
            <a:r>
              <a:rPr lang="en-US" sz="900" b="1" dirty="0" smtClean="0">
                <a:solidFill>
                  <a:schemeClr val="accent1">
                    <a:lumMod val="75000"/>
                  </a:schemeClr>
                </a:solidFill>
                <a:latin typeface="Century Gothic" pitchFamily="34" charset="0"/>
              </a:rPr>
              <a:t>Oakland</a:t>
            </a:r>
          </a:p>
          <a:p>
            <a:pPr marL="112700" indent="-112700" defTabSz="911119"/>
            <a:r>
              <a:rPr lang="en-US" sz="900" dirty="0" smtClean="0">
                <a:solidFill>
                  <a:schemeClr val="accent1">
                    <a:lumMod val="75000"/>
                  </a:schemeClr>
                </a:solidFill>
                <a:latin typeface="Century Gothic" pitchFamily="34" charset="0"/>
              </a:rPr>
              <a:t>Elmhurst Community Prep </a:t>
            </a:r>
          </a:p>
          <a:p>
            <a:pPr marL="112700" indent="-112700" defTabSz="911119"/>
            <a:r>
              <a:rPr lang="en-US" sz="900" dirty="0" smtClean="0">
                <a:solidFill>
                  <a:schemeClr val="accent1">
                    <a:lumMod val="75000"/>
                  </a:schemeClr>
                </a:solidFill>
                <a:latin typeface="Century Gothic" pitchFamily="34" charset="0"/>
              </a:rPr>
              <a:t>Lionel Wilson College Prep Academy</a:t>
            </a:r>
          </a:p>
          <a:p>
            <a:pPr marL="112700" indent="-112700" defTabSz="911119">
              <a:spcBef>
                <a:spcPts val="600"/>
              </a:spcBef>
            </a:pPr>
            <a:r>
              <a:rPr lang="en-US" sz="900" b="1" dirty="0" smtClean="0">
                <a:solidFill>
                  <a:schemeClr val="accent1">
                    <a:lumMod val="75000"/>
                  </a:schemeClr>
                </a:solidFill>
                <a:latin typeface="Century Gothic" pitchFamily="34" charset="0"/>
              </a:rPr>
              <a:t>Redwood City</a:t>
            </a:r>
          </a:p>
          <a:p>
            <a:pPr marL="112700" indent="-112700" defTabSz="911119"/>
            <a:r>
              <a:rPr lang="en-US" sz="900" dirty="0" smtClean="0">
                <a:solidFill>
                  <a:schemeClr val="accent1">
                    <a:lumMod val="75000"/>
                  </a:schemeClr>
                </a:solidFill>
                <a:latin typeface="Century Gothic" pitchFamily="34" charset="0"/>
              </a:rPr>
              <a:t>McKinley Institute of Technology*</a:t>
            </a:r>
          </a:p>
          <a:p>
            <a:pPr marL="112700" indent="-112700" defTabSz="911119"/>
            <a:r>
              <a:rPr lang="en-US" sz="900" dirty="0" smtClean="0">
                <a:solidFill>
                  <a:schemeClr val="accent1">
                    <a:lumMod val="75000"/>
                  </a:schemeClr>
                </a:solidFill>
                <a:latin typeface="Century Gothic" pitchFamily="34" charset="0"/>
              </a:rPr>
              <a:t>Kennedy Middle School*</a:t>
            </a:r>
          </a:p>
          <a:p>
            <a:pPr marL="112700" indent="-112700" defTabSz="911119">
              <a:spcBef>
                <a:spcPts val="600"/>
              </a:spcBef>
            </a:pPr>
            <a:r>
              <a:rPr lang="en-US" sz="900" b="1" dirty="0" smtClean="0">
                <a:solidFill>
                  <a:schemeClr val="accent1">
                    <a:lumMod val="75000"/>
                  </a:schemeClr>
                </a:solidFill>
                <a:latin typeface="Century Gothic" pitchFamily="34" charset="0"/>
              </a:rPr>
              <a:t>San Jose</a:t>
            </a:r>
          </a:p>
          <a:p>
            <a:pPr marL="112700" indent="-112700" defTabSz="911119"/>
            <a:r>
              <a:rPr lang="en-US" sz="900" dirty="0" smtClean="0">
                <a:solidFill>
                  <a:schemeClr val="accent1">
                    <a:lumMod val="75000"/>
                  </a:schemeClr>
                </a:solidFill>
                <a:latin typeface="Century Gothic" pitchFamily="34" charset="0"/>
              </a:rPr>
              <a:t>Joseph George Middle School </a:t>
            </a:r>
          </a:p>
        </p:txBody>
      </p:sp>
      <p:sp>
        <p:nvSpPr>
          <p:cNvPr id="30" name="Rectangle 142"/>
          <p:cNvSpPr>
            <a:spLocks noChangeArrowheads="1"/>
          </p:cNvSpPr>
          <p:nvPr/>
        </p:nvSpPr>
        <p:spPr bwMode="auto">
          <a:xfrm>
            <a:off x="2396730" y="687831"/>
            <a:ext cx="4495800" cy="1031015"/>
          </a:xfrm>
          <a:prstGeom prst="rect">
            <a:avLst/>
          </a:prstGeom>
          <a:noFill/>
          <a:ln w="9525">
            <a:solidFill>
              <a:schemeClr val="accent1"/>
            </a:solidFill>
            <a:miter lim="800000"/>
            <a:headEnd/>
            <a:tailEnd/>
          </a:ln>
        </p:spPr>
        <p:txBody>
          <a:bodyPr wrap="square" lIns="91405" tIns="45702" rIns="91405" bIns="45702">
            <a:spAutoFit/>
          </a:bodyPr>
          <a:lstStyle/>
          <a:p>
            <a:pPr marL="112700" indent="-112700" defTabSz="911119"/>
            <a:r>
              <a:rPr lang="en-US" sz="1100" b="1" dirty="0" smtClean="0">
                <a:solidFill>
                  <a:schemeClr val="accent1">
                    <a:lumMod val="75000"/>
                  </a:schemeClr>
                </a:solidFill>
                <a:latin typeface="Century Gothic" pitchFamily="34" charset="0"/>
              </a:rPr>
              <a:t>ILLINOIS - Chicago</a:t>
            </a:r>
          </a:p>
          <a:p>
            <a:pPr marL="112700" indent="-112700" defTabSz="911119"/>
            <a:endParaRPr lang="en-US" sz="600" dirty="0" smtClean="0">
              <a:solidFill>
                <a:schemeClr val="accent1">
                  <a:lumMod val="75000"/>
                </a:schemeClr>
              </a:solidFill>
              <a:latin typeface="Century Gothic" pitchFamily="34" charset="0"/>
            </a:endParaRPr>
          </a:p>
          <a:p>
            <a:pPr marL="112700" indent="-112700" defTabSz="911119"/>
            <a:r>
              <a:rPr lang="en-US" sz="1100" dirty="0" err="1" smtClean="0">
                <a:solidFill>
                  <a:schemeClr val="accent1">
                    <a:lumMod val="75000"/>
                  </a:schemeClr>
                </a:solidFill>
                <a:latin typeface="Century Gothic" pitchFamily="34" charset="0"/>
              </a:rPr>
              <a:t>Schmid</a:t>
            </a:r>
            <a:r>
              <a:rPr lang="en-US" sz="1100" dirty="0" smtClean="0">
                <a:solidFill>
                  <a:schemeClr val="accent1">
                    <a:lumMod val="75000"/>
                  </a:schemeClr>
                </a:solidFill>
                <a:latin typeface="Century Gothic" pitchFamily="34" charset="0"/>
              </a:rPr>
              <a:t> Elementary (Pullman)</a:t>
            </a:r>
          </a:p>
          <a:p>
            <a:pPr marL="112700" indent="-112700" defTabSz="911119"/>
            <a:r>
              <a:rPr lang="en-US" sz="1100" dirty="0" smtClean="0">
                <a:solidFill>
                  <a:schemeClr val="accent1">
                    <a:lumMod val="75000"/>
                  </a:schemeClr>
                </a:solidFill>
                <a:latin typeface="Century Gothic" pitchFamily="34" charset="0"/>
              </a:rPr>
              <a:t>Woodson South Elementary School (</a:t>
            </a:r>
            <a:r>
              <a:rPr lang="en-US" sz="1100" dirty="0" err="1" smtClean="0">
                <a:solidFill>
                  <a:schemeClr val="accent1">
                    <a:lumMod val="75000"/>
                  </a:schemeClr>
                </a:solidFill>
                <a:latin typeface="Century Gothic" pitchFamily="34" charset="0"/>
              </a:rPr>
              <a:t>Bronzeville</a:t>
            </a:r>
            <a:r>
              <a:rPr lang="en-US" sz="1100" dirty="0" smtClean="0">
                <a:solidFill>
                  <a:schemeClr val="accent1">
                    <a:lumMod val="75000"/>
                  </a:schemeClr>
                </a:solidFill>
                <a:latin typeface="Century Gothic" pitchFamily="34" charset="0"/>
              </a:rPr>
              <a:t>)</a:t>
            </a:r>
          </a:p>
          <a:p>
            <a:pPr marL="112700" indent="-112700" defTabSz="911119"/>
            <a:r>
              <a:rPr lang="en-US" sz="1100" b="1" dirty="0" smtClean="0">
                <a:solidFill>
                  <a:schemeClr val="accent1">
                    <a:lumMod val="75000"/>
                  </a:schemeClr>
                </a:solidFill>
                <a:latin typeface="Century Gothic" pitchFamily="34" charset="0"/>
              </a:rPr>
              <a:t>NEW in SY14-15! </a:t>
            </a:r>
            <a:r>
              <a:rPr lang="en-US" sz="1100" dirty="0" smtClean="0">
                <a:solidFill>
                  <a:schemeClr val="accent1">
                    <a:lumMod val="75000"/>
                  </a:schemeClr>
                </a:solidFill>
                <a:latin typeface="Century Gothic" pitchFamily="34" charset="0"/>
              </a:rPr>
              <a:t>Carter School of Excellence (Washington Park)</a:t>
            </a:r>
          </a:p>
          <a:p>
            <a:pPr marL="112700" indent="-112700" defTabSz="911119"/>
            <a:r>
              <a:rPr lang="en-US" sz="1100" b="1" dirty="0" smtClean="0">
                <a:solidFill>
                  <a:schemeClr val="accent1">
                    <a:lumMod val="75000"/>
                  </a:schemeClr>
                </a:solidFill>
                <a:latin typeface="Century Gothic" pitchFamily="34" charset="0"/>
              </a:rPr>
              <a:t>NEW in SY14-15! </a:t>
            </a:r>
            <a:r>
              <a:rPr lang="en-US" sz="1100" dirty="0" smtClean="0">
                <a:solidFill>
                  <a:schemeClr val="accent1">
                    <a:lumMod val="75000"/>
                  </a:schemeClr>
                </a:solidFill>
                <a:latin typeface="Century Gothic" pitchFamily="34" charset="0"/>
              </a:rPr>
              <a:t>Chase Elementary (Logan Square)</a:t>
            </a:r>
            <a:endParaRPr lang="en-US" sz="1100" dirty="0">
              <a:solidFill>
                <a:schemeClr val="accent1">
                  <a:lumMod val="75000"/>
                </a:schemeClr>
              </a:solidFill>
              <a:latin typeface="Century Gothic" pitchFamily="34" charset="0"/>
            </a:endParaRPr>
          </a:p>
        </p:txBody>
      </p:sp>
      <p:sp>
        <p:nvSpPr>
          <p:cNvPr id="14" name="Slide Number Placeholder 2"/>
          <p:cNvSpPr txBox="1">
            <a:spLocks/>
          </p:cNvSpPr>
          <p:nvPr/>
        </p:nvSpPr>
        <p:spPr>
          <a:xfrm>
            <a:off x="7044930" y="62801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32F13E06-0211-424B-A47E-BBD25FED956C}" type="slidenum">
              <a:rPr lang="en-US" smtClean="0"/>
              <a:pPr/>
              <a:t>2</a:t>
            </a:fld>
            <a:endParaRPr lang="en-US" dirty="0"/>
          </a:p>
        </p:txBody>
      </p:sp>
    </p:spTree>
    <p:extLst>
      <p:ext uri="{BB962C8B-B14F-4D97-AF65-F5344CB8AC3E}">
        <p14:creationId xmlns:p14="http://schemas.microsoft.com/office/powerpoint/2010/main" val="167379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an Innovative Approach to Closing the Achievement Gap</a:t>
            </a:r>
            <a:endParaRPr lang="en-US" dirty="0"/>
          </a:p>
        </p:txBody>
      </p:sp>
      <p:pic>
        <p:nvPicPr>
          <p:cNvPr id="4" name="Picture 4"/>
          <p:cNvPicPr>
            <a:picLocks noChangeAspect="1" noChangeArrowheads="1"/>
          </p:cNvPicPr>
          <p:nvPr/>
        </p:nvPicPr>
        <p:blipFill rotWithShape="1">
          <a:blip r:embed="rId3" cstate="print"/>
          <a:srcRect t="40466" r="3063"/>
          <a:stretch/>
        </p:blipFill>
        <p:spPr bwMode="auto">
          <a:xfrm>
            <a:off x="563566" y="2969157"/>
            <a:ext cx="7666034" cy="2288643"/>
          </a:xfrm>
          <a:prstGeom prst="rect">
            <a:avLst/>
          </a:prstGeom>
          <a:noFill/>
          <a:ln w="9525">
            <a:noFill/>
            <a:miter lim="800000"/>
            <a:headEnd/>
            <a:tailEnd/>
          </a:ln>
        </p:spPr>
      </p:pic>
      <p:pic>
        <p:nvPicPr>
          <p:cNvPr id="5" name="Picture 4"/>
          <p:cNvPicPr>
            <a:picLocks noChangeAspect="1" noChangeArrowheads="1"/>
          </p:cNvPicPr>
          <p:nvPr/>
        </p:nvPicPr>
        <p:blipFill rotWithShape="1">
          <a:blip r:embed="rId3" cstate="print"/>
          <a:srcRect b="78265"/>
          <a:stretch/>
        </p:blipFill>
        <p:spPr bwMode="auto">
          <a:xfrm>
            <a:off x="609600" y="1861884"/>
            <a:ext cx="7620000" cy="805115"/>
          </a:xfrm>
          <a:prstGeom prst="rect">
            <a:avLst/>
          </a:prstGeom>
          <a:noFill/>
          <a:ln w="9525">
            <a:noFill/>
            <a:miter lim="800000"/>
            <a:headEnd/>
            <a:tailEnd/>
          </a:ln>
        </p:spPr>
      </p:pic>
    </p:spTree>
    <p:extLst>
      <p:ext uri="{BB962C8B-B14F-4D97-AF65-F5344CB8AC3E}">
        <p14:creationId xmlns:p14="http://schemas.microsoft.com/office/powerpoint/2010/main" val="21437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4" name="Rectangle 18"/>
          <p:cNvSpPr>
            <a:spLocks noChangeArrowheads="1"/>
          </p:cNvSpPr>
          <p:nvPr/>
        </p:nvSpPr>
        <p:spPr bwMode="auto">
          <a:xfrm>
            <a:off x="4762141" y="2396332"/>
            <a:ext cx="831273" cy="806824"/>
          </a:xfrm>
          <a:prstGeom prst="rect">
            <a:avLst/>
          </a:prstGeom>
          <a:solidFill>
            <a:schemeClr val="accent1"/>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91164" name="Text Box 28"/>
          <p:cNvSpPr txBox="1">
            <a:spLocks noChangeArrowheads="1"/>
          </p:cNvSpPr>
          <p:nvPr/>
        </p:nvSpPr>
        <p:spPr bwMode="auto">
          <a:xfrm>
            <a:off x="4684799" y="2584518"/>
            <a:ext cx="969818" cy="421414"/>
          </a:xfrm>
          <a:prstGeom prst="rect">
            <a:avLst/>
          </a:prstGeom>
          <a:noFill/>
          <a:ln w="0">
            <a:noFill/>
            <a:miter lim="800000"/>
            <a:headEnd/>
            <a:tailEnd/>
          </a:ln>
          <a:effectLst/>
        </p:spPr>
        <p:txBody>
          <a:bodyPr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Teaching Associate</a:t>
            </a:r>
            <a:endParaRPr lang="en-US" sz="1100" dirty="0">
              <a:solidFill>
                <a:schemeClr val="bg1"/>
              </a:solidFill>
              <a:latin typeface="Century Gothic" pitchFamily="34" charset="0"/>
            </a:endParaRPr>
          </a:p>
        </p:txBody>
      </p:sp>
      <p:grpSp>
        <p:nvGrpSpPr>
          <p:cNvPr id="77" name="Group 76"/>
          <p:cNvGrpSpPr/>
          <p:nvPr/>
        </p:nvGrpSpPr>
        <p:grpSpPr>
          <a:xfrm>
            <a:off x="4558144" y="1066800"/>
            <a:ext cx="1219200" cy="762880"/>
            <a:chOff x="3478480" y="894538"/>
            <a:chExt cx="2200894" cy="1253450"/>
          </a:xfrm>
        </p:grpSpPr>
        <p:sp>
          <p:nvSpPr>
            <p:cNvPr id="91241" name="AutoShape 105"/>
            <p:cNvSpPr>
              <a:spLocks noChangeArrowheads="1"/>
            </p:cNvSpPr>
            <p:nvPr/>
          </p:nvSpPr>
          <p:spPr bwMode="auto">
            <a:xfrm>
              <a:off x="3867274" y="894538"/>
              <a:ext cx="1380841" cy="1253450"/>
            </a:xfrm>
            <a:prstGeom prst="ellipse">
              <a:avLst/>
            </a:prstGeom>
            <a:solidFill>
              <a:schemeClr val="hlink"/>
            </a:solidFill>
            <a:ln w="63500">
              <a:solidFill>
                <a:schemeClr val="hlink"/>
              </a:solidFill>
              <a:miter lim="800000"/>
              <a:headEnd/>
              <a:tailEnd/>
            </a:ln>
            <a:effectLst/>
          </p:spPr>
          <p:txBody>
            <a:bodyPr wrap="none" lIns="91407" tIns="45704" rIns="91407" bIns="45704" anchor="ctr"/>
            <a:lstStyle/>
            <a:p>
              <a:endParaRPr lang="en-US">
                <a:latin typeface="Century Gothic" pitchFamily="34" charset="0"/>
              </a:endParaRPr>
            </a:p>
          </p:txBody>
        </p:sp>
        <p:sp>
          <p:nvSpPr>
            <p:cNvPr id="91172" name="Text Box 36"/>
            <p:cNvSpPr txBox="1">
              <a:spLocks noChangeArrowheads="1"/>
            </p:cNvSpPr>
            <p:nvPr/>
          </p:nvSpPr>
          <p:spPr bwMode="gray">
            <a:xfrm>
              <a:off x="3478480" y="1045756"/>
              <a:ext cx="2200894" cy="973650"/>
            </a:xfrm>
            <a:prstGeom prst="ellipse">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a:solidFill>
                    <a:schemeClr val="bg1"/>
                  </a:solidFill>
                  <a:latin typeface="Century Gothic" pitchFamily="34" charset="0"/>
                </a:rPr>
                <a:t>Campus </a:t>
              </a:r>
              <a:br>
                <a:rPr lang="en-US" sz="1100" dirty="0">
                  <a:solidFill>
                    <a:schemeClr val="bg1"/>
                  </a:solidFill>
                  <a:latin typeface="Century Gothic" pitchFamily="34" charset="0"/>
                </a:rPr>
              </a:br>
              <a:r>
                <a:rPr lang="en-US" sz="1100" dirty="0">
                  <a:solidFill>
                    <a:schemeClr val="bg1"/>
                  </a:solidFill>
                  <a:latin typeface="Century Gothic" pitchFamily="34" charset="0"/>
                </a:rPr>
                <a:t>Director</a:t>
              </a:r>
            </a:p>
          </p:txBody>
        </p:sp>
      </p:grpSp>
      <p:sp>
        <p:nvSpPr>
          <p:cNvPr id="91147" name="Rectangle 11"/>
          <p:cNvSpPr>
            <a:spLocks noChangeArrowheads="1"/>
          </p:cNvSpPr>
          <p:nvPr/>
        </p:nvSpPr>
        <p:spPr bwMode="auto">
          <a:xfrm>
            <a:off x="3844634" y="2396332"/>
            <a:ext cx="831273" cy="806824"/>
          </a:xfrm>
          <a:prstGeom prst="rect">
            <a:avLst/>
          </a:prstGeom>
          <a:solidFill>
            <a:schemeClr val="accent1"/>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91216" name="Text Box 80"/>
          <p:cNvSpPr txBox="1">
            <a:spLocks noChangeArrowheads="1"/>
          </p:cNvSpPr>
          <p:nvPr/>
        </p:nvSpPr>
        <p:spPr bwMode="auto">
          <a:xfrm>
            <a:off x="3775362" y="2584518"/>
            <a:ext cx="969818" cy="421414"/>
          </a:xfrm>
          <a:prstGeom prst="rect">
            <a:avLst/>
          </a:prstGeom>
          <a:noFill/>
          <a:ln w="0">
            <a:noFill/>
            <a:miter lim="800000"/>
            <a:headEnd/>
            <a:tailEnd/>
          </a:ln>
          <a:effectLst/>
        </p:spPr>
        <p:txBody>
          <a:bodyPr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Teaching Fellow</a:t>
            </a:r>
            <a:endParaRPr lang="en-US" sz="1100" dirty="0">
              <a:solidFill>
                <a:schemeClr val="bg1"/>
              </a:solidFill>
              <a:latin typeface="Century Gothic" pitchFamily="34" charset="0"/>
            </a:endParaRPr>
          </a:p>
        </p:txBody>
      </p:sp>
      <p:sp>
        <p:nvSpPr>
          <p:cNvPr id="91148" name="Rectangle 12"/>
          <p:cNvSpPr>
            <a:spLocks noChangeArrowheads="1"/>
          </p:cNvSpPr>
          <p:nvPr/>
        </p:nvSpPr>
        <p:spPr bwMode="auto">
          <a:xfrm>
            <a:off x="2937162" y="2396332"/>
            <a:ext cx="831273" cy="806824"/>
          </a:xfrm>
          <a:prstGeom prst="rect">
            <a:avLst/>
          </a:prstGeom>
          <a:solidFill>
            <a:schemeClr val="accent1"/>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91217" name="Text Box 81"/>
          <p:cNvSpPr txBox="1">
            <a:spLocks noChangeArrowheads="1"/>
          </p:cNvSpPr>
          <p:nvPr/>
        </p:nvSpPr>
        <p:spPr bwMode="auto">
          <a:xfrm>
            <a:off x="2903295" y="2584518"/>
            <a:ext cx="948267" cy="421414"/>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Teaching Fellow</a:t>
            </a:r>
            <a:endParaRPr lang="en-US" sz="1100" dirty="0">
              <a:solidFill>
                <a:schemeClr val="bg1"/>
              </a:solidFill>
              <a:latin typeface="Century Gothic" pitchFamily="34" charset="0"/>
            </a:endParaRPr>
          </a:p>
        </p:txBody>
      </p:sp>
      <p:sp>
        <p:nvSpPr>
          <p:cNvPr id="91149" name="Rectangle 13"/>
          <p:cNvSpPr>
            <a:spLocks noChangeArrowheads="1"/>
          </p:cNvSpPr>
          <p:nvPr/>
        </p:nvSpPr>
        <p:spPr bwMode="auto">
          <a:xfrm>
            <a:off x="2015834" y="2396332"/>
            <a:ext cx="831273" cy="806824"/>
          </a:xfrm>
          <a:prstGeom prst="rect">
            <a:avLst/>
          </a:prstGeom>
          <a:solidFill>
            <a:schemeClr val="accent1"/>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91218" name="Text Box 82"/>
          <p:cNvSpPr txBox="1">
            <a:spLocks noChangeArrowheads="1"/>
          </p:cNvSpPr>
          <p:nvPr/>
        </p:nvSpPr>
        <p:spPr bwMode="auto">
          <a:xfrm>
            <a:off x="1946562" y="2584518"/>
            <a:ext cx="969818" cy="421414"/>
          </a:xfrm>
          <a:prstGeom prst="rect">
            <a:avLst/>
          </a:prstGeom>
          <a:noFill/>
          <a:ln w="0">
            <a:noFill/>
            <a:miter lim="800000"/>
            <a:headEnd/>
            <a:tailEnd/>
          </a:ln>
          <a:effectLst/>
        </p:spPr>
        <p:txBody>
          <a:bodyPr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Teaching Fellow</a:t>
            </a:r>
            <a:endParaRPr lang="en-US" sz="1100" dirty="0">
              <a:solidFill>
                <a:schemeClr val="bg1"/>
              </a:solidFill>
              <a:latin typeface="Century Gothic" pitchFamily="34" charset="0"/>
            </a:endParaRPr>
          </a:p>
        </p:txBody>
      </p:sp>
      <p:sp>
        <p:nvSpPr>
          <p:cNvPr id="91151" name="Rectangle 15"/>
          <p:cNvSpPr>
            <a:spLocks noChangeArrowheads="1"/>
          </p:cNvSpPr>
          <p:nvPr/>
        </p:nvSpPr>
        <p:spPr bwMode="auto">
          <a:xfrm>
            <a:off x="1122217" y="2396332"/>
            <a:ext cx="831273" cy="806824"/>
          </a:xfrm>
          <a:prstGeom prst="rect">
            <a:avLst/>
          </a:prstGeom>
          <a:solidFill>
            <a:schemeClr val="accent1"/>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91220" name="Text Box 84"/>
          <p:cNvSpPr txBox="1">
            <a:spLocks noChangeArrowheads="1"/>
          </p:cNvSpPr>
          <p:nvPr/>
        </p:nvSpPr>
        <p:spPr bwMode="auto">
          <a:xfrm>
            <a:off x="1052944" y="2584518"/>
            <a:ext cx="969818" cy="421414"/>
          </a:xfrm>
          <a:prstGeom prst="rect">
            <a:avLst/>
          </a:prstGeom>
          <a:noFill/>
          <a:ln w="0">
            <a:noFill/>
            <a:miter lim="800000"/>
            <a:headEnd/>
            <a:tailEnd/>
          </a:ln>
          <a:effectLst/>
        </p:spPr>
        <p:txBody>
          <a:bodyPr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Teaching Fellow</a:t>
            </a:r>
            <a:endParaRPr lang="en-US" sz="1100" dirty="0">
              <a:solidFill>
                <a:schemeClr val="bg1"/>
              </a:solidFill>
              <a:latin typeface="Century Gothic" pitchFamily="34" charset="0"/>
            </a:endParaRPr>
          </a:p>
        </p:txBody>
      </p:sp>
      <p:pic>
        <p:nvPicPr>
          <p:cNvPr id="83" name="Picture 82" descr="ac300dpi.jpg"/>
          <p:cNvPicPr>
            <a:picLocks noChangeAspect="1"/>
          </p:cNvPicPr>
          <p:nvPr/>
        </p:nvPicPr>
        <p:blipFill>
          <a:blip r:embed="rId3" cstate="screen"/>
          <a:stretch>
            <a:fillRect/>
          </a:stretch>
        </p:blipFill>
        <p:spPr>
          <a:xfrm>
            <a:off x="1837974" y="2127070"/>
            <a:ext cx="235130" cy="235130"/>
          </a:xfrm>
          <a:prstGeom prst="rect">
            <a:avLst/>
          </a:prstGeom>
        </p:spPr>
      </p:pic>
      <p:sp>
        <p:nvSpPr>
          <p:cNvPr id="64" name="TextBox 63"/>
          <p:cNvSpPr txBox="1"/>
          <p:nvPr/>
        </p:nvSpPr>
        <p:spPr>
          <a:xfrm>
            <a:off x="1119393" y="2085376"/>
            <a:ext cx="3546763" cy="246221"/>
          </a:xfrm>
          <a:prstGeom prst="rect">
            <a:avLst/>
          </a:prstGeom>
          <a:noFill/>
        </p:spPr>
        <p:txBody>
          <a:bodyPr wrap="square" rtlCol="0">
            <a:spAutoFit/>
          </a:bodyPr>
          <a:lstStyle/>
          <a:p>
            <a:pPr algn="ctr"/>
            <a:r>
              <a:rPr lang="en-US" sz="1000" dirty="0" smtClean="0">
                <a:latin typeface="Century Gothic" pitchFamily="34" charset="0"/>
              </a:rPr>
              <a:t>AMERICORPS MEMBERS </a:t>
            </a:r>
            <a:endParaRPr lang="en-US" sz="1000" dirty="0">
              <a:latin typeface="Century Gothic" pitchFamily="34" charset="0"/>
            </a:endParaRPr>
          </a:p>
        </p:txBody>
      </p:sp>
      <p:sp>
        <p:nvSpPr>
          <p:cNvPr id="14" name="TextBox 13"/>
          <p:cNvSpPr txBox="1"/>
          <p:nvPr/>
        </p:nvSpPr>
        <p:spPr>
          <a:xfrm>
            <a:off x="5777344" y="1066800"/>
            <a:ext cx="2574266" cy="830997"/>
          </a:xfrm>
          <a:prstGeom prst="rect">
            <a:avLst/>
          </a:prstGeom>
          <a:noFill/>
        </p:spPr>
        <p:txBody>
          <a:bodyPr wrap="square" rtlCol="0">
            <a:spAutoFit/>
          </a:bodyPr>
          <a:lstStyle/>
          <a:p>
            <a:r>
              <a:rPr lang="en-US" sz="1200" dirty="0" smtClean="0">
                <a:latin typeface="Century Gothic" panose="020B0502020202020204" pitchFamily="34" charset="0"/>
              </a:rPr>
              <a:t>Full-time, college graduate with teaching experience. Serves as a member of the school leadership team</a:t>
            </a:r>
            <a:endParaRPr lang="en-US" sz="1200" dirty="0">
              <a:latin typeface="Century Gothic" panose="020B0502020202020204" pitchFamily="34" charset="0"/>
            </a:endParaRPr>
          </a:p>
        </p:txBody>
      </p:sp>
      <p:sp>
        <p:nvSpPr>
          <p:cNvPr id="84" name="TextBox 83"/>
          <p:cNvSpPr txBox="1"/>
          <p:nvPr/>
        </p:nvSpPr>
        <p:spPr>
          <a:xfrm>
            <a:off x="5715000" y="3733800"/>
            <a:ext cx="3048000" cy="934358"/>
          </a:xfrm>
          <a:prstGeom prst="rect">
            <a:avLst/>
          </a:prstGeom>
          <a:noFill/>
        </p:spPr>
        <p:txBody>
          <a:bodyPr wrap="square" rtlCol="0">
            <a:spAutoFit/>
          </a:bodyPr>
          <a:lstStyle/>
          <a:p>
            <a:pPr>
              <a:lnSpc>
                <a:spcPct val="114000"/>
              </a:lnSpc>
              <a:spcBef>
                <a:spcPts val="600"/>
              </a:spcBef>
            </a:pPr>
            <a:r>
              <a:rPr lang="en-US" sz="1200" dirty="0" smtClean="0">
                <a:solidFill>
                  <a:srgbClr val="000000"/>
                </a:solidFill>
                <a:latin typeface="Century Gothic" panose="020B0502020202020204" pitchFamily="34" charset="0"/>
              </a:rPr>
              <a:t>Each </a:t>
            </a:r>
            <a:r>
              <a:rPr lang="en-US" sz="1200" dirty="0">
                <a:solidFill>
                  <a:srgbClr val="000000"/>
                </a:solidFill>
                <a:latin typeface="Century Gothic" panose="020B0502020202020204" pitchFamily="34" charset="0"/>
              </a:rPr>
              <a:t>Team Leader stewards 18-20 </a:t>
            </a:r>
            <a:r>
              <a:rPr lang="en-US" sz="1200" dirty="0" smtClean="0">
                <a:solidFill>
                  <a:srgbClr val="000000"/>
                </a:solidFill>
                <a:latin typeface="Century Gothic" panose="020B0502020202020204" pitchFamily="34" charset="0"/>
              </a:rPr>
              <a:t>students, </a:t>
            </a:r>
            <a:r>
              <a:rPr lang="en-US" sz="1200" dirty="0">
                <a:solidFill>
                  <a:srgbClr val="000000"/>
                </a:solidFill>
                <a:latin typeface="Century Gothic" panose="020B0502020202020204" pitchFamily="34" charset="0"/>
              </a:rPr>
              <a:t>and partners with volunteer </a:t>
            </a:r>
            <a:r>
              <a:rPr lang="en-US" sz="1200" b="1" dirty="0">
                <a:solidFill>
                  <a:srgbClr val="000000"/>
                </a:solidFill>
                <a:latin typeface="Century Gothic" panose="020B0502020202020204" pitchFamily="34" charset="0"/>
              </a:rPr>
              <a:t>Citizen Teachers </a:t>
            </a:r>
            <a:r>
              <a:rPr lang="en-US" sz="1200" dirty="0">
                <a:solidFill>
                  <a:srgbClr val="000000"/>
                </a:solidFill>
                <a:latin typeface="Century Gothic" panose="020B0502020202020204" pitchFamily="34" charset="0"/>
              </a:rPr>
              <a:t>to support two apprenticeships each semester</a:t>
            </a:r>
            <a:r>
              <a:rPr lang="en-US" sz="1200" dirty="0" smtClean="0">
                <a:solidFill>
                  <a:srgbClr val="000000"/>
                </a:solidFill>
                <a:latin typeface="Century Gothic" panose="020B0502020202020204" pitchFamily="34" charset="0"/>
              </a:rPr>
              <a:t>.</a:t>
            </a:r>
            <a:endParaRPr lang="en-US" sz="1200" dirty="0">
              <a:solidFill>
                <a:srgbClr val="000000"/>
              </a:solidFill>
              <a:latin typeface="Century Gothic" panose="020B0502020202020204" pitchFamily="34" charset="0"/>
            </a:endParaRPr>
          </a:p>
        </p:txBody>
      </p:sp>
      <p:cxnSp>
        <p:nvCxnSpPr>
          <p:cNvPr id="149" name="Straight Connector 148"/>
          <p:cNvCxnSpPr/>
          <p:nvPr/>
        </p:nvCxnSpPr>
        <p:spPr>
          <a:xfrm>
            <a:off x="1043771" y="2209800"/>
            <a:ext cx="68364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34384" y="2209800"/>
            <a:ext cx="9138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1179" name="Rectangle 91178"/>
          <p:cNvSpPr/>
          <p:nvPr/>
        </p:nvSpPr>
        <p:spPr>
          <a:xfrm>
            <a:off x="5715000" y="2200392"/>
            <a:ext cx="3047999" cy="1144865"/>
          </a:xfrm>
          <a:prstGeom prst="rect">
            <a:avLst/>
          </a:prstGeom>
        </p:spPr>
        <p:txBody>
          <a:bodyPr wrap="square">
            <a:spAutoFit/>
          </a:bodyPr>
          <a:lstStyle/>
          <a:p>
            <a:pPr lvl="0">
              <a:lnSpc>
                <a:spcPct val="114000"/>
              </a:lnSpc>
              <a:spcBef>
                <a:spcPts val="600"/>
              </a:spcBef>
            </a:pPr>
            <a:r>
              <a:rPr lang="en-US" sz="1200" dirty="0">
                <a:solidFill>
                  <a:srgbClr val="000000"/>
                </a:solidFill>
                <a:latin typeface="Century Gothic" panose="020B0502020202020204" pitchFamily="34" charset="0"/>
              </a:rPr>
              <a:t>E</a:t>
            </a:r>
            <a:r>
              <a:rPr lang="en-US" sz="1200" dirty="0" smtClean="0">
                <a:solidFill>
                  <a:srgbClr val="000000"/>
                </a:solidFill>
                <a:latin typeface="Century Gothic" panose="020B0502020202020204" pitchFamily="34" charset="0"/>
              </a:rPr>
              <a:t>ither </a:t>
            </a:r>
            <a:r>
              <a:rPr lang="en-US" sz="1200" dirty="0">
                <a:solidFill>
                  <a:srgbClr val="000000"/>
                </a:solidFill>
                <a:latin typeface="Century Gothic" panose="020B0502020202020204" pitchFamily="34" charset="0"/>
              </a:rPr>
              <a:t>college graduates serving in the AmeriCorps National Teaching Fellowship, or Teaching Associates working part-time in pursuit of an education career. </a:t>
            </a:r>
          </a:p>
        </p:txBody>
      </p:sp>
      <p:grpSp>
        <p:nvGrpSpPr>
          <p:cNvPr id="91181" name="Group 91180"/>
          <p:cNvGrpSpPr/>
          <p:nvPr/>
        </p:nvGrpSpPr>
        <p:grpSpPr>
          <a:xfrm>
            <a:off x="1059873" y="3822929"/>
            <a:ext cx="831274" cy="806824"/>
            <a:chOff x="1233055" y="3956251"/>
            <a:chExt cx="831274" cy="806824"/>
          </a:xfrm>
        </p:grpSpPr>
        <p:sp>
          <p:nvSpPr>
            <p:cNvPr id="155" name="Rectangle 15"/>
            <p:cNvSpPr>
              <a:spLocks noChangeArrowheads="1"/>
            </p:cNvSpPr>
            <p:nvPr/>
          </p:nvSpPr>
          <p:spPr bwMode="auto">
            <a:xfrm>
              <a:off x="1233055" y="3956251"/>
              <a:ext cx="831273" cy="806824"/>
            </a:xfrm>
            <a:prstGeom prst="rect">
              <a:avLst/>
            </a:prstGeom>
            <a:solidFill>
              <a:srgbClr val="C7940D"/>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156" name="Text Box 84"/>
            <p:cNvSpPr txBox="1">
              <a:spLocks noChangeArrowheads="1"/>
            </p:cNvSpPr>
            <p:nvPr/>
          </p:nvSpPr>
          <p:spPr bwMode="auto">
            <a:xfrm>
              <a:off x="1233055" y="4144437"/>
              <a:ext cx="831274" cy="421414"/>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18-20 students</a:t>
              </a:r>
              <a:endParaRPr lang="en-US" sz="1100" dirty="0">
                <a:solidFill>
                  <a:schemeClr val="bg1"/>
                </a:solidFill>
                <a:latin typeface="Century Gothic" pitchFamily="34" charset="0"/>
              </a:endParaRPr>
            </a:p>
          </p:txBody>
        </p:sp>
      </p:grpSp>
      <p:sp>
        <p:nvSpPr>
          <p:cNvPr id="157" name="Rectangle 15"/>
          <p:cNvSpPr>
            <a:spLocks noChangeArrowheads="1"/>
          </p:cNvSpPr>
          <p:nvPr/>
        </p:nvSpPr>
        <p:spPr bwMode="auto">
          <a:xfrm>
            <a:off x="1969855" y="3829078"/>
            <a:ext cx="831273" cy="806824"/>
          </a:xfrm>
          <a:prstGeom prst="rect">
            <a:avLst/>
          </a:prstGeom>
          <a:solidFill>
            <a:srgbClr val="C7940D"/>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158" name="Text Box 84"/>
          <p:cNvSpPr txBox="1">
            <a:spLocks noChangeArrowheads="1"/>
          </p:cNvSpPr>
          <p:nvPr/>
        </p:nvSpPr>
        <p:spPr bwMode="auto">
          <a:xfrm>
            <a:off x="1969855" y="4017264"/>
            <a:ext cx="814908" cy="421414"/>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18-20 students</a:t>
            </a:r>
            <a:endParaRPr lang="en-US" sz="1100" dirty="0">
              <a:solidFill>
                <a:schemeClr val="bg1"/>
              </a:solidFill>
              <a:latin typeface="Century Gothic" pitchFamily="34" charset="0"/>
            </a:endParaRPr>
          </a:p>
        </p:txBody>
      </p:sp>
      <p:sp>
        <p:nvSpPr>
          <p:cNvPr id="159" name="Rectangle 15"/>
          <p:cNvSpPr>
            <a:spLocks noChangeArrowheads="1"/>
          </p:cNvSpPr>
          <p:nvPr/>
        </p:nvSpPr>
        <p:spPr bwMode="auto">
          <a:xfrm>
            <a:off x="2879836" y="3835227"/>
            <a:ext cx="831273" cy="806824"/>
          </a:xfrm>
          <a:prstGeom prst="rect">
            <a:avLst/>
          </a:prstGeom>
          <a:solidFill>
            <a:srgbClr val="C7940D"/>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160" name="Text Box 84"/>
          <p:cNvSpPr txBox="1">
            <a:spLocks noChangeArrowheads="1"/>
          </p:cNvSpPr>
          <p:nvPr/>
        </p:nvSpPr>
        <p:spPr bwMode="auto">
          <a:xfrm>
            <a:off x="2879836" y="4023413"/>
            <a:ext cx="826255" cy="421414"/>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18-20 students</a:t>
            </a:r>
            <a:endParaRPr lang="en-US" sz="1100" dirty="0">
              <a:solidFill>
                <a:schemeClr val="bg1"/>
              </a:solidFill>
              <a:latin typeface="Century Gothic" pitchFamily="34" charset="0"/>
            </a:endParaRPr>
          </a:p>
        </p:txBody>
      </p:sp>
      <p:sp>
        <p:nvSpPr>
          <p:cNvPr id="161" name="Rectangle 15"/>
          <p:cNvSpPr>
            <a:spLocks noChangeArrowheads="1"/>
          </p:cNvSpPr>
          <p:nvPr/>
        </p:nvSpPr>
        <p:spPr bwMode="auto">
          <a:xfrm>
            <a:off x="3789817" y="3841376"/>
            <a:ext cx="831273" cy="806824"/>
          </a:xfrm>
          <a:prstGeom prst="rect">
            <a:avLst/>
          </a:prstGeom>
          <a:solidFill>
            <a:srgbClr val="C7940D"/>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162" name="Text Box 84"/>
          <p:cNvSpPr txBox="1">
            <a:spLocks noChangeArrowheads="1"/>
          </p:cNvSpPr>
          <p:nvPr/>
        </p:nvSpPr>
        <p:spPr bwMode="auto">
          <a:xfrm>
            <a:off x="3802824" y="4029562"/>
            <a:ext cx="789135" cy="421414"/>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18-20 students</a:t>
            </a:r>
            <a:endParaRPr lang="en-US" sz="1100" dirty="0">
              <a:solidFill>
                <a:schemeClr val="bg1"/>
              </a:solidFill>
              <a:latin typeface="Century Gothic" pitchFamily="34" charset="0"/>
            </a:endParaRPr>
          </a:p>
        </p:txBody>
      </p:sp>
      <p:sp>
        <p:nvSpPr>
          <p:cNvPr id="163" name="Rectangle 15"/>
          <p:cNvSpPr>
            <a:spLocks noChangeArrowheads="1"/>
          </p:cNvSpPr>
          <p:nvPr/>
        </p:nvSpPr>
        <p:spPr bwMode="auto">
          <a:xfrm>
            <a:off x="4699797" y="3837015"/>
            <a:ext cx="831273" cy="806824"/>
          </a:xfrm>
          <a:prstGeom prst="rect">
            <a:avLst/>
          </a:prstGeom>
          <a:solidFill>
            <a:srgbClr val="C7940D"/>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164" name="Text Box 84"/>
          <p:cNvSpPr txBox="1">
            <a:spLocks noChangeArrowheads="1"/>
          </p:cNvSpPr>
          <p:nvPr/>
        </p:nvSpPr>
        <p:spPr bwMode="auto">
          <a:xfrm>
            <a:off x="4699797" y="4035711"/>
            <a:ext cx="831274" cy="421414"/>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18-20 students</a:t>
            </a:r>
            <a:endParaRPr lang="en-US" sz="1100" dirty="0">
              <a:solidFill>
                <a:schemeClr val="bg1"/>
              </a:solidFill>
              <a:latin typeface="Century Gothic" pitchFamily="34" charset="0"/>
            </a:endParaRPr>
          </a:p>
        </p:txBody>
      </p:sp>
      <p:sp>
        <p:nvSpPr>
          <p:cNvPr id="36" name="Title 2"/>
          <p:cNvSpPr>
            <a:spLocks noGrp="1"/>
          </p:cNvSpPr>
          <p:nvPr>
            <p:ph type="title"/>
          </p:nvPr>
        </p:nvSpPr>
        <p:spPr>
          <a:xfrm>
            <a:off x="609600" y="76200"/>
            <a:ext cx="8534400" cy="442317"/>
          </a:xfrm>
        </p:spPr>
        <p:txBody>
          <a:bodyPr>
            <a:noAutofit/>
          </a:bodyPr>
          <a:lstStyle/>
          <a:p>
            <a:pPr algn="r" defTabSz="912813"/>
            <a:r>
              <a:rPr lang="en-US" sz="2800" dirty="0" smtClean="0">
                <a:solidFill>
                  <a:srgbClr val="000000"/>
                </a:solidFill>
                <a:latin typeface="+mn-lt"/>
              </a:rPr>
              <a:t>We bring in an extensive team to support our schools</a:t>
            </a:r>
            <a:endParaRPr lang="en-US" sz="2800" dirty="0">
              <a:solidFill>
                <a:srgbClr val="000000"/>
              </a:solidFill>
              <a:latin typeface="+mn-lt"/>
            </a:endParaRPr>
          </a:p>
        </p:txBody>
      </p:sp>
      <p:grpSp>
        <p:nvGrpSpPr>
          <p:cNvPr id="37" name="Group 36"/>
          <p:cNvGrpSpPr/>
          <p:nvPr/>
        </p:nvGrpSpPr>
        <p:grpSpPr>
          <a:xfrm>
            <a:off x="1066800" y="5257800"/>
            <a:ext cx="831274" cy="806824"/>
            <a:chOff x="1233055" y="3956251"/>
            <a:chExt cx="831274" cy="806824"/>
          </a:xfrm>
          <a:solidFill>
            <a:srgbClr val="C00000"/>
          </a:solidFill>
        </p:grpSpPr>
        <p:sp>
          <p:nvSpPr>
            <p:cNvPr id="38" name="Rectangle 15"/>
            <p:cNvSpPr>
              <a:spLocks noChangeArrowheads="1"/>
            </p:cNvSpPr>
            <p:nvPr/>
          </p:nvSpPr>
          <p:spPr bwMode="auto">
            <a:xfrm>
              <a:off x="1233055" y="3956251"/>
              <a:ext cx="831273" cy="806824"/>
            </a:xfrm>
            <a:prstGeom prst="rect">
              <a:avLst/>
            </a:prstGeom>
            <a:grp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39" name="Text Box 84"/>
            <p:cNvSpPr txBox="1">
              <a:spLocks noChangeArrowheads="1"/>
            </p:cNvSpPr>
            <p:nvPr/>
          </p:nvSpPr>
          <p:spPr bwMode="auto">
            <a:xfrm>
              <a:off x="1233055" y="4144437"/>
              <a:ext cx="831274" cy="590691"/>
            </a:xfrm>
            <a:prstGeom prst="rect">
              <a:avLst/>
            </a:prstGeom>
            <a:grp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4-6 Citizen Teachers</a:t>
              </a:r>
              <a:endParaRPr lang="en-US" sz="1100" dirty="0">
                <a:solidFill>
                  <a:schemeClr val="bg1"/>
                </a:solidFill>
                <a:latin typeface="Century Gothic" pitchFamily="34" charset="0"/>
              </a:endParaRPr>
            </a:p>
          </p:txBody>
        </p:sp>
      </p:grpSp>
      <p:sp>
        <p:nvSpPr>
          <p:cNvPr id="40" name="Rectangle 15"/>
          <p:cNvSpPr>
            <a:spLocks noChangeArrowheads="1"/>
          </p:cNvSpPr>
          <p:nvPr/>
        </p:nvSpPr>
        <p:spPr bwMode="auto">
          <a:xfrm>
            <a:off x="1976782" y="5263949"/>
            <a:ext cx="831273" cy="806824"/>
          </a:xfrm>
          <a:prstGeom prst="rect">
            <a:avLst/>
          </a:prstGeom>
          <a:solidFill>
            <a:srgbClr val="C00000"/>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41" name="Rectangle 15"/>
          <p:cNvSpPr>
            <a:spLocks noChangeArrowheads="1"/>
          </p:cNvSpPr>
          <p:nvPr/>
        </p:nvSpPr>
        <p:spPr bwMode="auto">
          <a:xfrm>
            <a:off x="2886763" y="5270098"/>
            <a:ext cx="831273" cy="806824"/>
          </a:xfrm>
          <a:prstGeom prst="rect">
            <a:avLst/>
          </a:prstGeom>
          <a:solidFill>
            <a:srgbClr val="C00000"/>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42" name="Rectangle 15"/>
          <p:cNvSpPr>
            <a:spLocks noChangeArrowheads="1"/>
          </p:cNvSpPr>
          <p:nvPr/>
        </p:nvSpPr>
        <p:spPr bwMode="auto">
          <a:xfrm>
            <a:off x="3796744" y="5276247"/>
            <a:ext cx="831273" cy="806824"/>
          </a:xfrm>
          <a:prstGeom prst="rect">
            <a:avLst/>
          </a:prstGeom>
          <a:solidFill>
            <a:srgbClr val="C00000"/>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43" name="Rectangle 15"/>
          <p:cNvSpPr>
            <a:spLocks noChangeArrowheads="1"/>
          </p:cNvSpPr>
          <p:nvPr/>
        </p:nvSpPr>
        <p:spPr bwMode="auto">
          <a:xfrm>
            <a:off x="4706724" y="5271886"/>
            <a:ext cx="831273" cy="806824"/>
          </a:xfrm>
          <a:prstGeom prst="rect">
            <a:avLst/>
          </a:prstGeom>
          <a:solidFill>
            <a:srgbClr val="C00000"/>
          </a:solidFill>
          <a:ln w="0">
            <a:noFill/>
            <a:miter lim="800000"/>
            <a:headEnd/>
            <a:tailEnd/>
          </a:ln>
          <a:effectLst/>
        </p:spPr>
        <p:txBody>
          <a:bodyPr wrap="none" lIns="82058" tIns="41029" rIns="82058" bIns="41029" anchor="ctr"/>
          <a:lstStyle/>
          <a:p>
            <a:endParaRPr lang="en-US">
              <a:latin typeface="Century Gothic" pitchFamily="34" charset="0"/>
            </a:endParaRPr>
          </a:p>
        </p:txBody>
      </p:sp>
      <p:sp>
        <p:nvSpPr>
          <p:cNvPr id="44" name="Text Box 84"/>
          <p:cNvSpPr txBox="1">
            <a:spLocks noChangeArrowheads="1"/>
          </p:cNvSpPr>
          <p:nvPr/>
        </p:nvSpPr>
        <p:spPr bwMode="auto">
          <a:xfrm>
            <a:off x="2002323" y="5416180"/>
            <a:ext cx="831274" cy="590691"/>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4-6 Citizen Teachers</a:t>
            </a:r>
            <a:endParaRPr lang="en-US" sz="1100" dirty="0">
              <a:solidFill>
                <a:schemeClr val="bg1"/>
              </a:solidFill>
              <a:latin typeface="Century Gothic" pitchFamily="34" charset="0"/>
            </a:endParaRPr>
          </a:p>
        </p:txBody>
      </p:sp>
      <p:sp>
        <p:nvSpPr>
          <p:cNvPr id="45" name="Text Box 84"/>
          <p:cNvSpPr txBox="1">
            <a:spLocks noChangeArrowheads="1"/>
          </p:cNvSpPr>
          <p:nvPr/>
        </p:nvSpPr>
        <p:spPr bwMode="auto">
          <a:xfrm>
            <a:off x="2877326" y="5445985"/>
            <a:ext cx="831274" cy="590691"/>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4-6 Citizen Teachers</a:t>
            </a:r>
            <a:endParaRPr lang="en-US" sz="1100" dirty="0">
              <a:solidFill>
                <a:schemeClr val="bg1"/>
              </a:solidFill>
              <a:latin typeface="Century Gothic" pitchFamily="34" charset="0"/>
            </a:endParaRPr>
          </a:p>
        </p:txBody>
      </p:sp>
      <p:sp>
        <p:nvSpPr>
          <p:cNvPr id="46" name="Text Box 84"/>
          <p:cNvSpPr txBox="1">
            <a:spLocks noChangeArrowheads="1"/>
          </p:cNvSpPr>
          <p:nvPr/>
        </p:nvSpPr>
        <p:spPr bwMode="auto">
          <a:xfrm>
            <a:off x="3818980" y="5445986"/>
            <a:ext cx="831274" cy="590691"/>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4-6 Citizen Teachers</a:t>
            </a:r>
            <a:endParaRPr lang="en-US" sz="1100" dirty="0">
              <a:solidFill>
                <a:schemeClr val="bg1"/>
              </a:solidFill>
              <a:latin typeface="Century Gothic" pitchFamily="34" charset="0"/>
            </a:endParaRPr>
          </a:p>
        </p:txBody>
      </p:sp>
      <p:sp>
        <p:nvSpPr>
          <p:cNvPr id="47" name="Text Box 84"/>
          <p:cNvSpPr txBox="1">
            <a:spLocks noChangeArrowheads="1"/>
          </p:cNvSpPr>
          <p:nvPr/>
        </p:nvSpPr>
        <p:spPr bwMode="auto">
          <a:xfrm>
            <a:off x="4706724" y="5445986"/>
            <a:ext cx="831274" cy="590691"/>
          </a:xfrm>
          <a:prstGeom prst="rect">
            <a:avLst/>
          </a:prstGeom>
          <a:noFill/>
          <a:ln w="0">
            <a:noFill/>
            <a:miter lim="800000"/>
            <a:headEnd/>
            <a:tailEnd/>
          </a:ln>
          <a:effectLst/>
        </p:spPr>
        <p:txBody>
          <a:bodyPr wrap="square" lIns="82058" tIns="41029" rIns="82058" bIns="41029">
            <a:spAutoFit/>
          </a:bodyPr>
          <a:lstStyle/>
          <a:p>
            <a:pPr algn="ctr" eaLnBrk="0" hangingPunct="0">
              <a:spcBef>
                <a:spcPct val="50000"/>
              </a:spcBef>
              <a:spcAft>
                <a:spcPct val="0"/>
              </a:spcAft>
              <a:buFontTx/>
              <a:buNone/>
            </a:pPr>
            <a:r>
              <a:rPr lang="en-US" sz="1100" dirty="0" smtClean="0">
                <a:solidFill>
                  <a:schemeClr val="bg1"/>
                </a:solidFill>
                <a:latin typeface="Century Gothic" pitchFamily="34" charset="0"/>
              </a:rPr>
              <a:t>4-6 Citizen Teachers</a:t>
            </a:r>
            <a:endParaRPr lang="en-US" sz="1100" dirty="0">
              <a:solidFill>
                <a:schemeClr val="bg1"/>
              </a:solidFill>
              <a:latin typeface="Century Gothic" pitchFamily="34" charset="0"/>
            </a:endParaRPr>
          </a:p>
        </p:txBody>
      </p:sp>
      <p:sp>
        <p:nvSpPr>
          <p:cNvPr id="48" name="TextBox 47"/>
          <p:cNvSpPr txBox="1"/>
          <p:nvPr/>
        </p:nvSpPr>
        <p:spPr>
          <a:xfrm>
            <a:off x="5715000" y="5181600"/>
            <a:ext cx="3048000" cy="1144865"/>
          </a:xfrm>
          <a:prstGeom prst="rect">
            <a:avLst/>
          </a:prstGeom>
          <a:noFill/>
        </p:spPr>
        <p:txBody>
          <a:bodyPr wrap="square" rtlCol="0">
            <a:spAutoFit/>
          </a:bodyPr>
          <a:lstStyle/>
          <a:p>
            <a:pPr>
              <a:lnSpc>
                <a:spcPct val="114000"/>
              </a:lnSpc>
              <a:spcBef>
                <a:spcPts val="600"/>
              </a:spcBef>
            </a:pPr>
            <a:r>
              <a:rPr lang="en-US" sz="1200" dirty="0" smtClean="0">
                <a:solidFill>
                  <a:srgbClr val="000000"/>
                </a:solidFill>
                <a:latin typeface="Century Gothic" panose="020B0502020202020204" pitchFamily="34" charset="0"/>
              </a:rPr>
              <a:t>Volunteer </a:t>
            </a:r>
            <a:r>
              <a:rPr lang="en-US" sz="1200" b="1" dirty="0">
                <a:solidFill>
                  <a:srgbClr val="000000"/>
                </a:solidFill>
                <a:latin typeface="Century Gothic" panose="020B0502020202020204" pitchFamily="34" charset="0"/>
              </a:rPr>
              <a:t>Citizen Teachers </a:t>
            </a:r>
            <a:r>
              <a:rPr lang="en-US" sz="1200" dirty="0" smtClean="0">
                <a:solidFill>
                  <a:srgbClr val="000000"/>
                </a:solidFill>
                <a:latin typeface="Century Gothic" panose="020B0502020202020204" pitchFamily="34" charset="0"/>
              </a:rPr>
              <a:t>volunteer in teams of 2-3  to teach a semester-long apprenticeship.  One team teaches on Tuesdays, the other on Thursdays.  </a:t>
            </a:r>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985017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899150"/>
            <a:ext cx="2133600" cy="365125"/>
          </a:xfrm>
        </p:spPr>
        <p:txBody>
          <a:bodyPr/>
          <a:lstStyle/>
          <a:p>
            <a:r>
              <a:rPr lang="en-US" dirty="0" smtClean="0"/>
              <a:t> </a:t>
            </a:r>
            <a:endParaRPr lang="en-US" dirty="0"/>
          </a:p>
        </p:txBody>
      </p:sp>
      <p:sp>
        <p:nvSpPr>
          <p:cNvPr id="40" name="Rectangle 43"/>
          <p:cNvSpPr>
            <a:spLocks noChangeArrowheads="1"/>
          </p:cNvSpPr>
          <p:nvPr/>
        </p:nvSpPr>
        <p:spPr bwMode="black">
          <a:xfrm>
            <a:off x="1360435" y="420777"/>
            <a:ext cx="1502040" cy="333498"/>
          </a:xfrm>
          <a:prstGeom prst="rect">
            <a:avLst/>
          </a:prstGeom>
          <a:no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200" b="1" dirty="0" smtClean="0">
                <a:solidFill>
                  <a:srgbClr val="000000"/>
                </a:solidFill>
                <a:latin typeface="Century Gothic" pitchFamily="34" charset="0"/>
              </a:rPr>
              <a:t>MON</a:t>
            </a:r>
            <a:endParaRPr lang="en-US" sz="1200" b="1" dirty="0">
              <a:solidFill>
                <a:srgbClr val="000000"/>
              </a:solidFill>
              <a:latin typeface="Century Gothic" pitchFamily="34" charset="0"/>
            </a:endParaRPr>
          </a:p>
        </p:txBody>
      </p:sp>
      <p:sp>
        <p:nvSpPr>
          <p:cNvPr id="41" name="Rectangle 246"/>
          <p:cNvSpPr>
            <a:spLocks noChangeArrowheads="1"/>
          </p:cNvSpPr>
          <p:nvPr/>
        </p:nvSpPr>
        <p:spPr bwMode="black">
          <a:xfrm>
            <a:off x="2942431" y="420777"/>
            <a:ext cx="1502040" cy="335496"/>
          </a:xfrm>
          <a:prstGeom prst="rect">
            <a:avLst/>
          </a:prstGeom>
          <a:no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200" b="1" dirty="0" smtClean="0">
                <a:solidFill>
                  <a:srgbClr val="000000"/>
                </a:solidFill>
                <a:latin typeface="Century Gothic" pitchFamily="34" charset="0"/>
              </a:rPr>
              <a:t>TUES</a:t>
            </a:r>
            <a:endParaRPr lang="en-US" sz="1200" b="1" dirty="0">
              <a:solidFill>
                <a:srgbClr val="000000"/>
              </a:solidFill>
              <a:latin typeface="Century Gothic" pitchFamily="34" charset="0"/>
            </a:endParaRPr>
          </a:p>
        </p:txBody>
      </p:sp>
      <p:sp>
        <p:nvSpPr>
          <p:cNvPr id="42" name="Rectangle 254"/>
          <p:cNvSpPr>
            <a:spLocks noChangeArrowheads="1"/>
          </p:cNvSpPr>
          <p:nvPr/>
        </p:nvSpPr>
        <p:spPr bwMode="black">
          <a:xfrm>
            <a:off x="4525856" y="420777"/>
            <a:ext cx="1500612" cy="335496"/>
          </a:xfrm>
          <a:prstGeom prst="rect">
            <a:avLst/>
          </a:prstGeom>
          <a:no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200" b="1" dirty="0" smtClean="0">
                <a:solidFill>
                  <a:srgbClr val="000000"/>
                </a:solidFill>
                <a:latin typeface="Century Gothic" pitchFamily="34" charset="0"/>
              </a:rPr>
              <a:t>WED</a:t>
            </a:r>
            <a:endParaRPr lang="en-US" sz="1200" b="1" dirty="0">
              <a:solidFill>
                <a:srgbClr val="000000"/>
              </a:solidFill>
              <a:latin typeface="Century Gothic" pitchFamily="34" charset="0"/>
            </a:endParaRPr>
          </a:p>
        </p:txBody>
      </p:sp>
      <p:sp>
        <p:nvSpPr>
          <p:cNvPr id="43" name="Rectangle 262"/>
          <p:cNvSpPr>
            <a:spLocks noChangeArrowheads="1"/>
          </p:cNvSpPr>
          <p:nvPr/>
        </p:nvSpPr>
        <p:spPr bwMode="black">
          <a:xfrm>
            <a:off x="6130295" y="420777"/>
            <a:ext cx="1502040" cy="335496"/>
          </a:xfrm>
          <a:prstGeom prst="rect">
            <a:avLst/>
          </a:prstGeom>
          <a:no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200" b="1" dirty="0" smtClean="0">
                <a:solidFill>
                  <a:srgbClr val="000000"/>
                </a:solidFill>
                <a:latin typeface="Century Gothic" pitchFamily="34" charset="0"/>
              </a:rPr>
              <a:t>THURS</a:t>
            </a:r>
            <a:endParaRPr lang="en-US" sz="1200" b="1" dirty="0">
              <a:solidFill>
                <a:srgbClr val="000000"/>
              </a:solidFill>
              <a:latin typeface="Century Gothic" pitchFamily="34" charset="0"/>
            </a:endParaRPr>
          </a:p>
        </p:txBody>
      </p:sp>
      <p:sp>
        <p:nvSpPr>
          <p:cNvPr id="44" name="Rectangle 270"/>
          <p:cNvSpPr>
            <a:spLocks noChangeArrowheads="1"/>
          </p:cNvSpPr>
          <p:nvPr/>
        </p:nvSpPr>
        <p:spPr bwMode="black">
          <a:xfrm>
            <a:off x="7718160" y="411152"/>
            <a:ext cx="1502040" cy="335496"/>
          </a:xfrm>
          <a:prstGeom prst="rect">
            <a:avLst/>
          </a:prstGeom>
          <a:no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200" b="1" dirty="0" smtClean="0">
                <a:solidFill>
                  <a:srgbClr val="000000"/>
                </a:solidFill>
                <a:latin typeface="Century Gothic" pitchFamily="34" charset="0"/>
              </a:rPr>
              <a:t>FRI</a:t>
            </a:r>
            <a:endParaRPr lang="en-US" sz="1200" b="1" dirty="0">
              <a:solidFill>
                <a:srgbClr val="000000"/>
              </a:solidFill>
              <a:latin typeface="Century Gothic" pitchFamily="34" charset="0"/>
            </a:endParaRPr>
          </a:p>
        </p:txBody>
      </p:sp>
      <p:grpSp>
        <p:nvGrpSpPr>
          <p:cNvPr id="45" name="Group 44"/>
          <p:cNvGrpSpPr/>
          <p:nvPr/>
        </p:nvGrpSpPr>
        <p:grpSpPr>
          <a:xfrm>
            <a:off x="152400" y="2756693"/>
            <a:ext cx="8686800" cy="3339307"/>
            <a:chOff x="152400" y="3163626"/>
            <a:chExt cx="8686800" cy="3339307"/>
          </a:xfrm>
        </p:grpSpPr>
        <p:sp>
          <p:nvSpPr>
            <p:cNvPr id="46" name="Rectangle 11"/>
            <p:cNvSpPr>
              <a:spLocks noChangeArrowheads="1"/>
            </p:cNvSpPr>
            <p:nvPr/>
          </p:nvSpPr>
          <p:spPr bwMode="gray">
            <a:xfrm>
              <a:off x="2558330" y="4846551"/>
              <a:ext cx="1503468" cy="1627553"/>
            </a:xfrm>
            <a:prstGeom prst="rect">
              <a:avLst/>
            </a:prstGeom>
            <a:solidFill>
              <a:srgbClr val="A82626"/>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smtClean="0">
                  <a:solidFill>
                    <a:schemeClr val="bg1"/>
                  </a:solidFill>
                  <a:latin typeface="Century Gothic" pitchFamily="34" charset="0"/>
                </a:rPr>
                <a:t>Apprenticeships (access to opportunities)</a:t>
              </a:r>
              <a:endParaRPr lang="en-US" sz="1000" b="1" cap="all" dirty="0">
                <a:solidFill>
                  <a:schemeClr val="bg1"/>
                </a:solidFill>
                <a:latin typeface="Century Gothic" pitchFamily="34" charset="0"/>
              </a:endParaRPr>
            </a:p>
          </p:txBody>
        </p:sp>
        <p:sp>
          <p:nvSpPr>
            <p:cNvPr id="47" name="Rectangle 280"/>
            <p:cNvSpPr>
              <a:spLocks noChangeArrowheads="1"/>
            </p:cNvSpPr>
            <p:nvPr/>
          </p:nvSpPr>
          <p:spPr bwMode="gray">
            <a:xfrm>
              <a:off x="5737783" y="4887865"/>
              <a:ext cx="1483479" cy="1594484"/>
            </a:xfrm>
            <a:prstGeom prst="rect">
              <a:avLst/>
            </a:prstGeom>
            <a:solidFill>
              <a:srgbClr val="A82626"/>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smtClean="0">
                  <a:solidFill>
                    <a:schemeClr val="bg1"/>
                  </a:solidFill>
                  <a:latin typeface="Century Gothic" pitchFamily="34" charset="0"/>
                </a:rPr>
                <a:t>Apprenticeships (access to opportunities)</a:t>
              </a:r>
              <a:endParaRPr lang="en-US" sz="1000" b="1" cap="all" dirty="0">
                <a:solidFill>
                  <a:schemeClr val="bg1"/>
                </a:solidFill>
                <a:latin typeface="Century Gothic" pitchFamily="34" charset="0"/>
              </a:endParaRPr>
            </a:p>
          </p:txBody>
        </p:sp>
        <p:sp>
          <p:nvSpPr>
            <p:cNvPr id="48" name="Rectangle 263"/>
            <p:cNvSpPr>
              <a:spLocks noChangeArrowheads="1"/>
            </p:cNvSpPr>
            <p:nvPr/>
          </p:nvSpPr>
          <p:spPr bwMode="gray">
            <a:xfrm>
              <a:off x="2558330" y="3203020"/>
              <a:ext cx="1502040" cy="307538"/>
            </a:xfrm>
            <a:prstGeom prst="rect">
              <a:avLst/>
            </a:prstGeom>
            <a:solidFill>
              <a:srgbClr val="C7940D"/>
            </a:soli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HEALTHY Snack</a:t>
              </a:r>
              <a:endParaRPr lang="en-US" sz="1000" cap="all" dirty="0">
                <a:solidFill>
                  <a:schemeClr val="bg1"/>
                </a:solidFill>
                <a:latin typeface="Century Gothic" pitchFamily="34" charset="0"/>
              </a:endParaRPr>
            </a:p>
          </p:txBody>
        </p:sp>
        <p:sp>
          <p:nvSpPr>
            <p:cNvPr id="49" name="Rectangle 263"/>
            <p:cNvSpPr>
              <a:spLocks noChangeArrowheads="1"/>
            </p:cNvSpPr>
            <p:nvPr/>
          </p:nvSpPr>
          <p:spPr bwMode="gray">
            <a:xfrm>
              <a:off x="5725179" y="3203020"/>
              <a:ext cx="1502040" cy="307538"/>
            </a:xfrm>
            <a:prstGeom prst="rect">
              <a:avLst/>
            </a:prstGeom>
            <a:solidFill>
              <a:srgbClr val="C7940D"/>
            </a:soli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HEALTHY Snack</a:t>
              </a:r>
              <a:endParaRPr lang="en-US" sz="1000" cap="all" dirty="0">
                <a:solidFill>
                  <a:schemeClr val="bg1"/>
                </a:solidFill>
                <a:latin typeface="Century Gothic" pitchFamily="34" charset="0"/>
              </a:endParaRPr>
            </a:p>
          </p:txBody>
        </p:sp>
        <p:sp>
          <p:nvSpPr>
            <p:cNvPr id="50" name="Rectangle 263"/>
            <p:cNvSpPr>
              <a:spLocks noChangeArrowheads="1"/>
            </p:cNvSpPr>
            <p:nvPr/>
          </p:nvSpPr>
          <p:spPr bwMode="gray">
            <a:xfrm>
              <a:off x="4141755" y="3203020"/>
              <a:ext cx="1502040" cy="307538"/>
            </a:xfrm>
            <a:prstGeom prst="rect">
              <a:avLst/>
            </a:prstGeom>
            <a:solidFill>
              <a:srgbClr val="C7940D"/>
            </a:soli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HEALTHY Snack</a:t>
              </a:r>
              <a:endParaRPr lang="en-US" sz="1000" cap="all" dirty="0">
                <a:solidFill>
                  <a:schemeClr val="bg1"/>
                </a:solidFill>
                <a:latin typeface="Century Gothic" pitchFamily="34" charset="0"/>
              </a:endParaRPr>
            </a:p>
          </p:txBody>
        </p:sp>
        <p:sp>
          <p:nvSpPr>
            <p:cNvPr id="51" name="Rectangle 263"/>
            <p:cNvSpPr>
              <a:spLocks noChangeArrowheads="1"/>
            </p:cNvSpPr>
            <p:nvPr/>
          </p:nvSpPr>
          <p:spPr bwMode="gray">
            <a:xfrm>
              <a:off x="976334" y="3203020"/>
              <a:ext cx="1502040" cy="306539"/>
            </a:xfrm>
            <a:prstGeom prst="rect">
              <a:avLst/>
            </a:prstGeom>
            <a:solidFill>
              <a:srgbClr val="C7940D"/>
            </a:soli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HEALTHY Snack</a:t>
              </a:r>
              <a:endParaRPr lang="en-US" sz="1000" cap="all" dirty="0">
                <a:solidFill>
                  <a:schemeClr val="bg1"/>
                </a:solidFill>
                <a:latin typeface="Century Gothic" pitchFamily="34" charset="0"/>
              </a:endParaRPr>
            </a:p>
          </p:txBody>
        </p:sp>
        <p:sp>
          <p:nvSpPr>
            <p:cNvPr id="52" name="Rectangle 28"/>
            <p:cNvSpPr>
              <a:spLocks noChangeArrowheads="1"/>
            </p:cNvSpPr>
            <p:nvPr/>
          </p:nvSpPr>
          <p:spPr bwMode="gray">
            <a:xfrm>
              <a:off x="976334" y="5451640"/>
              <a:ext cx="1502040" cy="1008328"/>
            </a:xfrm>
            <a:prstGeom prst="rect">
              <a:avLst/>
            </a:prstGeom>
            <a:solidFill>
              <a:srgbClr val="0F574C"/>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smtClean="0">
                  <a:solidFill>
                    <a:schemeClr val="bg1"/>
                  </a:solidFill>
                  <a:latin typeface="Century Gothic" pitchFamily="34" charset="0"/>
                </a:rPr>
                <a:t>College to </a:t>
              </a:r>
              <a:r>
                <a:rPr lang="en-US" sz="1000" b="1" cap="all" dirty="0">
                  <a:solidFill>
                    <a:schemeClr val="bg1"/>
                  </a:solidFill>
                  <a:latin typeface="Century Gothic" pitchFamily="34" charset="0"/>
                </a:rPr>
                <a:t>Career </a:t>
              </a:r>
              <a:r>
                <a:rPr lang="en-US" sz="1000" b="1" cap="all" dirty="0" smtClean="0">
                  <a:solidFill>
                    <a:schemeClr val="bg1"/>
                  </a:solidFill>
                  <a:latin typeface="Century Gothic" pitchFamily="34" charset="0"/>
                </a:rPr>
                <a:t>Connections (</a:t>
              </a:r>
              <a:r>
                <a:rPr lang="en-US" sz="1000" b="1" cap="all" dirty="0" err="1" smtClean="0">
                  <a:solidFill>
                    <a:schemeClr val="bg1"/>
                  </a:solidFill>
                  <a:latin typeface="Century Gothic" pitchFamily="34" charset="0"/>
                </a:rPr>
                <a:t>beliefS</a:t>
              </a:r>
              <a:r>
                <a:rPr lang="en-US" sz="1000" b="1" cap="all" dirty="0">
                  <a:solidFill>
                    <a:schemeClr val="bg1"/>
                  </a:solidFill>
                  <a:latin typeface="Century Gothic" pitchFamily="34" charset="0"/>
                </a:rPr>
                <a:t>)</a:t>
              </a:r>
            </a:p>
          </p:txBody>
        </p:sp>
        <p:sp>
          <p:nvSpPr>
            <p:cNvPr id="53" name="Rectangle 28"/>
            <p:cNvSpPr>
              <a:spLocks noChangeArrowheads="1"/>
            </p:cNvSpPr>
            <p:nvPr/>
          </p:nvSpPr>
          <p:spPr bwMode="gray">
            <a:xfrm>
              <a:off x="2558330" y="3612406"/>
              <a:ext cx="1512035" cy="1160256"/>
            </a:xfrm>
            <a:prstGeom prst="rect">
              <a:avLst/>
            </a:prstGeom>
            <a:solidFill>
              <a:srgbClr val="113D75"/>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a:solidFill>
                    <a:schemeClr val="bg1"/>
                  </a:solidFill>
                  <a:latin typeface="Century Gothic" pitchFamily="34" charset="0"/>
                </a:rPr>
                <a:t>Academic </a:t>
              </a:r>
              <a:r>
                <a:rPr lang="en-US" sz="1000" b="1" cap="all" dirty="0" smtClean="0">
                  <a:solidFill>
                    <a:schemeClr val="bg1"/>
                  </a:solidFill>
                  <a:latin typeface="Century Gothic" pitchFamily="34" charset="0"/>
                </a:rPr>
                <a:t>Support (MORE SKILLS) </a:t>
              </a:r>
            </a:p>
          </p:txBody>
        </p:sp>
        <p:sp>
          <p:nvSpPr>
            <p:cNvPr id="54" name="Rectangle 28"/>
            <p:cNvSpPr>
              <a:spLocks noChangeArrowheads="1"/>
            </p:cNvSpPr>
            <p:nvPr/>
          </p:nvSpPr>
          <p:spPr bwMode="gray">
            <a:xfrm>
              <a:off x="4141755" y="3612406"/>
              <a:ext cx="1512034" cy="1431847"/>
            </a:xfrm>
            <a:prstGeom prst="rect">
              <a:avLst/>
            </a:prstGeom>
            <a:solidFill>
              <a:srgbClr val="113D75"/>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a:solidFill>
                    <a:schemeClr val="bg1"/>
                  </a:solidFill>
                  <a:latin typeface="Century Gothic" pitchFamily="34" charset="0"/>
                </a:rPr>
                <a:t>Academic Support </a:t>
              </a:r>
              <a:r>
                <a:rPr lang="en-US" sz="1000" b="1" cap="all" dirty="0" smtClean="0">
                  <a:solidFill>
                    <a:schemeClr val="bg1"/>
                  </a:solidFill>
                  <a:latin typeface="Century Gothic" pitchFamily="34" charset="0"/>
                </a:rPr>
                <a:t> (more skills)</a:t>
              </a:r>
              <a:endParaRPr lang="en-US" sz="1000" b="1" cap="all" dirty="0">
                <a:solidFill>
                  <a:schemeClr val="bg1"/>
                </a:solidFill>
                <a:latin typeface="Century Gothic" pitchFamily="34" charset="0"/>
              </a:endParaRPr>
            </a:p>
          </p:txBody>
        </p:sp>
        <p:sp>
          <p:nvSpPr>
            <p:cNvPr id="55" name="Rectangle 28"/>
            <p:cNvSpPr>
              <a:spLocks noChangeArrowheads="1"/>
            </p:cNvSpPr>
            <p:nvPr/>
          </p:nvSpPr>
          <p:spPr bwMode="gray">
            <a:xfrm>
              <a:off x="5725179" y="3612406"/>
              <a:ext cx="1510607" cy="1160256"/>
            </a:xfrm>
            <a:prstGeom prst="rect">
              <a:avLst/>
            </a:prstGeom>
            <a:solidFill>
              <a:srgbClr val="113D75"/>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a:solidFill>
                    <a:schemeClr val="bg1"/>
                  </a:solidFill>
                  <a:latin typeface="Century Gothic" pitchFamily="34" charset="0"/>
                </a:rPr>
                <a:t>Academic </a:t>
              </a:r>
              <a:r>
                <a:rPr lang="en-US" sz="1000" b="1" cap="all" dirty="0" smtClean="0">
                  <a:solidFill>
                    <a:schemeClr val="bg1"/>
                  </a:solidFill>
                  <a:latin typeface="Century Gothic" pitchFamily="34" charset="0"/>
                </a:rPr>
                <a:t>Support (more skills)</a:t>
              </a:r>
              <a:endParaRPr lang="en-US" sz="1000" b="1" cap="all" dirty="0">
                <a:solidFill>
                  <a:schemeClr val="bg1"/>
                </a:solidFill>
                <a:latin typeface="Century Gothic" pitchFamily="34" charset="0"/>
              </a:endParaRPr>
            </a:p>
          </p:txBody>
        </p:sp>
        <p:sp>
          <p:nvSpPr>
            <p:cNvPr id="56" name="Rectangle 28"/>
            <p:cNvSpPr>
              <a:spLocks noChangeArrowheads="1"/>
            </p:cNvSpPr>
            <p:nvPr/>
          </p:nvSpPr>
          <p:spPr bwMode="gray">
            <a:xfrm>
              <a:off x="976334" y="3612406"/>
              <a:ext cx="1510607" cy="1737389"/>
            </a:xfrm>
            <a:prstGeom prst="rect">
              <a:avLst/>
            </a:prstGeom>
            <a:solidFill>
              <a:srgbClr val="113D75"/>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smtClean="0">
                  <a:solidFill>
                    <a:schemeClr val="bg1"/>
                  </a:solidFill>
                  <a:latin typeface="Century Gothic" pitchFamily="34" charset="0"/>
                </a:rPr>
                <a:t>Academic Support (more skills)</a:t>
              </a:r>
              <a:endParaRPr lang="en-US" sz="1000" b="1" cap="all" dirty="0">
                <a:solidFill>
                  <a:schemeClr val="bg1"/>
                </a:solidFill>
                <a:latin typeface="Century Gothic" pitchFamily="34" charset="0"/>
              </a:endParaRPr>
            </a:p>
          </p:txBody>
        </p:sp>
        <p:sp>
          <p:nvSpPr>
            <p:cNvPr id="57" name="Rectangle 28"/>
            <p:cNvSpPr>
              <a:spLocks noChangeArrowheads="1"/>
            </p:cNvSpPr>
            <p:nvPr/>
          </p:nvSpPr>
          <p:spPr bwMode="gray">
            <a:xfrm>
              <a:off x="4141755" y="5146101"/>
              <a:ext cx="1502040" cy="1339716"/>
            </a:xfrm>
            <a:prstGeom prst="rect">
              <a:avLst/>
            </a:prstGeom>
            <a:solidFill>
              <a:srgbClr val="0F574C"/>
            </a:solidFill>
            <a:ln w="0">
              <a:noFill/>
              <a:miter lim="800000"/>
              <a:headEnd/>
              <a:tailEnd/>
            </a:ln>
          </p:spPr>
          <p:txBody>
            <a:bodyPr lIns="96661" tIns="48331" rIns="96661" bIns="48331" anchor="ctr"/>
            <a:lstStyle/>
            <a:p>
              <a:pPr>
                <a:spcBef>
                  <a:spcPct val="20000"/>
                </a:spcBef>
                <a:spcAft>
                  <a:spcPct val="25000"/>
                </a:spcAft>
                <a:buFont typeface="Wingdings" pitchFamily="-105" charset="2"/>
                <a:buNone/>
              </a:pPr>
              <a:r>
                <a:rPr lang="en-US" sz="1000" b="1" cap="all" dirty="0" smtClean="0">
                  <a:solidFill>
                    <a:schemeClr val="bg1"/>
                  </a:solidFill>
                  <a:latin typeface="Century Gothic" pitchFamily="34" charset="0"/>
                </a:rPr>
                <a:t>College to Career Connections &amp; 8</a:t>
              </a:r>
              <a:r>
                <a:rPr lang="en-US" sz="1000" b="1" cap="all" baseline="30000" dirty="0" smtClean="0">
                  <a:solidFill>
                    <a:schemeClr val="bg1"/>
                  </a:solidFill>
                  <a:latin typeface="Century Gothic" pitchFamily="34" charset="0"/>
                </a:rPr>
                <a:t>th</a:t>
              </a:r>
              <a:r>
                <a:rPr lang="en-US" sz="1000" b="1" cap="all" dirty="0" smtClean="0">
                  <a:solidFill>
                    <a:schemeClr val="bg1"/>
                  </a:solidFill>
                  <a:latin typeface="Century Gothic" pitchFamily="34" charset="0"/>
                </a:rPr>
                <a:t> Grade ACADEMY (beliefs)</a:t>
              </a:r>
              <a:endParaRPr lang="en-US" sz="1000" b="1" cap="all" dirty="0">
                <a:solidFill>
                  <a:schemeClr val="bg1"/>
                </a:solidFill>
                <a:latin typeface="Century Gothic" pitchFamily="34" charset="0"/>
              </a:endParaRPr>
            </a:p>
          </p:txBody>
        </p:sp>
        <p:sp>
          <p:nvSpPr>
            <p:cNvPr id="58" name="Rectangle 57"/>
            <p:cNvSpPr/>
            <p:nvPr/>
          </p:nvSpPr>
          <p:spPr>
            <a:xfrm>
              <a:off x="7324310" y="3201586"/>
              <a:ext cx="1514890" cy="3280763"/>
            </a:xfrm>
            <a:prstGeom prst="rect">
              <a:avLst/>
            </a:prstGeom>
            <a:solidFill>
              <a:srgbClr val="C79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cap="all" dirty="0" smtClean="0">
                  <a:latin typeface="Century Gothic" pitchFamily="34" charset="0"/>
                </a:rPr>
                <a:t>TEACHING FELLOW</a:t>
              </a:r>
            </a:p>
            <a:p>
              <a:pPr>
                <a:defRPr/>
              </a:pPr>
              <a:r>
                <a:rPr lang="en-US" sz="1000" cap="all" dirty="0" smtClean="0">
                  <a:latin typeface="Century Gothic" pitchFamily="34" charset="0"/>
                </a:rPr>
                <a:t>PROFESSIONAL </a:t>
              </a:r>
            </a:p>
            <a:p>
              <a:pPr>
                <a:defRPr/>
              </a:pPr>
              <a:r>
                <a:rPr lang="en-US" sz="1000" cap="all" dirty="0" smtClean="0">
                  <a:latin typeface="Century Gothic" pitchFamily="34" charset="0"/>
                </a:rPr>
                <a:t>Development </a:t>
              </a:r>
              <a:endParaRPr lang="en-US" sz="1000" cap="all" dirty="0">
                <a:latin typeface="Century Gothic" pitchFamily="34" charset="0"/>
              </a:endParaRPr>
            </a:p>
          </p:txBody>
        </p:sp>
        <p:sp>
          <p:nvSpPr>
            <p:cNvPr id="59" name="TextBox 58"/>
            <p:cNvSpPr txBox="1"/>
            <p:nvPr/>
          </p:nvSpPr>
          <p:spPr>
            <a:xfrm>
              <a:off x="162692" y="3163626"/>
              <a:ext cx="766967" cy="553998"/>
            </a:xfrm>
            <a:prstGeom prst="rect">
              <a:avLst/>
            </a:prstGeom>
            <a:noFill/>
          </p:spPr>
          <p:txBody>
            <a:bodyPr wrap="square" rtlCol="0">
              <a:spAutoFit/>
            </a:bodyPr>
            <a:lstStyle/>
            <a:p>
              <a:pPr algn="r"/>
              <a:r>
                <a:rPr lang="en-US" sz="1000" dirty="0" smtClean="0">
                  <a:solidFill>
                    <a:srgbClr val="000000"/>
                  </a:solidFill>
                  <a:latin typeface="Century Gothic" pitchFamily="34" charset="0"/>
                </a:rPr>
                <a:t>Transition around 3:00pm</a:t>
              </a:r>
              <a:endParaRPr lang="en-US" sz="1000" dirty="0">
                <a:solidFill>
                  <a:srgbClr val="000000"/>
                </a:solidFill>
                <a:latin typeface="Century Gothic" pitchFamily="34" charset="0"/>
              </a:endParaRPr>
            </a:p>
          </p:txBody>
        </p:sp>
        <p:sp>
          <p:nvSpPr>
            <p:cNvPr id="60" name="TextBox 59"/>
            <p:cNvSpPr txBox="1"/>
            <p:nvPr/>
          </p:nvSpPr>
          <p:spPr>
            <a:xfrm>
              <a:off x="152400" y="5948935"/>
              <a:ext cx="766967" cy="553998"/>
            </a:xfrm>
            <a:prstGeom prst="rect">
              <a:avLst/>
            </a:prstGeom>
            <a:noFill/>
          </p:spPr>
          <p:txBody>
            <a:bodyPr wrap="square" rtlCol="0">
              <a:spAutoFit/>
            </a:bodyPr>
            <a:lstStyle/>
            <a:p>
              <a:pPr algn="r"/>
              <a:r>
                <a:rPr lang="en-US" sz="1000" dirty="0" smtClean="0">
                  <a:solidFill>
                    <a:srgbClr val="000000"/>
                  </a:solidFill>
                  <a:latin typeface="Century Gothic" pitchFamily="34" charset="0"/>
                </a:rPr>
                <a:t>Dismissal around 5:30pm</a:t>
              </a:r>
              <a:endParaRPr lang="en-US" sz="1000" dirty="0">
                <a:solidFill>
                  <a:srgbClr val="000000"/>
                </a:solidFill>
                <a:latin typeface="Century Gothic" pitchFamily="34" charset="0"/>
              </a:endParaRPr>
            </a:p>
          </p:txBody>
        </p:sp>
      </p:grpSp>
      <p:sp>
        <p:nvSpPr>
          <p:cNvPr id="61" name="Rectangle 60"/>
          <p:cNvSpPr/>
          <p:nvPr/>
        </p:nvSpPr>
        <p:spPr>
          <a:xfrm>
            <a:off x="976334" y="688565"/>
            <a:ext cx="7879644" cy="2052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smtClean="0">
                <a:solidFill>
                  <a:schemeClr val="tx1"/>
                </a:solidFill>
                <a:latin typeface="Century Gothic" pitchFamily="34" charset="0"/>
              </a:rPr>
              <a:t> </a:t>
            </a:r>
            <a:endParaRPr lang="en-US" cap="all" dirty="0">
              <a:solidFill>
                <a:schemeClr val="tx1"/>
              </a:solidFill>
              <a:latin typeface="Century Gothic" pitchFamily="34" charset="0"/>
            </a:endParaRPr>
          </a:p>
        </p:txBody>
      </p:sp>
      <p:sp>
        <p:nvSpPr>
          <p:cNvPr id="62" name="TextBox 61"/>
          <p:cNvSpPr txBox="1"/>
          <p:nvPr/>
        </p:nvSpPr>
        <p:spPr>
          <a:xfrm>
            <a:off x="1993900" y="1137273"/>
            <a:ext cx="5867400" cy="369332"/>
          </a:xfrm>
          <a:prstGeom prst="rect">
            <a:avLst/>
          </a:prstGeom>
          <a:noFill/>
        </p:spPr>
        <p:txBody>
          <a:bodyPr wrap="square" rtlCol="0">
            <a:spAutoFit/>
          </a:bodyPr>
          <a:lstStyle/>
          <a:p>
            <a:pPr algn="ctr"/>
            <a:r>
              <a:rPr lang="en-US" dirty="0" smtClean="0">
                <a:latin typeface="Century Gothic" pitchFamily="34" charset="0"/>
              </a:rPr>
              <a:t>TRADITIONAL SCHOOL DAY</a:t>
            </a:r>
            <a:endParaRPr lang="en-US" dirty="0">
              <a:latin typeface="Century Gothic" pitchFamily="34" charset="0"/>
            </a:endParaRPr>
          </a:p>
        </p:txBody>
      </p:sp>
      <p:sp>
        <p:nvSpPr>
          <p:cNvPr id="63" name="TextBox 62"/>
          <p:cNvSpPr txBox="1"/>
          <p:nvPr/>
        </p:nvSpPr>
        <p:spPr>
          <a:xfrm>
            <a:off x="152399" y="676914"/>
            <a:ext cx="766967" cy="553998"/>
          </a:xfrm>
          <a:prstGeom prst="rect">
            <a:avLst/>
          </a:prstGeom>
          <a:noFill/>
        </p:spPr>
        <p:txBody>
          <a:bodyPr wrap="square" rtlCol="0">
            <a:spAutoFit/>
          </a:bodyPr>
          <a:lstStyle/>
          <a:p>
            <a:pPr algn="r"/>
            <a:r>
              <a:rPr lang="en-US" sz="1000" dirty="0" smtClean="0">
                <a:solidFill>
                  <a:srgbClr val="000000"/>
                </a:solidFill>
                <a:latin typeface="Century Gothic" pitchFamily="34" charset="0"/>
              </a:rPr>
              <a:t>Begins around 8:00 am</a:t>
            </a:r>
            <a:endParaRPr lang="en-US" sz="1000" dirty="0">
              <a:solidFill>
                <a:srgbClr val="000000"/>
              </a:solidFill>
              <a:latin typeface="Century Gothic" pitchFamily="34" charset="0"/>
            </a:endParaRPr>
          </a:p>
        </p:txBody>
      </p:sp>
      <p:sp>
        <p:nvSpPr>
          <p:cNvPr id="64" name="Rectangle 263"/>
          <p:cNvSpPr>
            <a:spLocks noChangeArrowheads="1"/>
          </p:cNvSpPr>
          <p:nvPr/>
        </p:nvSpPr>
        <p:spPr bwMode="gray">
          <a:xfrm>
            <a:off x="994356" y="1714883"/>
            <a:ext cx="1502040" cy="995959"/>
          </a:xfrm>
          <a:prstGeom prst="rect">
            <a:avLst/>
          </a:prstGeom>
          <a:gradFill flip="none" rotWithShape="1">
            <a:gsLst>
              <a:gs pos="0">
                <a:schemeClr val="bg1">
                  <a:lumMod val="85000"/>
                </a:schemeClr>
              </a:gs>
              <a:gs pos="20000">
                <a:schemeClr val="bg1">
                  <a:lumMod val="75000"/>
                </a:schemeClr>
              </a:gs>
              <a:gs pos="50000">
                <a:schemeClr val="bg1">
                  <a:lumMod val="65000"/>
                </a:schemeClr>
              </a:gs>
              <a:gs pos="75000">
                <a:schemeClr val="bg1">
                  <a:lumMod val="50000"/>
                </a:schemeClr>
              </a:gs>
              <a:gs pos="89999">
                <a:schemeClr val="bg1">
                  <a:lumMod val="50000"/>
                </a:schemeClr>
              </a:gs>
              <a:gs pos="100000">
                <a:schemeClr val="bg1">
                  <a:lumMod val="50000"/>
                </a:schemeClr>
              </a:gs>
            </a:gsLst>
            <a:lin ang="5400000" scaled="1"/>
            <a:tileRect/>
          </a:gra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Overlap/PUSH-IN</a:t>
            </a:r>
            <a:endParaRPr lang="en-US" sz="1000" cap="all" dirty="0">
              <a:solidFill>
                <a:schemeClr val="bg1"/>
              </a:solidFill>
              <a:latin typeface="Century Gothic" pitchFamily="34" charset="0"/>
            </a:endParaRPr>
          </a:p>
        </p:txBody>
      </p:sp>
      <p:sp>
        <p:nvSpPr>
          <p:cNvPr id="65" name="Rectangle 263"/>
          <p:cNvSpPr>
            <a:spLocks noChangeArrowheads="1"/>
          </p:cNvSpPr>
          <p:nvPr/>
        </p:nvSpPr>
        <p:spPr bwMode="gray">
          <a:xfrm>
            <a:off x="2558330" y="1708342"/>
            <a:ext cx="1502040" cy="995959"/>
          </a:xfrm>
          <a:prstGeom prst="rect">
            <a:avLst/>
          </a:prstGeom>
          <a:gradFill flip="none" rotWithShape="1">
            <a:gsLst>
              <a:gs pos="0">
                <a:schemeClr val="bg1">
                  <a:lumMod val="85000"/>
                </a:schemeClr>
              </a:gs>
              <a:gs pos="20000">
                <a:schemeClr val="bg1">
                  <a:lumMod val="75000"/>
                </a:schemeClr>
              </a:gs>
              <a:gs pos="50000">
                <a:schemeClr val="bg1">
                  <a:lumMod val="65000"/>
                </a:schemeClr>
              </a:gs>
              <a:gs pos="75000">
                <a:schemeClr val="bg1">
                  <a:lumMod val="50000"/>
                </a:schemeClr>
              </a:gs>
              <a:gs pos="89999">
                <a:schemeClr val="bg1">
                  <a:lumMod val="50000"/>
                </a:schemeClr>
              </a:gs>
              <a:gs pos="100000">
                <a:schemeClr val="bg1">
                  <a:lumMod val="50000"/>
                </a:schemeClr>
              </a:gs>
            </a:gsLst>
            <a:lin ang="5400000" scaled="1"/>
            <a:tileRect/>
          </a:gra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Overlap/PUSH-IN</a:t>
            </a:r>
            <a:endParaRPr lang="en-US" sz="1000" cap="all" dirty="0">
              <a:solidFill>
                <a:schemeClr val="bg1"/>
              </a:solidFill>
              <a:latin typeface="Century Gothic" pitchFamily="34" charset="0"/>
            </a:endParaRPr>
          </a:p>
        </p:txBody>
      </p:sp>
      <p:sp>
        <p:nvSpPr>
          <p:cNvPr id="66" name="Rectangle 263"/>
          <p:cNvSpPr>
            <a:spLocks noChangeArrowheads="1"/>
          </p:cNvSpPr>
          <p:nvPr/>
        </p:nvSpPr>
        <p:spPr bwMode="gray">
          <a:xfrm>
            <a:off x="4122659" y="1708342"/>
            <a:ext cx="1502040" cy="995959"/>
          </a:xfrm>
          <a:prstGeom prst="rect">
            <a:avLst/>
          </a:prstGeom>
          <a:gradFill flip="none" rotWithShape="1">
            <a:gsLst>
              <a:gs pos="0">
                <a:schemeClr val="bg1">
                  <a:lumMod val="85000"/>
                </a:schemeClr>
              </a:gs>
              <a:gs pos="20000">
                <a:schemeClr val="bg1">
                  <a:lumMod val="75000"/>
                </a:schemeClr>
              </a:gs>
              <a:gs pos="50000">
                <a:schemeClr val="bg1">
                  <a:lumMod val="65000"/>
                </a:schemeClr>
              </a:gs>
              <a:gs pos="75000">
                <a:schemeClr val="bg1">
                  <a:lumMod val="50000"/>
                </a:schemeClr>
              </a:gs>
              <a:gs pos="89999">
                <a:schemeClr val="bg1">
                  <a:lumMod val="50000"/>
                </a:schemeClr>
              </a:gs>
              <a:gs pos="100000">
                <a:schemeClr val="bg1">
                  <a:lumMod val="50000"/>
                </a:schemeClr>
              </a:gs>
            </a:gsLst>
            <a:lin ang="5400000" scaled="1"/>
            <a:tileRect/>
          </a:gra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Overlap/PUSH-IN</a:t>
            </a:r>
            <a:endParaRPr lang="en-US" sz="1000" cap="all" dirty="0">
              <a:solidFill>
                <a:schemeClr val="bg1"/>
              </a:solidFill>
              <a:latin typeface="Century Gothic" pitchFamily="34" charset="0"/>
            </a:endParaRPr>
          </a:p>
        </p:txBody>
      </p:sp>
      <p:sp>
        <p:nvSpPr>
          <p:cNvPr id="67" name="Rectangle 263"/>
          <p:cNvSpPr>
            <a:spLocks noChangeArrowheads="1"/>
          </p:cNvSpPr>
          <p:nvPr/>
        </p:nvSpPr>
        <p:spPr bwMode="gray">
          <a:xfrm>
            <a:off x="5725179" y="1714883"/>
            <a:ext cx="1502040" cy="995959"/>
          </a:xfrm>
          <a:prstGeom prst="rect">
            <a:avLst/>
          </a:prstGeom>
          <a:gradFill flip="none" rotWithShape="1">
            <a:gsLst>
              <a:gs pos="0">
                <a:schemeClr val="bg1">
                  <a:lumMod val="85000"/>
                </a:schemeClr>
              </a:gs>
              <a:gs pos="20000">
                <a:schemeClr val="bg1">
                  <a:lumMod val="75000"/>
                </a:schemeClr>
              </a:gs>
              <a:gs pos="50000">
                <a:schemeClr val="bg1">
                  <a:lumMod val="65000"/>
                </a:schemeClr>
              </a:gs>
              <a:gs pos="75000">
                <a:schemeClr val="bg1">
                  <a:lumMod val="50000"/>
                </a:schemeClr>
              </a:gs>
              <a:gs pos="89999">
                <a:schemeClr val="bg1">
                  <a:lumMod val="50000"/>
                </a:schemeClr>
              </a:gs>
              <a:gs pos="100000">
                <a:schemeClr val="bg1">
                  <a:lumMod val="50000"/>
                </a:schemeClr>
              </a:gs>
            </a:gsLst>
            <a:lin ang="5400000" scaled="1"/>
            <a:tileRect/>
          </a:gradFill>
          <a:ln w="0">
            <a:noFill/>
            <a:miter lim="800000"/>
            <a:headEnd/>
            <a:tailEnd/>
          </a:ln>
        </p:spPr>
        <p:txBody>
          <a:bodyPr wrap="none" lIns="96661" tIns="48331" rIns="96661" bIns="48331" anchor="ctr"/>
          <a:lstStyle/>
          <a:p>
            <a:pPr>
              <a:spcBef>
                <a:spcPct val="20000"/>
              </a:spcBef>
              <a:spcAft>
                <a:spcPct val="25000"/>
              </a:spcAft>
              <a:buFont typeface="Wingdings" pitchFamily="-105" charset="2"/>
              <a:buNone/>
            </a:pPr>
            <a:r>
              <a:rPr lang="en-US" sz="1000" cap="all" dirty="0" smtClean="0">
                <a:solidFill>
                  <a:schemeClr val="bg1"/>
                </a:solidFill>
                <a:latin typeface="Century Gothic" pitchFamily="34" charset="0"/>
              </a:rPr>
              <a:t>Overlap/PUSH-IN</a:t>
            </a:r>
            <a:endParaRPr lang="en-US" sz="1000" cap="all" dirty="0">
              <a:solidFill>
                <a:schemeClr val="bg1"/>
              </a:solidFill>
              <a:latin typeface="Century Gothic" pitchFamily="34" charset="0"/>
            </a:endParaRPr>
          </a:p>
        </p:txBody>
      </p:sp>
      <p:sp>
        <p:nvSpPr>
          <p:cNvPr id="68" name="TextBox 67"/>
          <p:cNvSpPr txBox="1"/>
          <p:nvPr/>
        </p:nvSpPr>
        <p:spPr>
          <a:xfrm>
            <a:off x="147433" y="1981200"/>
            <a:ext cx="766967" cy="400110"/>
          </a:xfrm>
          <a:prstGeom prst="rect">
            <a:avLst/>
          </a:prstGeom>
          <a:noFill/>
        </p:spPr>
        <p:txBody>
          <a:bodyPr wrap="square" rtlCol="0">
            <a:spAutoFit/>
          </a:bodyPr>
          <a:lstStyle/>
          <a:p>
            <a:pPr algn="r"/>
            <a:r>
              <a:rPr lang="en-US" sz="1000" dirty="0">
                <a:solidFill>
                  <a:srgbClr val="000000"/>
                </a:solidFill>
                <a:latin typeface="Century Gothic" pitchFamily="34" charset="0"/>
              </a:rPr>
              <a:t>1</a:t>
            </a:r>
            <a:r>
              <a:rPr lang="en-US" sz="1000" dirty="0" smtClean="0">
                <a:solidFill>
                  <a:srgbClr val="000000"/>
                </a:solidFill>
                <a:latin typeface="Century Gothic" pitchFamily="34" charset="0"/>
              </a:rPr>
              <a:t>:00-3:00pm</a:t>
            </a:r>
            <a:endParaRPr lang="en-US" sz="1000" dirty="0">
              <a:solidFill>
                <a:srgbClr val="000000"/>
              </a:solidFill>
              <a:latin typeface="Century Gothic" pitchFamily="34" charset="0"/>
            </a:endParaRPr>
          </a:p>
        </p:txBody>
      </p:sp>
      <p:sp>
        <p:nvSpPr>
          <p:cNvPr id="5" name="Title 4"/>
          <p:cNvSpPr>
            <a:spLocks noGrp="1"/>
          </p:cNvSpPr>
          <p:nvPr>
            <p:ph type="title"/>
          </p:nvPr>
        </p:nvSpPr>
        <p:spPr>
          <a:xfrm>
            <a:off x="457200" y="-182562"/>
            <a:ext cx="8229600" cy="1143000"/>
          </a:xfrm>
        </p:spPr>
        <p:txBody>
          <a:bodyPr/>
          <a:lstStyle/>
          <a:p>
            <a:r>
              <a:rPr lang="en-US" dirty="0"/>
              <a:t> </a:t>
            </a:r>
            <a:r>
              <a:rPr lang="en-US" dirty="0" smtClean="0"/>
              <a:t> </a:t>
            </a:r>
            <a:endParaRPr lang="en-US" dirty="0"/>
          </a:p>
        </p:txBody>
      </p:sp>
      <p:sp>
        <p:nvSpPr>
          <p:cNvPr id="69" name="Title 2"/>
          <p:cNvSpPr txBox="1">
            <a:spLocks/>
          </p:cNvSpPr>
          <p:nvPr/>
        </p:nvSpPr>
        <p:spPr bwMode="black">
          <a:xfrm>
            <a:off x="1981201" y="0"/>
            <a:ext cx="7010400" cy="442317"/>
          </a:xfrm>
          <a:prstGeom prst="rect">
            <a:avLst/>
          </a:prstGeom>
          <a:noFill/>
          <a:ln w="9525">
            <a:noFill/>
            <a:miter lim="800000"/>
            <a:headEnd/>
            <a:tailEnd/>
          </a:ln>
        </p:spPr>
        <p:txBody>
          <a:bodyPr vert="horz" wrap="square" lIns="91284" tIns="45643" rIns="91284" bIns="45643" numCol="1" anchor="b" anchorCtr="0" compatLnSpc="1">
            <a:prstTxWarp prst="textNoShape">
              <a:avLst/>
            </a:prstTxWarp>
          </a:bodyPr>
          <a:lstStyle>
            <a:lvl1pPr algn="r" defTabSz="1014413" rtl="0" eaLnBrk="0" fontAlgn="base" hangingPunct="0">
              <a:spcBef>
                <a:spcPct val="0"/>
              </a:spcBef>
              <a:spcAft>
                <a:spcPct val="0"/>
              </a:spcAft>
              <a:defRPr sz="2800">
                <a:solidFill>
                  <a:schemeClr val="accent1"/>
                </a:solidFill>
                <a:latin typeface="+mj-lt"/>
                <a:ea typeface="+mj-ea"/>
                <a:cs typeface="+mj-cs"/>
              </a:defRPr>
            </a:lvl1pPr>
            <a:lvl2pPr algn="r" defTabSz="1014413" rtl="0" eaLnBrk="0" fontAlgn="base" hangingPunct="0">
              <a:spcBef>
                <a:spcPct val="0"/>
              </a:spcBef>
              <a:spcAft>
                <a:spcPct val="0"/>
              </a:spcAft>
              <a:defRPr sz="2800">
                <a:solidFill>
                  <a:schemeClr val="accent1"/>
                </a:solidFill>
                <a:latin typeface="Book Antiqua" pitchFamily="18" charset="0"/>
              </a:defRPr>
            </a:lvl2pPr>
            <a:lvl3pPr algn="r" defTabSz="1014413" rtl="0" eaLnBrk="0" fontAlgn="base" hangingPunct="0">
              <a:spcBef>
                <a:spcPct val="0"/>
              </a:spcBef>
              <a:spcAft>
                <a:spcPct val="0"/>
              </a:spcAft>
              <a:defRPr sz="2800">
                <a:solidFill>
                  <a:schemeClr val="accent1"/>
                </a:solidFill>
                <a:latin typeface="Book Antiqua" pitchFamily="18" charset="0"/>
              </a:defRPr>
            </a:lvl3pPr>
            <a:lvl4pPr algn="r" defTabSz="1014413" rtl="0" eaLnBrk="0" fontAlgn="base" hangingPunct="0">
              <a:spcBef>
                <a:spcPct val="0"/>
              </a:spcBef>
              <a:spcAft>
                <a:spcPct val="0"/>
              </a:spcAft>
              <a:defRPr sz="2800">
                <a:solidFill>
                  <a:schemeClr val="accent1"/>
                </a:solidFill>
                <a:latin typeface="Book Antiqua" pitchFamily="18" charset="0"/>
              </a:defRPr>
            </a:lvl4pPr>
            <a:lvl5pPr algn="r" defTabSz="1014413" rtl="0" eaLnBrk="0" fontAlgn="base" hangingPunct="0">
              <a:spcBef>
                <a:spcPct val="0"/>
              </a:spcBef>
              <a:spcAft>
                <a:spcPct val="0"/>
              </a:spcAft>
              <a:defRPr sz="2800">
                <a:solidFill>
                  <a:schemeClr val="accent1"/>
                </a:solidFill>
                <a:latin typeface="Book Antiqua" pitchFamily="18" charset="0"/>
              </a:defRPr>
            </a:lvl5pPr>
            <a:lvl6pPr marL="456955" algn="r" defTabSz="1018632" rtl="0" fontAlgn="base">
              <a:spcBef>
                <a:spcPct val="0"/>
              </a:spcBef>
              <a:spcAft>
                <a:spcPct val="0"/>
              </a:spcAft>
              <a:defRPr sz="2800">
                <a:solidFill>
                  <a:schemeClr val="accent1"/>
                </a:solidFill>
                <a:latin typeface="Book Antiqua" pitchFamily="18" charset="0"/>
              </a:defRPr>
            </a:lvl6pPr>
            <a:lvl7pPr marL="913913" algn="r" defTabSz="1018632" rtl="0" fontAlgn="base">
              <a:spcBef>
                <a:spcPct val="0"/>
              </a:spcBef>
              <a:spcAft>
                <a:spcPct val="0"/>
              </a:spcAft>
              <a:defRPr sz="2800">
                <a:solidFill>
                  <a:schemeClr val="accent1"/>
                </a:solidFill>
                <a:latin typeface="Book Antiqua" pitchFamily="18" charset="0"/>
              </a:defRPr>
            </a:lvl7pPr>
            <a:lvl8pPr marL="1370871" algn="r" defTabSz="1018632" rtl="0" fontAlgn="base">
              <a:spcBef>
                <a:spcPct val="0"/>
              </a:spcBef>
              <a:spcAft>
                <a:spcPct val="0"/>
              </a:spcAft>
              <a:defRPr sz="2800">
                <a:solidFill>
                  <a:schemeClr val="accent1"/>
                </a:solidFill>
                <a:latin typeface="Book Antiqua" pitchFamily="18" charset="0"/>
              </a:defRPr>
            </a:lvl8pPr>
            <a:lvl9pPr marL="1827827" algn="r" defTabSz="1018632" rtl="0" fontAlgn="base">
              <a:spcBef>
                <a:spcPct val="0"/>
              </a:spcBef>
              <a:spcAft>
                <a:spcPct val="0"/>
              </a:spcAft>
              <a:defRPr sz="2800">
                <a:solidFill>
                  <a:schemeClr val="accent1"/>
                </a:solidFill>
                <a:latin typeface="Book Antiqua" pitchFamily="18" charset="0"/>
              </a:defRPr>
            </a:lvl9pPr>
          </a:lstStyle>
          <a:p>
            <a:pPr defTabSz="912813"/>
            <a:r>
              <a:rPr lang="en-US" sz="2400" dirty="0" smtClean="0">
                <a:solidFill>
                  <a:srgbClr val="000000"/>
                </a:solidFill>
                <a:latin typeface="+mn-lt"/>
              </a:rPr>
              <a:t>We partner with schools to re-imagine the school day</a:t>
            </a:r>
            <a:endParaRPr lang="en-US" sz="2400" dirty="0">
              <a:solidFill>
                <a:srgbClr val="000000"/>
              </a:solidFill>
              <a:latin typeface="+mn-lt"/>
            </a:endParaRPr>
          </a:p>
        </p:txBody>
      </p:sp>
      <p:sp>
        <p:nvSpPr>
          <p:cNvPr id="34" name="Slide Number Placeholder 2"/>
          <p:cNvSpPr txBox="1">
            <a:spLocks/>
          </p:cNvSpPr>
          <p:nvPr/>
        </p:nvSpPr>
        <p:spPr>
          <a:xfrm>
            <a:off x="6705600" y="60515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32F13E06-0211-424B-A47E-BBD25FED956C}" type="slidenum">
              <a:rPr lang="en-US" smtClean="0"/>
              <a:pPr/>
              <a:t>5</a:t>
            </a:fld>
            <a:endParaRPr lang="en-US" dirty="0"/>
          </a:p>
        </p:txBody>
      </p:sp>
    </p:spTree>
    <p:extLst>
      <p:ext uri="{BB962C8B-B14F-4D97-AF65-F5344CB8AC3E}">
        <p14:creationId xmlns:p14="http://schemas.microsoft.com/office/powerpoint/2010/main" val="305215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anim calcmode="lin" valueType="num">
                                      <p:cBhvr>
                                        <p:cTn id="8" dur="2000" fill="hold"/>
                                        <p:tgtEl>
                                          <p:spTgt spid="45"/>
                                        </p:tgtEl>
                                        <p:attrNameLst>
                                          <p:attrName>ppt_x</p:attrName>
                                        </p:attrNameLst>
                                      </p:cBhvr>
                                      <p:tavLst>
                                        <p:tav tm="0">
                                          <p:val>
                                            <p:strVal val="#ppt_x"/>
                                          </p:val>
                                        </p:tav>
                                        <p:tav tm="100000">
                                          <p:val>
                                            <p:strVal val="#ppt_x"/>
                                          </p:val>
                                        </p:tav>
                                      </p:tavLst>
                                    </p:anim>
                                    <p:anim calcmode="lin" valueType="num">
                                      <p:cBhvr>
                                        <p:cTn id="9" dur="2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 name="Slide Number Placeholder 2"/>
          <p:cNvSpPr>
            <a:spLocks noGrp="1"/>
          </p:cNvSpPr>
          <p:nvPr>
            <p:ph type="sldNum" idx="12"/>
          </p:nvPr>
        </p:nvSpPr>
        <p:spPr>
          <a:xfrm>
            <a:off x="6553200" y="6355061"/>
            <a:ext cx="2133599" cy="365125"/>
          </a:xfrm>
        </p:spPr>
        <p:txBody>
          <a:bodyPr/>
          <a:lstStyle/>
          <a:p>
            <a:r>
              <a:rPr lang="en-US" dirty="0" smtClean="0"/>
              <a:t>  </a:t>
            </a:r>
            <a:endParaRPr lang="en-US" dirty="0"/>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F13E06-0211-424B-A47E-BBD25FED956C}" type="slidenum">
              <a:rPr lang="en-US" smtClean="0">
                <a:solidFill>
                  <a:schemeClr val="bg1"/>
                </a:solidFill>
              </a:rPr>
              <a:pPr/>
              <a:t>6</a:t>
            </a:fld>
            <a:endParaRPr lang="en-US" dirty="0">
              <a:solidFill>
                <a:schemeClr val="bg1"/>
              </a:solidFill>
            </a:endParaRPr>
          </a:p>
        </p:txBody>
      </p:sp>
      <p:sp>
        <p:nvSpPr>
          <p:cNvPr id="10" name="Title 2"/>
          <p:cNvSpPr>
            <a:spLocks noGrp="1"/>
          </p:cNvSpPr>
          <p:nvPr>
            <p:ph type="title"/>
          </p:nvPr>
        </p:nvSpPr>
        <p:spPr>
          <a:xfrm>
            <a:off x="1638300" y="0"/>
            <a:ext cx="7505700" cy="442317"/>
          </a:xfrm>
        </p:spPr>
        <p:txBody>
          <a:bodyPr>
            <a:noAutofit/>
          </a:bodyPr>
          <a:lstStyle/>
          <a:p>
            <a:pPr algn="r" defTabSz="912813"/>
            <a:r>
              <a:rPr lang="en-US" sz="2800" dirty="0" smtClean="0">
                <a:solidFill>
                  <a:srgbClr val="000000"/>
                </a:solidFill>
                <a:latin typeface="+mn-lt"/>
              </a:rPr>
              <a:t>In a way that is exciting and empowers students</a:t>
            </a:r>
            <a:endParaRPr lang="en-US" sz="2800" dirty="0">
              <a:solidFill>
                <a:srgbClr val="000000"/>
              </a:solidFill>
              <a:latin typeface="+mn-lt"/>
            </a:endParaRPr>
          </a:p>
        </p:txBody>
      </p:sp>
      <p:sp>
        <p:nvSpPr>
          <p:cNvPr id="17" name="Rectangle 11"/>
          <p:cNvSpPr>
            <a:spLocks noChangeArrowheads="1"/>
          </p:cNvSpPr>
          <p:nvPr/>
        </p:nvSpPr>
        <p:spPr bwMode="gray">
          <a:xfrm>
            <a:off x="6019800" y="3276600"/>
            <a:ext cx="2746782" cy="2792496"/>
          </a:xfrm>
          <a:prstGeom prst="rect">
            <a:avLst/>
          </a:prstGeom>
          <a:solidFill>
            <a:srgbClr val="A82626"/>
          </a:solidFill>
          <a:ln w="0">
            <a:noFill/>
            <a:miter lim="800000"/>
            <a:headEnd/>
            <a:tailEnd/>
          </a:ln>
        </p:spPr>
        <p:txBody>
          <a:bodyPr lIns="96661" tIns="48331" rIns="96661" bIns="48331" anchor="t"/>
          <a:lstStyle/>
          <a:p>
            <a:pPr>
              <a:spcBef>
                <a:spcPct val="20000"/>
              </a:spcBef>
              <a:spcAft>
                <a:spcPts val="600"/>
              </a:spcAft>
              <a:buFont typeface="Wingdings" pitchFamily="-105" charset="2"/>
              <a:buNone/>
            </a:pPr>
            <a:r>
              <a:rPr lang="en-US" sz="1600" b="1" cap="all" dirty="0" smtClean="0">
                <a:solidFill>
                  <a:schemeClr val="bg1"/>
                </a:solidFill>
                <a:latin typeface="Century Gothic" pitchFamily="34" charset="0"/>
              </a:rPr>
              <a:t>Apprenticeships</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Aligned to 21</a:t>
            </a:r>
            <a:r>
              <a:rPr lang="en-US" sz="1400" baseline="30000" dirty="0" smtClean="0">
                <a:solidFill>
                  <a:schemeClr val="bg1"/>
                </a:solidFill>
                <a:latin typeface="Century Gothic" pitchFamily="34" charset="0"/>
              </a:rPr>
              <a:t>st</a:t>
            </a:r>
            <a:r>
              <a:rPr lang="en-US" sz="1400" dirty="0" smtClean="0">
                <a:solidFill>
                  <a:schemeClr val="bg1"/>
                </a:solidFill>
                <a:latin typeface="Century Gothic" pitchFamily="34" charset="0"/>
              </a:rPr>
              <a:t> Century Skills</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Semester-long projects that culminate in student presentations</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Co-taught by Citizen Schools staff and volunteer Citizen Schools Teachers who are experts in their fields</a:t>
            </a:r>
            <a:endParaRPr lang="en-US" sz="1400" dirty="0">
              <a:solidFill>
                <a:schemeClr val="bg1"/>
              </a:solidFill>
              <a:latin typeface="Century Gothic" pitchFamily="34" charset="0"/>
            </a:endParaRPr>
          </a:p>
        </p:txBody>
      </p:sp>
      <p:sp>
        <p:nvSpPr>
          <p:cNvPr id="18" name="Rectangle 28"/>
          <p:cNvSpPr>
            <a:spLocks noChangeArrowheads="1"/>
          </p:cNvSpPr>
          <p:nvPr/>
        </p:nvSpPr>
        <p:spPr bwMode="gray">
          <a:xfrm>
            <a:off x="301218" y="3276600"/>
            <a:ext cx="2746782" cy="2792496"/>
          </a:xfrm>
          <a:prstGeom prst="rect">
            <a:avLst/>
          </a:prstGeom>
          <a:solidFill>
            <a:srgbClr val="113D75"/>
          </a:solidFill>
          <a:ln w="0">
            <a:noFill/>
            <a:miter lim="800000"/>
            <a:headEnd/>
            <a:tailEnd/>
          </a:ln>
        </p:spPr>
        <p:txBody>
          <a:bodyPr lIns="96661" tIns="48331" rIns="96661" bIns="48331" anchor="t"/>
          <a:lstStyle/>
          <a:p>
            <a:pPr>
              <a:spcBef>
                <a:spcPct val="20000"/>
              </a:spcBef>
              <a:spcAft>
                <a:spcPts val="600"/>
              </a:spcAft>
              <a:buFont typeface="Wingdings" pitchFamily="-105" charset="2"/>
              <a:buNone/>
            </a:pPr>
            <a:r>
              <a:rPr lang="en-US" sz="1600" b="1" cap="all" dirty="0">
                <a:solidFill>
                  <a:schemeClr val="bg1"/>
                </a:solidFill>
                <a:latin typeface="Century Gothic" pitchFamily="34" charset="0"/>
              </a:rPr>
              <a:t>Academic </a:t>
            </a:r>
            <a:r>
              <a:rPr lang="en-US" sz="1600" b="1" cap="all" dirty="0" smtClean="0">
                <a:solidFill>
                  <a:schemeClr val="bg1"/>
                </a:solidFill>
                <a:latin typeface="Century Gothic" pitchFamily="34" charset="0"/>
              </a:rPr>
              <a:t>Support</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Additional standards-based Math and Literacy skills and concepts aligned to Common Core</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Targeted homework support</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Time management and self-organization skills</a:t>
            </a:r>
            <a:endParaRPr lang="en-US" sz="1400" dirty="0">
              <a:solidFill>
                <a:schemeClr val="bg1"/>
              </a:solidFill>
              <a:latin typeface="Century Gothic" pitchFamily="34" charset="0"/>
            </a:endParaRPr>
          </a:p>
        </p:txBody>
      </p:sp>
      <p:sp>
        <p:nvSpPr>
          <p:cNvPr id="19" name="Rectangle 28"/>
          <p:cNvSpPr>
            <a:spLocks noChangeArrowheads="1"/>
          </p:cNvSpPr>
          <p:nvPr/>
        </p:nvSpPr>
        <p:spPr bwMode="gray">
          <a:xfrm>
            <a:off x="3124200" y="3276600"/>
            <a:ext cx="2743200" cy="2811529"/>
          </a:xfrm>
          <a:prstGeom prst="rect">
            <a:avLst/>
          </a:prstGeom>
          <a:solidFill>
            <a:srgbClr val="0F574C"/>
          </a:solidFill>
          <a:ln w="0">
            <a:noFill/>
            <a:miter lim="800000"/>
            <a:headEnd/>
            <a:tailEnd/>
          </a:ln>
        </p:spPr>
        <p:txBody>
          <a:bodyPr lIns="96661" tIns="48331" rIns="96661" bIns="48331" anchor="t"/>
          <a:lstStyle/>
          <a:p>
            <a:pPr>
              <a:spcBef>
                <a:spcPts val="600"/>
              </a:spcBef>
              <a:spcAft>
                <a:spcPct val="25000"/>
              </a:spcAft>
              <a:buFont typeface="Wingdings" pitchFamily="-105" charset="2"/>
              <a:buNone/>
            </a:pPr>
            <a:r>
              <a:rPr lang="en-US" sz="1600" b="1" cap="all" dirty="0" smtClean="0">
                <a:solidFill>
                  <a:schemeClr val="bg1"/>
                </a:solidFill>
                <a:latin typeface="Century Gothic" pitchFamily="34" charset="0"/>
              </a:rPr>
              <a:t>College to Career Connections</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Explicit instruction in study skills and school success habits</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Exposure to college and career opportunities and pathways</a:t>
            </a:r>
          </a:p>
          <a:p>
            <a:pPr marL="285750" indent="-285750">
              <a:spcBef>
                <a:spcPct val="20000"/>
              </a:spcBef>
              <a:spcAft>
                <a:spcPct val="25000"/>
              </a:spcAft>
              <a:buFont typeface="Arial" pitchFamily="34" charset="0"/>
              <a:buChar char="•"/>
            </a:pPr>
            <a:r>
              <a:rPr lang="en-US" sz="1400" dirty="0" smtClean="0">
                <a:solidFill>
                  <a:schemeClr val="bg1"/>
                </a:solidFill>
                <a:latin typeface="Century Gothic" pitchFamily="34" charset="0"/>
              </a:rPr>
              <a:t>Individualized report card analysis to set goals for school success</a:t>
            </a:r>
            <a:endParaRPr lang="en-US" sz="1400" dirty="0">
              <a:solidFill>
                <a:schemeClr val="bg1"/>
              </a:solidFill>
              <a:latin typeface="Century Gothic"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356" y="457200"/>
            <a:ext cx="2139044" cy="2852058"/>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9857"/>
            <a:ext cx="2362200" cy="2824666"/>
          </a:xfrm>
          <a:prstGeom prst="rect">
            <a:avLst/>
          </a:prstGeom>
          <a:ln>
            <a:solidFill>
              <a:schemeClr val="accent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466" y="457200"/>
            <a:ext cx="2691134" cy="2857596"/>
          </a:xfrm>
          <a:prstGeom prst="rect">
            <a:avLst/>
          </a:prstGeom>
          <a:ln>
            <a:solidFill>
              <a:schemeClr val="accent1"/>
            </a:solidFill>
          </a:ln>
        </p:spPr>
      </p:pic>
      <p:sp>
        <p:nvSpPr>
          <p:cNvPr id="15" name="Slide Number Placeholder 2"/>
          <p:cNvSpPr txBox="1">
            <a:spLocks/>
          </p:cNvSpPr>
          <p:nvPr/>
        </p:nvSpPr>
        <p:spPr>
          <a:xfrm>
            <a:off x="7010400" y="65087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32F13E06-0211-424B-A47E-BBD25FED956C}" type="slidenum">
              <a:rPr lang="en-US" smtClean="0"/>
              <a:pPr/>
              <a:t>6</a:t>
            </a:fld>
            <a:endParaRPr lang="en-US" dirty="0"/>
          </a:p>
        </p:txBody>
      </p:sp>
    </p:spTree>
    <p:extLst>
      <p:ext uri="{BB962C8B-B14F-4D97-AF65-F5344CB8AC3E}">
        <p14:creationId xmlns:p14="http://schemas.microsoft.com/office/powerpoint/2010/main" val="105005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1828800" y="76200"/>
            <a:ext cx="7239000" cy="442317"/>
          </a:xfrm>
        </p:spPr>
        <p:txBody>
          <a:bodyPr>
            <a:noAutofit/>
          </a:bodyPr>
          <a:lstStyle/>
          <a:p>
            <a:pPr algn="r" defTabSz="912813"/>
            <a:r>
              <a:rPr lang="en-US" sz="2800" dirty="0" smtClean="0">
                <a:solidFill>
                  <a:srgbClr val="000000"/>
                </a:solidFill>
                <a:latin typeface="+mn-lt"/>
              </a:rPr>
              <a:t>Our program is aligned to CPS SQRP</a:t>
            </a:r>
            <a:endParaRPr lang="en-US" sz="2800" dirty="0">
              <a:solidFill>
                <a:srgbClr val="000000"/>
              </a:solidFill>
              <a:latin typeface="+mn-lt"/>
            </a:endParaRPr>
          </a:p>
        </p:txBody>
      </p:sp>
      <p:sp>
        <p:nvSpPr>
          <p:cNvPr id="2" name="Slide Number Placeholder 1"/>
          <p:cNvSpPr>
            <a:spLocks noGrp="1"/>
          </p:cNvSpPr>
          <p:nvPr>
            <p:ph type="sldNum" sz="quarter" idx="12"/>
          </p:nvPr>
        </p:nvSpPr>
        <p:spPr>
          <a:xfrm>
            <a:off x="6705600" y="6188075"/>
            <a:ext cx="2133600" cy="365125"/>
          </a:xfrm>
        </p:spPr>
        <p:txBody>
          <a:bodyPr/>
          <a:lstStyle/>
          <a:p>
            <a:fld id="{32F13E06-0211-424B-A47E-BBD25FED956C}"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8517198"/>
              </p:ext>
            </p:extLst>
          </p:nvPr>
        </p:nvGraphicFramePr>
        <p:xfrm>
          <a:off x="533400" y="570389"/>
          <a:ext cx="8521699" cy="5662136"/>
        </p:xfrm>
        <a:graphic>
          <a:graphicData uri="http://schemas.openxmlformats.org/drawingml/2006/table">
            <a:tbl>
              <a:tblPr firstRow="1" bandRow="1">
                <a:tableStyleId>{7E9639D4-E3E2-4D34-9284-5A2195B3D0D7}</a:tableStyleId>
              </a:tblPr>
              <a:tblGrid>
                <a:gridCol w="4267200"/>
                <a:gridCol w="1143000"/>
                <a:gridCol w="3111499"/>
              </a:tblGrid>
              <a:tr h="380405">
                <a:tc>
                  <a:txBody>
                    <a:bodyPr/>
                    <a:lstStyle/>
                    <a:p>
                      <a:pPr algn="l"/>
                      <a:r>
                        <a:rPr lang="en-US" sz="1600" dirty="0" smtClean="0">
                          <a:latin typeface="Century Gothic" panose="020B0502020202020204" pitchFamily="34" charset="0"/>
                        </a:rPr>
                        <a:t>Report Card Measure</a:t>
                      </a:r>
                      <a:endParaRPr lang="en-US" sz="1600" b="1" dirty="0">
                        <a:solidFill>
                          <a:schemeClr val="tx2"/>
                        </a:solidFill>
                        <a:latin typeface="Century Gothic" panose="020B0502020202020204" pitchFamily="34" charset="0"/>
                      </a:endParaRPr>
                    </a:p>
                  </a:txBody>
                  <a:tcPr marT="45719" marB="45719" anchor="ctr">
                    <a:solidFill>
                      <a:schemeClr val="accent1">
                        <a:lumMod val="75000"/>
                      </a:schemeClr>
                    </a:solidFill>
                  </a:tcPr>
                </a:tc>
                <a:tc>
                  <a:txBody>
                    <a:bodyPr/>
                    <a:lstStyle/>
                    <a:p>
                      <a:pPr algn="ctr"/>
                      <a:r>
                        <a:rPr lang="en-US" sz="1600" baseline="0" dirty="0" smtClean="0">
                          <a:latin typeface="Century Gothic" panose="020B0502020202020204" pitchFamily="34" charset="0"/>
                        </a:rPr>
                        <a:t>Weight</a:t>
                      </a:r>
                    </a:p>
                  </a:txBody>
                  <a:tcPr marT="45719" marB="45719" anchor="ctr">
                    <a:solidFill>
                      <a:schemeClr val="accent1">
                        <a:lumMod val="75000"/>
                      </a:schemeClr>
                    </a:solidFill>
                  </a:tcPr>
                </a:tc>
                <a:tc>
                  <a:txBody>
                    <a:bodyPr/>
                    <a:lstStyle/>
                    <a:p>
                      <a:pPr algn="ctr"/>
                      <a:r>
                        <a:rPr lang="en-US" sz="1600" baseline="0" dirty="0" smtClean="0">
                          <a:latin typeface="Century Gothic" panose="020B0502020202020204" pitchFamily="34" charset="0"/>
                        </a:rPr>
                        <a:t>CSI Impact</a:t>
                      </a:r>
                    </a:p>
                  </a:txBody>
                  <a:tcPr marT="45719" marB="45719" anchor="ctr">
                    <a:solidFill>
                      <a:schemeClr val="accent1">
                        <a:lumMod val="75000"/>
                      </a:schemeClr>
                    </a:solidFill>
                  </a:tcPr>
                </a:tc>
              </a:tr>
              <a:tr h="380405">
                <a:tc>
                  <a:txBody>
                    <a:bodyPr/>
                    <a:lstStyle/>
                    <a:p>
                      <a:pPr algn="l"/>
                      <a:r>
                        <a:rPr lang="en-US" sz="1200" b="1" dirty="0" smtClean="0">
                          <a:solidFill>
                            <a:schemeClr val="accent1">
                              <a:lumMod val="75000"/>
                            </a:schemeClr>
                          </a:solidFill>
                          <a:latin typeface="Century Gothic" panose="020B0502020202020204" pitchFamily="34" charset="0"/>
                        </a:rPr>
                        <a:t>National Growth Percentile on NWEA</a:t>
                      </a:r>
                      <a:r>
                        <a:rPr lang="en-US" sz="1200" b="1" baseline="0" dirty="0" smtClean="0">
                          <a:solidFill>
                            <a:schemeClr val="accent1">
                              <a:lumMod val="75000"/>
                            </a:schemeClr>
                          </a:solidFill>
                          <a:latin typeface="Century Gothic" panose="020B0502020202020204" pitchFamily="34" charset="0"/>
                        </a:rPr>
                        <a:t> Reading</a:t>
                      </a:r>
                      <a:endParaRPr lang="en-US" sz="1200" b="1" dirty="0">
                        <a:solidFill>
                          <a:schemeClr val="accent1">
                            <a:lumMod val="75000"/>
                          </a:schemeClr>
                        </a:solidFill>
                        <a:latin typeface="Century Gothic" panose="020B0502020202020204" pitchFamily="34" charset="0"/>
                      </a:endParaRP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12.5%</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National Growth Percentile on NWEA Math</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12.5%</a:t>
                      </a:r>
                    </a:p>
                  </a:txBody>
                  <a:tcPr marT="45719" marB="45719" anchor="ctr"/>
                </a:tc>
                <a:tc>
                  <a:txBody>
                    <a:bodyPr/>
                    <a:lstStyle/>
                    <a:p>
                      <a:pPr marL="0" marR="0" indent="0" algn="ctr" defTabSz="913913"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Priority Group National Growth </a:t>
                      </a:r>
                      <a:r>
                        <a:rPr lang="en-US" sz="1200" b="1" dirty="0" err="1" smtClean="0">
                          <a:solidFill>
                            <a:schemeClr val="accent1">
                              <a:lumMod val="75000"/>
                            </a:schemeClr>
                          </a:solidFill>
                          <a:latin typeface="Century Gothic" panose="020B0502020202020204" pitchFamily="34" charset="0"/>
                        </a:rPr>
                        <a:t>Pctl</a:t>
                      </a:r>
                      <a:r>
                        <a:rPr lang="en-US" sz="1200" b="1" dirty="0" smtClean="0">
                          <a:solidFill>
                            <a:schemeClr val="accent1">
                              <a:lumMod val="75000"/>
                            </a:schemeClr>
                          </a:solidFill>
                          <a:latin typeface="Century Gothic" panose="020B0502020202020204" pitchFamily="34" charset="0"/>
                        </a:rPr>
                        <a:t>. on NWEA Reading</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5%*</a:t>
                      </a:r>
                    </a:p>
                  </a:txBody>
                  <a:tcPr marT="45719" marB="45719" anchor="ctr"/>
                </a:tc>
                <a:tc>
                  <a:txBody>
                    <a:bodyPr/>
                    <a:lstStyle/>
                    <a:p>
                      <a:pPr marL="0" marR="0" indent="0" algn="ctr" defTabSz="913913"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Priority Group National Growth </a:t>
                      </a:r>
                      <a:r>
                        <a:rPr lang="en-US" sz="1200" b="1" dirty="0" err="1" smtClean="0">
                          <a:solidFill>
                            <a:schemeClr val="accent1">
                              <a:lumMod val="75000"/>
                            </a:schemeClr>
                          </a:solidFill>
                          <a:latin typeface="Century Gothic" panose="020B0502020202020204" pitchFamily="34" charset="0"/>
                        </a:rPr>
                        <a:t>Pctl</a:t>
                      </a:r>
                      <a:r>
                        <a:rPr lang="en-US" sz="1200" b="1" dirty="0" smtClean="0">
                          <a:solidFill>
                            <a:schemeClr val="accent1">
                              <a:lumMod val="75000"/>
                            </a:schemeClr>
                          </a:solidFill>
                          <a:latin typeface="Century Gothic" panose="020B0502020202020204" pitchFamily="34" charset="0"/>
                        </a:rPr>
                        <a:t>.</a:t>
                      </a:r>
                      <a:r>
                        <a:rPr lang="en-US" sz="1200" b="1" baseline="0" dirty="0" smtClean="0">
                          <a:solidFill>
                            <a:schemeClr val="accent1">
                              <a:lumMod val="75000"/>
                            </a:schemeClr>
                          </a:solidFill>
                          <a:latin typeface="Century Gothic" panose="020B0502020202020204" pitchFamily="34" charset="0"/>
                        </a:rPr>
                        <a:t> </a:t>
                      </a:r>
                      <a:r>
                        <a:rPr lang="en-US" sz="1200" b="1" dirty="0" smtClean="0">
                          <a:solidFill>
                            <a:schemeClr val="accent1">
                              <a:lumMod val="75000"/>
                            </a:schemeClr>
                          </a:solidFill>
                          <a:latin typeface="Century Gothic" panose="020B0502020202020204" pitchFamily="34" charset="0"/>
                        </a:rPr>
                        <a:t>on NWEA Math</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5%*</a:t>
                      </a:r>
                    </a:p>
                  </a:txBody>
                  <a:tcPr marT="45719" marB="45719" anchor="ctr"/>
                </a:tc>
                <a:tc>
                  <a:txBody>
                    <a:bodyPr/>
                    <a:lstStyle/>
                    <a:p>
                      <a:pPr marL="0" marR="0" indent="0" algn="ctr" defTabSz="913913"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 Making </a:t>
                      </a:r>
                      <a:r>
                        <a:rPr lang="en-US" sz="1200" b="1" baseline="0" dirty="0" smtClean="0">
                          <a:solidFill>
                            <a:schemeClr val="accent1">
                              <a:lumMod val="75000"/>
                            </a:schemeClr>
                          </a:solidFill>
                          <a:latin typeface="Century Gothic" panose="020B0502020202020204" pitchFamily="34" charset="0"/>
                        </a:rPr>
                        <a:t>Nat. Avg. Growth on NWEA Reading &amp; Math</a:t>
                      </a:r>
                      <a:endParaRPr lang="en-US" sz="1200" b="1" dirty="0" smtClean="0">
                        <a:solidFill>
                          <a:schemeClr val="accent1">
                            <a:lumMod val="75000"/>
                          </a:schemeClr>
                        </a:solidFill>
                        <a:latin typeface="Century Gothic" panose="020B0502020202020204" pitchFamily="34" charset="0"/>
                      </a:endParaRP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10%</a:t>
                      </a:r>
                    </a:p>
                  </a:txBody>
                  <a:tcPr marT="45719" marB="45719" anchor="ctr"/>
                </a:tc>
                <a:tc>
                  <a:txBody>
                    <a:bodyPr/>
                    <a:lstStyle/>
                    <a:p>
                      <a:pPr marL="0" marR="0" indent="0" algn="ctr" defTabSz="913913"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National Attainment </a:t>
                      </a:r>
                      <a:r>
                        <a:rPr lang="en-US" sz="1200" b="1" dirty="0" err="1" smtClean="0">
                          <a:solidFill>
                            <a:schemeClr val="accent1">
                              <a:lumMod val="75000"/>
                            </a:schemeClr>
                          </a:solidFill>
                          <a:latin typeface="Century Gothic" panose="020B0502020202020204" pitchFamily="34" charset="0"/>
                        </a:rPr>
                        <a:t>Pctl</a:t>
                      </a:r>
                      <a:r>
                        <a:rPr lang="en-US" sz="1200" b="1" dirty="0" smtClean="0">
                          <a:solidFill>
                            <a:schemeClr val="accent1">
                              <a:lumMod val="75000"/>
                            </a:schemeClr>
                          </a:solidFill>
                          <a:latin typeface="Century Gothic" panose="020B0502020202020204" pitchFamily="34" charset="0"/>
                        </a:rPr>
                        <a:t>. on NWEA Reading  (Gr. 3-8)</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5%</a:t>
                      </a:r>
                    </a:p>
                  </a:txBody>
                  <a:tcPr marT="45719" marB="45719" anchor="ctr"/>
                </a:tc>
                <a:tc>
                  <a:txBody>
                    <a:bodyPr/>
                    <a:lstStyle/>
                    <a:p>
                      <a:pPr marL="0" marR="0" indent="0" algn="ctr" defTabSz="913913"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National Attainment </a:t>
                      </a:r>
                      <a:r>
                        <a:rPr lang="en-US" sz="1200" b="1" dirty="0" err="1" smtClean="0">
                          <a:solidFill>
                            <a:schemeClr val="accent1">
                              <a:lumMod val="75000"/>
                            </a:schemeClr>
                          </a:solidFill>
                          <a:latin typeface="Century Gothic" panose="020B0502020202020204" pitchFamily="34" charset="0"/>
                        </a:rPr>
                        <a:t>Pctl</a:t>
                      </a:r>
                      <a:r>
                        <a:rPr lang="en-US" sz="1200" b="1" dirty="0" smtClean="0">
                          <a:solidFill>
                            <a:schemeClr val="accent1">
                              <a:lumMod val="75000"/>
                            </a:schemeClr>
                          </a:solidFill>
                          <a:latin typeface="Century Gothic" panose="020B0502020202020204" pitchFamily="34" charset="0"/>
                        </a:rPr>
                        <a:t>. on NWEA Math (Gr. 3-8)</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5%</a:t>
                      </a:r>
                    </a:p>
                  </a:txBody>
                  <a:tcPr marT="45719" marB="45719" anchor="ctr"/>
                </a:tc>
                <a:tc>
                  <a:txBody>
                    <a:bodyPr/>
                    <a:lstStyle/>
                    <a:p>
                      <a:pPr marL="0" marR="0" indent="0" algn="ctr" defTabSz="913913"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lumMod val="75000"/>
                            </a:schemeClr>
                          </a:solidFill>
                          <a:latin typeface="Century Gothic" panose="020B0502020202020204" pitchFamily="34" charset="0"/>
                        </a:rPr>
                        <a:t>Academic Support,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National Attainment </a:t>
                      </a:r>
                      <a:r>
                        <a:rPr lang="en-US" sz="1200" b="1" dirty="0" err="1" smtClean="0">
                          <a:solidFill>
                            <a:schemeClr val="accent1">
                              <a:lumMod val="75000"/>
                            </a:schemeClr>
                          </a:solidFill>
                          <a:latin typeface="Century Gothic" panose="020B0502020202020204" pitchFamily="34" charset="0"/>
                        </a:rPr>
                        <a:t>Pctl</a:t>
                      </a:r>
                      <a:r>
                        <a:rPr lang="en-US" sz="1200" b="1" dirty="0" smtClean="0">
                          <a:solidFill>
                            <a:schemeClr val="accent1">
                              <a:lumMod val="75000"/>
                            </a:schemeClr>
                          </a:solidFill>
                          <a:latin typeface="Century Gothic" panose="020B0502020202020204" pitchFamily="34" charset="0"/>
                        </a:rPr>
                        <a:t>. on NWEA Reading (Gr. 2)</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2.5%</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No influence</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National Attainment Percentile on NWEA Math (Gr. 2)</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2.5%</a:t>
                      </a:r>
                    </a:p>
                  </a:txBody>
                  <a:tcPr marT="45719" marB="45719" anchor="ctr"/>
                </a:tc>
                <a:tc>
                  <a:txBody>
                    <a:bodyPr/>
                    <a:lstStyle/>
                    <a:p>
                      <a:pPr algn="ctr"/>
                      <a:r>
                        <a:rPr lang="en-US" sz="1200" b="0" baseline="0" dirty="0" smtClean="0">
                          <a:solidFill>
                            <a:schemeClr val="accent1">
                              <a:lumMod val="75000"/>
                            </a:schemeClr>
                          </a:solidFill>
                          <a:latin typeface="Century Gothic" panose="020B0502020202020204" pitchFamily="34" charset="0"/>
                        </a:rPr>
                        <a:t>No influence</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Attendance Rate</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20%</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Student &amp; Parent Engagement, Gr. 6-8</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ELL Progress on ACCESS</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5%</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Limited Influence</a:t>
                      </a:r>
                    </a:p>
                  </a:txBody>
                  <a:tcPr marT="45719" marB="45719" anchor="ctr"/>
                </a:tc>
              </a:tr>
              <a:tr h="464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5</a:t>
                      </a:r>
                      <a:r>
                        <a:rPr lang="en-US" sz="1200" b="1" baseline="0" dirty="0" smtClean="0">
                          <a:solidFill>
                            <a:schemeClr val="accent1">
                              <a:lumMod val="75000"/>
                            </a:schemeClr>
                          </a:solidFill>
                          <a:latin typeface="Century Gothic" panose="020B0502020202020204" pitchFamily="34" charset="0"/>
                        </a:rPr>
                        <a:t> Essentials Survey</a:t>
                      </a:r>
                      <a:endParaRPr lang="en-US" sz="1200" b="1" dirty="0" smtClean="0">
                        <a:solidFill>
                          <a:schemeClr val="accent1">
                            <a:lumMod val="75000"/>
                          </a:schemeClr>
                        </a:solidFill>
                        <a:latin typeface="Century Gothic" panose="020B0502020202020204" pitchFamily="34" charset="0"/>
                      </a:endParaRP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10%</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Support an Organized School Environment through Student, Parent, Teacher Engagement</a:t>
                      </a:r>
                    </a:p>
                  </a:txBody>
                  <a:tcPr marT="45719" marB="45719" anchor="ctr"/>
                </a:tc>
              </a:tr>
              <a:tr h="380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latin typeface="Century Gothic" panose="020B0502020202020204" pitchFamily="34" charset="0"/>
                        </a:rPr>
                        <a:t>Data Quality Index</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5%</a:t>
                      </a:r>
                    </a:p>
                  </a:txBody>
                  <a:tcPr marT="45719" marB="45719" anchor="ctr"/>
                </a:tc>
                <a:tc>
                  <a:txBody>
                    <a:bodyPr/>
                    <a:lstStyle/>
                    <a:p>
                      <a:pPr algn="ctr"/>
                      <a:r>
                        <a:rPr lang="en-US" sz="1200" baseline="0" dirty="0" smtClean="0">
                          <a:solidFill>
                            <a:schemeClr val="accent1">
                              <a:lumMod val="75000"/>
                            </a:schemeClr>
                          </a:solidFill>
                          <a:latin typeface="Century Gothic" panose="020B0502020202020204" pitchFamily="34" charset="0"/>
                        </a:rPr>
                        <a:t>Some influence (can assist with Gr. 6-8 students turning in required paperwork)</a:t>
                      </a:r>
                    </a:p>
                  </a:txBody>
                  <a:tcPr marT="45719" marB="45719" anchor="ctr"/>
                </a:tc>
              </a:tr>
            </a:tbl>
          </a:graphicData>
        </a:graphic>
      </p:graphicFrame>
      <p:sp>
        <p:nvSpPr>
          <p:cNvPr id="3" name="Rectangle 2"/>
          <p:cNvSpPr/>
          <p:nvPr/>
        </p:nvSpPr>
        <p:spPr>
          <a:xfrm>
            <a:off x="457200" y="974725"/>
            <a:ext cx="8534400"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4403725"/>
            <a:ext cx="8534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5165725"/>
            <a:ext cx="85344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5775325"/>
            <a:ext cx="8534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15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1905000" y="0"/>
            <a:ext cx="7239000" cy="442317"/>
          </a:xfrm>
        </p:spPr>
        <p:txBody>
          <a:bodyPr>
            <a:noAutofit/>
          </a:bodyPr>
          <a:lstStyle/>
          <a:p>
            <a:pPr algn="r" defTabSz="912813"/>
            <a:r>
              <a:rPr lang="en-US" sz="2800" dirty="0" smtClean="0">
                <a:solidFill>
                  <a:srgbClr val="000000"/>
                </a:solidFill>
                <a:latin typeface="+mn-lt"/>
              </a:rPr>
              <a:t>We’re Driving Results</a:t>
            </a:r>
            <a:endParaRPr lang="en-US" sz="2800" dirty="0">
              <a:solidFill>
                <a:srgbClr val="000000"/>
              </a:solidFill>
              <a:latin typeface="+mn-lt"/>
            </a:endParaRPr>
          </a:p>
        </p:txBody>
      </p:sp>
      <p:sp>
        <p:nvSpPr>
          <p:cNvPr id="2" name="Slide Number Placeholder 1"/>
          <p:cNvSpPr>
            <a:spLocks noGrp="1"/>
          </p:cNvSpPr>
          <p:nvPr>
            <p:ph type="sldNum" sz="quarter" idx="12"/>
          </p:nvPr>
        </p:nvSpPr>
        <p:spPr>
          <a:xfrm>
            <a:off x="6705600" y="5822950"/>
            <a:ext cx="2133600" cy="365125"/>
          </a:xfrm>
        </p:spPr>
        <p:txBody>
          <a:bodyPr/>
          <a:lstStyle/>
          <a:p>
            <a:fld id="{32F13E06-0211-424B-A47E-BBD25FED956C}" type="slidenum">
              <a:rPr lang="en-US" smtClean="0"/>
              <a:pPr/>
              <a:t>8</a:t>
            </a:fld>
            <a:endParaRPr lang="en-US" dirty="0"/>
          </a:p>
        </p:txBody>
      </p:sp>
      <p:sp>
        <p:nvSpPr>
          <p:cNvPr id="10" name="TextBox 9"/>
          <p:cNvSpPr txBox="1"/>
          <p:nvPr/>
        </p:nvSpPr>
        <p:spPr>
          <a:xfrm>
            <a:off x="304800" y="1219200"/>
            <a:ext cx="4343400" cy="3123932"/>
          </a:xfrm>
          <a:prstGeom prst="rect">
            <a:avLst/>
          </a:prstGeom>
          <a:noFill/>
        </p:spPr>
        <p:txBody>
          <a:bodyPr wrap="square" rtlCol="0">
            <a:spAutoFit/>
          </a:bodyPr>
          <a:lstStyle/>
          <a:p>
            <a:pPr marL="285750" indent="-285750">
              <a:spcBef>
                <a:spcPts val="1200"/>
              </a:spcBef>
              <a:buFont typeface="Arial" pitchFamily="34" charset="0"/>
              <a:buChar char="•"/>
            </a:pPr>
            <a:r>
              <a:rPr lang="en-US" sz="1500" dirty="0" smtClean="0">
                <a:solidFill>
                  <a:schemeClr val="accent1">
                    <a:lumMod val="75000"/>
                  </a:schemeClr>
                </a:solidFill>
                <a:latin typeface="Century Gothic" pitchFamily="34" charset="0"/>
              </a:rPr>
              <a:t>CSI students made </a:t>
            </a:r>
            <a:r>
              <a:rPr lang="en-US" sz="1500" b="1" dirty="0" smtClean="0">
                <a:solidFill>
                  <a:schemeClr val="accent1">
                    <a:lumMod val="75000"/>
                  </a:schemeClr>
                </a:solidFill>
                <a:latin typeface="Century Gothic" pitchFamily="34" charset="0"/>
              </a:rPr>
              <a:t>2 years of academic gains </a:t>
            </a:r>
            <a:r>
              <a:rPr lang="en-US" sz="1500" dirty="0" smtClean="0">
                <a:solidFill>
                  <a:schemeClr val="accent1">
                    <a:lumMod val="75000"/>
                  </a:schemeClr>
                </a:solidFill>
                <a:latin typeface="Century Gothic" pitchFamily="34" charset="0"/>
              </a:rPr>
              <a:t>in SY13-14!</a:t>
            </a:r>
          </a:p>
          <a:p>
            <a:pPr marL="285750" indent="-285750">
              <a:spcBef>
                <a:spcPts val="1200"/>
              </a:spcBef>
              <a:buFont typeface="Arial" pitchFamily="34" charset="0"/>
              <a:buChar char="•"/>
            </a:pPr>
            <a:endParaRPr lang="en-US" sz="1500" dirty="0">
              <a:solidFill>
                <a:schemeClr val="accent1">
                  <a:lumMod val="75000"/>
                </a:schemeClr>
              </a:solidFill>
              <a:latin typeface="Century Gothic" pitchFamily="34" charset="0"/>
            </a:endParaRPr>
          </a:p>
          <a:p>
            <a:pPr marL="285750" indent="-285750">
              <a:spcBef>
                <a:spcPts val="1200"/>
              </a:spcBef>
              <a:buFont typeface="Arial" pitchFamily="34" charset="0"/>
              <a:buChar char="•"/>
            </a:pPr>
            <a:endParaRPr lang="en-US" sz="1500" dirty="0" smtClean="0">
              <a:solidFill>
                <a:schemeClr val="accent1">
                  <a:lumMod val="75000"/>
                </a:schemeClr>
              </a:solidFill>
              <a:latin typeface="Century Gothic" pitchFamily="34" charset="0"/>
            </a:endParaRPr>
          </a:p>
          <a:p>
            <a:pPr marL="285750" indent="-285750">
              <a:spcBef>
                <a:spcPts val="1200"/>
              </a:spcBef>
              <a:buFont typeface="Arial" pitchFamily="34" charset="0"/>
              <a:buChar char="•"/>
            </a:pPr>
            <a:endParaRPr lang="en-US" sz="1500" dirty="0">
              <a:solidFill>
                <a:schemeClr val="accent1">
                  <a:lumMod val="75000"/>
                </a:schemeClr>
              </a:solidFill>
              <a:latin typeface="Century Gothic" pitchFamily="34" charset="0"/>
            </a:endParaRPr>
          </a:p>
          <a:p>
            <a:pPr marL="285750" indent="-285750">
              <a:spcBef>
                <a:spcPts val="1200"/>
              </a:spcBef>
              <a:buFont typeface="Arial" pitchFamily="34" charset="0"/>
              <a:buChar char="•"/>
            </a:pPr>
            <a:endParaRPr lang="en-US" sz="1500" dirty="0" smtClean="0">
              <a:solidFill>
                <a:schemeClr val="accent1">
                  <a:lumMod val="75000"/>
                </a:schemeClr>
              </a:solidFill>
              <a:latin typeface="Century Gothic" pitchFamily="34" charset="0"/>
            </a:endParaRPr>
          </a:p>
          <a:p>
            <a:pPr marL="285750" indent="-285750">
              <a:spcBef>
                <a:spcPts val="1200"/>
              </a:spcBef>
              <a:buFont typeface="Arial" pitchFamily="34" charset="0"/>
              <a:buChar char="•"/>
            </a:pPr>
            <a:endParaRPr lang="en-US" sz="100" dirty="0" smtClean="0">
              <a:solidFill>
                <a:schemeClr val="accent1">
                  <a:lumMod val="75000"/>
                </a:schemeClr>
              </a:solidFill>
              <a:latin typeface="Century Gothic" pitchFamily="34" charset="0"/>
            </a:endParaRPr>
          </a:p>
          <a:p>
            <a:pPr marL="285750" indent="-285750">
              <a:spcBef>
                <a:spcPts val="1200"/>
              </a:spcBef>
              <a:buFont typeface="Arial" pitchFamily="34" charset="0"/>
              <a:buChar char="•"/>
            </a:pPr>
            <a:r>
              <a:rPr lang="en-US" sz="1500" dirty="0" smtClean="0">
                <a:solidFill>
                  <a:schemeClr val="accent1">
                    <a:lumMod val="75000"/>
                  </a:schemeClr>
                </a:solidFill>
                <a:latin typeface="Century Gothic" pitchFamily="34" charset="0"/>
              </a:rPr>
              <a:t>CSI students </a:t>
            </a:r>
            <a:r>
              <a:rPr lang="en-US" sz="1500" b="1" dirty="0" smtClean="0">
                <a:solidFill>
                  <a:schemeClr val="accent1">
                    <a:lumMod val="75000"/>
                  </a:schemeClr>
                </a:solidFill>
                <a:latin typeface="Century Gothic" pitchFamily="34" charset="0"/>
              </a:rPr>
              <a:t>met their NWEA growth targets </a:t>
            </a:r>
            <a:r>
              <a:rPr lang="en-US" sz="1500" dirty="0" smtClean="0">
                <a:solidFill>
                  <a:schemeClr val="accent1">
                    <a:lumMod val="75000"/>
                  </a:schemeClr>
                </a:solidFill>
                <a:latin typeface="Century Gothic" pitchFamily="34" charset="0"/>
              </a:rPr>
              <a:t>(73% in subject area of focus) at a rate significantly higher than the average</a:t>
            </a:r>
            <a:endParaRPr lang="en-US" sz="1600" dirty="0" smtClean="0">
              <a:solidFill>
                <a:schemeClr val="accent1">
                  <a:lumMod val="75000"/>
                </a:schemeClr>
              </a:solidFill>
              <a:latin typeface="Century Gothic" pitchFamily="34" charset="0"/>
            </a:endParaRPr>
          </a:p>
        </p:txBody>
      </p:sp>
      <p:sp>
        <p:nvSpPr>
          <p:cNvPr id="11" name="Rectangle 10"/>
          <p:cNvSpPr/>
          <p:nvPr/>
        </p:nvSpPr>
        <p:spPr>
          <a:xfrm>
            <a:off x="396240" y="457914"/>
            <a:ext cx="4267200" cy="68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Accelerate Student Achievement</a:t>
            </a:r>
            <a:endParaRPr lang="en-US" b="1" dirty="0"/>
          </a:p>
        </p:txBody>
      </p:sp>
      <p:sp>
        <p:nvSpPr>
          <p:cNvPr id="16" name="Rectangle 15"/>
          <p:cNvSpPr/>
          <p:nvPr/>
        </p:nvSpPr>
        <p:spPr>
          <a:xfrm>
            <a:off x="4800600" y="457200"/>
            <a:ext cx="4267200" cy="68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Increase Student &amp; Family Engagement</a:t>
            </a:r>
            <a:endParaRPr lang="en-US" b="1" dirty="0"/>
          </a:p>
        </p:txBody>
      </p:sp>
      <p:sp>
        <p:nvSpPr>
          <p:cNvPr id="5" name="Rectangle 4"/>
          <p:cNvSpPr/>
          <p:nvPr/>
        </p:nvSpPr>
        <p:spPr>
          <a:xfrm>
            <a:off x="4724400" y="1219200"/>
            <a:ext cx="4343400" cy="3939540"/>
          </a:xfrm>
          <a:prstGeom prst="rect">
            <a:avLst/>
          </a:prstGeom>
        </p:spPr>
        <p:txBody>
          <a:bodyPr wrap="square">
            <a:spAutoFit/>
          </a:bodyPr>
          <a:lstStyle/>
          <a:p>
            <a:pPr marL="285750" indent="-285750">
              <a:spcBef>
                <a:spcPts val="1200"/>
              </a:spcBef>
              <a:buFont typeface="Arial" pitchFamily="34" charset="0"/>
              <a:buChar char="•"/>
            </a:pPr>
            <a:r>
              <a:rPr lang="en-US" sz="1500" b="1" dirty="0">
                <a:solidFill>
                  <a:schemeClr val="accent1">
                    <a:lumMod val="75000"/>
                  </a:schemeClr>
                </a:solidFill>
                <a:latin typeface="Century Gothic" pitchFamily="34" charset="0"/>
              </a:rPr>
              <a:t>95.4% attendance rate </a:t>
            </a:r>
            <a:r>
              <a:rPr lang="en-US" sz="1500" dirty="0">
                <a:solidFill>
                  <a:schemeClr val="accent1">
                    <a:lumMod val="75000"/>
                  </a:schemeClr>
                </a:solidFill>
                <a:latin typeface="Century Gothic" pitchFamily="34" charset="0"/>
              </a:rPr>
              <a:t>in Middle School</a:t>
            </a:r>
          </a:p>
          <a:p>
            <a:pPr marL="742950" lvl="1" indent="-285750">
              <a:spcBef>
                <a:spcPts val="0"/>
              </a:spcBef>
              <a:buFont typeface="Arial" pitchFamily="34" charset="0"/>
              <a:buChar char="•"/>
            </a:pPr>
            <a:r>
              <a:rPr lang="en-US" sz="1500" dirty="0">
                <a:solidFill>
                  <a:schemeClr val="accent1">
                    <a:lumMod val="75000"/>
                  </a:schemeClr>
                </a:solidFill>
                <a:latin typeface="Century Gothic" pitchFamily="34" charset="0"/>
              </a:rPr>
              <a:t>0.94% higher than all CPS middle school students</a:t>
            </a:r>
          </a:p>
          <a:p>
            <a:pPr marL="285750" indent="-285750">
              <a:spcBef>
                <a:spcPts val="1200"/>
              </a:spcBef>
              <a:buFont typeface="Arial" pitchFamily="34" charset="0"/>
              <a:buChar char="•"/>
            </a:pPr>
            <a:r>
              <a:rPr lang="en-US" sz="1500" b="1" dirty="0" smtClean="0">
                <a:solidFill>
                  <a:schemeClr val="accent1">
                    <a:lumMod val="75000"/>
                  </a:schemeClr>
                </a:solidFill>
                <a:latin typeface="Century Gothic" pitchFamily="34" charset="0"/>
              </a:rPr>
              <a:t>78.5</a:t>
            </a:r>
            <a:r>
              <a:rPr lang="en-US" sz="1500" b="1" dirty="0">
                <a:solidFill>
                  <a:schemeClr val="accent1">
                    <a:lumMod val="75000"/>
                  </a:schemeClr>
                </a:solidFill>
                <a:latin typeface="Century Gothic" pitchFamily="34" charset="0"/>
              </a:rPr>
              <a:t>% of 3</a:t>
            </a:r>
            <a:r>
              <a:rPr lang="en-US" sz="1500" b="1" baseline="30000" dirty="0">
                <a:solidFill>
                  <a:schemeClr val="accent1">
                    <a:lumMod val="75000"/>
                  </a:schemeClr>
                </a:solidFill>
                <a:latin typeface="Century Gothic" pitchFamily="34" charset="0"/>
              </a:rPr>
              <a:t>rd</a:t>
            </a:r>
            <a:r>
              <a:rPr lang="en-US" sz="1500" b="1" dirty="0">
                <a:solidFill>
                  <a:schemeClr val="accent1">
                    <a:lumMod val="75000"/>
                  </a:schemeClr>
                </a:solidFill>
                <a:latin typeface="Century Gothic" pitchFamily="34" charset="0"/>
              </a:rPr>
              <a:t>-8</a:t>
            </a:r>
            <a:r>
              <a:rPr lang="en-US" sz="1500" b="1" baseline="30000" dirty="0">
                <a:solidFill>
                  <a:schemeClr val="accent1">
                    <a:lumMod val="75000"/>
                  </a:schemeClr>
                </a:solidFill>
                <a:latin typeface="Century Gothic" pitchFamily="34" charset="0"/>
              </a:rPr>
              <a:t>th</a:t>
            </a:r>
            <a:r>
              <a:rPr lang="en-US" sz="1500" b="1" dirty="0">
                <a:solidFill>
                  <a:schemeClr val="accent1">
                    <a:lumMod val="75000"/>
                  </a:schemeClr>
                </a:solidFill>
                <a:latin typeface="Century Gothic" pitchFamily="34" charset="0"/>
              </a:rPr>
              <a:t> graders on-track to graduate </a:t>
            </a:r>
            <a:r>
              <a:rPr lang="en-US" sz="1500" dirty="0">
                <a:solidFill>
                  <a:schemeClr val="accent1">
                    <a:lumMod val="75000"/>
                  </a:schemeClr>
                </a:solidFill>
                <a:latin typeface="Century Gothic" pitchFamily="34" charset="0"/>
              </a:rPr>
              <a:t>(vs. 70.7% </a:t>
            </a:r>
            <a:r>
              <a:rPr lang="en-US" sz="1500" dirty="0" smtClean="0">
                <a:solidFill>
                  <a:schemeClr val="accent1">
                    <a:lumMod val="75000"/>
                  </a:schemeClr>
                </a:solidFill>
                <a:latin typeface="Century Gothic" pitchFamily="34" charset="0"/>
              </a:rPr>
              <a:t>district-wide)</a:t>
            </a:r>
          </a:p>
          <a:p>
            <a:pPr marL="285750" indent="-285750">
              <a:spcBef>
                <a:spcPts val="1200"/>
              </a:spcBef>
              <a:buFont typeface="Arial" pitchFamily="34" charset="0"/>
              <a:buChar char="•"/>
            </a:pPr>
            <a:r>
              <a:rPr lang="en-US" sz="1500" dirty="0" smtClean="0">
                <a:solidFill>
                  <a:schemeClr val="accent1">
                    <a:lumMod val="75000"/>
                  </a:schemeClr>
                </a:solidFill>
                <a:latin typeface="Century Gothic" pitchFamily="34" charset="0"/>
              </a:rPr>
              <a:t>77% of students </a:t>
            </a:r>
            <a:r>
              <a:rPr lang="en-US" sz="1500" b="1" dirty="0" smtClean="0">
                <a:solidFill>
                  <a:schemeClr val="accent1">
                    <a:lumMod val="75000"/>
                  </a:schemeClr>
                </a:solidFill>
                <a:latin typeface="Century Gothic" pitchFamily="34" charset="0"/>
              </a:rPr>
              <a:t>believe in importance of college </a:t>
            </a:r>
            <a:r>
              <a:rPr lang="en-US" sz="1500" dirty="0" smtClean="0">
                <a:solidFill>
                  <a:schemeClr val="accent1">
                    <a:lumMod val="75000"/>
                  </a:schemeClr>
                </a:solidFill>
                <a:latin typeface="Century Gothic" pitchFamily="34" charset="0"/>
              </a:rPr>
              <a:t>vs. 49% of matched peers</a:t>
            </a:r>
          </a:p>
          <a:p>
            <a:pPr marL="285750" indent="-285750">
              <a:spcBef>
                <a:spcPts val="1200"/>
              </a:spcBef>
              <a:buFont typeface="Arial" pitchFamily="34" charset="0"/>
              <a:buChar char="•"/>
            </a:pPr>
            <a:r>
              <a:rPr lang="en-US" sz="1500" dirty="0" smtClean="0">
                <a:solidFill>
                  <a:schemeClr val="accent1">
                    <a:lumMod val="75000"/>
                  </a:schemeClr>
                </a:solidFill>
                <a:latin typeface="Century Gothic" pitchFamily="34" charset="0"/>
              </a:rPr>
              <a:t>80%+ of students who participated in a STEM-focused apprenticeship </a:t>
            </a:r>
            <a:r>
              <a:rPr lang="en-US" sz="1500" b="1" dirty="0" smtClean="0">
                <a:solidFill>
                  <a:schemeClr val="accent1">
                    <a:lumMod val="75000"/>
                  </a:schemeClr>
                </a:solidFill>
                <a:latin typeface="Century Gothic" pitchFamily="34" charset="0"/>
              </a:rPr>
              <a:t>expressed interest in pursuing a STEM career</a:t>
            </a:r>
            <a:r>
              <a:rPr lang="en-US" sz="1500" dirty="0" smtClean="0">
                <a:solidFill>
                  <a:schemeClr val="accent1">
                    <a:lumMod val="75000"/>
                  </a:schemeClr>
                </a:solidFill>
                <a:latin typeface="Century Gothic" pitchFamily="34" charset="0"/>
              </a:rPr>
              <a:t>, more than double the national rate</a:t>
            </a:r>
            <a:endParaRPr lang="en-US" sz="1500" dirty="0">
              <a:solidFill>
                <a:schemeClr val="accent1">
                  <a:lumMod val="75000"/>
                </a:schemeClr>
              </a:solidFill>
              <a:latin typeface="Century Gothic" pitchFamily="34" charset="0"/>
            </a:endParaRPr>
          </a:p>
          <a:p>
            <a:pPr marL="285750" indent="-285750">
              <a:spcBef>
                <a:spcPts val="1200"/>
              </a:spcBef>
              <a:buFont typeface="Arial" pitchFamily="34" charset="0"/>
              <a:buChar char="•"/>
            </a:pPr>
            <a:r>
              <a:rPr lang="en-US" sz="1500" b="1" dirty="0" smtClean="0">
                <a:solidFill>
                  <a:schemeClr val="accent1">
                    <a:lumMod val="75000"/>
                  </a:schemeClr>
                </a:solidFill>
                <a:latin typeface="Century Gothic" pitchFamily="34" charset="0"/>
              </a:rPr>
              <a:t>Greater parental attendance </a:t>
            </a:r>
            <a:r>
              <a:rPr lang="en-US" sz="1500" dirty="0" smtClean="0">
                <a:solidFill>
                  <a:schemeClr val="accent1">
                    <a:lumMod val="75000"/>
                  </a:schemeClr>
                </a:solidFill>
                <a:latin typeface="Century Gothic" pitchFamily="34" charset="0"/>
              </a:rPr>
              <a:t>at report card pick-up days and other school events</a:t>
            </a:r>
          </a:p>
        </p:txBody>
      </p:sp>
      <p:graphicFrame>
        <p:nvGraphicFramePr>
          <p:cNvPr id="15" name="Content Placeholder 4"/>
          <p:cNvGraphicFramePr>
            <a:graphicFrameLocks/>
          </p:cNvGraphicFramePr>
          <p:nvPr>
            <p:extLst>
              <p:ext uri="{D42A27DB-BD31-4B8C-83A1-F6EECF244321}">
                <p14:modId xmlns:p14="http://schemas.microsoft.com/office/powerpoint/2010/main" val="2828390477"/>
              </p:ext>
            </p:extLst>
          </p:nvPr>
        </p:nvGraphicFramePr>
        <p:xfrm>
          <a:off x="685800" y="4267200"/>
          <a:ext cx="39624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2971800" y="51054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Citizen Schools</a:t>
            </a:r>
          </a:p>
          <a:p>
            <a:pPr algn="ctr"/>
            <a:r>
              <a:rPr lang="en-US" sz="1200" dirty="0" err="1" smtClean="0"/>
              <a:t>Spr</a:t>
            </a:r>
            <a:r>
              <a:rPr lang="en-US" sz="1200" dirty="0" smtClean="0"/>
              <a:t> ‘14</a:t>
            </a:r>
            <a:endParaRPr lang="en-US" sz="1200" dirty="0"/>
          </a:p>
        </p:txBody>
      </p:sp>
      <p:sp>
        <p:nvSpPr>
          <p:cNvPr id="18" name="Rectangle 17"/>
          <p:cNvSpPr/>
          <p:nvPr/>
        </p:nvSpPr>
        <p:spPr>
          <a:xfrm>
            <a:off x="2209800" y="52578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National </a:t>
            </a:r>
            <a:r>
              <a:rPr lang="en-US" sz="1200" dirty="0" err="1" smtClean="0"/>
              <a:t>Avg</a:t>
            </a:r>
            <a:endParaRPr lang="en-US" sz="1200" dirty="0"/>
          </a:p>
        </p:txBody>
      </p:sp>
      <p:graphicFrame>
        <p:nvGraphicFramePr>
          <p:cNvPr id="19" name="Content Placeholder 4"/>
          <p:cNvGraphicFramePr>
            <a:graphicFrameLocks noGrp="1"/>
          </p:cNvGraphicFramePr>
          <p:nvPr>
            <p:ph idx="1"/>
            <p:extLst>
              <p:ext uri="{D42A27DB-BD31-4B8C-83A1-F6EECF244321}">
                <p14:modId xmlns:p14="http://schemas.microsoft.com/office/powerpoint/2010/main" val="4161090678"/>
              </p:ext>
            </p:extLst>
          </p:nvPr>
        </p:nvGraphicFramePr>
        <p:xfrm>
          <a:off x="762000" y="1676400"/>
          <a:ext cx="37338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1981200" y="2572294"/>
            <a:ext cx="822960" cy="46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National </a:t>
            </a:r>
            <a:r>
              <a:rPr lang="en-US" sz="1200" dirty="0" err="1" smtClean="0"/>
              <a:t>Avg</a:t>
            </a:r>
            <a:endParaRPr lang="en-US" sz="1200" dirty="0"/>
          </a:p>
        </p:txBody>
      </p:sp>
      <p:sp>
        <p:nvSpPr>
          <p:cNvPr id="21" name="Rectangle 20"/>
          <p:cNvSpPr/>
          <p:nvPr/>
        </p:nvSpPr>
        <p:spPr>
          <a:xfrm>
            <a:off x="2834640" y="2305594"/>
            <a:ext cx="822960" cy="46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Citizen Schools</a:t>
            </a:r>
          </a:p>
          <a:p>
            <a:pPr algn="ctr"/>
            <a:r>
              <a:rPr lang="en-US" sz="1200" dirty="0" err="1" smtClean="0"/>
              <a:t>Spr</a:t>
            </a:r>
            <a:r>
              <a:rPr lang="en-US" sz="1200" dirty="0" smtClean="0"/>
              <a:t> ‘14</a:t>
            </a:r>
            <a:endParaRPr lang="en-US" sz="1200" dirty="0"/>
          </a:p>
        </p:txBody>
      </p:sp>
    </p:spTree>
    <p:extLst>
      <p:ext uri="{BB962C8B-B14F-4D97-AF65-F5344CB8AC3E}">
        <p14:creationId xmlns:p14="http://schemas.microsoft.com/office/powerpoint/2010/main" val="3297302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953" y="-289917"/>
            <a:ext cx="6381750" cy="915293"/>
          </a:xfrm>
        </p:spPr>
        <p:txBody>
          <a:bodyPr>
            <a:normAutofit fontScale="90000"/>
          </a:bodyPr>
          <a:lstStyle/>
          <a:p>
            <a:pP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cxnSp>
        <p:nvCxnSpPr>
          <p:cNvPr id="20" name="Straight Connector 19"/>
          <p:cNvCxnSpPr/>
          <p:nvPr/>
        </p:nvCxnSpPr>
        <p:spPr>
          <a:xfrm>
            <a:off x="4572000" y="533103"/>
            <a:ext cx="0" cy="60200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9221" name="Picture 18" descr="google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31" y="1877318"/>
            <a:ext cx="1865690" cy="77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0" descr="new_aol_logo-thumb-240x320-2007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698848" cy="93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422" y="1957983"/>
            <a:ext cx="1606664" cy="6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848" y="2531120"/>
            <a:ext cx="1929190" cy="189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7" descr="Logo_Cognizant.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422" y="5591978"/>
            <a:ext cx="2005995" cy="60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9457" y="5416175"/>
            <a:ext cx="1194405" cy="95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3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986" y="4285454"/>
            <a:ext cx="178026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4" descr="https://encrypted-tbn3.google.com/images?q=tbn:ANd9GcQf40AUa7ojokf7Tr9yt24-R3XUbWAVqyTOiI9zqi-MWz-KWVVAf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202" y="2953047"/>
            <a:ext cx="1569357" cy="11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5800" y="649389"/>
            <a:ext cx="888494" cy="87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AutoShape 33" descr="data:image/jpeg;base64,/9j/4AAQSkZJRgABAQAAAQABAAD/2wCEAAkGBwgHBgkIBwgKCgkLDRYPDQwMDRsUFRAWIB0iIiAdHx8kKDQsJCYxJx8fLT0tMTU3Ojo6Iys/RD84QzQ5OjcBCgoKDQwNGg8PGjclHyU3Nzc3Nzc3Nzc3Nzc3Nzc3Nzc3Nzc3Nzc3Nzc3Nzc3Nzc3Nzc3Nzc3Nzc3Nzc3Nzc3N//AABEIAJcAlwMBIgACEQEDEQH/xAAbAAACAwEBAQAAAAAAAAAAAAAAAgEFBgQHA//EADsQAAEEAQMCBAQDBQYHAAAAAAEAAgMRBAUGEiExBxNBURQiYXEygZEVI0KhsQgkNnSSwRYXGHOCsrP/xAAZAQEBAQEBAQAAAAAAAAAAAAAAAQIDBAX/xAAjEQADAAICAQMFAAAAAAAAAAAAARECEiExAxNBUSMzQmFx/9oADAMBAAIRAxEAPwDx1CmkUvoHGioTUikFFU0ppSoKLSE1KKQEKE1IpBRVKalFIKQhTSlUUVQmpFIKKpU0ilBSKQmpQgGpFJqRSpkWkUmpFIBaRSakUgFpFKTQFk0PcqaQC0ik1IpALSKTUikAtIpSKd+Eg/bqppBRaRSakUgFpFJqRQQC0hNSlBRkJqRS0YFUJ6RR9BZ9B7oBVPBxYZAxxY0gOeGmgfqVod2bP1LarcJ2ovhe3MjLmmIk8SKsH9VvNrxs/wCQ+uO4tvlOSa70RS55ZpKo0k3wZ/wRxMfK3txyoY5mtxJHNEjQ4A20X1+hKzO8oIsXdusQQRtjhjy3hjGig0fT2C13gT/jh3+Sk/q1Z7dTQ7xD1AOAIOp0QfX5wsr7j/hr8UZx8b4yBIxzCQCA5pFg9ikpes/2gmMZqehcWtH92lHQegcyliYNn6lNs+XdEbofgo3lpYXfOQHcSf1Wsc00mzLxaZnmMdI7jGx73d+LGlx/QLq0iNk2rafG8B0b8uJrmnqCC8Ahei+ATGndGeS0EjE6Ejt8yxsrQ3fjg0AAa1QA/wC+jyra+CpcJmu8ecHFw9xab8JjxQeZiHn5bA0Op1DsvNPLd5fmcHeXdc+Jq/a+1r1T+0F/iHS/8o7/ANl2ZcbP+n6A8G3bXdvXze/3WccpgitXJnjqFodobT1Dd2Zk42nPhY6CLzHOlJA70B+ao5Y3RTSRPFPjcWuHsQaK61Vox+z5IpPSKVIIhPSEFGpFJ6RSpiiUpB4uDh3BtNSKSCmu8Qt6R7uj01kOFJjDEjIfzcDyca7V6dEaVvSPA8PdR2u7Ce+XKc/hOHjiA+rsd7FLI0uvTtLz9UkdHp2HPlPb+JsTC6vv7LGmKUN7um08DXBu+DZq8KQC/Xq1Zvd8wj3vqmRHT+Ge57evQ061xZ2m6no00fx2Lk4MpssLwWOI7GilydK1DFxIsvKwsiLHlrhM+MhryRfQ+qixW217G3EL/wARt4RbxzNPngxJMZuLA5jmyOB5FxBNV6dE+LvSPH8OZ9qfBSOmke+sjkA0Nc/kene/RZzTtKz9Ue5mm4U+U5v4hEwu4/dTqOk6hpcjI9Swp8V7xbRKyuQ+iumPGI2y7Lvw63ZHtDWJ8yfEfkxzQeWWxuAIN2D1VTjZQzN1wZrm+WJtTZMRf4Q6UO/3Xw0/Tc3U5jDp2JPkyDu2JhdX39k+p6NqOlmMangT4vmXw81lcq9kax2fyxsz0Dx/c124tMaHAkYhuj2+dUMu9o5PDmPagwniVrx+/wCQ4cA7l2736LO4WBqOsTlmFj5WbM0AHiC8tHpZ9EalpGo6U5rdTwcjFLvw+bGRaiwxSWLfQeTtRfeHG8IdnajmZM+HJksyIAyo3AEOBsd/RZSd5mnmnIDTLI55aPSzdfzRSKW1ik6Z2cglIpPSKVJRKQnpCCj0ik1IpUxRaRSakUgohsD5R19F7vuTU4/DPaGm4mi4cT8iYhnmSDoXBtue6u5/NeFFocCCOhXr2l7y2xuvb0Gjb1uHIhAqZ1ta8joHte3sfcH+a4+ZPh+x18TXJ5/u7duo7s+EdqccAfiteGuhaRYdXcX9FvvEXr4U7c6+sP8A8ysdv3D2rhyYUW08j4gcX/EvMrnm7HHv0Hr2V9vXcOk6j4eaJpuJmMlzMcxebE27bTCD/NRpN4xFvdNH4UZePkbGn03Rc3GxNbBeXmRoc4OJ+VxbduFdLWG8Uot04+Rjf8UuinDGPGPkQspr/Uj7/Rde09J2Rk6TjZOra5NgamxzvMaycsI69K6dOgHZfbxX3bpmv4+DpWkOkyIcN/N2Q+6eeJaACep6HqVnFfU4RW1pybDUM2Hw22Dgv0jEhky8ngHSOb0c8ttznV3+gXlm7t46nuvHxGapHjh2K57mPhaW3yruL+i3O3957d3DtuPb29Wljog1rZjYa8N/C4Ob1a4LKb9wdo4UWFHtPIOQ8uecl5mc/p049+g9U8aVjXIzfHD4PQ9d1FnhlszToNHxIpMnJIa6R4NF/G3PdXc+wU7L18eJOjarpW4MKEvhDfnjaeJDrpw9nAj3VRou8Ntbn25Doe9rjngA4zklrXkdA4Ob1a6u4/qvrk7s2lsvRMjC2aTk5uQD+8Di8B1UHPc729AP0WNX1OTey7vB5BkwHHyZ4C7kYpHR8vfiav8AkkpO4l73PcSXOJJJ7k+qil7IeWi0ik1IpBRaQmpCCj0ik9IpahiiUik9K82kcafU8fBy9OxMiKSQukll5cmRtbZqiB2aVHxyVclBSK+n5rRxPwcrAn1PJ0zGgxcd4jjixy5pyJXAkNJJNNDQXGuqTHfh6vDnQO03ExZYcaTIhmxQ5tFgstcCTYIsfdTYsM/VDqiv60tJr+l4uJt3SJ4GcMviG5pJPVz2CRl/ZppdWPt2I7ejjdGDq+dlQsicSf7uxwJoj3LW8j9CFN12NWZGkcVeZGoaZhzPgw9IxcrGicWmbK5GSau7rBAbfcAdl2ZGnYWk5etzuxW5MGMII8WKeyC+YNk60QSWsDh+aryGpl+N/mgAdOldOy1eLp2Lq2NhSSaezBll1BkDBEXhs8dW8hrj6e491On/ALP1TVZcR2i4uPgt81z8uLm10EbQ6nkkkeg6etqbourMmR9P1RSvXsxtFxseKfBgy9RmhZNN8RZZAHC2sDQRbqokn3Xbi6fg6kMLMZhsx/iYcyN8DCeAlij5Ne2/Q2OnuFdiQytIpaTQNLxJNJysjMj8zIyceY4TCSOPlst0n+oBo/NcDsWHF0GOaZnLKzZLgvvHEzoXf+Tun2BTZMkZVUik9IpahKJSE9ISCjUik9IpUxRKVjo2RDiR6jJI/jM7CfDAK7ufTT9vltcNIpJRYWenvxsrR5NLyMpmJMMoZMMkt+W/5OJa4gGj2INV3C+rHYWmYc+LFmR5OXmhsM88LXeXBDYLgCQC5xr0FAD3XBhYE+b5roRG2OIAyyyyCNkYPa3Hp19lY4O28rIyMiKaSCFsWMcgSGdnCRpvgWuui0npY7LDSXubTb9ju/aul5WfrTtQLn4bp4snEiANSmK2NZ9A5pF/QFfHG19kUml5OVI6aX4ybLzeDaILh5bQPs0EgfUKvx9BzshsfAQB0xIhjfkMa6aunyAn5uvYjv6L54+kZc+Ec4CKPFDnNEs0zYw5zatos9T17LOuJd8joj03S8aUT5OrY0+G0hzYsZrzNKB2aQQAy+xJPT6rqy9x5B050mJlOx83KzHz5AhscWhoawX6irXxy9sZmP8ACNjkgmfPj+c8MnZUQ72430bVHkenVV+bp8+E2OSQxSQy35c0ErZI3V0IDh6j2VSTDbReSa1BLrePrsmW74yPAefLPI8ckNcxoHoAbD+nQUVxya1PqegZmn6nnzOmje2bFc8n95fRzHV6fhcL9QUmnaP8XoeXmh7GOjyGQtfLKI429LdyJ+nH9Vz/ALFz/jZsMwgSQt5yOdI0RsYRYcX/AIeJBFG+qa4jbI7tSjwdayxqLNTxMXzGME8OTzD4nBoaeIDTzHSxXuvphangM1vSoWSOi0vDbJD50jfmd5jXB8hA7WSOnoAFXfsTPdlY+NFG2d+Q1zoHQPa9kgbd8XDoaopv2FmF0tuxRHCAZZjlM8qMn+Fz7oO6Hp3VikbGzO3D1PDfuaF0khx9LihfiRHiT5cXBzQaHWyTyP1Kq9ZzG5+e+WJpjx2NEWPGf4Im9Gj9Ov3JXzzcOfBn8nJZxfxDgQ4Oa5p6ggjoR9QvhSqxXaMvN9CUik9IpaM0SkJ6Qgo1IpNSKVMUWkAdU1IpUUuNEZk/CTjEODkslcG5GFlENHy9WvskepIsGwuyeLBbi67HpU0ZaY4GAGXkA0HnJ5Zcbc3kKHqVmy2xR6hBF9T1XN4Vm1nDaYTcLS9UiyIxprsLHZ5kOVNN5005a228W38nzelClm9Ye12FpeFHM1zIcXm9zXXUsji55P1ALf0VfX0RSLxpB+SmqzGTjXtQfgz4LmeUyCHGlexzMnHA4Vd12a01YPVU+vRYjJcZmK2KOYxk5MOPM6SGOSz0aST/AA0SLNHoqygBVKaVWEDzpY5j2HRdMwYJWlzzJkzUejXvdwaD7U1g/wBS0E2VBlM1TD0+LByXDLiYxmTJwEmPFHwYWnkAacCav+IFY6lBaD3UeCZV5Iag6gzEE8bJcGP4TCl8luHy4iaYhpAJJ5ULsjovnp7mZG3cPFxcbTZ3wyyvyGZcvAtLiOLh8zbHEVfWqKzlIIvunpoeoWmtu+LkdJFNhGDCYzGjEFtDgbPyBxJIBJ6qppNSKWkojDyotIpNSKVJRaQmQgoyEyFqGaKhPShIKKhMhISioTKUhaIhMppISiITqEgoqEyEgoqEyEhaKhMhIKKpUoSCjIUIQyCEIQEoQhACEIQAhCEAIQhACEIQAhCEBClCEKCEIQH/2Q=="/>
          <p:cNvSpPr>
            <a:spLocks noChangeAspect="1" noChangeArrowheads="1"/>
          </p:cNvSpPr>
          <p:nvPr/>
        </p:nvSpPr>
        <p:spPr bwMode="auto">
          <a:xfrm>
            <a:off x="207131" y="-504230"/>
            <a:ext cx="29028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endParaRPr lang="en-US"/>
          </a:p>
        </p:txBody>
      </p:sp>
      <p:sp>
        <p:nvSpPr>
          <p:cNvPr id="9235" name="AutoShape 35" descr="data:image/jpeg;base64,/9j/4AAQSkZJRgABAQAAAQABAAD/2wCEAAkGBwgHBgkIBwgKCgkLDRYPDQwMDRsUFRAWIB0iIiAdHx8kKDQsJCYxJx8fLT0tMTU3Ojo6Iys/RD84QzQ5OjcBCgoKDQwNGg8PGjclHyU3Nzc3Nzc3Nzc3Nzc3Nzc3Nzc3Nzc3Nzc3Nzc3Nzc3Nzc3Nzc3Nzc3Nzc3Nzc3Nzc3N//AABEIAJcAlwMBIgACEQEDEQH/xAAbAAACAwEBAQAAAAAAAAAAAAAAAgEFBgQHA//EADsQAAEEAQMCBAQDBQYHAAAAAAEAAgMRBAUGEiExBxNBURQiYXEygZEVI0KhsQgkNnSSwRYXGHOCsrP/xAAZAQEBAQEBAQAAAAAAAAAAAAAAAQIDBAX/xAAjEQADAAICAQMFAAAAAAAAAAAAARECEiExAxNBUSMzQmFx/9oADAMBAAIRAxEAPwDx1CmkUvoHGioTUikFFU0ppSoKLSE1KKQEKE1IpBRVKalFIKQhTSlUUVQmpFIKKpU0ilBSKQmpQgGpFJqRSpkWkUmpFIBaRSakUgFpFKTQFk0PcqaQC0ik1IpALSKTUikAtIpSKd+Eg/bqppBRaRSakUgFpFJqRQQC0hNSlBRkJqRS0YFUJ6RR9BZ9B7oBVPBxYZAxxY0gOeGmgfqVod2bP1LarcJ2ovhe3MjLmmIk8SKsH9VvNrxs/wCQ+uO4tvlOSa70RS55ZpKo0k3wZ/wRxMfK3txyoY5mtxJHNEjQ4A20X1+hKzO8oIsXdusQQRtjhjy3hjGig0fT2C13gT/jh3+Sk/q1Z7dTQ7xD1AOAIOp0QfX5wsr7j/hr8UZx8b4yBIxzCQCA5pFg9ikpes/2gmMZqehcWtH92lHQegcyliYNn6lNs+XdEbofgo3lpYXfOQHcSf1Wsc00mzLxaZnmMdI7jGx73d+LGlx/QLq0iNk2rafG8B0b8uJrmnqCC8Ahei+ATGndGeS0EjE6Ejt8yxsrQ3fjg0AAa1QA/wC+jyra+CpcJmu8ecHFw9xab8JjxQeZiHn5bA0Op1DsvNPLd5fmcHeXdc+Jq/a+1r1T+0F/iHS/8o7/ANl2ZcbP+n6A8G3bXdvXze/3WccpgitXJnjqFodobT1Dd2Zk42nPhY6CLzHOlJA70B+ao5Y3RTSRPFPjcWuHsQaK61Vox+z5IpPSKVIIhPSEFGpFJ6RSpiiUpB4uDh3BtNSKSCmu8Qt6R7uj01kOFJjDEjIfzcDyca7V6dEaVvSPA8PdR2u7Ce+XKc/hOHjiA+rsd7FLI0uvTtLz9UkdHp2HPlPb+JsTC6vv7LGmKUN7um08DXBu+DZq8KQC/Xq1Zvd8wj3vqmRHT+Ge57evQ061xZ2m6no00fx2Lk4MpssLwWOI7GilydK1DFxIsvKwsiLHlrhM+MhryRfQ+qixW217G3EL/wARt4RbxzNPngxJMZuLA5jmyOB5FxBNV6dE+LvSPH8OZ9qfBSOmke+sjkA0Nc/kene/RZzTtKz9Ue5mm4U+U5v4hEwu4/dTqOk6hpcjI9Swp8V7xbRKyuQ+iumPGI2y7Lvw63ZHtDWJ8yfEfkxzQeWWxuAIN2D1VTjZQzN1wZrm+WJtTZMRf4Q6UO/3Xw0/Tc3U5jDp2JPkyDu2JhdX39k+p6NqOlmMangT4vmXw81lcq9kax2fyxsz0Dx/c124tMaHAkYhuj2+dUMu9o5PDmPagwniVrx+/wCQ4cA7l2736LO4WBqOsTlmFj5WbM0AHiC8tHpZ9EalpGo6U5rdTwcjFLvw+bGRaiwxSWLfQeTtRfeHG8IdnajmZM+HJksyIAyo3AEOBsd/RZSd5mnmnIDTLI55aPSzdfzRSKW1ik6Z2cglIpPSKVJRKQnpCCj0ik1IpUxRaRSakUgohsD5R19F7vuTU4/DPaGm4mi4cT8iYhnmSDoXBtue6u5/NeFFocCCOhXr2l7y2xuvb0Gjb1uHIhAqZ1ta8joHte3sfcH+a4+ZPh+x18TXJ5/u7duo7s+EdqccAfiteGuhaRYdXcX9FvvEXr4U7c6+sP8A8ysdv3D2rhyYUW08j4gcX/EvMrnm7HHv0Hr2V9vXcOk6j4eaJpuJmMlzMcxebE27bTCD/NRpN4xFvdNH4UZePkbGn03Rc3GxNbBeXmRoc4OJ+VxbduFdLWG8Uot04+Rjf8UuinDGPGPkQspr/Uj7/Rde09J2Rk6TjZOra5NgamxzvMaycsI69K6dOgHZfbxX3bpmv4+DpWkOkyIcN/N2Q+6eeJaACep6HqVnFfU4RW1pybDUM2Hw22Dgv0jEhky8ngHSOb0c8ttznV3+gXlm7t46nuvHxGapHjh2K57mPhaW3yruL+i3O3957d3DtuPb29Wljog1rZjYa8N/C4Ob1a4LKb9wdo4UWFHtPIOQ8uecl5mc/p049+g9U8aVjXIzfHD4PQ9d1FnhlszToNHxIpMnJIa6R4NF/G3PdXc+wU7L18eJOjarpW4MKEvhDfnjaeJDrpw9nAj3VRou8Ntbn25Doe9rjngA4zklrXkdA4Ob1a6u4/qvrk7s2lsvRMjC2aTk5uQD+8Di8B1UHPc729AP0WNX1OTey7vB5BkwHHyZ4C7kYpHR8vfiav8AkkpO4l73PcSXOJJJ7k+qil7IeWi0ik1IpBRaQmpCCj0ik9IpahiiUik9K82kcafU8fBy9OxMiKSQukll5cmRtbZqiB2aVHxyVclBSK+n5rRxPwcrAn1PJ0zGgxcd4jjixy5pyJXAkNJJNNDQXGuqTHfh6vDnQO03ExZYcaTIhmxQ5tFgstcCTYIsfdTYsM/VDqiv60tJr+l4uJt3SJ4GcMviG5pJPVz2CRl/ZppdWPt2I7ejjdGDq+dlQsicSf7uxwJoj3LW8j9CFN12NWZGkcVeZGoaZhzPgw9IxcrGicWmbK5GSau7rBAbfcAdl2ZGnYWk5etzuxW5MGMII8WKeyC+YNk60QSWsDh+aryGpl+N/mgAdOldOy1eLp2Lq2NhSSaezBll1BkDBEXhs8dW8hrj6e491On/ALP1TVZcR2i4uPgt81z8uLm10EbQ6nkkkeg6etqbourMmR9P1RSvXsxtFxseKfBgy9RmhZNN8RZZAHC2sDQRbqokn3Xbi6fg6kMLMZhsx/iYcyN8DCeAlij5Ne2/Q2OnuFdiQytIpaTQNLxJNJysjMj8zIyceY4TCSOPlst0n+oBo/NcDsWHF0GOaZnLKzZLgvvHEzoXf+Tun2BTZMkZVUik9IpahKJSE9ISCjUik9IpUxRKVjo2RDiR6jJI/jM7CfDAK7ufTT9vltcNIpJRYWenvxsrR5NLyMpmJMMoZMMkt+W/5OJa4gGj2INV3C+rHYWmYc+LFmR5OXmhsM88LXeXBDYLgCQC5xr0FAD3XBhYE+b5roRG2OIAyyyyCNkYPa3Hp19lY4O28rIyMiKaSCFsWMcgSGdnCRpvgWuui0npY7LDSXubTb9ju/aul5WfrTtQLn4bp4snEiANSmK2NZ9A5pF/QFfHG19kUml5OVI6aX4ybLzeDaILh5bQPs0EgfUKvx9BzshsfAQB0xIhjfkMa6aunyAn5uvYjv6L54+kZc+Ec4CKPFDnNEs0zYw5zatos9T17LOuJd8joj03S8aUT5OrY0+G0hzYsZrzNKB2aQQAy+xJPT6rqy9x5B050mJlOx83KzHz5AhscWhoawX6irXxy9sZmP8ACNjkgmfPj+c8MnZUQ72430bVHkenVV+bp8+E2OSQxSQy35c0ErZI3V0IDh6j2VSTDbReSa1BLrePrsmW74yPAefLPI8ckNcxoHoAbD+nQUVxya1PqegZmn6nnzOmje2bFc8n95fRzHV6fhcL9QUmnaP8XoeXmh7GOjyGQtfLKI429LdyJ+nH9Vz/ALFz/jZsMwgSQt5yOdI0RsYRYcX/AIeJBFG+qa4jbI7tSjwdayxqLNTxMXzGME8OTzD4nBoaeIDTzHSxXuvphangM1vSoWSOi0vDbJD50jfmd5jXB8hA7WSOnoAFXfsTPdlY+NFG2d+Q1zoHQPa9kgbd8XDoaopv2FmF0tuxRHCAZZjlM8qMn+Fz7oO6Hp3VikbGzO3D1PDfuaF0khx9LihfiRHiT5cXBzQaHWyTyP1Kq9ZzG5+e+WJpjx2NEWPGf4Im9Gj9Ov3JXzzcOfBn8nJZxfxDgQ4Oa5p6ggjoR9QvhSqxXaMvN9CUik9IpaM0SkJ6Qgo1IpNSKVMUWkAdU1IpUUuNEZk/CTjEODkslcG5GFlENHy9WvskepIsGwuyeLBbi67HpU0ZaY4GAGXkA0HnJ5Zcbc3kKHqVmy2xR6hBF9T1XN4Vm1nDaYTcLS9UiyIxprsLHZ5kOVNN5005a228W38nzelClm9Ye12FpeFHM1zIcXm9zXXUsji55P1ALf0VfX0RSLxpB+SmqzGTjXtQfgz4LmeUyCHGlexzMnHA4Vd12a01YPVU+vRYjJcZmK2KOYxk5MOPM6SGOSz0aST/AA0SLNHoqygBVKaVWEDzpY5j2HRdMwYJWlzzJkzUejXvdwaD7U1g/wBS0E2VBlM1TD0+LByXDLiYxmTJwEmPFHwYWnkAacCav+IFY6lBaD3UeCZV5Iag6gzEE8bJcGP4TCl8luHy4iaYhpAJJ5ULsjovnp7mZG3cPFxcbTZ3wyyvyGZcvAtLiOLh8zbHEVfWqKzlIIvunpoeoWmtu+LkdJFNhGDCYzGjEFtDgbPyBxJIBJ6qppNSKWkojDyotIpNSKVJRaQmQgoyEyFqGaKhPShIKKhMhISioTKUhaIhMppISiITqEgoqEyEgoqEyEhaKhMhIKKpUoSCjIUIQyCEIQEoQhACEIQAhCEAIQhACEIQAhCEBClCEKCEIQH/2Q=="/>
          <p:cNvSpPr>
            <a:spLocks noChangeAspect="1" noChangeArrowheads="1"/>
          </p:cNvSpPr>
          <p:nvPr/>
        </p:nvSpPr>
        <p:spPr bwMode="auto">
          <a:xfrm>
            <a:off x="352274" y="-361355"/>
            <a:ext cx="29028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endParaRPr lang="en-US"/>
          </a:p>
        </p:txBody>
      </p:sp>
      <p:sp>
        <p:nvSpPr>
          <p:cNvPr id="9236" name="AutoShape 37" descr="data:image/jpeg;base64,/9j/4AAQSkZJRgABAQAAAQABAAD/2wCEAAkGBwgHBgkIBwgKCgkLDRYPDQwMDRsUFRAWIB0iIiAdHx8kKDQsJCYxJx8fLT0tMTU3Ojo6Iys/RD84QzQ5OjcBCgoKDQwNGg8PGjclHyU3Nzc3Nzc3Nzc3Nzc3Nzc3Nzc3Nzc3Nzc3Nzc3Nzc3Nzc3Nzc3Nzc3Nzc3Nzc3Nzc3N//AABEIAJcAlwMBIgACEQEDEQH/xAAbAAACAwEBAQAAAAAAAAAAAAAAAgEFBgQHA//EADsQAAEEAQMCBAQDBQYHAAAAAAEAAgMRBAUGEiExBxNBURQiYXEygZEVI0KhsQgkNnSSwRYXGHOCsrP/xAAZAQEBAQEBAQAAAAAAAAAAAAAAAQIDBAX/xAAjEQADAAICAQMFAAAAAAAAAAAAARECEiExAxNBUSMzQmFx/9oADAMBAAIRAxEAPwDx1CmkUvoHGioTUikFFU0ppSoKLSE1KKQEKE1IpBRVKalFIKQhTSlUUVQmpFIKKpU0ilBSKQmpQgGpFJqRSpkWkUmpFIBaRSakUgFpFKTQFk0PcqaQC0ik1IpALSKTUikAtIpSKd+Eg/bqppBRaRSakUgFpFJqRQQC0hNSlBRkJqRS0YFUJ6RR9BZ9B7oBVPBxYZAxxY0gOeGmgfqVod2bP1LarcJ2ovhe3MjLmmIk8SKsH9VvNrxs/wCQ+uO4tvlOSa70RS55ZpKo0k3wZ/wRxMfK3txyoY5mtxJHNEjQ4A20X1+hKzO8oIsXdusQQRtjhjy3hjGig0fT2C13gT/jh3+Sk/q1Z7dTQ7xD1AOAIOp0QfX5wsr7j/hr8UZx8b4yBIxzCQCA5pFg9ikpes/2gmMZqehcWtH92lHQegcyliYNn6lNs+XdEbofgo3lpYXfOQHcSf1Wsc00mzLxaZnmMdI7jGx73d+LGlx/QLq0iNk2rafG8B0b8uJrmnqCC8Ahei+ATGndGeS0EjE6Ejt8yxsrQ3fjg0AAa1QA/wC+jyra+CpcJmu8ecHFw9xab8JjxQeZiHn5bA0Op1DsvNPLd5fmcHeXdc+Jq/a+1r1T+0F/iHS/8o7/ANl2ZcbP+n6A8G3bXdvXze/3WccpgitXJnjqFodobT1Dd2Zk42nPhY6CLzHOlJA70B+ao5Y3RTSRPFPjcWuHsQaK61Vox+z5IpPSKVIIhPSEFGpFJ6RSpiiUpB4uDh3BtNSKSCmu8Qt6R7uj01kOFJjDEjIfzcDyca7V6dEaVvSPA8PdR2u7Ce+XKc/hOHjiA+rsd7FLI0uvTtLz9UkdHp2HPlPb+JsTC6vv7LGmKUN7um08DXBu+DZq8KQC/Xq1Zvd8wj3vqmRHT+Ge57evQ061xZ2m6no00fx2Lk4MpssLwWOI7GilydK1DFxIsvKwsiLHlrhM+MhryRfQ+qixW217G3EL/wARt4RbxzNPngxJMZuLA5jmyOB5FxBNV6dE+LvSPH8OZ9qfBSOmke+sjkA0Nc/kene/RZzTtKz9Ue5mm4U+U5v4hEwu4/dTqOk6hpcjI9Swp8V7xbRKyuQ+iumPGI2y7Lvw63ZHtDWJ8yfEfkxzQeWWxuAIN2D1VTjZQzN1wZrm+WJtTZMRf4Q6UO/3Xw0/Tc3U5jDp2JPkyDu2JhdX39k+p6NqOlmMangT4vmXw81lcq9kax2fyxsz0Dx/c124tMaHAkYhuj2+dUMu9o5PDmPagwniVrx+/wCQ4cA7l2736LO4WBqOsTlmFj5WbM0AHiC8tHpZ9EalpGo6U5rdTwcjFLvw+bGRaiwxSWLfQeTtRfeHG8IdnajmZM+HJksyIAyo3AEOBsd/RZSd5mnmnIDTLI55aPSzdfzRSKW1ik6Z2cglIpPSKVJRKQnpCCj0ik1IpUxRaRSakUgohsD5R19F7vuTU4/DPaGm4mi4cT8iYhnmSDoXBtue6u5/NeFFocCCOhXr2l7y2xuvb0Gjb1uHIhAqZ1ta8joHte3sfcH+a4+ZPh+x18TXJ5/u7duo7s+EdqccAfiteGuhaRYdXcX9FvvEXr4U7c6+sP8A8ysdv3D2rhyYUW08j4gcX/EvMrnm7HHv0Hr2V9vXcOk6j4eaJpuJmMlzMcxebE27bTCD/NRpN4xFvdNH4UZePkbGn03Rc3GxNbBeXmRoc4OJ+VxbduFdLWG8Uot04+Rjf8UuinDGPGPkQspr/Uj7/Rde09J2Rk6TjZOra5NgamxzvMaycsI69K6dOgHZfbxX3bpmv4+DpWkOkyIcN/N2Q+6eeJaACep6HqVnFfU4RW1pybDUM2Hw22Dgv0jEhky8ngHSOb0c8ttznV3+gXlm7t46nuvHxGapHjh2K57mPhaW3yruL+i3O3957d3DtuPb29Wljog1rZjYa8N/C4Ob1a4LKb9wdo4UWFHtPIOQ8uecl5mc/p049+g9U8aVjXIzfHD4PQ9d1FnhlszToNHxIpMnJIa6R4NF/G3PdXc+wU7L18eJOjarpW4MKEvhDfnjaeJDrpw9nAj3VRou8Ntbn25Doe9rjngA4zklrXkdA4Ob1a6u4/qvrk7s2lsvRMjC2aTk5uQD+8Di8B1UHPc729AP0WNX1OTey7vB5BkwHHyZ4C7kYpHR8vfiav8AkkpO4l73PcSXOJJJ7k+qil7IeWi0ik1IpBRaQmpCCj0ik9IpahiiUik9K82kcafU8fBy9OxMiKSQukll5cmRtbZqiB2aVHxyVclBSK+n5rRxPwcrAn1PJ0zGgxcd4jjixy5pyJXAkNJJNNDQXGuqTHfh6vDnQO03ExZYcaTIhmxQ5tFgstcCTYIsfdTYsM/VDqiv60tJr+l4uJt3SJ4GcMviG5pJPVz2CRl/ZppdWPt2I7ejjdGDq+dlQsicSf7uxwJoj3LW8j9CFN12NWZGkcVeZGoaZhzPgw9IxcrGicWmbK5GSau7rBAbfcAdl2ZGnYWk5etzuxW5MGMII8WKeyC+YNk60QSWsDh+aryGpl+N/mgAdOldOy1eLp2Lq2NhSSaezBll1BkDBEXhs8dW8hrj6e491On/ALP1TVZcR2i4uPgt81z8uLm10EbQ6nkkkeg6etqbourMmR9P1RSvXsxtFxseKfBgy9RmhZNN8RZZAHC2sDQRbqokn3Xbi6fg6kMLMZhsx/iYcyN8DCeAlij5Ne2/Q2OnuFdiQytIpaTQNLxJNJysjMj8zIyceY4TCSOPlst0n+oBo/NcDsWHF0GOaZnLKzZLgvvHEzoXf+Tun2BTZMkZVUik9IpahKJSE9ISCjUik9IpUxRKVjo2RDiR6jJI/jM7CfDAK7ufTT9vltcNIpJRYWenvxsrR5NLyMpmJMMoZMMkt+W/5OJa4gGj2INV3C+rHYWmYc+LFmR5OXmhsM88LXeXBDYLgCQC5xr0FAD3XBhYE+b5roRG2OIAyyyyCNkYPa3Hp19lY4O28rIyMiKaSCFsWMcgSGdnCRpvgWuui0npY7LDSXubTb9ju/aul5WfrTtQLn4bp4snEiANSmK2NZ9A5pF/QFfHG19kUml5OVI6aX4ybLzeDaILh5bQPs0EgfUKvx9BzshsfAQB0xIhjfkMa6aunyAn5uvYjv6L54+kZc+Ec4CKPFDnNEs0zYw5zatos9T17LOuJd8joj03S8aUT5OrY0+G0hzYsZrzNKB2aQQAy+xJPT6rqy9x5B050mJlOx83KzHz5AhscWhoawX6irXxy9sZmP8ACNjkgmfPj+c8MnZUQ72430bVHkenVV+bp8+E2OSQxSQy35c0ErZI3V0IDh6j2VSTDbReSa1BLrePrsmW74yPAefLPI8ckNcxoHoAbD+nQUVxya1PqegZmn6nnzOmje2bFc8n95fRzHV6fhcL9QUmnaP8XoeXmh7GOjyGQtfLKI429LdyJ+nH9Vz/ALFz/jZsMwgSQt5yOdI0RsYRYcX/AIeJBFG+qa4jbI7tSjwdayxqLNTxMXzGME8OTzD4nBoaeIDTzHSxXuvphangM1vSoWSOi0vDbJD50jfmd5jXB8hA7WSOnoAFXfsTPdlY+NFG2d+Q1zoHQPa9kgbd8XDoaopv2FmF0tuxRHCAZZjlM8qMn+Fz7oO6Hp3VikbGzO3D1PDfuaF0khx9LihfiRHiT5cXBzQaHWyTyP1Kq9ZzG5+e+WJpjx2NEWPGf4Im9Gj9Ov3JXzzcOfBn8nJZxfxDgQ4Oa5p6ggjoR9QvhSqxXaMvN9CUik9IpaM0SkJ6Qgo1IpNSKVMUWkAdU1IpUUuNEZk/CTjEODkslcG5GFlENHy9WvskepIsGwuyeLBbi67HpU0ZaY4GAGXkA0HnJ5Zcbc3kKHqVmy2xR6hBF9T1XN4Vm1nDaYTcLS9UiyIxprsLHZ5kOVNN5005a228W38nzelClm9Ye12FpeFHM1zIcXm9zXXUsji55P1ALf0VfX0RSLxpB+SmqzGTjXtQfgz4LmeUyCHGlexzMnHA4Vd12a01YPVU+vRYjJcZmK2KOYxk5MOPM6SGOSz0aST/AA0SLNHoqygBVKaVWEDzpY5j2HRdMwYJWlzzJkzUejXvdwaD7U1g/wBS0E2VBlM1TD0+LByXDLiYxmTJwEmPFHwYWnkAacCav+IFY6lBaD3UeCZV5Iag6gzEE8bJcGP4TCl8luHy4iaYhpAJJ5ULsjovnp7mZG3cPFxcbTZ3wyyvyGZcvAtLiOLh8zbHEVfWqKzlIIvunpoeoWmtu+LkdJFNhGDCYzGjEFtDgbPyBxJIBJ6qppNSKWkojDyotIpNSKVJRaQmQgoyEyFqGaKhPShIKKhMhISioTKUhaIhMppISiITqEgoqEyEgoqEyEhaKhMhIKKpUoSCjIUIQyCEIQEoQhACEIQAhCEAIQhACEIQAhCEBClCEKCEIQH/2Q=="/>
          <p:cNvSpPr>
            <a:spLocks noChangeAspect="1" noChangeArrowheads="1"/>
          </p:cNvSpPr>
          <p:nvPr/>
        </p:nvSpPr>
        <p:spPr bwMode="auto">
          <a:xfrm>
            <a:off x="497417" y="-218480"/>
            <a:ext cx="29028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endParaRPr lang="en-US"/>
          </a:p>
        </p:txBody>
      </p:sp>
      <p:pic>
        <p:nvPicPr>
          <p:cNvPr id="9237" name="Picture 3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 y="5610775"/>
            <a:ext cx="2958798" cy="48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4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23606" y="584894"/>
            <a:ext cx="1319794" cy="93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9" name="Picture 4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7416" y="4219177"/>
            <a:ext cx="771682" cy="94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1" name="Picture 4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65714" y="3657600"/>
            <a:ext cx="1306286"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2" name="Picture 4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5663" y="3124201"/>
            <a:ext cx="1406071" cy="56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5" name="Picture 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6686" y="533103"/>
            <a:ext cx="916314" cy="90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88201" y="4294680"/>
            <a:ext cx="1569358" cy="78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52090" y="3478257"/>
            <a:ext cx="1739510" cy="63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5"/>
          <p:cNvSpPr txBox="1">
            <a:spLocks/>
          </p:cNvSpPr>
          <p:nvPr/>
        </p:nvSpPr>
        <p:spPr bwMode="black">
          <a:xfrm>
            <a:off x="2133600" y="-152400"/>
            <a:ext cx="6858000" cy="457200"/>
          </a:xfrm>
          <a:prstGeom prst="rect">
            <a:avLst/>
          </a:prstGeom>
          <a:noFill/>
          <a:ln w="9525">
            <a:noFill/>
            <a:miter lim="800000"/>
            <a:headEnd/>
            <a:tailEnd/>
          </a:ln>
        </p:spPr>
        <p:txBody>
          <a:bodyPr vert="horz" wrap="square" lIns="91284" tIns="45643" rIns="91284" bIns="45643" numCol="1" anchor="b" anchorCtr="0" compatLnSpc="1">
            <a:prstTxWarp prst="textNoShape">
              <a:avLst/>
            </a:prstTxWarp>
          </a:bodyPr>
          <a:lstStyle>
            <a:lvl1pPr algn="r" defTabSz="1014413" rtl="0" eaLnBrk="0" fontAlgn="base" hangingPunct="0">
              <a:spcBef>
                <a:spcPct val="0"/>
              </a:spcBef>
              <a:spcAft>
                <a:spcPct val="0"/>
              </a:spcAft>
              <a:defRPr sz="2800">
                <a:solidFill>
                  <a:schemeClr val="accent1"/>
                </a:solidFill>
                <a:latin typeface="+mj-lt"/>
                <a:ea typeface="+mj-ea"/>
                <a:cs typeface="+mj-cs"/>
              </a:defRPr>
            </a:lvl1pPr>
            <a:lvl2pPr algn="r" defTabSz="1014413" rtl="0" eaLnBrk="0" fontAlgn="base" hangingPunct="0">
              <a:spcBef>
                <a:spcPct val="0"/>
              </a:spcBef>
              <a:spcAft>
                <a:spcPct val="0"/>
              </a:spcAft>
              <a:defRPr sz="2800">
                <a:solidFill>
                  <a:schemeClr val="accent1"/>
                </a:solidFill>
                <a:latin typeface="Book Antiqua" pitchFamily="18" charset="0"/>
              </a:defRPr>
            </a:lvl2pPr>
            <a:lvl3pPr algn="r" defTabSz="1014413" rtl="0" eaLnBrk="0" fontAlgn="base" hangingPunct="0">
              <a:spcBef>
                <a:spcPct val="0"/>
              </a:spcBef>
              <a:spcAft>
                <a:spcPct val="0"/>
              </a:spcAft>
              <a:defRPr sz="2800">
                <a:solidFill>
                  <a:schemeClr val="accent1"/>
                </a:solidFill>
                <a:latin typeface="Book Antiqua" pitchFamily="18" charset="0"/>
              </a:defRPr>
            </a:lvl3pPr>
            <a:lvl4pPr algn="r" defTabSz="1014413" rtl="0" eaLnBrk="0" fontAlgn="base" hangingPunct="0">
              <a:spcBef>
                <a:spcPct val="0"/>
              </a:spcBef>
              <a:spcAft>
                <a:spcPct val="0"/>
              </a:spcAft>
              <a:defRPr sz="2800">
                <a:solidFill>
                  <a:schemeClr val="accent1"/>
                </a:solidFill>
                <a:latin typeface="Book Antiqua" pitchFamily="18" charset="0"/>
              </a:defRPr>
            </a:lvl4pPr>
            <a:lvl5pPr algn="r" defTabSz="1014413" rtl="0" eaLnBrk="0" fontAlgn="base" hangingPunct="0">
              <a:spcBef>
                <a:spcPct val="0"/>
              </a:spcBef>
              <a:spcAft>
                <a:spcPct val="0"/>
              </a:spcAft>
              <a:defRPr sz="2800">
                <a:solidFill>
                  <a:schemeClr val="accent1"/>
                </a:solidFill>
                <a:latin typeface="Book Antiqua" pitchFamily="18" charset="0"/>
              </a:defRPr>
            </a:lvl5pPr>
            <a:lvl6pPr marL="456955" algn="r" defTabSz="1018632" rtl="0" fontAlgn="base">
              <a:spcBef>
                <a:spcPct val="0"/>
              </a:spcBef>
              <a:spcAft>
                <a:spcPct val="0"/>
              </a:spcAft>
              <a:defRPr sz="2800">
                <a:solidFill>
                  <a:schemeClr val="accent1"/>
                </a:solidFill>
                <a:latin typeface="Book Antiqua" pitchFamily="18" charset="0"/>
              </a:defRPr>
            </a:lvl6pPr>
            <a:lvl7pPr marL="913913" algn="r" defTabSz="1018632" rtl="0" fontAlgn="base">
              <a:spcBef>
                <a:spcPct val="0"/>
              </a:spcBef>
              <a:spcAft>
                <a:spcPct val="0"/>
              </a:spcAft>
              <a:defRPr sz="2800">
                <a:solidFill>
                  <a:schemeClr val="accent1"/>
                </a:solidFill>
                <a:latin typeface="Book Antiqua" pitchFamily="18" charset="0"/>
              </a:defRPr>
            </a:lvl7pPr>
            <a:lvl8pPr marL="1370871" algn="r" defTabSz="1018632" rtl="0" fontAlgn="base">
              <a:spcBef>
                <a:spcPct val="0"/>
              </a:spcBef>
              <a:spcAft>
                <a:spcPct val="0"/>
              </a:spcAft>
              <a:defRPr sz="2800">
                <a:solidFill>
                  <a:schemeClr val="accent1"/>
                </a:solidFill>
                <a:latin typeface="Book Antiqua" pitchFamily="18" charset="0"/>
              </a:defRPr>
            </a:lvl8pPr>
            <a:lvl9pPr marL="1827827" algn="r" defTabSz="1018632" rtl="0" fontAlgn="base">
              <a:spcBef>
                <a:spcPct val="0"/>
              </a:spcBef>
              <a:spcAft>
                <a:spcPct val="0"/>
              </a:spcAft>
              <a:defRPr sz="2800">
                <a:solidFill>
                  <a:schemeClr val="accent1"/>
                </a:solidFill>
                <a:latin typeface="Book Antiqua" pitchFamily="18" charset="0"/>
              </a:defRPr>
            </a:lvl9pPr>
          </a:lstStyle>
          <a:p>
            <a:r>
              <a:rPr lang="en-US" dirty="0" smtClean="0"/>
              <a:t> </a:t>
            </a:r>
            <a:endParaRPr lang="en-US"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38400" y="1905001"/>
            <a:ext cx="2052460" cy="857252"/>
          </a:xfrm>
          <a:prstGeom prst="rect">
            <a:avLst/>
          </a:prstGeom>
        </p:spPr>
      </p:pic>
      <p:sp>
        <p:nvSpPr>
          <p:cNvPr id="27" name="Title 2"/>
          <p:cNvSpPr txBox="1">
            <a:spLocks/>
          </p:cNvSpPr>
          <p:nvPr/>
        </p:nvSpPr>
        <p:spPr bwMode="black">
          <a:xfrm>
            <a:off x="2209800" y="14883"/>
            <a:ext cx="6686550" cy="442317"/>
          </a:xfrm>
          <a:prstGeom prst="rect">
            <a:avLst/>
          </a:prstGeom>
          <a:noFill/>
          <a:ln w="9525">
            <a:noFill/>
            <a:miter lim="800000"/>
            <a:headEnd/>
            <a:tailEnd/>
          </a:ln>
        </p:spPr>
        <p:txBody>
          <a:bodyPr vert="horz" wrap="square" lIns="91284" tIns="45643" rIns="91284" bIns="45643" numCol="1" anchor="b" anchorCtr="0" compatLnSpc="1">
            <a:prstTxWarp prst="textNoShape">
              <a:avLst/>
            </a:prstTxWarp>
          </a:bodyPr>
          <a:lstStyle>
            <a:lvl1pPr algn="r" defTabSz="1014413" rtl="0" eaLnBrk="0" fontAlgn="base" hangingPunct="0">
              <a:spcBef>
                <a:spcPct val="0"/>
              </a:spcBef>
              <a:spcAft>
                <a:spcPct val="0"/>
              </a:spcAft>
              <a:defRPr sz="2800">
                <a:solidFill>
                  <a:schemeClr val="accent1"/>
                </a:solidFill>
                <a:latin typeface="+mj-lt"/>
                <a:ea typeface="+mj-ea"/>
                <a:cs typeface="+mj-cs"/>
              </a:defRPr>
            </a:lvl1pPr>
            <a:lvl2pPr algn="r" defTabSz="1014413" rtl="0" eaLnBrk="0" fontAlgn="base" hangingPunct="0">
              <a:spcBef>
                <a:spcPct val="0"/>
              </a:spcBef>
              <a:spcAft>
                <a:spcPct val="0"/>
              </a:spcAft>
              <a:defRPr sz="2800">
                <a:solidFill>
                  <a:schemeClr val="accent1"/>
                </a:solidFill>
                <a:latin typeface="Book Antiqua" pitchFamily="18" charset="0"/>
              </a:defRPr>
            </a:lvl2pPr>
            <a:lvl3pPr algn="r" defTabSz="1014413" rtl="0" eaLnBrk="0" fontAlgn="base" hangingPunct="0">
              <a:spcBef>
                <a:spcPct val="0"/>
              </a:spcBef>
              <a:spcAft>
                <a:spcPct val="0"/>
              </a:spcAft>
              <a:defRPr sz="2800">
                <a:solidFill>
                  <a:schemeClr val="accent1"/>
                </a:solidFill>
                <a:latin typeface="Book Antiqua" pitchFamily="18" charset="0"/>
              </a:defRPr>
            </a:lvl3pPr>
            <a:lvl4pPr algn="r" defTabSz="1014413" rtl="0" eaLnBrk="0" fontAlgn="base" hangingPunct="0">
              <a:spcBef>
                <a:spcPct val="0"/>
              </a:spcBef>
              <a:spcAft>
                <a:spcPct val="0"/>
              </a:spcAft>
              <a:defRPr sz="2800">
                <a:solidFill>
                  <a:schemeClr val="accent1"/>
                </a:solidFill>
                <a:latin typeface="Book Antiqua" pitchFamily="18" charset="0"/>
              </a:defRPr>
            </a:lvl4pPr>
            <a:lvl5pPr algn="r" defTabSz="1014413" rtl="0" eaLnBrk="0" fontAlgn="base" hangingPunct="0">
              <a:spcBef>
                <a:spcPct val="0"/>
              </a:spcBef>
              <a:spcAft>
                <a:spcPct val="0"/>
              </a:spcAft>
              <a:defRPr sz="2800">
                <a:solidFill>
                  <a:schemeClr val="accent1"/>
                </a:solidFill>
                <a:latin typeface="Book Antiqua" pitchFamily="18" charset="0"/>
              </a:defRPr>
            </a:lvl5pPr>
            <a:lvl6pPr marL="456955" algn="r" defTabSz="1018632" rtl="0" fontAlgn="base">
              <a:spcBef>
                <a:spcPct val="0"/>
              </a:spcBef>
              <a:spcAft>
                <a:spcPct val="0"/>
              </a:spcAft>
              <a:defRPr sz="2800">
                <a:solidFill>
                  <a:schemeClr val="accent1"/>
                </a:solidFill>
                <a:latin typeface="Book Antiqua" pitchFamily="18" charset="0"/>
              </a:defRPr>
            </a:lvl6pPr>
            <a:lvl7pPr marL="913913" algn="r" defTabSz="1018632" rtl="0" fontAlgn="base">
              <a:spcBef>
                <a:spcPct val="0"/>
              </a:spcBef>
              <a:spcAft>
                <a:spcPct val="0"/>
              </a:spcAft>
              <a:defRPr sz="2800">
                <a:solidFill>
                  <a:schemeClr val="accent1"/>
                </a:solidFill>
                <a:latin typeface="Book Antiqua" pitchFamily="18" charset="0"/>
              </a:defRPr>
            </a:lvl7pPr>
            <a:lvl8pPr marL="1370871" algn="r" defTabSz="1018632" rtl="0" fontAlgn="base">
              <a:spcBef>
                <a:spcPct val="0"/>
              </a:spcBef>
              <a:spcAft>
                <a:spcPct val="0"/>
              </a:spcAft>
              <a:defRPr sz="2800">
                <a:solidFill>
                  <a:schemeClr val="accent1"/>
                </a:solidFill>
                <a:latin typeface="Book Antiqua" pitchFamily="18" charset="0"/>
              </a:defRPr>
            </a:lvl8pPr>
            <a:lvl9pPr marL="1827827" algn="r" defTabSz="1018632" rtl="0" fontAlgn="base">
              <a:spcBef>
                <a:spcPct val="0"/>
              </a:spcBef>
              <a:spcAft>
                <a:spcPct val="0"/>
              </a:spcAft>
              <a:defRPr sz="2800">
                <a:solidFill>
                  <a:schemeClr val="accent1"/>
                </a:solidFill>
                <a:latin typeface="Book Antiqua" pitchFamily="18" charset="0"/>
              </a:defRPr>
            </a:lvl9pPr>
          </a:lstStyle>
          <a:p>
            <a:pPr defTabSz="912813"/>
            <a:r>
              <a:rPr lang="en-US" sz="2000" dirty="0" smtClean="0">
                <a:solidFill>
                  <a:srgbClr val="000000"/>
                </a:solidFill>
                <a:latin typeface="+mn-lt"/>
              </a:rPr>
              <a:t>Chicago Partners</a:t>
            </a:r>
            <a:endParaRPr lang="en-US" sz="2000" dirty="0">
              <a:solidFill>
                <a:srgbClr val="000000"/>
              </a:solidFill>
              <a:latin typeface="+mn-lt"/>
            </a:endParaRPr>
          </a:p>
        </p:txBody>
      </p:sp>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7949" y="914400"/>
            <a:ext cx="2216251" cy="869118"/>
          </a:xfrm>
          <a:prstGeom prst="rect">
            <a:avLst/>
          </a:prstGeom>
        </p:spPr>
      </p:pic>
      <p:pic>
        <p:nvPicPr>
          <p:cNvPr id="29" name="Picture 2" descr="Facebook.sv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57559" y="2841810"/>
            <a:ext cx="1166812" cy="4402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UBS A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64128" y="4957194"/>
            <a:ext cx="1164872" cy="4530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upload.wikimedia.org/wikipedia/en/4/42/SecCity.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38800" y="928674"/>
            <a:ext cx="1995941" cy="4884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56558" y="1961248"/>
            <a:ext cx="1565349" cy="54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553200" y="6051550"/>
            <a:ext cx="2133600" cy="365125"/>
          </a:xfrm>
        </p:spPr>
        <p:txBody>
          <a:bodyPr/>
          <a:lstStyle/>
          <a:p>
            <a:fld id="{32F13E06-0211-424B-A47E-BBD25FED956C}" type="slidenum">
              <a:rPr lang="en-US" smtClean="0"/>
              <a:pPr/>
              <a:t>9</a:t>
            </a:fld>
            <a:endParaRPr lang="en-US" dirty="0"/>
          </a:p>
        </p:txBody>
      </p:sp>
    </p:spTree>
    <p:extLst>
      <p:ext uri="{BB962C8B-B14F-4D97-AF65-F5344CB8AC3E}">
        <p14:creationId xmlns:p14="http://schemas.microsoft.com/office/powerpoint/2010/main" val="1898693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113D75"/>
    </a:accent1>
    <a:accent2>
      <a:srgbClr val="A82626"/>
    </a:accent2>
    <a:accent3>
      <a:srgbClr val="FFFFFF"/>
    </a:accent3>
    <a:accent4>
      <a:srgbClr val="000000"/>
    </a:accent4>
    <a:accent5>
      <a:srgbClr val="AAAFBD"/>
    </a:accent5>
    <a:accent6>
      <a:srgbClr val="982121"/>
    </a:accent6>
    <a:hlink>
      <a:srgbClr val="0F574C"/>
    </a:hlink>
    <a:folHlink>
      <a:srgbClr val="C5851E"/>
    </a:folHlink>
  </a:clrScheme>
  <a:fontScheme name="1_RevisedPresentation_RO5">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113D75"/>
    </a:accent1>
    <a:accent2>
      <a:srgbClr val="A82626"/>
    </a:accent2>
    <a:accent3>
      <a:srgbClr val="FFFFFF"/>
    </a:accent3>
    <a:accent4>
      <a:srgbClr val="000000"/>
    </a:accent4>
    <a:accent5>
      <a:srgbClr val="AAAFBD"/>
    </a:accent5>
    <a:accent6>
      <a:srgbClr val="982121"/>
    </a:accent6>
    <a:hlink>
      <a:srgbClr val="0F574C"/>
    </a:hlink>
    <a:folHlink>
      <a:srgbClr val="C5851E"/>
    </a:folHlink>
  </a:clrScheme>
  <a:fontScheme name="1_RevisedPresentation_RO5">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1914</TotalTime>
  <Words>1263</Words>
  <Application>Microsoft Office PowerPoint</Application>
  <PresentationFormat>On-screen Show (4:3)</PresentationFormat>
  <Paragraphs>225</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Citizen Schools Illinois</vt:lpstr>
      <vt:lpstr>Our National Footprint</vt:lpstr>
      <vt:lpstr>We Have an Innovative Approach to Closing the Achievement Gap</vt:lpstr>
      <vt:lpstr>We bring in an extensive team to support our schools</vt:lpstr>
      <vt:lpstr>  </vt:lpstr>
      <vt:lpstr>In a way that is exciting and empowers students</vt:lpstr>
      <vt:lpstr>Our program is aligned to CPS SQRP</vt:lpstr>
      <vt:lpstr>We’re Driving Results</vt:lpstr>
      <vt:lpstr>    </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Samantha Hedges</cp:lastModifiedBy>
  <cp:revision>13</cp:revision>
  <cp:lastPrinted>2014-06-17T18:32:00Z</cp:lastPrinted>
  <dcterms:created xsi:type="dcterms:W3CDTF">2013-05-22T15:51:51Z</dcterms:created>
  <dcterms:modified xsi:type="dcterms:W3CDTF">2014-07-16T20:53:09Z</dcterms:modified>
</cp:coreProperties>
</file>