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6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5" r:id="rId12"/>
    <p:sldId id="274" r:id="rId13"/>
    <p:sldId id="273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64" r:id="rId23"/>
    <p:sldId id="272" r:id="rId24"/>
    <p:sldId id="28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3241" autoAdjust="0"/>
  </p:normalViewPr>
  <p:slideViewPr>
    <p:cSldViewPr>
      <p:cViewPr>
        <p:scale>
          <a:sx n="70" d="100"/>
          <a:sy n="70" d="100"/>
        </p:scale>
        <p:origin x="690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854EA-97D6-45B1-AC2E-366A948E4846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</dgm:pt>
    <dgm:pt modelId="{6C68554F-3DFD-43ED-9E75-59C855165CC8}">
      <dgm:prSet phldrT="[Text]"/>
      <dgm:spPr/>
      <dgm:t>
        <a:bodyPr/>
        <a:lstStyle/>
        <a:p>
          <a:pPr algn="ctr"/>
          <a:r>
            <a:rPr lang="en-US" dirty="0"/>
            <a:t>Success Coach Interventions (Week 4, Week 7, Week 12)</a:t>
          </a:r>
        </a:p>
      </dgm:t>
    </dgm:pt>
    <dgm:pt modelId="{4EEC24B9-900F-48D2-8DCB-F241E36EA8E5}" type="parTrans" cxnId="{2C911FE5-60A4-44C7-B18B-E92E7B07DD41}">
      <dgm:prSet/>
      <dgm:spPr/>
      <dgm:t>
        <a:bodyPr/>
        <a:lstStyle/>
        <a:p>
          <a:pPr algn="ctr"/>
          <a:endParaRPr lang="en-US"/>
        </a:p>
      </dgm:t>
    </dgm:pt>
    <dgm:pt modelId="{353EE08F-367F-464C-A9B4-DD78BE69B711}" type="sibTrans" cxnId="{2C911FE5-60A4-44C7-B18B-E92E7B07DD41}">
      <dgm:prSet/>
      <dgm:spPr/>
      <dgm:t>
        <a:bodyPr/>
        <a:lstStyle/>
        <a:p>
          <a:pPr algn="ctr"/>
          <a:endParaRPr lang="en-US"/>
        </a:p>
      </dgm:t>
    </dgm:pt>
    <dgm:pt modelId="{0A0AB440-9FC7-44FC-A98C-842D457C1658}">
      <dgm:prSet phldrT="[Text]"/>
      <dgm:spPr/>
      <dgm:t>
        <a:bodyPr/>
        <a:lstStyle/>
        <a:p>
          <a:pPr algn="ctr"/>
          <a:r>
            <a:rPr lang="en-US" dirty="0"/>
            <a:t>Instructors send early alert referrals (week 3) and encourage implementation of student goals (weeks 5-16)</a:t>
          </a:r>
        </a:p>
      </dgm:t>
    </dgm:pt>
    <dgm:pt modelId="{520EC22F-E109-420C-9829-FC1C455CE2D0}" type="parTrans" cxnId="{2FF1BB48-6717-428C-A771-4850A64C222B}">
      <dgm:prSet/>
      <dgm:spPr/>
      <dgm:t>
        <a:bodyPr/>
        <a:lstStyle/>
        <a:p>
          <a:pPr algn="ctr"/>
          <a:endParaRPr lang="en-US"/>
        </a:p>
      </dgm:t>
    </dgm:pt>
    <dgm:pt modelId="{7633B5BE-F876-474A-8343-C8F038323C67}" type="sibTrans" cxnId="{2FF1BB48-6717-428C-A771-4850A64C222B}">
      <dgm:prSet/>
      <dgm:spPr/>
      <dgm:t>
        <a:bodyPr/>
        <a:lstStyle/>
        <a:p>
          <a:pPr algn="ctr"/>
          <a:endParaRPr lang="en-US"/>
        </a:p>
      </dgm:t>
    </dgm:pt>
    <dgm:pt modelId="{F15C7D59-D6CD-4529-BB87-D2D4765FBCBB}">
      <dgm:prSet phldrT="[Text]"/>
      <dgm:spPr/>
      <dgm:t>
        <a:bodyPr/>
        <a:lstStyle/>
        <a:p>
          <a:pPr algn="ctr"/>
          <a:r>
            <a:rPr lang="en-US" dirty="0"/>
            <a:t>Student-Coach matching and coordination (Retention Coordinator)</a:t>
          </a:r>
        </a:p>
      </dgm:t>
    </dgm:pt>
    <dgm:pt modelId="{C5DAB927-1A3C-42CA-82BA-9C600B11429B}" type="parTrans" cxnId="{50021537-4435-4DBC-82A0-B6D15212D144}">
      <dgm:prSet/>
      <dgm:spPr/>
      <dgm:t>
        <a:bodyPr/>
        <a:lstStyle/>
        <a:p>
          <a:endParaRPr lang="en-US"/>
        </a:p>
      </dgm:t>
    </dgm:pt>
    <dgm:pt modelId="{E39B0C67-9CEA-45C8-90F1-B49604F29FD6}" type="sibTrans" cxnId="{50021537-4435-4DBC-82A0-B6D15212D144}">
      <dgm:prSet/>
      <dgm:spPr/>
      <dgm:t>
        <a:bodyPr/>
        <a:lstStyle/>
        <a:p>
          <a:endParaRPr lang="en-US"/>
        </a:p>
      </dgm:t>
    </dgm:pt>
    <dgm:pt modelId="{8E635A3A-0B9B-4373-908A-416D43A3D698}">
      <dgm:prSet phldrT="[Text]"/>
      <dgm:spPr/>
      <dgm:t>
        <a:bodyPr/>
        <a:lstStyle/>
        <a:p>
          <a:pPr algn="ctr"/>
          <a:r>
            <a:rPr lang="en-US" dirty="0"/>
            <a:t>Ongoing communication with instructors (Retention Coordinator)</a:t>
          </a:r>
        </a:p>
      </dgm:t>
    </dgm:pt>
    <dgm:pt modelId="{C0CAA749-5A69-4545-839A-D195827976C9}" type="parTrans" cxnId="{7016D78D-CB84-450C-98A0-4D1F9905D7C9}">
      <dgm:prSet/>
      <dgm:spPr/>
      <dgm:t>
        <a:bodyPr/>
        <a:lstStyle/>
        <a:p>
          <a:endParaRPr lang="en-US"/>
        </a:p>
      </dgm:t>
    </dgm:pt>
    <dgm:pt modelId="{2604529C-A972-4987-A4DE-25CCAD9959B1}" type="sibTrans" cxnId="{7016D78D-CB84-450C-98A0-4D1F9905D7C9}">
      <dgm:prSet/>
      <dgm:spPr/>
      <dgm:t>
        <a:bodyPr/>
        <a:lstStyle/>
        <a:p>
          <a:endParaRPr lang="en-US"/>
        </a:p>
      </dgm:t>
    </dgm:pt>
    <dgm:pt modelId="{74C5C2C5-7BF5-4B1E-B84C-F0AFD6DEDBAB}" type="pres">
      <dgm:prSet presAssocID="{BE2854EA-97D6-45B1-AC2E-366A948E4846}" presName="cycle" presStyleCnt="0">
        <dgm:presLayoutVars>
          <dgm:dir/>
          <dgm:resizeHandles val="exact"/>
        </dgm:presLayoutVars>
      </dgm:prSet>
      <dgm:spPr/>
    </dgm:pt>
    <dgm:pt modelId="{F02C5879-88D5-43E5-A17D-84DECCDB4F85}" type="pres">
      <dgm:prSet presAssocID="{F15C7D59-D6CD-4529-BB87-D2D4765FBCBB}" presName="dummy" presStyleCnt="0"/>
      <dgm:spPr/>
    </dgm:pt>
    <dgm:pt modelId="{CBCB8D54-9AE3-4999-85DB-A407C4AC3F50}" type="pres">
      <dgm:prSet presAssocID="{F15C7D59-D6CD-4529-BB87-D2D4765FBCB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F9E4-E47C-4781-8D4C-CB696E1766B2}" type="pres">
      <dgm:prSet presAssocID="{E39B0C67-9CEA-45C8-90F1-B49604F29FD6}" presName="sibTrans" presStyleLbl="node1" presStyleIdx="0" presStyleCnt="4"/>
      <dgm:spPr/>
      <dgm:t>
        <a:bodyPr/>
        <a:lstStyle/>
        <a:p>
          <a:endParaRPr lang="en-US"/>
        </a:p>
      </dgm:t>
    </dgm:pt>
    <dgm:pt modelId="{ADD0FA82-90B9-465D-A7C6-46C325F8D38E}" type="pres">
      <dgm:prSet presAssocID="{6C68554F-3DFD-43ED-9E75-59C855165CC8}" presName="dummy" presStyleCnt="0"/>
      <dgm:spPr/>
    </dgm:pt>
    <dgm:pt modelId="{6A291DAE-CB34-4565-937D-E869082386B3}" type="pres">
      <dgm:prSet presAssocID="{6C68554F-3DFD-43ED-9E75-59C855165CC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1A051-E924-4C4A-A138-3CF5E0486A33}" type="pres">
      <dgm:prSet presAssocID="{353EE08F-367F-464C-A9B4-DD78BE69B711}" presName="sibTrans" presStyleLbl="node1" presStyleIdx="1" presStyleCnt="4"/>
      <dgm:spPr/>
      <dgm:t>
        <a:bodyPr/>
        <a:lstStyle/>
        <a:p>
          <a:endParaRPr lang="en-US"/>
        </a:p>
      </dgm:t>
    </dgm:pt>
    <dgm:pt modelId="{0D4E6A25-9723-4682-AE65-EE748093E0AA}" type="pres">
      <dgm:prSet presAssocID="{8E635A3A-0B9B-4373-908A-416D43A3D698}" presName="dummy" presStyleCnt="0"/>
      <dgm:spPr/>
    </dgm:pt>
    <dgm:pt modelId="{4817F566-AEAC-45D2-8B87-3363CCCCBDBD}" type="pres">
      <dgm:prSet presAssocID="{8E635A3A-0B9B-4373-908A-416D43A3D698}" presName="node" presStyleLbl="revTx" presStyleIdx="2" presStyleCnt="4" custRadScaleRad="100491" custRadScaleInc="9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6AF49-60D9-4590-8D0D-058EEBB231CF}" type="pres">
      <dgm:prSet presAssocID="{2604529C-A972-4987-A4DE-25CCAD9959B1}" presName="sibTrans" presStyleLbl="node1" presStyleIdx="2" presStyleCnt="4"/>
      <dgm:spPr/>
      <dgm:t>
        <a:bodyPr/>
        <a:lstStyle/>
        <a:p>
          <a:endParaRPr lang="en-US"/>
        </a:p>
      </dgm:t>
    </dgm:pt>
    <dgm:pt modelId="{074F82D9-A644-401E-9446-80DC0808BD24}" type="pres">
      <dgm:prSet presAssocID="{0A0AB440-9FC7-44FC-A98C-842D457C1658}" presName="dummy" presStyleCnt="0"/>
      <dgm:spPr/>
    </dgm:pt>
    <dgm:pt modelId="{61CE8628-01E9-4FEC-9CA7-EAA7376C0C91}" type="pres">
      <dgm:prSet presAssocID="{0A0AB440-9FC7-44FC-A98C-842D457C1658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0C478-77C4-4838-9DD8-1D824DA4F35C}" type="pres">
      <dgm:prSet presAssocID="{7633B5BE-F876-474A-8343-C8F038323C67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2FFD7D3-49D5-495E-9F22-AFE21082E6A2}" type="presOf" srcId="{0A0AB440-9FC7-44FC-A98C-842D457C1658}" destId="{61CE8628-01E9-4FEC-9CA7-EAA7376C0C91}" srcOrd="0" destOrd="0" presId="urn:microsoft.com/office/officeart/2005/8/layout/cycle1"/>
    <dgm:cxn modelId="{1D561289-6823-4778-8EF3-FBE96D6EC292}" type="presOf" srcId="{2604529C-A972-4987-A4DE-25CCAD9959B1}" destId="{A2C6AF49-60D9-4590-8D0D-058EEBB231CF}" srcOrd="0" destOrd="0" presId="urn:microsoft.com/office/officeart/2005/8/layout/cycle1"/>
    <dgm:cxn modelId="{AFF8A88E-EE4C-432C-9831-4B1E66B0B2E4}" type="presOf" srcId="{E39B0C67-9CEA-45C8-90F1-B49604F29FD6}" destId="{44DDF9E4-E47C-4781-8D4C-CB696E1766B2}" srcOrd="0" destOrd="0" presId="urn:microsoft.com/office/officeart/2005/8/layout/cycle1"/>
    <dgm:cxn modelId="{50021537-4435-4DBC-82A0-B6D15212D144}" srcId="{BE2854EA-97D6-45B1-AC2E-366A948E4846}" destId="{F15C7D59-D6CD-4529-BB87-D2D4765FBCBB}" srcOrd="0" destOrd="0" parTransId="{C5DAB927-1A3C-42CA-82BA-9C600B11429B}" sibTransId="{E39B0C67-9CEA-45C8-90F1-B49604F29FD6}"/>
    <dgm:cxn modelId="{277A1C31-014C-4BA1-B73E-3982DA098A10}" type="presOf" srcId="{353EE08F-367F-464C-A9B4-DD78BE69B711}" destId="{8B51A051-E924-4C4A-A138-3CF5E0486A33}" srcOrd="0" destOrd="0" presId="urn:microsoft.com/office/officeart/2005/8/layout/cycle1"/>
    <dgm:cxn modelId="{7016D78D-CB84-450C-98A0-4D1F9905D7C9}" srcId="{BE2854EA-97D6-45B1-AC2E-366A948E4846}" destId="{8E635A3A-0B9B-4373-908A-416D43A3D698}" srcOrd="2" destOrd="0" parTransId="{C0CAA749-5A69-4545-839A-D195827976C9}" sibTransId="{2604529C-A972-4987-A4DE-25CCAD9959B1}"/>
    <dgm:cxn modelId="{2FF1BB48-6717-428C-A771-4850A64C222B}" srcId="{BE2854EA-97D6-45B1-AC2E-366A948E4846}" destId="{0A0AB440-9FC7-44FC-A98C-842D457C1658}" srcOrd="3" destOrd="0" parTransId="{520EC22F-E109-420C-9829-FC1C455CE2D0}" sibTransId="{7633B5BE-F876-474A-8343-C8F038323C67}"/>
    <dgm:cxn modelId="{2C911FE5-60A4-44C7-B18B-E92E7B07DD41}" srcId="{BE2854EA-97D6-45B1-AC2E-366A948E4846}" destId="{6C68554F-3DFD-43ED-9E75-59C855165CC8}" srcOrd="1" destOrd="0" parTransId="{4EEC24B9-900F-48D2-8DCB-F241E36EA8E5}" sibTransId="{353EE08F-367F-464C-A9B4-DD78BE69B711}"/>
    <dgm:cxn modelId="{DF7319E3-BD19-4A4A-BAD1-80C62DC61BF9}" type="presOf" srcId="{BE2854EA-97D6-45B1-AC2E-366A948E4846}" destId="{74C5C2C5-7BF5-4B1E-B84C-F0AFD6DEDBAB}" srcOrd="0" destOrd="0" presId="urn:microsoft.com/office/officeart/2005/8/layout/cycle1"/>
    <dgm:cxn modelId="{90E0FA11-98B1-4D2D-9E16-9BA40D59A925}" type="presOf" srcId="{F15C7D59-D6CD-4529-BB87-D2D4765FBCBB}" destId="{CBCB8D54-9AE3-4999-85DB-A407C4AC3F50}" srcOrd="0" destOrd="0" presId="urn:microsoft.com/office/officeart/2005/8/layout/cycle1"/>
    <dgm:cxn modelId="{55B4BA41-2FE0-433C-B510-39C7ACF4D630}" type="presOf" srcId="{8E635A3A-0B9B-4373-908A-416D43A3D698}" destId="{4817F566-AEAC-45D2-8B87-3363CCCCBDBD}" srcOrd="0" destOrd="0" presId="urn:microsoft.com/office/officeart/2005/8/layout/cycle1"/>
    <dgm:cxn modelId="{CC855AC0-9CBA-477F-AF2F-DA659BDE93DE}" type="presOf" srcId="{7633B5BE-F876-474A-8343-C8F038323C67}" destId="{8B50C478-77C4-4838-9DD8-1D824DA4F35C}" srcOrd="0" destOrd="0" presId="urn:microsoft.com/office/officeart/2005/8/layout/cycle1"/>
    <dgm:cxn modelId="{CA69FC59-5F15-45D7-A571-CCA2A12036D9}" type="presOf" srcId="{6C68554F-3DFD-43ED-9E75-59C855165CC8}" destId="{6A291DAE-CB34-4565-937D-E869082386B3}" srcOrd="0" destOrd="0" presId="urn:microsoft.com/office/officeart/2005/8/layout/cycle1"/>
    <dgm:cxn modelId="{64FF03C0-11CE-4B4A-9472-4B1040735EE2}" type="presParOf" srcId="{74C5C2C5-7BF5-4B1E-B84C-F0AFD6DEDBAB}" destId="{F02C5879-88D5-43E5-A17D-84DECCDB4F85}" srcOrd="0" destOrd="0" presId="urn:microsoft.com/office/officeart/2005/8/layout/cycle1"/>
    <dgm:cxn modelId="{AEAAE999-BDD4-427F-BFD6-7321831CD9B9}" type="presParOf" srcId="{74C5C2C5-7BF5-4B1E-B84C-F0AFD6DEDBAB}" destId="{CBCB8D54-9AE3-4999-85DB-A407C4AC3F50}" srcOrd="1" destOrd="0" presId="urn:microsoft.com/office/officeart/2005/8/layout/cycle1"/>
    <dgm:cxn modelId="{A8071239-3CA5-47FD-BFA7-41C58E6FA43D}" type="presParOf" srcId="{74C5C2C5-7BF5-4B1E-B84C-F0AFD6DEDBAB}" destId="{44DDF9E4-E47C-4781-8D4C-CB696E1766B2}" srcOrd="2" destOrd="0" presId="urn:microsoft.com/office/officeart/2005/8/layout/cycle1"/>
    <dgm:cxn modelId="{D1BD8026-D6F9-45BE-ADFB-0F3F25F6CD06}" type="presParOf" srcId="{74C5C2C5-7BF5-4B1E-B84C-F0AFD6DEDBAB}" destId="{ADD0FA82-90B9-465D-A7C6-46C325F8D38E}" srcOrd="3" destOrd="0" presId="urn:microsoft.com/office/officeart/2005/8/layout/cycle1"/>
    <dgm:cxn modelId="{22C9BA68-271C-40FB-BE7A-1D98E41E321A}" type="presParOf" srcId="{74C5C2C5-7BF5-4B1E-B84C-F0AFD6DEDBAB}" destId="{6A291DAE-CB34-4565-937D-E869082386B3}" srcOrd="4" destOrd="0" presId="urn:microsoft.com/office/officeart/2005/8/layout/cycle1"/>
    <dgm:cxn modelId="{6AED6D9E-B4D5-4108-B191-678502063911}" type="presParOf" srcId="{74C5C2C5-7BF5-4B1E-B84C-F0AFD6DEDBAB}" destId="{8B51A051-E924-4C4A-A138-3CF5E0486A33}" srcOrd="5" destOrd="0" presId="urn:microsoft.com/office/officeart/2005/8/layout/cycle1"/>
    <dgm:cxn modelId="{65ADE66D-3F5A-41AD-906E-F2AD40E2BC65}" type="presParOf" srcId="{74C5C2C5-7BF5-4B1E-B84C-F0AFD6DEDBAB}" destId="{0D4E6A25-9723-4682-AE65-EE748093E0AA}" srcOrd="6" destOrd="0" presId="urn:microsoft.com/office/officeart/2005/8/layout/cycle1"/>
    <dgm:cxn modelId="{6B5A5739-0E76-4D98-88F9-435670AA0244}" type="presParOf" srcId="{74C5C2C5-7BF5-4B1E-B84C-F0AFD6DEDBAB}" destId="{4817F566-AEAC-45D2-8B87-3363CCCCBDBD}" srcOrd="7" destOrd="0" presId="urn:microsoft.com/office/officeart/2005/8/layout/cycle1"/>
    <dgm:cxn modelId="{910CE018-7670-48CF-9FB1-28DE4B923C53}" type="presParOf" srcId="{74C5C2C5-7BF5-4B1E-B84C-F0AFD6DEDBAB}" destId="{A2C6AF49-60D9-4590-8D0D-058EEBB231CF}" srcOrd="8" destOrd="0" presId="urn:microsoft.com/office/officeart/2005/8/layout/cycle1"/>
    <dgm:cxn modelId="{323D7971-BCFD-4F4E-9C6E-90DEDE496FD6}" type="presParOf" srcId="{74C5C2C5-7BF5-4B1E-B84C-F0AFD6DEDBAB}" destId="{074F82D9-A644-401E-9446-80DC0808BD24}" srcOrd="9" destOrd="0" presId="urn:microsoft.com/office/officeart/2005/8/layout/cycle1"/>
    <dgm:cxn modelId="{4A1A119D-7066-4368-8C12-7969A1015661}" type="presParOf" srcId="{74C5C2C5-7BF5-4B1E-B84C-F0AFD6DEDBAB}" destId="{61CE8628-01E9-4FEC-9CA7-EAA7376C0C91}" srcOrd="10" destOrd="0" presId="urn:microsoft.com/office/officeart/2005/8/layout/cycle1"/>
    <dgm:cxn modelId="{66167E8B-0D5E-4C4B-9DEA-1243802ABC67}" type="presParOf" srcId="{74C5C2C5-7BF5-4B1E-B84C-F0AFD6DEDBAB}" destId="{8B50C478-77C4-4838-9DD8-1D824DA4F35C}" srcOrd="11" destOrd="0" presId="urn:microsoft.com/office/officeart/2005/8/layout/cycle1"/>
  </dgm:cxnLst>
  <dgm:bg>
    <a:effectLst>
      <a:glow rad="63500">
        <a:srgbClr val="FFFF00">
          <a:alpha val="40000"/>
        </a:srgbClr>
      </a:glow>
    </a:effectLst>
  </dgm:bg>
  <dgm:whole>
    <a:ln w="50800" cmpd="sng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B8D54-9AE3-4999-85DB-A407C4AC3F50}">
      <dsp:nvSpPr>
        <dsp:cNvPr id="0" name=""/>
        <dsp:cNvSpPr/>
      </dsp:nvSpPr>
      <dsp:spPr>
        <a:xfrm>
          <a:off x="1908147" y="62056"/>
          <a:ext cx="988516" cy="98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Student-Coach matching and coordination (Retention Coordinator)</a:t>
          </a:r>
        </a:p>
      </dsp:txBody>
      <dsp:txXfrm>
        <a:off x="1908147" y="62056"/>
        <a:ext cx="988516" cy="988516"/>
      </dsp:txXfrm>
    </dsp:sp>
    <dsp:sp modelId="{44DDF9E4-E47C-4781-8D4C-CB696E1766B2}">
      <dsp:nvSpPr>
        <dsp:cNvPr id="0" name=""/>
        <dsp:cNvSpPr/>
      </dsp:nvSpPr>
      <dsp:spPr>
        <a:xfrm>
          <a:off x="164903" y="-575"/>
          <a:ext cx="2794392" cy="2794392"/>
        </a:xfrm>
        <a:prstGeom prst="circularArrow">
          <a:avLst>
            <a:gd name="adj1" fmla="val 6898"/>
            <a:gd name="adj2" fmla="val 465039"/>
            <a:gd name="adj3" fmla="val 550731"/>
            <a:gd name="adj4" fmla="val 20584230"/>
            <a:gd name="adj5" fmla="val 804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91DAE-CB34-4565-937D-E869082386B3}">
      <dsp:nvSpPr>
        <dsp:cNvPr id="0" name=""/>
        <dsp:cNvSpPr/>
      </dsp:nvSpPr>
      <dsp:spPr>
        <a:xfrm>
          <a:off x="1908147" y="1742668"/>
          <a:ext cx="988516" cy="98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Success Coach Interventions (Week 4, Week 7, Week 12)</a:t>
          </a:r>
        </a:p>
      </dsp:txBody>
      <dsp:txXfrm>
        <a:off x="1908147" y="1742668"/>
        <a:ext cx="988516" cy="988516"/>
      </dsp:txXfrm>
    </dsp:sp>
    <dsp:sp modelId="{8B51A051-E924-4C4A-A138-3CF5E0486A33}">
      <dsp:nvSpPr>
        <dsp:cNvPr id="0" name=""/>
        <dsp:cNvSpPr/>
      </dsp:nvSpPr>
      <dsp:spPr>
        <a:xfrm>
          <a:off x="155435" y="2349"/>
          <a:ext cx="2794392" cy="2794392"/>
        </a:xfrm>
        <a:prstGeom prst="circularArrow">
          <a:avLst>
            <a:gd name="adj1" fmla="val 6898"/>
            <a:gd name="adj2" fmla="val 465039"/>
            <a:gd name="adj3" fmla="val 6057529"/>
            <a:gd name="adj4" fmla="val 4355561"/>
            <a:gd name="adj5" fmla="val 804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7F566-AEAC-45D2-8B87-3363CCCCBDBD}">
      <dsp:nvSpPr>
        <dsp:cNvPr id="0" name=""/>
        <dsp:cNvSpPr/>
      </dsp:nvSpPr>
      <dsp:spPr>
        <a:xfrm>
          <a:off x="182921" y="1704264"/>
          <a:ext cx="988516" cy="98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Ongoing communication with instructors (Retention Coordinator)</a:t>
          </a:r>
        </a:p>
      </dsp:txBody>
      <dsp:txXfrm>
        <a:off x="182921" y="1704264"/>
        <a:ext cx="988516" cy="988516"/>
      </dsp:txXfrm>
    </dsp:sp>
    <dsp:sp modelId="{A2C6AF49-60D9-4590-8D0D-058EEBB231CF}">
      <dsp:nvSpPr>
        <dsp:cNvPr id="0" name=""/>
        <dsp:cNvSpPr/>
      </dsp:nvSpPr>
      <dsp:spPr>
        <a:xfrm>
          <a:off x="161639" y="9973"/>
          <a:ext cx="2794392" cy="2794392"/>
        </a:xfrm>
        <a:prstGeom prst="circularArrow">
          <a:avLst>
            <a:gd name="adj1" fmla="val 6898"/>
            <a:gd name="adj2" fmla="val 465039"/>
            <a:gd name="adj3" fmla="val 11382674"/>
            <a:gd name="adj4" fmla="val 9931343"/>
            <a:gd name="adj5" fmla="val 804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E8628-01E9-4FEC-9CA7-EAA7376C0C91}">
      <dsp:nvSpPr>
        <dsp:cNvPr id="0" name=""/>
        <dsp:cNvSpPr/>
      </dsp:nvSpPr>
      <dsp:spPr>
        <a:xfrm>
          <a:off x="227535" y="62056"/>
          <a:ext cx="988516" cy="98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Instructors send early alert referrals (week 3) and encourage implementation of student goals (weeks 5-16)</a:t>
          </a:r>
        </a:p>
      </dsp:txBody>
      <dsp:txXfrm>
        <a:off x="227535" y="62056"/>
        <a:ext cx="988516" cy="988516"/>
      </dsp:txXfrm>
    </dsp:sp>
    <dsp:sp modelId="{8B50C478-77C4-4838-9DD8-1D824DA4F35C}">
      <dsp:nvSpPr>
        <dsp:cNvPr id="0" name=""/>
        <dsp:cNvSpPr/>
      </dsp:nvSpPr>
      <dsp:spPr>
        <a:xfrm>
          <a:off x="164903" y="-575"/>
          <a:ext cx="2794392" cy="2794392"/>
        </a:xfrm>
        <a:prstGeom prst="circularArrow">
          <a:avLst>
            <a:gd name="adj1" fmla="val 6898"/>
            <a:gd name="adj2" fmla="val 465039"/>
            <a:gd name="adj3" fmla="val 16750731"/>
            <a:gd name="adj4" fmla="val 15184230"/>
            <a:gd name="adj5" fmla="val 804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10005-E5A4-42A4-B737-0A85F3D66D46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AF171-A1CE-42B5-8E06-CB4DA8A8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19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7" y="0"/>
            <a:ext cx="434897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17, 2014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11, 2013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oellevitz.com/2011/03/16/raising-completion-graduation-rates-2-clues-action-yea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oellevitz.com/2011/03/16/raising-completion-graduation-rates-2-clues-action-yea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bozeman@northpark.edu" TargetMode="External"/><Relationship Id="rId2" Type="http://schemas.openxmlformats.org/officeDocument/2006/relationships/hyperlink" Target="mailto:Sylinda.Menafee@kishwaukeecolleg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mtuckermartinez@northpark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ollegecompletion.chronicle.com/college-sta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.org/research/policymakers/pdf/college_retention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://youtu.be/YNdI-uqnXE0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Strategies for Moving </a:t>
            </a:r>
            <a:br>
              <a:rPr lang="en-US" dirty="0"/>
            </a:br>
            <a:r>
              <a:rPr lang="en-US" dirty="0"/>
              <a:t>the Retention Needle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572000"/>
            <a:ext cx="7239000" cy="1752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Renee Martinez, North Park University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Sylinda Menafee, Kishwaukee College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Pamela Bozeman-Evans, North Park University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Kishwaukee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5410200" cy="48768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 smtClean="0"/>
              <a:t>Updates for 2014-2015</a:t>
            </a:r>
            <a:endParaRPr lang="en-US" sz="2400" b="1" dirty="0"/>
          </a:p>
          <a:p>
            <a:pPr lvl="2"/>
            <a:r>
              <a:rPr lang="en-US" dirty="0"/>
              <a:t>Partnership with Access, Equity, and Diversity Center to target specialized population</a:t>
            </a:r>
            <a:endParaRPr lang="en-US" sz="2000" dirty="0"/>
          </a:p>
          <a:p>
            <a:pPr lvl="2"/>
            <a:r>
              <a:rPr lang="en-US" dirty="0"/>
              <a:t>Expansion for the number of students we serve</a:t>
            </a:r>
            <a:endParaRPr lang="en-US" sz="2000" dirty="0"/>
          </a:p>
          <a:p>
            <a:pPr lvl="2"/>
            <a:r>
              <a:rPr lang="en-US" dirty="0"/>
              <a:t>Early Alert software purchase for tracking</a:t>
            </a:r>
            <a:endParaRPr lang="en-US" sz="2000" dirty="0"/>
          </a:p>
          <a:p>
            <a:pPr lvl="2"/>
            <a:r>
              <a:rPr lang="en-US" dirty="0" smtClean="0"/>
              <a:t>Suggestions for </a:t>
            </a:r>
            <a:r>
              <a:rPr lang="en-US" dirty="0"/>
              <a:t>implementation on other </a:t>
            </a:r>
            <a:r>
              <a:rPr lang="en-US" dirty="0" smtClean="0"/>
              <a:t>campuses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124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i="1" dirty="0" smtClean="0"/>
          </a:p>
          <a:p>
            <a:pPr marL="0" indent="0" algn="ctr">
              <a:buNone/>
            </a:pPr>
            <a:r>
              <a:rPr lang="en-US" sz="2800" i="1" dirty="0" smtClean="0"/>
              <a:t>NPU Career Development and Internships Office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600" dirty="0" smtClean="0"/>
              <a:t>“How can career service departments implement/compliment intervention strategies that affect college persistence?”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2050" name="Picture 2" descr="C:\Users\pdbozeman-evans\Pictures\NPU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181600" cy="15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Park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500" dirty="0" smtClean="0"/>
              <a:t>Address the Language and Culture of Retention</a:t>
            </a:r>
          </a:p>
          <a:p>
            <a:pPr marL="0" indent="0" algn="ctr">
              <a:buNone/>
            </a:pPr>
            <a:endParaRPr lang="en-US" sz="2600" dirty="0" smtClean="0"/>
          </a:p>
          <a:p>
            <a:r>
              <a:rPr lang="en-US" dirty="0" smtClean="0"/>
              <a:t>Terms like retention, outcomes, and interventions  are academic terms that don’t  translate well into community and family structures.</a:t>
            </a:r>
          </a:p>
          <a:p>
            <a:pPr marL="0" indent="0">
              <a:buNone/>
            </a:pPr>
            <a:endParaRPr lang="en-US" sz="2600" dirty="0" smtClean="0"/>
          </a:p>
          <a:p>
            <a:pPr lvl="1"/>
            <a:r>
              <a:rPr lang="en-US" dirty="0" smtClean="0"/>
              <a:t>Must speak to cultural traditions, inter-generational finances, nontraditional support systems</a:t>
            </a:r>
          </a:p>
        </p:txBody>
      </p:sp>
    </p:spTree>
    <p:extLst>
      <p:ext uri="{BB962C8B-B14F-4D97-AF65-F5344CB8AC3E}">
        <p14:creationId xmlns:p14="http://schemas.microsoft.com/office/powerpoint/2010/main" val="40590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Park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Address the </a:t>
            </a:r>
            <a:r>
              <a:rPr lang="en-US" dirty="0"/>
              <a:t>Language and Culture of </a:t>
            </a:r>
            <a:r>
              <a:rPr lang="en-US" dirty="0" smtClean="0"/>
              <a:t>Retention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 smtClean="0"/>
              <a:t>Retention is a critical factor in measuring college success, but it is not the end goal for most families/students.  For many “end users” employment is the end goal.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In business we refer to ROI, in families we refer to family commitments and on-going contributions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Park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Address the </a:t>
            </a:r>
            <a:r>
              <a:rPr lang="en-US" dirty="0" smtClean="0"/>
              <a:t>Language </a:t>
            </a:r>
            <a:r>
              <a:rPr lang="en-US" dirty="0"/>
              <a:t>and Culture of </a:t>
            </a:r>
            <a:r>
              <a:rPr lang="en-US" dirty="0" smtClean="0"/>
              <a:t>Retention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Retention is impacted by the diverse and changing demographic within our institutions.  Understanding our audience shapes the way we communicate to and support student/families.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generation, Millennials, on-line 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Retention as a part of the institutional </a:t>
            </a:r>
          </a:p>
          <a:p>
            <a:pPr marL="0" indent="0" algn="ctr">
              <a:buNone/>
            </a:pPr>
            <a:r>
              <a:rPr lang="en-US" dirty="0" smtClean="0"/>
              <a:t>mission and mandate</a:t>
            </a:r>
          </a:p>
          <a:p>
            <a:pPr marL="0" indent="0" algn="ctr">
              <a:buNone/>
            </a:pPr>
            <a:endParaRPr lang="en-US" sz="2600" dirty="0"/>
          </a:p>
          <a:p>
            <a:r>
              <a:rPr lang="en-US" dirty="0" smtClean="0"/>
              <a:t>Once retention is embedded into the operational strategy of the university every department should track progress against work objectives.</a:t>
            </a:r>
          </a:p>
          <a:p>
            <a:endParaRPr lang="en-US" sz="2600" dirty="0" smtClean="0"/>
          </a:p>
          <a:p>
            <a:pPr lvl="1"/>
            <a:r>
              <a:rPr lang="en-US" dirty="0" smtClean="0"/>
              <a:t>NPU’s career services is committed to retention and demonstrates that by…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</a:t>
            </a:r>
            <a:r>
              <a:rPr lang="en-US" dirty="0" smtClean="0"/>
              <a:t>Park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Retention as a part of the institutional </a:t>
            </a:r>
          </a:p>
          <a:p>
            <a:pPr marL="0" indent="0" algn="ctr">
              <a:buNone/>
            </a:pPr>
            <a:r>
              <a:rPr lang="en-US" dirty="0"/>
              <a:t>mission and </a:t>
            </a:r>
            <a:r>
              <a:rPr lang="en-US" dirty="0" smtClean="0"/>
              <a:t>mandate</a:t>
            </a:r>
          </a:p>
          <a:p>
            <a:pPr marL="0" indent="0" algn="ctr">
              <a:buNone/>
            </a:pPr>
            <a:endParaRPr lang="en-US" sz="2600" dirty="0"/>
          </a:p>
          <a:p>
            <a:r>
              <a:rPr lang="en-US" dirty="0" smtClean="0"/>
              <a:t>Smart collaborations are organic with an institutional mandate.</a:t>
            </a:r>
          </a:p>
          <a:p>
            <a:pPr marL="0" indent="0">
              <a:buNone/>
            </a:pPr>
            <a:endParaRPr lang="en-US" sz="2600" dirty="0" smtClean="0"/>
          </a:p>
          <a:p>
            <a:pPr lvl="1"/>
            <a:r>
              <a:rPr lang="en-US" dirty="0" smtClean="0"/>
              <a:t>Student engagement, academics, athletics, and security must form a seamless relationship that naturally promotes retention i.e. orientation programs must all speak to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</a:t>
            </a:r>
            <a:r>
              <a:rPr lang="en-US" dirty="0" smtClean="0"/>
              <a:t>Park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Retention as a part of the institutional </a:t>
            </a:r>
          </a:p>
          <a:p>
            <a:pPr marL="0" indent="0" algn="ctr">
              <a:buNone/>
            </a:pPr>
            <a:r>
              <a:rPr lang="en-US" dirty="0"/>
              <a:t>mission and </a:t>
            </a:r>
            <a:r>
              <a:rPr lang="en-US" dirty="0" smtClean="0"/>
              <a:t>mandate</a:t>
            </a:r>
          </a:p>
          <a:p>
            <a:pPr marL="0" indent="0" algn="ctr">
              <a:buNone/>
            </a:pPr>
            <a:endParaRPr lang="en-US" sz="2600" dirty="0"/>
          </a:p>
          <a:p>
            <a:r>
              <a:rPr lang="en-US" dirty="0" smtClean="0"/>
              <a:t>Retention begins at recruitment and beckons alumni to engage in the retention process</a:t>
            </a:r>
          </a:p>
          <a:p>
            <a:endParaRPr lang="en-US" sz="2600" dirty="0"/>
          </a:p>
          <a:p>
            <a:pPr lvl="1"/>
            <a:r>
              <a:rPr lang="en-US" dirty="0" smtClean="0"/>
              <a:t>Career services must assist with recruitment, align freshmen with alumni in mentor programs, and create internships and job pathways through alumni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</a:t>
            </a:r>
            <a:r>
              <a:rPr lang="en-US" dirty="0" smtClean="0"/>
              <a:t>Park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Retention Strategies on a “Shoestring Budget”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dirty="0"/>
              <a:t>Early Warning Systems (reactive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Career services supporting financial hardships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dirty="0" smtClean="0"/>
              <a:t>Marketing materials from “first to finish”</a:t>
            </a:r>
          </a:p>
          <a:p>
            <a:pPr lvl="1"/>
            <a:r>
              <a:rPr lang="en-US" dirty="0" smtClean="0"/>
              <a:t>Career services as a tool to promote retention</a:t>
            </a:r>
          </a:p>
        </p:txBody>
      </p:sp>
    </p:spTree>
    <p:extLst>
      <p:ext uri="{BB962C8B-B14F-4D97-AF65-F5344CB8AC3E}">
        <p14:creationId xmlns:p14="http://schemas.microsoft.com/office/powerpoint/2010/main" val="241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</a:t>
            </a:r>
            <a:r>
              <a:rPr lang="en-US" dirty="0" smtClean="0"/>
              <a:t>Park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Retention Strategies on a “Shoestring Budget”</a:t>
            </a:r>
          </a:p>
          <a:p>
            <a:endParaRPr lang="en-US" sz="2400" dirty="0" smtClean="0"/>
          </a:p>
          <a:p>
            <a:r>
              <a:rPr lang="en-US" dirty="0" smtClean="0"/>
              <a:t>Rapid </a:t>
            </a:r>
            <a:r>
              <a:rPr lang="en-US" dirty="0"/>
              <a:t>Response Teams (proactive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Career services can engage external partners to coach/mentor/sponsor disengaged students</a:t>
            </a:r>
          </a:p>
          <a:p>
            <a:pPr lvl="1"/>
            <a:endParaRPr lang="en-US" sz="2400" dirty="0"/>
          </a:p>
          <a:p>
            <a:r>
              <a:rPr lang="en-US" dirty="0"/>
              <a:t>Faculty Engagement (pizza budgets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Career services connecting curriculum to vocation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1975 Vincent Tinto’s Retention Theory</a:t>
            </a:r>
          </a:p>
          <a:p>
            <a:r>
              <a:rPr lang="en-US" dirty="0" smtClean="0"/>
              <a:t>Pre-college/pre-entry factors </a:t>
            </a:r>
          </a:p>
          <a:p>
            <a:r>
              <a:rPr lang="en-US" dirty="0" smtClean="0"/>
              <a:t>Significant relationships &amp; interactions</a:t>
            </a:r>
          </a:p>
          <a:p>
            <a:r>
              <a:rPr lang="en-US" dirty="0" smtClean="0"/>
              <a:t>Support &amp; sense of belonging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Park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Retention Strategies on a “Shoestring Budget</a:t>
            </a:r>
            <a:r>
              <a:rPr lang="en-US" dirty="0" smtClean="0"/>
              <a:t>”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dirty="0" smtClean="0"/>
              <a:t>Intentional career service programs that engage (inspire) students according to their passion and career interests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 smtClean="0"/>
              <a:t>Volunteerism, internships, experiential learning opportunities motivate students and help them find their “fit”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the 2</a:t>
            </a:r>
            <a:r>
              <a:rPr lang="en-US" baseline="30000" dirty="0" smtClean="0"/>
              <a:t>nd</a:t>
            </a:r>
            <a:r>
              <a:rPr lang="en-US" dirty="0" smtClean="0"/>
              <a:t> year?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 2</a:t>
            </a:r>
            <a:r>
              <a:rPr lang="en-US" baseline="30000" dirty="0" smtClean="0"/>
              <a:t>nd</a:t>
            </a:r>
            <a:r>
              <a:rPr lang="en-US" dirty="0" smtClean="0"/>
              <a:t> year term-to-term retention at 2 year institutions = 85.7%</a:t>
            </a:r>
          </a:p>
          <a:p>
            <a:r>
              <a:rPr lang="en-US" dirty="0" smtClean="0"/>
              <a:t>16-17% lost between 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year at 4-year institutions</a:t>
            </a:r>
          </a:p>
          <a:p>
            <a:r>
              <a:rPr lang="en-US" dirty="0" smtClean="0"/>
              <a:t>Only 59% reported having the financial resources to finish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2055" y="6172199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</a:t>
            </a:r>
            <a:r>
              <a:rPr lang="en-US" sz="1400" i="1" u="sng" dirty="0">
                <a:hlinkClick r:id="rId2"/>
              </a:rPr>
              <a:t>http://blog.noellevitz.com/2011/03/16/raising-completion-graduation-rates-2-clues-action-year</a:t>
            </a:r>
            <a:r>
              <a:rPr lang="en-US" i="1" u="sng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Actions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“Completion Mindset”</a:t>
            </a:r>
          </a:p>
          <a:p>
            <a:pPr lvl="1"/>
            <a:r>
              <a:rPr lang="en-US" dirty="0" smtClean="0"/>
              <a:t>Over ½ of the students surveyed said they wanted help with a written academic plan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desire to prepare for a career and the need to earn the money to do it come </a:t>
            </a:r>
            <a:r>
              <a:rPr lang="en-US" dirty="0" smtClean="0"/>
              <a:t>together.”</a:t>
            </a:r>
          </a:p>
          <a:p>
            <a:pPr lvl="1"/>
            <a:r>
              <a:rPr lang="en-US" dirty="0" smtClean="0"/>
              <a:t>46% more sophomores want work or internships related to their majors vs. 1</a:t>
            </a:r>
            <a:r>
              <a:rPr lang="en-US" baseline="30000" dirty="0" smtClean="0"/>
              <a:t>st</a:t>
            </a:r>
            <a:r>
              <a:rPr lang="en-US" dirty="0" smtClean="0"/>
              <a:t> year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6172199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</a:t>
            </a:r>
            <a:r>
              <a:rPr lang="en-US" sz="1400" i="1" u="sng" dirty="0">
                <a:hlinkClick r:id="rId2"/>
              </a:rPr>
              <a:t>http://blog.noellevitz.com/2011/03/16/raising-completion-graduation-rates-2-clues-action-year</a:t>
            </a:r>
            <a:r>
              <a:rPr lang="en-US" i="1" u="sng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</a:t>
            </a:r>
            <a:r>
              <a:rPr lang="en-US" smtClean="0"/>
              <a:t>your time!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Sylinda Menafee, </a:t>
            </a:r>
            <a:r>
              <a:rPr lang="en-US" dirty="0" err="1"/>
              <a:t>Kishwaukee</a:t>
            </a:r>
            <a:r>
              <a:rPr lang="en-US" dirty="0"/>
              <a:t> College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Sylinda.Menafee@kishwaukeecollege.edu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/>
              <a:t>Pamela Bozeman-Evans, North Park University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pbozeman@northpark.edu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/>
              <a:t>Renee Martinez, North Park University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rmtuckermartinez@northpark.edu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7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well do Illinois colleges </a:t>
            </a:r>
            <a:br>
              <a:rPr lang="en-US" dirty="0" smtClean="0"/>
            </a:br>
            <a:r>
              <a:rPr lang="en-US" dirty="0" smtClean="0"/>
              <a:t>retain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4 year </a:t>
            </a:r>
            <a:r>
              <a:rPr lang="en-US" dirty="0"/>
              <a:t>Private: </a:t>
            </a:r>
            <a:endParaRPr lang="en-US" dirty="0" smtClean="0"/>
          </a:p>
          <a:p>
            <a:pPr lvl="1"/>
            <a:r>
              <a:rPr lang="en-US" dirty="0" smtClean="0"/>
              <a:t>52.5</a:t>
            </a:r>
            <a:r>
              <a:rPr lang="en-US" dirty="0"/>
              <a:t>% </a:t>
            </a:r>
            <a:r>
              <a:rPr lang="en-US" dirty="0" smtClean="0"/>
              <a:t>(4 year graduation rate)</a:t>
            </a:r>
          </a:p>
          <a:p>
            <a:pPr lvl="1"/>
            <a:r>
              <a:rPr lang="en-US" dirty="0" smtClean="0"/>
              <a:t>65.7</a:t>
            </a:r>
            <a:r>
              <a:rPr lang="en-US" dirty="0"/>
              <a:t>% </a:t>
            </a:r>
            <a:r>
              <a:rPr lang="en-US" dirty="0" smtClean="0"/>
              <a:t>(6 year graduation rate)</a:t>
            </a:r>
            <a:endParaRPr lang="en-US" dirty="0"/>
          </a:p>
          <a:p>
            <a:pPr lvl="0"/>
            <a:r>
              <a:rPr lang="en-US" dirty="0" smtClean="0"/>
              <a:t>4 year Public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40</a:t>
            </a:r>
            <a:r>
              <a:rPr lang="en-US" dirty="0"/>
              <a:t>% (4 year graduation rate)</a:t>
            </a:r>
          </a:p>
          <a:p>
            <a:pPr lvl="1"/>
            <a:r>
              <a:rPr lang="en-US" dirty="0" smtClean="0"/>
              <a:t>62.5</a:t>
            </a:r>
            <a:r>
              <a:rPr lang="en-US" dirty="0"/>
              <a:t>% (6 year graduation rate)</a:t>
            </a:r>
          </a:p>
          <a:p>
            <a:pPr lvl="0"/>
            <a:r>
              <a:rPr lang="en-US" dirty="0" smtClean="0"/>
              <a:t>2 year </a:t>
            </a:r>
            <a:r>
              <a:rPr lang="en-US" dirty="0"/>
              <a:t>Public: </a:t>
            </a:r>
            <a:endParaRPr lang="en-US" dirty="0" smtClean="0"/>
          </a:p>
          <a:p>
            <a:pPr lvl="1"/>
            <a:r>
              <a:rPr lang="en-US" dirty="0" smtClean="0"/>
              <a:t>19.4</a:t>
            </a:r>
            <a:r>
              <a:rPr lang="en-US" dirty="0"/>
              <a:t>% (</a:t>
            </a:r>
            <a:r>
              <a:rPr lang="en-US" dirty="0" smtClean="0"/>
              <a:t>150</a:t>
            </a:r>
            <a:r>
              <a:rPr lang="en-US" dirty="0"/>
              <a:t>% </a:t>
            </a:r>
            <a:r>
              <a:rPr lang="en-US" dirty="0" smtClean="0"/>
              <a:t>time)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6096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</a:t>
            </a:r>
            <a:endParaRPr lang="en-US" sz="1600" dirty="0"/>
          </a:p>
          <a:p>
            <a:r>
              <a:rPr lang="en-US" sz="1600" u="sng" dirty="0" smtClean="0">
                <a:hlinkClick r:id="rId2"/>
              </a:rPr>
              <a:t>http</a:t>
            </a:r>
            <a:r>
              <a:rPr lang="en-US" sz="1600" u="sng" dirty="0">
                <a:hlinkClick r:id="rId2"/>
              </a:rPr>
              <a:t>://collegecompletion.chronicle.com/college-stats/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189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“WE” faring?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National </a:t>
            </a:r>
            <a:r>
              <a:rPr lang="en-US" u="sng" dirty="0"/>
              <a:t>Center for </a:t>
            </a:r>
            <a:r>
              <a:rPr lang="en-US" u="sng" dirty="0" smtClean="0"/>
              <a:t>Educational </a:t>
            </a:r>
            <a:r>
              <a:rPr lang="en-US" u="sng" dirty="0"/>
              <a:t>Statistics (NCES) 1</a:t>
            </a:r>
            <a:r>
              <a:rPr lang="en-US" u="sng" baseline="30000" dirty="0"/>
              <a:t>st</a:t>
            </a:r>
            <a:r>
              <a:rPr lang="en-US" u="sng" dirty="0"/>
              <a:t>-2</a:t>
            </a:r>
            <a:r>
              <a:rPr lang="en-US" u="sng" baseline="30000" dirty="0"/>
              <a:t>nd</a:t>
            </a:r>
            <a:r>
              <a:rPr lang="en-US" u="sng" dirty="0"/>
              <a:t> </a:t>
            </a:r>
            <a:r>
              <a:rPr lang="en-US" u="sng" dirty="0" smtClean="0"/>
              <a:t>year </a:t>
            </a:r>
            <a:r>
              <a:rPr lang="en-US" u="sng" dirty="0"/>
              <a:t>Retention</a:t>
            </a:r>
            <a:r>
              <a:rPr lang="en-US" dirty="0"/>
              <a:t>: </a:t>
            </a:r>
          </a:p>
          <a:p>
            <a:pPr lvl="0"/>
            <a:r>
              <a:rPr lang="en-US" dirty="0"/>
              <a:t>Kishwaukee College: </a:t>
            </a:r>
            <a:endParaRPr lang="en-US" dirty="0" smtClean="0"/>
          </a:p>
          <a:p>
            <a:pPr lvl="1"/>
            <a:r>
              <a:rPr lang="en-US" dirty="0" smtClean="0"/>
              <a:t>60</a:t>
            </a:r>
            <a:r>
              <a:rPr lang="en-US" dirty="0"/>
              <a:t>% FT </a:t>
            </a:r>
            <a:r>
              <a:rPr lang="en-US" dirty="0" smtClean="0"/>
              <a:t>Students </a:t>
            </a:r>
          </a:p>
          <a:p>
            <a:pPr lvl="1"/>
            <a:r>
              <a:rPr lang="en-US" dirty="0" smtClean="0"/>
              <a:t>43</a:t>
            </a:r>
            <a:r>
              <a:rPr lang="en-US" dirty="0"/>
              <a:t>% PT students</a:t>
            </a:r>
          </a:p>
          <a:p>
            <a:pPr lvl="0"/>
            <a:r>
              <a:rPr lang="en-US" dirty="0"/>
              <a:t>North Park University: </a:t>
            </a:r>
            <a:endParaRPr lang="en-US" dirty="0" smtClean="0"/>
          </a:p>
          <a:p>
            <a:pPr lvl="1"/>
            <a:r>
              <a:rPr lang="en-US" dirty="0" smtClean="0"/>
              <a:t>72</a:t>
            </a:r>
            <a:r>
              <a:rPr lang="en-US" dirty="0"/>
              <a:t>% overall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3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what are the retention factors?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</a:t>
            </a:r>
          </a:p>
          <a:p>
            <a:pPr lvl="1"/>
            <a:r>
              <a:rPr lang="en-US" dirty="0" smtClean="0"/>
              <a:t>High School GPA  &amp; ACT/SAT scores</a:t>
            </a:r>
          </a:p>
          <a:p>
            <a:r>
              <a:rPr lang="en-US" dirty="0" smtClean="0"/>
              <a:t>Non-Academic</a:t>
            </a:r>
          </a:p>
          <a:p>
            <a:pPr lvl="1"/>
            <a:r>
              <a:rPr lang="en-US" dirty="0" smtClean="0"/>
              <a:t>Wellness: confidence, esteem, belonging</a:t>
            </a:r>
          </a:p>
          <a:p>
            <a:pPr lvl="1"/>
            <a:r>
              <a:rPr lang="en-US" dirty="0" smtClean="0"/>
              <a:t>Personal: involvement, motivation, commitment</a:t>
            </a:r>
          </a:p>
          <a:p>
            <a:pPr lvl="1"/>
            <a:r>
              <a:rPr lang="en-US" dirty="0" smtClean="0"/>
              <a:t>Academic : study skills, habits, time management</a:t>
            </a:r>
          </a:p>
          <a:p>
            <a:pPr lvl="1"/>
            <a:r>
              <a:rPr lang="en-US" dirty="0" smtClean="0"/>
              <a:t>Context: size, selectivity, financial aid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9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BIGGEST factors?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Strongest relationship:</a:t>
            </a:r>
          </a:p>
          <a:p>
            <a:pPr lvl="1"/>
            <a:r>
              <a:rPr lang="en-US" dirty="0" smtClean="0"/>
              <a:t>Academic Skills</a:t>
            </a:r>
          </a:p>
          <a:p>
            <a:pPr lvl="1"/>
            <a:r>
              <a:rPr lang="en-US" dirty="0" smtClean="0"/>
              <a:t>Academic Self-confidence</a:t>
            </a:r>
          </a:p>
          <a:p>
            <a:pPr lvl="1"/>
            <a:r>
              <a:rPr lang="en-US" dirty="0" smtClean="0"/>
              <a:t>Commitment to the goal</a:t>
            </a:r>
          </a:p>
          <a:p>
            <a:r>
              <a:rPr lang="en-US" dirty="0" smtClean="0"/>
              <a:t>Weakest relationship:</a:t>
            </a:r>
          </a:p>
          <a:p>
            <a:pPr lvl="1"/>
            <a:r>
              <a:rPr lang="en-US" dirty="0" smtClean="0"/>
              <a:t>Academic motivation</a:t>
            </a:r>
          </a:p>
          <a:p>
            <a:pPr lvl="1"/>
            <a:r>
              <a:rPr lang="en-US" dirty="0" smtClean="0"/>
              <a:t>General self-concept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2182" y="6219065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 </a:t>
            </a:r>
            <a:r>
              <a:rPr lang="en-US" sz="1400" i="1" dirty="0" smtClean="0"/>
              <a:t>Source</a:t>
            </a:r>
            <a:r>
              <a:rPr lang="en-US" sz="1400" i="1" dirty="0"/>
              <a:t>: </a:t>
            </a:r>
            <a:r>
              <a:rPr lang="en-US" sz="1400" i="1" u="sng" dirty="0">
                <a:hlinkClick r:id="rId2"/>
              </a:rPr>
              <a:t>http://</a:t>
            </a:r>
            <a:r>
              <a:rPr lang="en-US" sz="1400" i="1" u="sng" dirty="0" smtClean="0">
                <a:hlinkClick r:id="rId2"/>
              </a:rPr>
              <a:t>www.act.org/research/policymakers/pdf/college_retention.pdf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82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Kishwaukee College</a:t>
            </a:r>
            <a:br>
              <a:rPr lang="en-US" dirty="0" smtClean="0"/>
            </a:br>
            <a:r>
              <a:rPr lang="en-US" sz="1400" dirty="0" smtClean="0"/>
              <a:t>(Malta, 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14800"/>
            <a:ext cx="88392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Student Success Coach Program</a:t>
            </a:r>
          </a:p>
          <a:p>
            <a:pPr marL="0" indent="0" algn="ctr">
              <a:buNone/>
            </a:pPr>
            <a:r>
              <a:rPr lang="en-US" sz="2400" dirty="0" smtClean="0"/>
              <a:t>The </a:t>
            </a:r>
            <a:r>
              <a:rPr lang="en-US" sz="2400" dirty="0"/>
              <a:t>Student </a:t>
            </a:r>
            <a:r>
              <a:rPr lang="en-US" sz="2400" dirty="0" smtClean="0"/>
              <a:t>Success </a:t>
            </a:r>
            <a:r>
              <a:rPr lang="en-US" sz="2400" dirty="0"/>
              <a:t>Coach program is designed to help connect students who are referred through </a:t>
            </a:r>
            <a:r>
              <a:rPr lang="en-US" sz="2400" dirty="0" smtClean="0"/>
              <a:t>our early alert program </a:t>
            </a:r>
            <a:r>
              <a:rPr lang="en-US" sz="2400" dirty="0"/>
              <a:t>to college employees who can offer </a:t>
            </a:r>
            <a:r>
              <a:rPr lang="en-US" sz="2400" dirty="0" smtClean="0"/>
              <a:t>mentorship</a:t>
            </a:r>
            <a:r>
              <a:rPr lang="en-US" sz="2400" dirty="0"/>
              <a:t>, direction, and encouragement. </a:t>
            </a:r>
            <a:endParaRPr lang="en-US" sz="2400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58119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91" y="152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Kishwaukee College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4173184"/>
              </p:ext>
            </p:extLst>
          </p:nvPr>
        </p:nvGraphicFramePr>
        <p:xfrm>
          <a:off x="5715000" y="1331794"/>
          <a:ext cx="3124200" cy="279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KC Student Success Coach Prom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3004" y="1295400"/>
            <a:ext cx="5005191" cy="36905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64770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10"/>
              </a:rPr>
              <a:t>http://youtu.be/YNdI-uqnXE0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897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Kishwaukee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Fall 2013 Pilot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32467"/>
              </p:ext>
            </p:extLst>
          </p:nvPr>
        </p:nvGraphicFramePr>
        <p:xfrm>
          <a:off x="533400" y="1600200"/>
          <a:ext cx="7924799" cy="39524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98117"/>
                <a:gridCol w="567079"/>
                <a:gridCol w="545239"/>
                <a:gridCol w="545239"/>
                <a:gridCol w="545239"/>
                <a:gridCol w="545239"/>
                <a:gridCol w="765897"/>
                <a:gridCol w="765897"/>
                <a:gridCol w="765897"/>
                <a:gridCol w="545239"/>
                <a:gridCol w="545239"/>
                <a:gridCol w="545239"/>
                <a:gridCol w="545239"/>
              </a:tblGrid>
              <a:tr h="775008">
                <a:tc rowSpan="3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Fall 2013 Coursework Performance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FA13GPA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SP14 Persistence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02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Fail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Withdraw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96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18967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Coached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55.1%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28.6%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1.88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80.2%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19.8%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No: Cohort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48.4%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27.7%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23.9%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77.8%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22.2%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No: Other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9506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67.8%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2258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16.1%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2266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2.49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10140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72.1%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3919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9703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67.3%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2365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16.4%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2342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2.48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10442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72.3%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3999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27.7%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7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1001</Words>
  <Application>Microsoft Office PowerPoint</Application>
  <PresentationFormat>On-screen Show (4:3)</PresentationFormat>
  <Paragraphs>215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Strategies for Moving  the Retention Needle </vt:lpstr>
      <vt:lpstr>The Evolution of Retention</vt:lpstr>
      <vt:lpstr>How well do Illinois colleges  retain students?</vt:lpstr>
      <vt:lpstr>How are “WE” faring?</vt:lpstr>
      <vt:lpstr>So, what are the retention factors?</vt:lpstr>
      <vt:lpstr>What are the BIGGEST factors?</vt:lpstr>
      <vt:lpstr>Kishwaukee College (Malta, IL)</vt:lpstr>
      <vt:lpstr>Kishwaukee College</vt:lpstr>
      <vt:lpstr>Kishwaukee College</vt:lpstr>
      <vt:lpstr>Kishwaukee College</vt:lpstr>
      <vt:lpstr>PowerPoint Presentation</vt:lpstr>
      <vt:lpstr>North Park University</vt:lpstr>
      <vt:lpstr>North Park University</vt:lpstr>
      <vt:lpstr>North Park University</vt:lpstr>
      <vt:lpstr>North Park</vt:lpstr>
      <vt:lpstr>North Park University</vt:lpstr>
      <vt:lpstr>North Park University</vt:lpstr>
      <vt:lpstr>North Park University</vt:lpstr>
      <vt:lpstr>North Park University</vt:lpstr>
      <vt:lpstr>North Park University</vt:lpstr>
      <vt:lpstr>Why focus on the 2nd year?</vt:lpstr>
      <vt:lpstr>Potential Actions Steps</vt:lpstr>
      <vt:lpstr>Thank you for your time!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HP</cp:lastModifiedBy>
  <cp:revision>97</cp:revision>
  <cp:lastPrinted>2014-06-17T18:32:00Z</cp:lastPrinted>
  <dcterms:created xsi:type="dcterms:W3CDTF">2013-05-22T15:51:51Z</dcterms:created>
  <dcterms:modified xsi:type="dcterms:W3CDTF">2014-07-22T19:17:21Z</dcterms:modified>
</cp:coreProperties>
</file>