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4" r:id="rId5"/>
    <p:sldId id="278" r:id="rId6"/>
    <p:sldId id="261" r:id="rId7"/>
    <p:sldId id="277" r:id="rId8"/>
    <p:sldId id="271" r:id="rId9"/>
    <p:sldId id="272" r:id="rId10"/>
    <p:sldId id="269" r:id="rId11"/>
    <p:sldId id="268" r:id="rId12"/>
    <p:sldId id="270" r:id="rId13"/>
    <p:sldId id="267" r:id="rId14"/>
    <p:sldId id="275" r:id="rId15"/>
    <p:sldId id="276" r:id="rId16"/>
    <p:sldId id="266" r:id="rId17"/>
    <p:sldId id="258" r:id="rId18"/>
    <p:sldId id="262" r:id="rId19"/>
    <p:sldId id="263" r:id="rId20"/>
    <p:sldId id="264" r:id="rId21"/>
    <p:sldId id="26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3241" autoAdjust="0"/>
  </p:normalViewPr>
  <p:slideViewPr>
    <p:cSldViewPr>
      <p:cViewPr varScale="1">
        <p:scale>
          <a:sx n="61" d="100"/>
          <a:sy n="61" d="100"/>
        </p:scale>
        <p:origin x="-107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87" y="0"/>
            <a:ext cx="4348975" cy="16002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324600" y="38460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July 17, 2014</a:t>
            </a:r>
          </a:p>
          <a:p>
            <a:pPr algn="ctr"/>
            <a:r>
              <a:rPr lang="en-US" sz="2400" b="1" dirty="0" smtClean="0"/>
              <a:t>Tinley Park, Illinois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6600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30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8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2303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718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728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10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93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86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929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E5D-EC23-4752-A973-E130CFAD7F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3" b="22887"/>
          <a:stretch/>
        </p:blipFill>
        <p:spPr bwMode="auto">
          <a:xfrm>
            <a:off x="0" y="6176790"/>
            <a:ext cx="1828800" cy="68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08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E5D-EC23-4752-A973-E130CFAD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2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ctiveimpactforum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ivetogether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l.dropboxusercontent.com/u/58245140/Common%20Measures/Common%20Measures%202-page%20handout%2010-2-1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mgcenter.org/sites/default/files/IssueBrief2UsingData.pdf" TargetMode="External"/><Relationship Id="rId2" Type="http://schemas.openxmlformats.org/officeDocument/2006/relationships/hyperlink" Target="http://omgcenter.org/sites/default/files/IssueBriefBuildingCommitment01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mgcenter.org/sites/default/files/IssueBrief04-BuildingandSustainingPartnerships.pdf" TargetMode="External"/><Relationship Id="rId2" Type="http://schemas.openxmlformats.org/officeDocument/2006/relationships/hyperlink" Target="http://omgcenter.org/sites/default/files/IssueBrief03-AligningPoliciesandPractic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craft@edco4kids.org" TargetMode="External"/><Relationship Id="rId2" Type="http://schemas.openxmlformats.org/officeDocument/2006/relationships/hyperlink" Target="mailto:tramos@advanceillinoi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m.nelson@isac.illinois.gov" TargetMode="External"/><Relationship Id="rId4" Type="http://schemas.openxmlformats.org/officeDocument/2006/relationships/hyperlink" Target="mailto:sbjelland@edco4kids.or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center.org/knowledge_center/issuebriefs/the_community_partnerships_issue_briefs_series" TargetMode="External"/><Relationship Id="rId2" Type="http://schemas.openxmlformats.org/officeDocument/2006/relationships/hyperlink" Target="http://omgcenter.org/sites/default/files/IssueBrief05-DevelopmentalEvaluation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ieveqc.org/" TargetMode="External"/><Relationship Id="rId2" Type="http://schemas.openxmlformats.org/officeDocument/2006/relationships/hyperlink" Target="http://www.edco4kid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ireview.org/blog/entry/channeling_change_making_collective_impact_work" TargetMode="External"/><Relationship Id="rId2" Type="http://schemas.openxmlformats.org/officeDocument/2006/relationships/hyperlink" Target="http://www.ssireview.org/articles/entry/collective_impac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ireview.org/blog/entry/embracing_emergence_how_collective_impact_addresses_complex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docid=7MonlJlPOkZpVM&amp;tbnid=X2Rrc8GKK1nfxM:&amp;ved=0CAUQjRw&amp;url=http://fullcapacitymarketing.typepad.com/blog/2012/09/california-embraces-collective-impact-framework-cwa-2012-meeting-of-the-minds-conference-.html&amp;ei=r6u-U_f5KcawyATYm4FY&amp;bvm=bv.70138588,d.aWw&amp;psig=AFQjCNFap9GoOblcvxgs6qQidhyqcjTnHA&amp;ust=1405091084921922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34778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Collective Impact in Illinois:</a:t>
            </a:r>
            <a:br>
              <a:rPr lang="en-US" b="1" dirty="0" smtClean="0"/>
            </a:br>
            <a:r>
              <a:rPr lang="en-US" b="1" dirty="0" smtClean="0"/>
              <a:t>Getting to 60% by 2025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04802"/>
            <a:ext cx="4800600" cy="37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2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Collective Impact</a:t>
            </a:r>
            <a:br>
              <a:rPr lang="en-US" b="1" dirty="0" smtClean="0"/>
            </a:br>
            <a:r>
              <a:rPr lang="en-US" b="1" dirty="0" smtClean="0"/>
              <a:t>Condition #3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1990725"/>
            <a:ext cx="77851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5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Collective Impact</a:t>
            </a:r>
            <a:br>
              <a:rPr lang="en-US" b="1" dirty="0" smtClean="0"/>
            </a:br>
            <a:r>
              <a:rPr lang="en-US" b="1" dirty="0" smtClean="0"/>
              <a:t>Condition #4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206625"/>
            <a:ext cx="75057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5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Collective Impact </a:t>
            </a:r>
            <a:br>
              <a:rPr lang="en-US" b="1" dirty="0" smtClean="0"/>
            </a:br>
            <a:r>
              <a:rPr lang="en-US" b="1" dirty="0" smtClean="0"/>
              <a:t>Condition #5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882775"/>
            <a:ext cx="671195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3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Collective Impact Forum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community where practitioners, policymakers, funders, and business can share success stories and challenges, solve problems, and learn from each other.</a:t>
            </a:r>
          </a:p>
          <a:p>
            <a:r>
              <a:rPr lang="en-US" dirty="0" smtClean="0"/>
              <a:t>FSG, Aspen Institute Forum for Community Solutions, Forum for Youth Investment (Ready by 21), United Way Worldwide, and more…</a:t>
            </a:r>
          </a:p>
          <a:p>
            <a:r>
              <a:rPr lang="en-US" dirty="0">
                <a:hlinkClick r:id="rId2"/>
              </a:rPr>
              <a:t>http://collectiveimpactforum.org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StriveTogether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cradle to career vision for education –</a:t>
            </a:r>
            <a:r>
              <a:rPr lang="en-US" dirty="0" err="1" smtClean="0"/>
              <a:t>StriveTogether’s</a:t>
            </a:r>
            <a:r>
              <a:rPr lang="en-US" dirty="0" smtClean="0"/>
              <a:t> </a:t>
            </a:r>
            <a:r>
              <a:rPr lang="en-US" dirty="0"/>
              <a:t>Student Roadmap to Success plots the course of a student’s journey from cradle to </a:t>
            </a:r>
            <a:r>
              <a:rPr lang="en-US" dirty="0" smtClean="0"/>
              <a:t>career.</a:t>
            </a:r>
          </a:p>
          <a:p>
            <a:r>
              <a:rPr lang="en-US" dirty="0" smtClean="0"/>
              <a:t>Map </a:t>
            </a:r>
            <a:r>
              <a:rPr lang="en-US" dirty="0"/>
              <a:t>is not just a guide for the student, but for all members of the community with an interest in seeing that students have successful journeys.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they are not at these critical points, we know the potential for long-term success is greatly inhibited.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StriveTogether</a:t>
            </a:r>
            <a:r>
              <a:rPr lang="en-US" b="1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highlights specific research-based competencies and experiences, as well as key transition points where we must ensure students are on target developmentally</a:t>
            </a:r>
            <a:r>
              <a:rPr lang="en-US" dirty="0" smtClean="0"/>
              <a:t>.</a:t>
            </a:r>
          </a:p>
          <a:p>
            <a:r>
              <a:rPr lang="en-US" dirty="0" err="1"/>
              <a:t>StriveTogether</a:t>
            </a:r>
            <a:r>
              <a:rPr lang="en-US" dirty="0"/>
              <a:t> Cradle to Career Network is comprised of 49 </a:t>
            </a:r>
            <a:r>
              <a:rPr lang="en-US" dirty="0" smtClean="0"/>
              <a:t>partnerships.</a:t>
            </a:r>
          </a:p>
          <a:p>
            <a:r>
              <a:rPr lang="en-US" dirty="0">
                <a:hlinkClick r:id="rId2"/>
              </a:rPr>
              <a:t>http://www.strivetogether.org/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National College Access Network </a:t>
            </a:r>
            <a:br>
              <a:rPr lang="en-US" b="1" dirty="0" smtClean="0"/>
            </a:br>
            <a:r>
              <a:rPr lang="en-US" b="1" dirty="0" smtClean="0"/>
              <a:t>(NCAN)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</a:t>
            </a:r>
            <a:r>
              <a:rPr lang="en-US" dirty="0"/>
              <a:t>on research and </a:t>
            </a:r>
            <a:r>
              <a:rPr lang="en-US" dirty="0" smtClean="0"/>
              <a:t>best </a:t>
            </a:r>
            <a:r>
              <a:rPr lang="en-US" dirty="0"/>
              <a:t>practices of its 350-plus members, </a:t>
            </a:r>
            <a:r>
              <a:rPr lang="en-US" dirty="0" smtClean="0"/>
              <a:t>NCAN </a:t>
            </a:r>
            <a:r>
              <a:rPr lang="en-US" dirty="0"/>
              <a:t>developed a recommended set of Common Measures to help college access and success programs guide and assess their </a:t>
            </a:r>
            <a:r>
              <a:rPr lang="en-US" dirty="0" smtClean="0"/>
              <a:t>work.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dl.dropboxusercontent.com/u/58245140/Common%20Measures/Common%20Measures%202-page%20handout%2010-2-12.pdf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Gates Foundation Community Partnerships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OMG Center </a:t>
            </a:r>
            <a:r>
              <a:rPr lang="en-US" dirty="0" smtClean="0"/>
              <a:t>for Collaborative Learning published a </a:t>
            </a:r>
            <a:r>
              <a:rPr lang="en-US" dirty="0"/>
              <a:t>series of Issue Briefs highlighting lessons from the </a:t>
            </a:r>
            <a:r>
              <a:rPr lang="en-US" b="1" dirty="0"/>
              <a:t>Bill &amp; Melinda Gates Foundation's Community Partnerships portfolio</a:t>
            </a:r>
            <a:r>
              <a:rPr lang="en-US" dirty="0"/>
              <a:t> evaluation.</a:t>
            </a:r>
          </a:p>
          <a:p>
            <a:r>
              <a:rPr lang="en-US" dirty="0" smtClean="0"/>
              <a:t>The </a:t>
            </a:r>
            <a:r>
              <a:rPr lang="en-US" dirty="0"/>
              <a:t>Issue </a:t>
            </a:r>
            <a:r>
              <a:rPr lang="en-US" dirty="0" smtClean="0"/>
              <a:t>Briefs share results </a:t>
            </a:r>
            <a:r>
              <a:rPr lang="en-US" dirty="0"/>
              <a:t>of </a:t>
            </a:r>
            <a:r>
              <a:rPr lang="en-US" dirty="0" smtClean="0"/>
              <a:t>investments </a:t>
            </a:r>
            <a:r>
              <a:rPr lang="en-US" dirty="0"/>
              <a:t>and </a:t>
            </a:r>
            <a:r>
              <a:rPr lang="en-US" dirty="0" smtClean="0"/>
              <a:t>tangible </a:t>
            </a:r>
            <a:r>
              <a:rPr lang="en-US" dirty="0"/>
              <a:t>examples of how communities approached the goal of improving postsecondary completion.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7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Gates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Issue Brief 1:</a:t>
            </a:r>
            <a:r>
              <a:rPr lang="en-US" dirty="0"/>
              <a:t> </a:t>
            </a:r>
            <a:r>
              <a:rPr lang="en-US" b="1" u="sng" dirty="0">
                <a:hlinkClick r:id="rId2"/>
              </a:rPr>
              <a:t>Building Commitment to a Postsecondary Systems Change </a:t>
            </a:r>
            <a:r>
              <a:rPr lang="en-US" b="1" u="sng" dirty="0" smtClean="0">
                <a:hlinkClick r:id="rId2"/>
              </a:rPr>
              <a:t>Agenda</a:t>
            </a:r>
            <a:r>
              <a:rPr lang="en-US" dirty="0"/>
              <a:t> </a:t>
            </a:r>
            <a:r>
              <a:rPr lang="en-US" dirty="0" smtClean="0"/>
              <a:t>– focuses </a:t>
            </a:r>
            <a:r>
              <a:rPr lang="en-US" dirty="0"/>
              <a:t>on </a:t>
            </a:r>
            <a:r>
              <a:rPr lang="en-US" i="1" dirty="0"/>
              <a:t>how</a:t>
            </a:r>
            <a:r>
              <a:rPr lang="en-US" dirty="0"/>
              <a:t> the partnerships built public awareness, deepened relationships with partner organizations, and engaged community leaders to implement their initiatives</a:t>
            </a:r>
            <a:r>
              <a:rPr lang="en-US" dirty="0" smtClean="0"/>
              <a:t>.</a:t>
            </a:r>
          </a:p>
          <a:p>
            <a:r>
              <a:rPr lang="en-US" b="1" dirty="0"/>
              <a:t>Issue Brief 2: </a:t>
            </a:r>
            <a:r>
              <a:rPr lang="en-US" b="1" u="sng" dirty="0">
                <a:hlinkClick r:id="rId3"/>
              </a:rPr>
              <a:t>Using Data to Advance a Postsecondary Systems Change </a:t>
            </a:r>
            <a:r>
              <a:rPr lang="en-US" b="1" u="sng" dirty="0" smtClean="0">
                <a:hlinkClick r:id="rId3"/>
              </a:rPr>
              <a:t>Agenda</a:t>
            </a:r>
            <a:r>
              <a:rPr lang="en-US" dirty="0" smtClean="0"/>
              <a:t> – focuses </a:t>
            </a:r>
            <a:r>
              <a:rPr lang="en-US" dirty="0"/>
              <a:t>on </a:t>
            </a:r>
            <a:r>
              <a:rPr lang="en-US" i="1" dirty="0"/>
              <a:t>how </a:t>
            </a:r>
            <a:r>
              <a:rPr lang="en-US" dirty="0"/>
              <a:t>the partnerships used data to build public commitment, set priorities for policy and practice changes, and monitor the partnership’s internal structures and processes.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Gates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Issue Brief 3:</a:t>
            </a:r>
            <a:r>
              <a:rPr lang="en-US" dirty="0"/>
              <a:t> </a:t>
            </a:r>
            <a:r>
              <a:rPr lang="en-US" b="1" u="sng" dirty="0">
                <a:hlinkClick r:id="rId2"/>
              </a:rPr>
              <a:t>Aligning Policies and Practices to Advance a Postsecondary Systems Change </a:t>
            </a:r>
            <a:r>
              <a:rPr lang="en-US" b="1" u="sng" dirty="0" smtClean="0">
                <a:hlinkClick r:id="rId2"/>
              </a:rPr>
              <a:t>Agenda</a:t>
            </a:r>
            <a:r>
              <a:rPr lang="en-US" dirty="0" smtClean="0"/>
              <a:t> – focuses </a:t>
            </a:r>
            <a:r>
              <a:rPr lang="en-US" dirty="0"/>
              <a:t>on </a:t>
            </a:r>
            <a:r>
              <a:rPr lang="en-US" i="1" dirty="0"/>
              <a:t>how </a:t>
            </a:r>
            <a:r>
              <a:rPr lang="en-US" dirty="0"/>
              <a:t>communities can adopt and implement policies and practices to increase postsecondary success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Issue Brief 4:</a:t>
            </a:r>
            <a:r>
              <a:rPr lang="en-US" dirty="0"/>
              <a:t> </a:t>
            </a:r>
            <a:r>
              <a:rPr lang="en-US" b="1" u="sng" dirty="0">
                <a:hlinkClick r:id="rId3"/>
              </a:rPr>
              <a:t>Building and Sustaining Partnerships to Advance a Postsecondary Systems Change </a:t>
            </a:r>
            <a:r>
              <a:rPr lang="en-US" b="1" u="sng" dirty="0" smtClean="0">
                <a:hlinkClick r:id="rId3"/>
              </a:rPr>
              <a:t>Agenda</a:t>
            </a:r>
            <a:r>
              <a:rPr lang="en-US" dirty="0" smtClean="0"/>
              <a:t> – on </a:t>
            </a:r>
            <a:r>
              <a:rPr lang="en-US" i="1" dirty="0"/>
              <a:t>how</a:t>
            </a:r>
            <a:r>
              <a:rPr lang="en-US" dirty="0"/>
              <a:t> communities can successfully strengthen partnerships to increase postsecondary success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Presenters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Teresa </a:t>
            </a:r>
            <a:r>
              <a:rPr lang="en-US" i="1" dirty="0"/>
              <a:t>Ramos, Outreach Director, Advance </a:t>
            </a:r>
            <a:r>
              <a:rPr lang="en-US" i="1" dirty="0" smtClean="0"/>
              <a:t>Illinois </a:t>
            </a:r>
            <a:r>
              <a:rPr lang="en-US" i="1" dirty="0"/>
              <a:t>– </a:t>
            </a:r>
            <a:r>
              <a:rPr lang="en-US" dirty="0" smtClean="0">
                <a:hlinkClick r:id="rId2"/>
              </a:rPr>
              <a:t>tramos@advanceillinois.org</a:t>
            </a:r>
            <a:endParaRPr lang="en-US" dirty="0" smtClean="0"/>
          </a:p>
          <a:p>
            <a:r>
              <a:rPr lang="en-US" i="1" dirty="0" err="1" smtClean="0"/>
              <a:t>Dani</a:t>
            </a:r>
            <a:r>
              <a:rPr lang="en-US" i="1" dirty="0" smtClean="0"/>
              <a:t> Craft, Director of Operations &amp; Community Engagement, Education Coalition of Macon County </a:t>
            </a:r>
            <a:r>
              <a:rPr lang="en-US" i="1" dirty="0"/>
              <a:t>Foundation of Macon </a:t>
            </a:r>
            <a:r>
              <a:rPr lang="en-US" i="1" dirty="0" smtClean="0"/>
              <a:t>County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>
                <a:hlinkClick r:id="rId3"/>
              </a:rPr>
              <a:t>dcraft@edco4kids.org</a:t>
            </a:r>
            <a:endParaRPr lang="en-US" dirty="0" smtClean="0"/>
          </a:p>
          <a:p>
            <a:r>
              <a:rPr lang="en-US" i="1" dirty="0" smtClean="0"/>
              <a:t>Sarah </a:t>
            </a:r>
            <a:r>
              <a:rPr lang="en-US" i="1" dirty="0" err="1" smtClean="0"/>
              <a:t>Bjelland</a:t>
            </a:r>
            <a:r>
              <a:rPr lang="en-US" i="1" dirty="0" smtClean="0"/>
              <a:t>, Data &amp; Research Manager, Education Coalition of Macon County – </a:t>
            </a:r>
            <a:r>
              <a:rPr lang="en-US" dirty="0" smtClean="0">
                <a:hlinkClick r:id="rId4"/>
              </a:rPr>
              <a:t>sbjelland@edco4kids.org</a:t>
            </a:r>
            <a:r>
              <a:rPr lang="en-US" i="1" dirty="0" smtClean="0"/>
              <a:t> </a:t>
            </a:r>
            <a:endParaRPr lang="en-US" i="1" dirty="0" smtClean="0"/>
          </a:p>
          <a:p>
            <a:r>
              <a:rPr lang="en-US" i="1" dirty="0" smtClean="0"/>
              <a:t>Sam </a:t>
            </a:r>
            <a:r>
              <a:rPr lang="en-US" i="1" dirty="0"/>
              <a:t>Nelson, Director of Outreach Development, Illinois Student Assistance </a:t>
            </a:r>
            <a:r>
              <a:rPr lang="en-US" i="1" dirty="0" smtClean="0"/>
              <a:t>Commission</a:t>
            </a:r>
            <a:r>
              <a:rPr lang="en-US" dirty="0" smtClean="0"/>
              <a:t> – </a:t>
            </a:r>
            <a:r>
              <a:rPr lang="en-US" dirty="0" smtClean="0">
                <a:hlinkClick r:id="rId5"/>
              </a:rPr>
              <a:t>sam.nelson@isac.illinois.gov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Gates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Issue Brief 5:</a:t>
            </a:r>
            <a:r>
              <a:rPr lang="en-US" dirty="0"/>
              <a:t> </a:t>
            </a:r>
            <a:r>
              <a:rPr lang="en-US" b="1" u="sng" dirty="0">
                <a:hlinkClick r:id="rId2"/>
              </a:rPr>
              <a:t>Amplifying Learning in Systems Change Investments: An Experience in Developmental </a:t>
            </a:r>
            <a:r>
              <a:rPr lang="en-US" b="1" u="sng" dirty="0" smtClean="0">
                <a:hlinkClick r:id="rId2"/>
              </a:rPr>
              <a:t>Evaluation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r>
              <a:rPr lang="en-US" dirty="0" smtClean="0"/>
              <a:t>focuses </a:t>
            </a:r>
            <a:r>
              <a:rPr lang="en-US" dirty="0"/>
              <a:t>on </a:t>
            </a:r>
            <a:r>
              <a:rPr lang="en-US" i="1" dirty="0"/>
              <a:t>how</a:t>
            </a:r>
            <a:r>
              <a:rPr lang="en-US" dirty="0"/>
              <a:t> communities, funders, and evaluators can conduct effective developmental evaluations to help advance postsecondary systems change.</a:t>
            </a:r>
          </a:p>
          <a:p>
            <a:r>
              <a:rPr lang="en-US" dirty="0" smtClean="0"/>
              <a:t>All Issue Briefs available at: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www.omgcenter.org/knowledge_center/issuebriefs/the_community_partnerships_issue_briefs_series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Illinois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Coalition of Macon County – </a:t>
            </a:r>
            <a:r>
              <a:rPr lang="en-US" i="1" dirty="0" smtClean="0"/>
              <a:t>Community Improvement through Education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://www.edco4kids.org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Alignment Rockford – </a:t>
            </a:r>
            <a:r>
              <a:rPr lang="en-US" i="1" dirty="0" smtClean="0"/>
              <a:t>Supporting our </a:t>
            </a:r>
            <a:r>
              <a:rPr lang="en-US" i="1" dirty="0"/>
              <a:t>Public Schools </a:t>
            </a:r>
            <a:r>
              <a:rPr lang="en-US" dirty="0">
                <a:hlinkClick r:id="rId2"/>
              </a:rPr>
              <a:t>http://www.edco4kids.org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Achieve Quad Cities </a:t>
            </a:r>
            <a:r>
              <a:rPr lang="en-US" dirty="0"/>
              <a:t>– </a:t>
            </a:r>
            <a:r>
              <a:rPr lang="en-US" i="1" dirty="0" smtClean="0"/>
              <a:t>creating </a:t>
            </a:r>
            <a:r>
              <a:rPr lang="en-US" i="1" dirty="0"/>
              <a:t>a thriving community by engaging all Quad </a:t>
            </a:r>
            <a:r>
              <a:rPr lang="en-US" i="1" dirty="0" err="1"/>
              <a:t>Citians</a:t>
            </a:r>
            <a:r>
              <a:rPr lang="en-US" i="1" dirty="0"/>
              <a:t> in lifelong </a:t>
            </a:r>
            <a:r>
              <a:rPr lang="en-US" i="1" dirty="0" smtClean="0"/>
              <a:t>learning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http://www.achieveqc.org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Collective Impact: The Beginning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Since the 2011 </a:t>
            </a:r>
            <a:r>
              <a:rPr lang="en-US" i="1" dirty="0"/>
              <a:t>Stanford Social Innovation Review</a:t>
            </a:r>
            <a:r>
              <a:rPr lang="en-US" dirty="0"/>
              <a:t> article introduced the concept, collective impact has been widely adopted as an effective way to address complex social and environmental challenges. </a:t>
            </a:r>
            <a:endParaRPr lang="en-US" dirty="0" smtClean="0"/>
          </a:p>
          <a:p>
            <a:r>
              <a:rPr lang="en-US" smtClean="0"/>
              <a:t>Collective </a:t>
            </a:r>
            <a:r>
              <a:rPr lang="en-US" dirty="0"/>
              <a:t>impact has proven to be a powerful approach in tackling a wide range of issues in communities all over the </a:t>
            </a:r>
            <a:r>
              <a:rPr lang="en-US" dirty="0" smtClean="0"/>
              <a:t>world.</a:t>
            </a:r>
          </a:p>
          <a:p>
            <a:r>
              <a:rPr lang="en-US" i="1" dirty="0"/>
              <a:t>Collective Impact </a:t>
            </a:r>
            <a:r>
              <a:rPr lang="en-US" b="1" dirty="0"/>
              <a:t>vs.</a:t>
            </a:r>
            <a:r>
              <a:rPr lang="en-US" dirty="0"/>
              <a:t> </a:t>
            </a:r>
            <a:r>
              <a:rPr lang="en-US" i="1" dirty="0"/>
              <a:t>Isolated </a:t>
            </a:r>
            <a:r>
              <a:rPr lang="en-US" i="1" dirty="0" smtClean="0"/>
              <a:t>Impact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543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Stanford Social Innovation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Collective Impact</a:t>
            </a:r>
            <a:r>
              <a:rPr lang="en-US" dirty="0" smtClean="0"/>
              <a:t>” – by John </a:t>
            </a:r>
            <a:r>
              <a:rPr lang="en-US" dirty="0" err="1" smtClean="0"/>
              <a:t>Kania</a:t>
            </a:r>
            <a:r>
              <a:rPr lang="en-US" dirty="0" smtClean="0"/>
              <a:t> &amp; Mark Kramer, Winter 2011</a:t>
            </a:r>
          </a:p>
          <a:p>
            <a:pPr marL="45720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www.ssireview.org/articles/entry/collective_impact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Channeling Change: Making Collective Impact Work</a:t>
            </a:r>
            <a:r>
              <a:rPr lang="en-US" dirty="0" smtClean="0"/>
              <a:t>” – by Fay </a:t>
            </a:r>
            <a:r>
              <a:rPr lang="en-US" dirty="0" err="1" smtClean="0"/>
              <a:t>Hanleybrown</a:t>
            </a:r>
            <a:r>
              <a:rPr lang="en-US" dirty="0" smtClean="0"/>
              <a:t>, John </a:t>
            </a:r>
            <a:r>
              <a:rPr lang="en-US" dirty="0" err="1" smtClean="0"/>
              <a:t>Kania</a:t>
            </a:r>
            <a:r>
              <a:rPr lang="en-US" dirty="0" smtClean="0"/>
              <a:t>, &amp; Mark Kramer, 2012</a:t>
            </a:r>
          </a:p>
          <a:p>
            <a:pPr marL="45720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www.ssireview.org/blog/entry/channeling_change_making_collective_impact_work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Stanford Social Innovation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“Embracing Emergence: </a:t>
            </a:r>
            <a:r>
              <a:rPr lang="en-US" i="1" dirty="0" smtClean="0"/>
              <a:t>How </a:t>
            </a:r>
            <a:r>
              <a:rPr lang="en-US" i="1" dirty="0"/>
              <a:t>Collective Impact Address Complexity”</a:t>
            </a:r>
            <a:r>
              <a:rPr lang="en-US" dirty="0"/>
              <a:t> – John </a:t>
            </a:r>
            <a:r>
              <a:rPr lang="en-US" dirty="0" err="1"/>
              <a:t>Kania</a:t>
            </a:r>
            <a:r>
              <a:rPr lang="en-US" dirty="0"/>
              <a:t> &amp; Mark Kramer – Jan. 21, 2013 SSIR Blog</a:t>
            </a:r>
          </a:p>
          <a:p>
            <a:pPr marL="457200" indent="0">
              <a:buNone/>
            </a:pPr>
            <a:r>
              <a:rPr lang="en-US" dirty="0" smtClean="0">
                <a:hlinkClick r:id="rId2"/>
              </a:rPr>
              <a:t>http://www.ssireview.org/blog/entry/embracing_emergence_how_collective_impact_addresses_complexity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Isolated Impact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21" y="1918389"/>
            <a:ext cx="5517358" cy="38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0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ullcapacitymarketing.typepad.com/.a/6a00e3982632378833017d3c492abc970c-p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146289" cy="498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Collective Impact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28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Collective Impact</a:t>
            </a:r>
            <a:br>
              <a:rPr lang="en-US" b="1" dirty="0" smtClean="0"/>
            </a:br>
            <a:r>
              <a:rPr lang="en-US" b="1" dirty="0" smtClean="0"/>
              <a:t>Condition #1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105025"/>
            <a:ext cx="71945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1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Collective Impact </a:t>
            </a:r>
            <a:br>
              <a:rPr lang="en-US" b="1" dirty="0" smtClean="0"/>
            </a:br>
            <a:r>
              <a:rPr lang="en-US" b="1" dirty="0" smtClean="0"/>
              <a:t>Condition #2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114550"/>
            <a:ext cx="74866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6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725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Collective Impact in Illinois: Getting to 60% by 2025</vt:lpstr>
      <vt:lpstr>Presenters</vt:lpstr>
      <vt:lpstr>Collective Impact: The Beginning</vt:lpstr>
      <vt:lpstr>Stanford Social Innovation Review</vt:lpstr>
      <vt:lpstr>Stanford Social Innovation Review</vt:lpstr>
      <vt:lpstr>Isolated Impact</vt:lpstr>
      <vt:lpstr>Collective Impact</vt:lpstr>
      <vt:lpstr>Collective Impact Condition #1</vt:lpstr>
      <vt:lpstr>Collective Impact  Condition #2</vt:lpstr>
      <vt:lpstr>Collective Impact Condition #3</vt:lpstr>
      <vt:lpstr>Collective Impact Condition #4</vt:lpstr>
      <vt:lpstr>Collective Impact  Condition #5</vt:lpstr>
      <vt:lpstr>Collective Impact Forum</vt:lpstr>
      <vt:lpstr>StriveTogether</vt:lpstr>
      <vt:lpstr>StriveTogether continued</vt:lpstr>
      <vt:lpstr>National College Access Network  (NCAN)</vt:lpstr>
      <vt:lpstr>Gates Foundation Community Partnerships</vt:lpstr>
      <vt:lpstr>Gates Continued</vt:lpstr>
      <vt:lpstr>Gates continued</vt:lpstr>
      <vt:lpstr>Gates continued</vt:lpstr>
      <vt:lpstr>Illinois Examples</vt:lpstr>
    </vt:vector>
  </TitlesOfParts>
  <Company>ISAC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Nelson</dc:creator>
  <cp:lastModifiedBy>Sam Nelson</cp:lastModifiedBy>
  <cp:revision>37</cp:revision>
  <cp:lastPrinted>2014-06-17T18:32:00Z</cp:lastPrinted>
  <dcterms:created xsi:type="dcterms:W3CDTF">2013-05-22T15:51:51Z</dcterms:created>
  <dcterms:modified xsi:type="dcterms:W3CDTF">2014-07-22T16:25:31Z</dcterms:modified>
</cp:coreProperties>
</file>