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6" r:id="rId5"/>
    <p:sldId id="261" r:id="rId6"/>
    <p:sldId id="262" r:id="rId7"/>
    <p:sldId id="264" r:id="rId8"/>
    <p:sldId id="273" r:id="rId9"/>
    <p:sldId id="278" r:id="rId10"/>
    <p:sldId id="277" r:id="rId11"/>
    <p:sldId id="265" r:id="rId12"/>
    <p:sldId id="269" r:id="rId13"/>
    <p:sldId id="275" r:id="rId14"/>
    <p:sldId id="268" r:id="rId15"/>
    <p:sldId id="276" r:id="rId16"/>
    <p:sldId id="272" r:id="rId17"/>
    <p:sldId id="271" r:id="rId18"/>
    <p:sldId id="263" r:id="rId19"/>
    <p:sldId id="26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71263" autoAdjust="0"/>
  </p:normalViewPr>
  <p:slideViewPr>
    <p:cSldViewPr>
      <p:cViewPr varScale="1">
        <p:scale>
          <a:sx n="65" d="100"/>
          <a:sy n="6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D5F5-4915-41C6-AA5C-41A257D6B02F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2FAB-2991-4B11-8F11-956D4900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2068-0F75-4A0B-94C6-57C54123ECB7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F0E43-D365-4D26-B9AC-7F949A612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0E43-D365-4D26-B9AC-7F949A6129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csps.illinoisstate.edu/" TargetMode="External"/><Relationship Id="rId2" Type="http://schemas.openxmlformats.org/officeDocument/2006/relationships/hyperlink" Target="https://www.waubonsee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Success Knows No Gender:  Projects for Nontraditional Occupations Learners and 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71628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Presented by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en-US" dirty="0" err="1" smtClean="0">
                <a:latin typeface="Tw Cen MT" panose="020B0602020104020603" pitchFamily="34" charset="0"/>
              </a:rPr>
              <a:t>Ne'Keisha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>
                <a:latin typeface="Tw Cen MT" panose="020B0602020104020603" pitchFamily="34" charset="0"/>
              </a:rPr>
              <a:t>N. </a:t>
            </a:r>
            <a:r>
              <a:rPr lang="en-US" dirty="0" err="1">
                <a:latin typeface="Tw Cen MT" panose="020B0602020104020603" pitchFamily="34" charset="0"/>
              </a:rPr>
              <a:t>Stepney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smtClean="0">
                <a:latin typeface="Tw Cen MT" panose="020B0602020104020603" pitchFamily="34" charset="0"/>
              </a:rPr>
              <a:t>MBA,</a:t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en-US" dirty="0" smtClean="0">
                <a:latin typeface="Tw Cen MT" panose="020B0602020104020603" pitchFamily="34" charset="0"/>
              </a:rPr>
              <a:t>Waubonsee Community College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and 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Aime</a:t>
            </a:r>
            <a:r>
              <a:rPr lang="en-US" dirty="0" smtClean="0">
                <a:latin typeface="Tw Cen MT" panose="020B0602020104020603" pitchFamily="34" charset="0"/>
                <a:sym typeface="Symbol"/>
              </a:rPr>
              <a:t></a:t>
            </a:r>
            <a:r>
              <a:rPr lang="en-US" dirty="0" smtClean="0">
                <a:latin typeface="Tw Cen MT" panose="020B0602020104020603" pitchFamily="34" charset="0"/>
              </a:rPr>
              <a:t>e Julian, PHD </a:t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en-US" dirty="0" smtClean="0">
                <a:latin typeface="Tw Cen MT" panose="020B0602020104020603" pitchFamily="34" charset="0"/>
              </a:rPr>
              <a:t>Illinois Center for Specialized Professional Support, ICSPS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638800" cy="6843713"/>
          </a:xfrm>
        </p:spPr>
      </p:pic>
    </p:spTree>
    <p:extLst>
      <p:ext uri="{BB962C8B-B14F-4D97-AF65-F5344CB8AC3E}">
        <p14:creationId xmlns:p14="http://schemas.microsoft.com/office/powerpoint/2010/main" val="17374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29" y="3411557"/>
            <a:ext cx="4060971" cy="269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Limitless Possibilities: Men in Health Information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Information Careers</a:t>
            </a:r>
          </a:p>
          <a:p>
            <a:pPr lvl="1"/>
            <a:r>
              <a:rPr lang="en-US" dirty="0" smtClean="0"/>
              <a:t>Lack of knowledge about the profession</a:t>
            </a:r>
          </a:p>
          <a:p>
            <a:r>
              <a:rPr lang="en-US" dirty="0" smtClean="0"/>
              <a:t>Career Guidance</a:t>
            </a:r>
          </a:p>
          <a:p>
            <a:pPr lvl="1"/>
            <a:r>
              <a:rPr lang="en-US" dirty="0" smtClean="0"/>
              <a:t>Educate counselors</a:t>
            </a:r>
          </a:p>
          <a:p>
            <a:r>
              <a:rPr lang="en-US" dirty="0" smtClean="0"/>
              <a:t>Barriers and Misconceptions</a:t>
            </a:r>
          </a:p>
          <a:p>
            <a:pPr lvl="1"/>
            <a:r>
              <a:rPr lang="en-US" dirty="0" smtClean="0"/>
              <a:t>Role models</a:t>
            </a:r>
          </a:p>
          <a:p>
            <a:pPr lvl="1"/>
            <a:r>
              <a:rPr lang="en-US" dirty="0" smtClean="0"/>
              <a:t>Realistic viewpoint </a:t>
            </a:r>
          </a:p>
        </p:txBody>
      </p:sp>
    </p:spTree>
    <p:extLst>
      <p:ext uri="{BB962C8B-B14F-4D97-AF65-F5344CB8AC3E}">
        <p14:creationId xmlns:p14="http://schemas.microsoft.com/office/powerpoint/2010/main" val="27594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3990">
            <a:off x="5917016" y="3453930"/>
            <a:ext cx="1961876" cy="2512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Office </a:t>
            </a:r>
            <a:r>
              <a:rPr lang="en-US" b="1" dirty="0" smtClean="0"/>
              <a:t>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</a:t>
            </a:r>
            <a:r>
              <a:rPr lang="en-US" b="1" dirty="0" smtClean="0"/>
              <a:t>S</a:t>
            </a:r>
            <a:r>
              <a:rPr lang="en-US" dirty="0" smtClean="0"/>
              <a:t>elf-Confidence, </a:t>
            </a:r>
            <a:r>
              <a:rPr lang="en-US" b="1" dirty="0" smtClean="0"/>
              <a:t>U</a:t>
            </a:r>
            <a:r>
              <a:rPr lang="en-US" dirty="0" smtClean="0"/>
              <a:t>nderstanding, </a:t>
            </a:r>
            <a:r>
              <a:rPr lang="en-US" b="1" dirty="0" smtClean="0"/>
              <a:t>C</a:t>
            </a:r>
            <a:r>
              <a:rPr lang="en-US" dirty="0" smtClean="0"/>
              <a:t>ourage, </a:t>
            </a:r>
            <a:r>
              <a:rPr lang="en-US" b="1" dirty="0" smtClean="0"/>
              <a:t>C</a:t>
            </a:r>
            <a:r>
              <a:rPr lang="en-US" dirty="0" smtClean="0"/>
              <a:t>harity, </a:t>
            </a:r>
            <a:r>
              <a:rPr lang="en-US" b="1" dirty="0" smtClean="0"/>
              <a:t>E</a:t>
            </a:r>
            <a:r>
              <a:rPr lang="en-US" dirty="0" smtClean="0"/>
              <a:t>steem, </a:t>
            </a:r>
            <a:r>
              <a:rPr lang="en-US" b="1" dirty="0" smtClean="0"/>
              <a:t>S</a:t>
            </a:r>
            <a:r>
              <a:rPr lang="en-US" dirty="0" smtClean="0"/>
              <a:t>elf-Acceptance, and a </a:t>
            </a:r>
            <a:r>
              <a:rPr lang="en-US" b="1" dirty="0" smtClean="0"/>
              <a:t>S</a:t>
            </a:r>
            <a:r>
              <a:rPr lang="en-US" dirty="0" smtClean="0"/>
              <a:t>ense of Direction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Preconceived notions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Data collection, analysis and                    </a:t>
            </a:r>
            <a:r>
              <a:rPr lang="en-US" dirty="0"/>
              <a:t>i</a:t>
            </a:r>
            <a:r>
              <a:rPr lang="en-US" dirty="0" smtClean="0"/>
              <a:t>dentification of barriers</a:t>
            </a:r>
          </a:p>
          <a:p>
            <a:r>
              <a:rPr lang="en-US" dirty="0" smtClean="0"/>
              <a:t>Future plans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562353" cy="56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in Manufacturing: </a:t>
            </a:r>
            <a:br>
              <a:rPr lang="en-US" dirty="0" smtClean="0"/>
            </a:b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View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Awareness</a:t>
            </a:r>
          </a:p>
          <a:p>
            <a:r>
              <a:rPr lang="en-US" dirty="0" smtClean="0"/>
              <a:t>Action: </a:t>
            </a:r>
            <a:r>
              <a:rPr lang="en-US" i="1" dirty="0" smtClean="0"/>
              <a:t>Inform, Create, and Collaborate</a:t>
            </a:r>
          </a:p>
          <a:p>
            <a:pPr lvl="1"/>
            <a:r>
              <a:rPr lang="en-US" dirty="0" smtClean="0"/>
              <a:t>Panel discussion</a:t>
            </a:r>
          </a:p>
          <a:p>
            <a:pPr lvl="1"/>
            <a:r>
              <a:rPr lang="en-US" dirty="0" smtClean="0"/>
              <a:t>Positive messages </a:t>
            </a:r>
          </a:p>
          <a:p>
            <a:pPr lvl="1"/>
            <a:r>
              <a:rPr lang="en-US" dirty="0" smtClean="0"/>
              <a:t>Secondary partners</a:t>
            </a:r>
          </a:p>
          <a:p>
            <a:r>
              <a:rPr lang="en-US" dirty="0" smtClean="0"/>
              <a:t>Q&amp;A session</a:t>
            </a:r>
            <a:endParaRPr lang="en-US" dirty="0"/>
          </a:p>
          <a:p>
            <a:r>
              <a:rPr lang="en-US" dirty="0" smtClean="0"/>
              <a:t>Field trips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2971800"/>
            <a:ext cx="4953000" cy="2951619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Women make up almost half of the country’s workforce but only a quarter of the manufacturing industry’s workforce</a:t>
            </a:r>
            <a:r>
              <a:rPr lang="en-US" sz="2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87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800" dirty="0" smtClean="0"/>
              <a:t>Women in </a:t>
            </a:r>
            <a:r>
              <a:rPr lang="en-US" sz="3800" dirty="0" smtClean="0"/>
              <a:t>Manufacturing: </a:t>
            </a:r>
            <a:r>
              <a:rPr lang="en-US" sz="3800" i="1" dirty="0" smtClean="0"/>
              <a:t>Talking </a:t>
            </a:r>
            <a:r>
              <a:rPr lang="en-US" sz="3800" i="1" dirty="0" smtClean="0"/>
              <a:t>Points 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629400" cy="5410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is your educational background?</a:t>
            </a:r>
            <a:endParaRPr lang="en-US" sz="2400" dirty="0" smtClean="0"/>
          </a:p>
          <a:p>
            <a:r>
              <a:rPr lang="en-US" sz="2400" dirty="0" smtClean="0"/>
              <a:t>Why </a:t>
            </a:r>
            <a:r>
              <a:rPr lang="en-US" sz="2400" dirty="0"/>
              <a:t>you decided to go into your current </a:t>
            </a:r>
            <a:r>
              <a:rPr lang="en-US" sz="2400" dirty="0" smtClean="0"/>
              <a:t>field?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 smtClean="0"/>
              <a:t>does the day-to-day </a:t>
            </a:r>
            <a:r>
              <a:rPr lang="en-US" sz="2400" dirty="0"/>
              <a:t>looks </a:t>
            </a:r>
            <a:r>
              <a:rPr lang="en-US" sz="2400" dirty="0" smtClean="0"/>
              <a:t>like?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 smtClean="0"/>
              <a:t>do you </a:t>
            </a:r>
            <a:r>
              <a:rPr lang="en-US" sz="2400" dirty="0"/>
              <a:t>feel working in a male dominated </a:t>
            </a:r>
            <a:r>
              <a:rPr lang="en-US" sz="2400" dirty="0" smtClean="0"/>
              <a:t>industry?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 smtClean="0"/>
              <a:t>do you </a:t>
            </a:r>
            <a:r>
              <a:rPr lang="en-US" sz="2400" dirty="0"/>
              <a:t>feel the future looks like for women in the </a:t>
            </a:r>
            <a:r>
              <a:rPr lang="en-US" sz="2400" dirty="0" smtClean="0"/>
              <a:t>industry?</a:t>
            </a:r>
            <a:endParaRPr lang="en-US" sz="2400" dirty="0" smtClean="0"/>
          </a:p>
          <a:p>
            <a:r>
              <a:rPr lang="en-US" sz="2400" dirty="0" smtClean="0"/>
              <a:t>Which classes </a:t>
            </a:r>
            <a:r>
              <a:rPr lang="en-US" sz="2400" dirty="0" smtClean="0"/>
              <a:t>students should focus </a:t>
            </a:r>
            <a:r>
              <a:rPr lang="en-US" sz="2400" dirty="0" smtClean="0"/>
              <a:t>on?</a:t>
            </a:r>
            <a:endParaRPr lang="en-US" sz="2400" dirty="0" smtClean="0"/>
          </a:p>
          <a:p>
            <a:r>
              <a:rPr lang="en-US" sz="2400" dirty="0" smtClean="0"/>
              <a:t>What are essential </a:t>
            </a:r>
            <a:r>
              <a:rPr lang="en-US" sz="2400" dirty="0"/>
              <a:t>skills for the </a:t>
            </a:r>
            <a:r>
              <a:rPr lang="en-US" sz="2400" dirty="0" smtClean="0"/>
              <a:t>industry?</a:t>
            </a:r>
            <a:endParaRPr lang="en-US" sz="2400" dirty="0" smtClean="0"/>
          </a:p>
          <a:p>
            <a:r>
              <a:rPr lang="en-US" sz="2400" dirty="0" smtClean="0"/>
              <a:t>What was the influence of  your mentor/role model?</a:t>
            </a:r>
            <a:endParaRPr lang="en-US" sz="2400" dirty="0" smtClean="0"/>
          </a:p>
          <a:p>
            <a:r>
              <a:rPr lang="en-US" sz="2400" dirty="0" smtClean="0"/>
              <a:t>How did you take risks?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6897">
            <a:off x="6965954" y="3924440"/>
            <a:ext cx="1752600" cy="2636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3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it all mean…?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we marketing programs?</a:t>
            </a:r>
          </a:p>
          <a:p>
            <a:r>
              <a:rPr lang="en-US" dirty="0" smtClean="0"/>
              <a:t>Are we providing exploratory opportunities?</a:t>
            </a:r>
          </a:p>
          <a:p>
            <a:r>
              <a:rPr lang="en-US" dirty="0" smtClean="0"/>
              <a:t>Are we unconsciously sending biased messages?</a:t>
            </a:r>
          </a:p>
          <a:p>
            <a:r>
              <a:rPr lang="en-US" dirty="0" smtClean="0"/>
              <a:t>What early interventions are in place?</a:t>
            </a:r>
          </a:p>
          <a:p>
            <a:pPr marL="0" indent="0" algn="ctr">
              <a:buNone/>
            </a:pPr>
            <a:r>
              <a:rPr lang="en-US" sz="4000" dirty="0" smtClean="0"/>
              <a:t>Are we challenging students to… </a:t>
            </a:r>
            <a:r>
              <a:rPr lang="en-US" sz="4800" b="1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STRETCH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2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Retention</a:t>
            </a:r>
          </a:p>
          <a:p>
            <a:r>
              <a:rPr lang="en-US" dirty="0" smtClean="0"/>
              <a:t>Special populations </a:t>
            </a:r>
            <a:r>
              <a:rPr lang="en-US" dirty="0"/>
              <a:t>p</a:t>
            </a:r>
            <a:r>
              <a:rPr lang="en-US" dirty="0" smtClean="0"/>
              <a:t>rogramming</a:t>
            </a:r>
          </a:p>
          <a:p>
            <a:pPr lvl="1"/>
            <a:r>
              <a:rPr lang="en-US" dirty="0" smtClean="0"/>
              <a:t>Panel discussions, speaker series, 1cr. hour seminar course, field trips, guest speakers, tinkering</a:t>
            </a:r>
          </a:p>
          <a:p>
            <a:r>
              <a:rPr lang="en-US" dirty="0" smtClean="0"/>
              <a:t>Improving programs through a special populations lens</a:t>
            </a:r>
          </a:p>
          <a:p>
            <a:pPr lvl="1"/>
            <a:r>
              <a:rPr lang="en-US" dirty="0" smtClean="0"/>
              <a:t>Recognition that other populations will be impacted</a:t>
            </a:r>
          </a:p>
          <a:p>
            <a:r>
              <a:rPr lang="en-US" dirty="0" smtClean="0"/>
              <a:t>Gender specific </a:t>
            </a:r>
            <a:r>
              <a:rPr lang="en-US" dirty="0"/>
              <a:t>m</a:t>
            </a:r>
            <a:r>
              <a:rPr lang="en-US" dirty="0" smtClean="0"/>
              <a:t>arketing</a:t>
            </a:r>
          </a:p>
          <a:p>
            <a:r>
              <a:rPr lang="en-US" dirty="0" smtClean="0"/>
              <a:t>Foster collaboration with secondary partners</a:t>
            </a:r>
          </a:p>
          <a:p>
            <a:pPr lvl="1"/>
            <a:r>
              <a:rPr lang="en-US" dirty="0" smtClean="0"/>
              <a:t>Parental involvement</a:t>
            </a:r>
          </a:p>
          <a:p>
            <a:r>
              <a:rPr lang="en-US" dirty="0" smtClean="0"/>
              <a:t>Project alignment with other strategic initiatives</a:t>
            </a:r>
          </a:p>
          <a:p>
            <a:r>
              <a:rPr lang="en-US" dirty="0" smtClean="0"/>
              <a:t>Positive role models</a:t>
            </a:r>
          </a:p>
          <a:p>
            <a:r>
              <a:rPr lang="en-US" dirty="0" smtClean="0"/>
              <a:t>Dual credit opportunities</a:t>
            </a:r>
          </a:p>
          <a:p>
            <a:r>
              <a:rPr lang="en-US" dirty="0" smtClean="0"/>
              <a:t>Cultural Competence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15675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Engage, encourage…retain!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5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alafoll\AppData\Local\Microsoft\Windows\Temporary Internet Files\Content.IE5\ASR0P12I\MP9004393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71" y="1600200"/>
            <a:ext cx="30058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more information visit…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https://www.waubonsee.edu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http://icsps.illinoisstate.edu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56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Welcome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Overview of ICSPS and Special Populations</a:t>
            </a:r>
          </a:p>
          <a:p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Description of Nontraditional Occupations</a:t>
            </a:r>
          </a:p>
          <a:p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Waubonsee Community College’s New Look Project Impact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ICSPS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pc="100" dirty="0">
                <a:latin typeface="Tw Cen MT" pitchFamily="34" charset="0"/>
              </a:rPr>
              <a:t>The Illinois Center for Specialized Professional Support (</a:t>
            </a:r>
            <a:r>
              <a:rPr lang="en-US" spc="100" dirty="0" smtClean="0">
                <a:latin typeface="Tw Cen MT" pitchFamily="34" charset="0"/>
              </a:rPr>
              <a:t>ICSPS) </a:t>
            </a:r>
            <a:r>
              <a:rPr lang="en-US" spc="100" dirty="0" smtClean="0"/>
              <a:t>provides </a:t>
            </a:r>
            <a:r>
              <a:rPr lang="en-US" spc="100" dirty="0"/>
              <a:t>professional development, technical assistance, and program improvement strategies and resources for career and technical education professionals.</a:t>
            </a:r>
          </a:p>
          <a:p>
            <a:pPr algn="ctr">
              <a:lnSpc>
                <a:spcPct val="80000"/>
              </a:lnSpc>
              <a:buNone/>
            </a:pPr>
            <a:endParaRPr lang="en-US" spc="100" dirty="0">
              <a:latin typeface="Tw Cen MT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pc="100" dirty="0">
                <a:latin typeface="Tw Cen MT" pitchFamily="34" charset="0"/>
              </a:rPr>
              <a:t>ICSPS provides services to secondary </a:t>
            </a:r>
            <a:br>
              <a:rPr lang="en-US" spc="100" dirty="0">
                <a:latin typeface="Tw Cen MT" pitchFamily="34" charset="0"/>
              </a:rPr>
            </a:br>
            <a:r>
              <a:rPr lang="en-US" spc="100" dirty="0">
                <a:latin typeface="Tw Cen MT" pitchFamily="34" charset="0"/>
              </a:rPr>
              <a:t>and postsecondary educational </a:t>
            </a:r>
            <a:br>
              <a:rPr lang="en-US" spc="100" dirty="0">
                <a:latin typeface="Tw Cen MT" pitchFamily="34" charset="0"/>
              </a:rPr>
            </a:br>
            <a:r>
              <a:rPr lang="en-US" spc="100" dirty="0">
                <a:latin typeface="Tw Cen MT" pitchFamily="34" charset="0"/>
              </a:rPr>
              <a:t>organizations through the Educational Administration and Foundations </a:t>
            </a:r>
            <a:br>
              <a:rPr lang="en-US" spc="100" dirty="0">
                <a:latin typeface="Tw Cen MT" pitchFamily="34" charset="0"/>
              </a:rPr>
            </a:br>
            <a:r>
              <a:rPr lang="en-US" spc="100" dirty="0">
                <a:latin typeface="Tw Cen MT" pitchFamily="34" charset="0"/>
              </a:rPr>
              <a:t>Department of the </a:t>
            </a:r>
            <a:br>
              <a:rPr lang="en-US" spc="100" dirty="0">
                <a:latin typeface="Tw Cen MT" pitchFamily="34" charset="0"/>
              </a:rPr>
            </a:br>
            <a:r>
              <a:rPr lang="en-US" spc="100" dirty="0">
                <a:latin typeface="Tw Cen MT" pitchFamily="34" charset="0"/>
              </a:rPr>
              <a:t>College of Education </a:t>
            </a:r>
            <a:br>
              <a:rPr lang="en-US" spc="100" dirty="0">
                <a:latin typeface="Tw Cen MT" pitchFamily="34" charset="0"/>
              </a:rPr>
            </a:br>
            <a:r>
              <a:rPr lang="en-US" spc="100" dirty="0">
                <a:latin typeface="Tw Cen MT" pitchFamily="34" charset="0"/>
              </a:rPr>
              <a:t>at Illinois State University.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Special Populations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The following are special populations as defined by the Carl D. Perkins Career and Technical Education Improvement Act of 2006.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Displaced homemakers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Individuals with limited English proficiency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Individuals with disabilities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Individuals from economically disadvantaged families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Individuals preparing for nontraditional fields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w Cen MT" panose="020B0602020104020603" pitchFamily="34" charset="0"/>
              </a:rPr>
              <a:t>Single parents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Quick Facts on Nontraditional Occupations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A non-traditional occupation is one in which one gender comprises 25 percent or less of total </a:t>
            </a:r>
            <a:r>
              <a:rPr lang="en-US" dirty="0" smtClean="0">
                <a:latin typeface="Tw Cen MT" panose="020B0602020104020603" pitchFamily="34" charset="0"/>
              </a:rPr>
              <a:t>employment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2052" name="Picture 4" descr="C:\Users\alafoll\AppData\Local\Microsoft\Windows\Temporary Internet Files\Content.IE5\Y3UF0D5K\MP9004009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901440" cy="31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25% of what?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What data determines whether or not an occupation is non-traditional?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25% of what?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What data determines whether or not an occupation is non-traditional</a:t>
            </a:r>
            <a:r>
              <a:rPr lang="en-US" dirty="0" smtClean="0">
                <a:latin typeface="Tw Cen MT" panose="020B0602020104020603" pitchFamily="34" charset="0"/>
              </a:rPr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w Cen MT" panose="020B0602020104020603" pitchFamily="34" charset="0"/>
              </a:rPr>
              <a:t>US Department of Education:  enrollment by Classification of Instructional Programs (CIP)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w Cen MT" panose="020B0602020104020603" pitchFamily="34" charset="0"/>
              </a:rPr>
              <a:t>US Department of Labor:  Bureau of Labor Statistics Occupational Code by Gender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w Cen MT" panose="020B0602020104020603" pitchFamily="34" charset="0"/>
              </a:rPr>
              <a:t>Women’s Bureau of the US Department of Labor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at Waubonsee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Dedicated academic divisions</a:t>
            </a:r>
          </a:p>
          <a:p>
            <a:pPr lvl="1"/>
            <a:r>
              <a:rPr lang="en-US" dirty="0" smtClean="0"/>
              <a:t>Business and Career Technologies</a:t>
            </a:r>
          </a:p>
          <a:p>
            <a:pPr lvl="1"/>
            <a:r>
              <a:rPr lang="en-US" dirty="0" smtClean="0"/>
              <a:t>Health Professions and Public Service</a:t>
            </a:r>
          </a:p>
          <a:p>
            <a:r>
              <a:rPr lang="en-US" dirty="0" smtClean="0"/>
              <a:t>Office of Career and Technical Education</a:t>
            </a:r>
          </a:p>
          <a:p>
            <a:pPr lvl="1"/>
            <a:r>
              <a:rPr lang="en-US" dirty="0" smtClean="0"/>
              <a:t>Vice President, CTE</a:t>
            </a:r>
          </a:p>
          <a:p>
            <a:pPr lvl="1"/>
            <a:r>
              <a:rPr lang="en-US" dirty="0" smtClean="0"/>
              <a:t>Perkins Analyst</a:t>
            </a:r>
          </a:p>
          <a:p>
            <a:pPr lvl="1"/>
            <a:r>
              <a:rPr lang="en-US" dirty="0" smtClean="0"/>
              <a:t>High School Partnerships</a:t>
            </a:r>
          </a:p>
          <a:p>
            <a:r>
              <a:rPr lang="en-US" dirty="0" smtClean="0"/>
              <a:t>Addressing the skills gap: Untapped talent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6200" y="1143000"/>
            <a:ext cx="9067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569</Words>
  <Application>Microsoft Office PowerPoint</Application>
  <PresentationFormat>On-screen Show (4:3)</PresentationFormat>
  <Paragraphs>114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 Ultra Bold</vt:lpstr>
      <vt:lpstr>MV Boli</vt:lpstr>
      <vt:lpstr>Symbol</vt:lpstr>
      <vt:lpstr>Tw Cen MT</vt:lpstr>
      <vt:lpstr>Wingdings</vt:lpstr>
      <vt:lpstr>Office Theme</vt:lpstr>
      <vt:lpstr>Success Knows No Gender:  Projects for Nontraditional Occupations Learners and Others</vt:lpstr>
      <vt:lpstr>Welcome</vt:lpstr>
      <vt:lpstr>ICSPS</vt:lpstr>
      <vt:lpstr>Special Populations</vt:lpstr>
      <vt:lpstr>Quick Facts on Nontraditional Occupations</vt:lpstr>
      <vt:lpstr>25% of what?</vt:lpstr>
      <vt:lpstr>25% of what?</vt:lpstr>
      <vt:lpstr>CTE at Waubonsee </vt:lpstr>
      <vt:lpstr>PowerPoint Presentation</vt:lpstr>
      <vt:lpstr>PowerPoint Presentation</vt:lpstr>
      <vt:lpstr>Limitless Possibilities: Men in Health Information Technology</vt:lpstr>
      <vt:lpstr>Administrative Office SUCCESS</vt:lpstr>
      <vt:lpstr>PowerPoint Presentation</vt:lpstr>
      <vt:lpstr>Women in Manufacturing:  21st Century View  </vt:lpstr>
      <vt:lpstr>Women in Manufacturing: Talking Points </vt:lpstr>
      <vt:lpstr>So what does it all mean…?</vt:lpstr>
      <vt:lpstr>Looking Forward </vt:lpstr>
      <vt:lpstr>Questions?</vt:lpstr>
      <vt:lpstr>Thank you.</vt:lpstr>
    </vt:vector>
  </TitlesOfParts>
  <Company>ISAC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Ne'Keisha N. Stepney</cp:lastModifiedBy>
  <cp:revision>41</cp:revision>
  <cp:lastPrinted>2014-07-14T21:36:29Z</cp:lastPrinted>
  <dcterms:created xsi:type="dcterms:W3CDTF">2013-05-22T15:51:51Z</dcterms:created>
  <dcterms:modified xsi:type="dcterms:W3CDTF">2014-07-16T19:32:56Z</dcterms:modified>
</cp:coreProperties>
</file>