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8" r:id="rId3"/>
    <p:sldId id="268" r:id="rId4"/>
    <p:sldId id="259" r:id="rId5"/>
    <p:sldId id="271" r:id="rId6"/>
    <p:sldId id="269" r:id="rId7"/>
    <p:sldId id="272" r:id="rId8"/>
    <p:sldId id="273" r:id="rId9"/>
    <p:sldId id="274" r:id="rId10"/>
    <p:sldId id="260" r:id="rId11"/>
    <p:sldId id="261" r:id="rId12"/>
    <p:sldId id="262" r:id="rId13"/>
    <p:sldId id="263" r:id="rId14"/>
    <p:sldId id="264" r:id="rId15"/>
    <p:sldId id="265" r:id="rId16"/>
    <p:sldId id="266" r:id="rId17"/>
    <p:sldId id="267" r:id="rId18"/>
    <p:sldId id="275" r:id="rId19"/>
    <p:sldId id="276" r:id="rId20"/>
    <p:sldId id="277" r:id="rId21"/>
    <p:sldId id="278" r:id="rId22"/>
    <p:sldId id="279" r:id="rId23"/>
    <p:sldId id="280" r:id="rId24"/>
    <p:sldId id="281" r:id="rId2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906" autoAdjust="0"/>
    <p:restoredTop sz="93209" autoAdjust="0"/>
  </p:normalViewPr>
  <p:slideViewPr>
    <p:cSldViewPr>
      <p:cViewPr>
        <p:scale>
          <a:sx n="82" d="100"/>
          <a:sy n="82" d="100"/>
        </p:scale>
        <p:origin x="-1206" y="-4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896B8150-1534-584A-9014-B340870F534C}" type="datetimeFigureOut">
              <a:rPr lang="en-US" smtClean="0"/>
              <a:t>7/18/2017</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B26DAC56-F99F-884F-83BB-BA2E231241C9}" type="slidenum">
              <a:rPr lang="en-US" smtClean="0"/>
              <a:t>‹#›</a:t>
            </a:fld>
            <a:endParaRPr lang="en-US"/>
          </a:p>
        </p:txBody>
      </p:sp>
    </p:spTree>
    <p:extLst>
      <p:ext uri="{BB962C8B-B14F-4D97-AF65-F5344CB8AC3E}">
        <p14:creationId xmlns:p14="http://schemas.microsoft.com/office/powerpoint/2010/main" val="14913000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6DAC56-F99F-884F-83BB-BA2E231241C9}" type="slidenum">
              <a:rPr lang="en-US" smtClean="0"/>
              <a:t>9</a:t>
            </a:fld>
            <a:endParaRPr lang="en-US"/>
          </a:p>
        </p:txBody>
      </p:sp>
    </p:spTree>
    <p:extLst>
      <p:ext uri="{BB962C8B-B14F-4D97-AF65-F5344CB8AC3E}">
        <p14:creationId xmlns:p14="http://schemas.microsoft.com/office/powerpoint/2010/main" val="7634333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8" name="TextBox 7"/>
          <p:cNvSpPr txBox="1"/>
          <p:nvPr userDrawn="1"/>
        </p:nvSpPr>
        <p:spPr>
          <a:xfrm>
            <a:off x="6324600" y="384601"/>
            <a:ext cx="2590800" cy="830997"/>
          </a:xfrm>
          <a:prstGeom prst="rect">
            <a:avLst/>
          </a:prstGeom>
          <a:noFill/>
        </p:spPr>
        <p:txBody>
          <a:bodyPr wrap="square" rtlCol="0">
            <a:spAutoFit/>
          </a:bodyPr>
          <a:lstStyle/>
          <a:p>
            <a:pPr algn="ctr"/>
            <a:r>
              <a:rPr lang="en-US" sz="2400" b="1" dirty="0" smtClean="0"/>
              <a:t>July 20, 2017</a:t>
            </a:r>
          </a:p>
          <a:p>
            <a:pPr algn="ctr"/>
            <a:r>
              <a:rPr lang="en-US" sz="2400" b="1" dirty="0" smtClean="0"/>
              <a:t>Tinley Park, Illinois</a:t>
            </a:r>
            <a:endParaRPr lang="en-US" sz="2400" b="1"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001" y="152399"/>
            <a:ext cx="3524690" cy="1295399"/>
          </a:xfrm>
          <a:prstGeom prst="rect">
            <a:avLst/>
          </a:prstGeom>
        </p:spPr>
      </p:pic>
    </p:spTree>
    <p:extLst>
      <p:ext uri="{BB962C8B-B14F-4D97-AF65-F5344CB8AC3E}">
        <p14:creationId xmlns:p14="http://schemas.microsoft.com/office/powerpoint/2010/main" val="256600879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EDCD4E5D-EC23-4752-A973-E130CFAD7FEB}" type="slidenum">
              <a:rPr lang="en-US" smtClean="0"/>
              <a:t>‹#›</a:t>
            </a:fld>
            <a:endParaRPr lang="en-US" dirty="0"/>
          </a:p>
        </p:txBody>
      </p:sp>
      <p:pic>
        <p:nvPicPr>
          <p:cNvPr id="7" name="Picture 6"/>
          <p:cNvPicPr/>
          <p:nvPr userDrawn="1"/>
        </p:nvPicPr>
        <p:blipFill rotWithShape="1">
          <a:blip r:embed="rId2" cstate="print">
            <a:extLst>
              <a:ext uri="{28A0092B-C50C-407E-A947-70E740481C1C}">
                <a14:useLocalDpi xmlns:a14="http://schemas.microsoft.com/office/drawing/2010/main" val="0"/>
              </a:ext>
            </a:extLst>
          </a:blip>
          <a:srcRect t="22333" b="22887"/>
          <a:stretch/>
        </p:blipFill>
        <p:spPr bwMode="auto">
          <a:xfrm>
            <a:off x="0" y="6176790"/>
            <a:ext cx="1828800" cy="685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930719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EDCD4E5D-EC23-4752-A973-E130CFAD7FEB}" type="slidenum">
              <a:rPr lang="en-US" smtClean="0"/>
              <a:t>‹#›</a:t>
            </a:fld>
            <a:endParaRPr lang="en-US" dirty="0"/>
          </a:p>
        </p:txBody>
      </p:sp>
      <p:pic>
        <p:nvPicPr>
          <p:cNvPr id="7" name="Picture 6"/>
          <p:cNvPicPr/>
          <p:nvPr userDrawn="1"/>
        </p:nvPicPr>
        <p:blipFill rotWithShape="1">
          <a:blip r:embed="rId2" cstate="print">
            <a:extLst>
              <a:ext uri="{28A0092B-C50C-407E-A947-70E740481C1C}">
                <a14:useLocalDpi xmlns:a14="http://schemas.microsoft.com/office/drawing/2010/main" val="0"/>
              </a:ext>
            </a:extLst>
          </a:blip>
          <a:srcRect t="22333" b="22887"/>
          <a:stretch/>
        </p:blipFill>
        <p:spPr bwMode="auto">
          <a:xfrm>
            <a:off x="0" y="6176790"/>
            <a:ext cx="1828800" cy="685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70854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EDCD4E5D-EC23-4752-A973-E130CFAD7FEB}" type="slidenum">
              <a:rPr lang="en-US" smtClean="0"/>
              <a:t>‹#›</a:t>
            </a:fld>
            <a:endParaRPr lang="en-US" dirty="0"/>
          </a:p>
        </p:txBody>
      </p:sp>
      <p:pic>
        <p:nvPicPr>
          <p:cNvPr id="8" name="Picture 7"/>
          <p:cNvPicPr/>
          <p:nvPr userDrawn="1"/>
        </p:nvPicPr>
        <p:blipFill rotWithShape="1">
          <a:blip r:embed="rId2" cstate="print">
            <a:extLst>
              <a:ext uri="{28A0092B-C50C-407E-A947-70E740481C1C}">
                <a14:useLocalDpi xmlns:a14="http://schemas.microsoft.com/office/drawing/2010/main" val="0"/>
              </a:ext>
            </a:extLst>
          </a:blip>
          <a:srcRect t="22333" b="22887"/>
          <a:stretch/>
        </p:blipFill>
        <p:spPr bwMode="auto">
          <a:xfrm>
            <a:off x="0" y="6176790"/>
            <a:ext cx="1828800" cy="685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6230384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EDCD4E5D-EC23-4752-A973-E130CFAD7FEB}" type="slidenum">
              <a:rPr lang="en-US" smtClean="0"/>
              <a:t>‹#›</a:t>
            </a:fld>
            <a:endParaRPr lang="en-US" dirty="0"/>
          </a:p>
        </p:txBody>
      </p:sp>
      <p:pic>
        <p:nvPicPr>
          <p:cNvPr id="7" name="Picture 6"/>
          <p:cNvPicPr/>
          <p:nvPr userDrawn="1"/>
        </p:nvPicPr>
        <p:blipFill rotWithShape="1">
          <a:blip r:embed="rId2" cstate="print">
            <a:extLst>
              <a:ext uri="{28A0092B-C50C-407E-A947-70E740481C1C}">
                <a14:useLocalDpi xmlns:a14="http://schemas.microsoft.com/office/drawing/2010/main" val="0"/>
              </a:ext>
            </a:extLst>
          </a:blip>
          <a:srcRect t="22333" b="22887"/>
          <a:stretch/>
        </p:blipFill>
        <p:spPr bwMode="auto">
          <a:xfrm>
            <a:off x="0" y="6176790"/>
            <a:ext cx="1828800" cy="685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37182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EDCD4E5D-EC23-4752-A973-E130CFAD7FEB}" type="slidenum">
              <a:rPr lang="en-US" smtClean="0"/>
              <a:t>‹#›</a:t>
            </a:fld>
            <a:endParaRPr lang="en-US" dirty="0"/>
          </a:p>
        </p:txBody>
      </p:sp>
      <p:pic>
        <p:nvPicPr>
          <p:cNvPr id="9" name="Picture 8"/>
          <p:cNvPicPr/>
          <p:nvPr userDrawn="1"/>
        </p:nvPicPr>
        <p:blipFill rotWithShape="1">
          <a:blip r:embed="rId2" cstate="print">
            <a:extLst>
              <a:ext uri="{28A0092B-C50C-407E-A947-70E740481C1C}">
                <a14:useLocalDpi xmlns:a14="http://schemas.microsoft.com/office/drawing/2010/main" val="0"/>
              </a:ext>
            </a:extLst>
          </a:blip>
          <a:srcRect t="22333" b="22887"/>
          <a:stretch/>
        </p:blipFill>
        <p:spPr bwMode="auto">
          <a:xfrm>
            <a:off x="0" y="6176790"/>
            <a:ext cx="1828800" cy="685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772848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EDCD4E5D-EC23-4752-A973-E130CFAD7FEB}" type="slidenum">
              <a:rPr lang="en-US" smtClean="0"/>
              <a:t>‹#›</a:t>
            </a:fld>
            <a:endParaRPr lang="en-US" dirty="0"/>
          </a:p>
        </p:txBody>
      </p:sp>
      <p:pic>
        <p:nvPicPr>
          <p:cNvPr id="10" name="Picture 9"/>
          <p:cNvPicPr/>
          <p:nvPr userDrawn="1"/>
        </p:nvPicPr>
        <p:blipFill rotWithShape="1">
          <a:blip r:embed="rId2" cstate="print">
            <a:extLst>
              <a:ext uri="{28A0092B-C50C-407E-A947-70E740481C1C}">
                <a14:useLocalDpi xmlns:a14="http://schemas.microsoft.com/office/drawing/2010/main" val="0"/>
              </a:ext>
            </a:extLst>
          </a:blip>
          <a:srcRect t="22333" b="22887"/>
          <a:stretch/>
        </p:blipFill>
        <p:spPr bwMode="auto">
          <a:xfrm>
            <a:off x="0" y="6176790"/>
            <a:ext cx="1828800" cy="685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991042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EDCD4E5D-EC23-4752-A973-E130CFAD7FEB}" type="slidenum">
              <a:rPr lang="en-US" smtClean="0"/>
              <a:t>‹#›</a:t>
            </a:fld>
            <a:endParaRPr lang="en-US" dirty="0"/>
          </a:p>
        </p:txBody>
      </p:sp>
      <p:pic>
        <p:nvPicPr>
          <p:cNvPr id="6" name="Picture 5"/>
          <p:cNvPicPr/>
          <p:nvPr userDrawn="1"/>
        </p:nvPicPr>
        <p:blipFill rotWithShape="1">
          <a:blip r:embed="rId2" cstate="print">
            <a:extLst>
              <a:ext uri="{28A0092B-C50C-407E-A947-70E740481C1C}">
                <a14:useLocalDpi xmlns:a14="http://schemas.microsoft.com/office/drawing/2010/main" val="0"/>
              </a:ext>
            </a:extLst>
          </a:blip>
          <a:srcRect t="22333" b="22887"/>
          <a:stretch/>
        </p:blipFill>
        <p:spPr bwMode="auto">
          <a:xfrm>
            <a:off x="0" y="6176790"/>
            <a:ext cx="1828800" cy="685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59300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DCD4E5D-EC23-4752-A973-E130CFAD7FEB}" type="slidenum">
              <a:rPr lang="en-US" smtClean="0"/>
              <a:t>‹#›</a:t>
            </a:fld>
            <a:endParaRPr lang="en-US" dirty="0"/>
          </a:p>
        </p:txBody>
      </p:sp>
      <p:pic>
        <p:nvPicPr>
          <p:cNvPr id="5" name="Picture 4"/>
          <p:cNvPicPr/>
          <p:nvPr userDrawn="1"/>
        </p:nvPicPr>
        <p:blipFill rotWithShape="1">
          <a:blip r:embed="rId2" cstate="print">
            <a:extLst>
              <a:ext uri="{28A0092B-C50C-407E-A947-70E740481C1C}">
                <a14:useLocalDpi xmlns:a14="http://schemas.microsoft.com/office/drawing/2010/main" val="0"/>
              </a:ext>
            </a:extLst>
          </a:blip>
          <a:srcRect t="22333" b="22887"/>
          <a:stretch/>
        </p:blipFill>
        <p:spPr bwMode="auto">
          <a:xfrm>
            <a:off x="0" y="6176790"/>
            <a:ext cx="1828800" cy="685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78634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EDCD4E5D-EC23-4752-A973-E130CFAD7FEB}" type="slidenum">
              <a:rPr lang="en-US" smtClean="0"/>
              <a:t>‹#›</a:t>
            </a:fld>
            <a:endParaRPr lang="en-US" dirty="0"/>
          </a:p>
        </p:txBody>
      </p:sp>
      <p:pic>
        <p:nvPicPr>
          <p:cNvPr id="8" name="Picture 7"/>
          <p:cNvPicPr/>
          <p:nvPr userDrawn="1"/>
        </p:nvPicPr>
        <p:blipFill rotWithShape="1">
          <a:blip r:embed="rId2" cstate="print">
            <a:extLst>
              <a:ext uri="{28A0092B-C50C-407E-A947-70E740481C1C}">
                <a14:useLocalDpi xmlns:a14="http://schemas.microsoft.com/office/drawing/2010/main" val="0"/>
              </a:ext>
            </a:extLst>
          </a:blip>
          <a:srcRect t="22333" b="22887"/>
          <a:stretch/>
        </p:blipFill>
        <p:spPr bwMode="auto">
          <a:xfrm>
            <a:off x="0" y="6176790"/>
            <a:ext cx="1828800" cy="685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39296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EDCD4E5D-EC23-4752-A973-E130CFAD7FEB}" type="slidenum">
              <a:rPr lang="en-US" smtClean="0"/>
              <a:t>‹#›</a:t>
            </a:fld>
            <a:endParaRPr lang="en-US" dirty="0"/>
          </a:p>
        </p:txBody>
      </p:sp>
      <p:pic>
        <p:nvPicPr>
          <p:cNvPr id="8" name="Picture 7"/>
          <p:cNvPicPr/>
          <p:nvPr userDrawn="1"/>
        </p:nvPicPr>
        <p:blipFill rotWithShape="1">
          <a:blip r:embed="rId2" cstate="print">
            <a:extLst>
              <a:ext uri="{28A0092B-C50C-407E-A947-70E740481C1C}">
                <a14:useLocalDpi xmlns:a14="http://schemas.microsoft.com/office/drawing/2010/main" val="0"/>
              </a:ext>
            </a:extLst>
          </a:blip>
          <a:srcRect t="22333" b="22887"/>
          <a:stretch/>
        </p:blipFill>
        <p:spPr bwMode="auto">
          <a:xfrm>
            <a:off x="0" y="6176790"/>
            <a:ext cx="1828800" cy="685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30883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CD4E5D-EC23-4752-A973-E130CFAD7FEB}" type="slidenum">
              <a:rPr lang="en-US" smtClean="0"/>
              <a:t>‹#›</a:t>
            </a:fld>
            <a:endParaRPr lang="en-US"/>
          </a:p>
        </p:txBody>
      </p:sp>
      <p:pic>
        <p:nvPicPr>
          <p:cNvPr id="5" name="Picture 4"/>
          <p:cNvPicPr/>
          <p:nvPr userDrawn="1"/>
        </p:nvPicPr>
        <p:blipFill rotWithShape="1">
          <a:blip r:embed="rId13" cstate="print">
            <a:extLst>
              <a:ext uri="{28A0092B-C50C-407E-A947-70E740481C1C}">
                <a14:useLocalDpi xmlns:a14="http://schemas.microsoft.com/office/drawing/2010/main" val="0"/>
              </a:ext>
            </a:extLst>
          </a:blip>
          <a:srcRect t="22333" b="22887"/>
          <a:stretch/>
        </p:blipFill>
        <p:spPr bwMode="auto">
          <a:xfrm>
            <a:off x="0" y="6176790"/>
            <a:ext cx="1828800" cy="685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816228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fns.usda.gov/snap/Default.htm"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895600"/>
            <a:ext cx="7772400" cy="1470025"/>
          </a:xfrm>
        </p:spPr>
        <p:txBody>
          <a:bodyPr/>
          <a:lstStyle/>
          <a:p>
            <a:r>
              <a:rPr lang="en-US" dirty="0" smtClean="0"/>
              <a:t>Connecting Low-Income College Students with Public Benefits</a:t>
            </a:r>
            <a:endParaRPr lang="en-US" dirty="0"/>
          </a:p>
        </p:txBody>
      </p:sp>
    </p:spTree>
    <p:extLst>
      <p:ext uri="{BB962C8B-B14F-4D97-AF65-F5344CB8AC3E}">
        <p14:creationId xmlns:p14="http://schemas.microsoft.com/office/powerpoint/2010/main" val="6792802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defTabSz="342900"/>
            <a:fld id="{F0C6205D-9FF9-1049-84CE-A8D26495A516}" type="slidenum">
              <a:rPr lang="en-US">
                <a:solidFill>
                  <a:prstClr val="white"/>
                </a:solidFill>
                <a:latin typeface="Calibri"/>
              </a:rPr>
              <a:pPr defTabSz="342900"/>
              <a:t>10</a:t>
            </a:fld>
            <a:endParaRPr lang="en-US" dirty="0">
              <a:solidFill>
                <a:prstClr val="white"/>
              </a:solidFill>
              <a:latin typeface="Calibri"/>
            </a:endParaRPr>
          </a:p>
        </p:txBody>
      </p:sp>
      <p:sp>
        <p:nvSpPr>
          <p:cNvPr id="4" name="Title 3"/>
          <p:cNvSpPr>
            <a:spLocks noGrp="1"/>
          </p:cNvSpPr>
          <p:nvPr>
            <p:ph type="ctrTitle"/>
          </p:nvPr>
        </p:nvSpPr>
        <p:spPr/>
        <p:txBody>
          <a:bodyPr/>
          <a:lstStyle/>
          <a:p>
            <a:r>
              <a:rPr lang="en-US" dirty="0"/>
              <a:t>SNAP 101 </a:t>
            </a:r>
          </a:p>
        </p:txBody>
      </p:sp>
      <p:pic>
        <p:nvPicPr>
          <p:cNvPr id="5" name="Picture 7" descr="SNAP - Supplemental Nutrition Assistance Program">
            <a:hlinkClick r:id="rId2"/>
            <a:extLst>
              <a:ext uri="{FF2B5EF4-FFF2-40B4-BE49-F238E27FC236}">
                <a16:creationId xmlns="" xmlns:a16="http://schemas.microsoft.com/office/drawing/2014/main" id="{95D65950-B5EB-4FA1-B7CA-AA4C4A50E7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6478" y="3174252"/>
            <a:ext cx="1824871" cy="2052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 xmlns:a16="http://schemas.microsoft.com/office/drawing/2014/main" id="{790B6D29-4B8B-4C11-82BA-D0B91DA37036}"/>
              </a:ext>
            </a:extLst>
          </p:cNvPr>
          <p:cNvSpPr txBox="1"/>
          <p:nvPr/>
        </p:nvSpPr>
        <p:spPr>
          <a:xfrm>
            <a:off x="334925" y="2053413"/>
            <a:ext cx="7480005" cy="2793072"/>
          </a:xfrm>
          <a:prstGeom prst="rect">
            <a:avLst/>
          </a:prstGeom>
          <a:noFill/>
        </p:spPr>
        <p:txBody>
          <a:bodyPr wrap="square" rtlCol="0">
            <a:spAutoFit/>
          </a:bodyPr>
          <a:lstStyle/>
          <a:p>
            <a:pPr marL="214313" indent="-214313">
              <a:buFont typeface="Arial" panose="020B0604020202020204" pitchFamily="34" charset="0"/>
              <a:buChar char="•"/>
            </a:pPr>
            <a:r>
              <a:rPr lang="en-US" sz="1350" dirty="0">
                <a:latin typeface="Trebuchet MS" panose="020B0603020202020204" pitchFamily="34" charset="0"/>
              </a:rPr>
              <a:t>The Supplemental Nutrition Assistance Program (SNAP, formerly Food Stamps) is the nation’s most important and effective anti-hunger program.</a:t>
            </a:r>
          </a:p>
          <a:p>
            <a:pPr marL="214313" indent="-214313">
              <a:buFont typeface="Arial" panose="020B0604020202020204" pitchFamily="34" charset="0"/>
              <a:buChar char="•"/>
            </a:pPr>
            <a:endParaRPr lang="en-US" sz="1350" dirty="0">
              <a:latin typeface="Trebuchet MS" panose="020B0603020202020204" pitchFamily="34" charset="0"/>
            </a:endParaRPr>
          </a:p>
          <a:p>
            <a:pPr marL="214313" indent="-214313">
              <a:buFont typeface="Arial" panose="020B0604020202020204" pitchFamily="34" charset="0"/>
              <a:buChar char="•"/>
            </a:pPr>
            <a:r>
              <a:rPr lang="en-US" sz="1350" dirty="0">
                <a:latin typeface="Trebuchet MS" panose="020B0603020202020204" pitchFamily="34" charset="0"/>
              </a:rPr>
              <a:t>SNAP distributes monthly benefits to qualifying, low-income households through an EBT card that can only be used to purchase food. </a:t>
            </a:r>
          </a:p>
          <a:p>
            <a:pPr marL="214313" indent="-214313">
              <a:buFont typeface="Arial" panose="020B0604020202020204" pitchFamily="34" charset="0"/>
              <a:buChar char="•"/>
            </a:pPr>
            <a:endParaRPr lang="en-US" sz="1350" dirty="0">
              <a:latin typeface="Trebuchet MS" panose="020B0603020202020204" pitchFamily="34" charset="0"/>
            </a:endParaRPr>
          </a:p>
          <a:p>
            <a:pPr marL="214313" indent="-214313">
              <a:buFont typeface="Arial" panose="020B0604020202020204" pitchFamily="34" charset="0"/>
              <a:buChar char="•"/>
            </a:pPr>
            <a:r>
              <a:rPr lang="en-US" sz="1350" dirty="0">
                <a:latin typeface="Trebuchet MS" panose="020B0603020202020204" pitchFamily="34" charset="0"/>
              </a:rPr>
              <a:t>In 2016, 1 in 7 Illinoisans participated in the SNAP program. </a:t>
            </a:r>
          </a:p>
          <a:p>
            <a:pPr marL="214313" indent="-214313">
              <a:buFont typeface="Arial" panose="020B0604020202020204" pitchFamily="34" charset="0"/>
              <a:buChar char="•"/>
            </a:pPr>
            <a:endParaRPr lang="en-US" sz="1350" dirty="0">
              <a:latin typeface="Trebuchet MS" panose="020B0603020202020204" pitchFamily="34" charset="0"/>
            </a:endParaRPr>
          </a:p>
          <a:p>
            <a:pPr marL="214313" indent="-214313">
              <a:buFont typeface="Arial" panose="020B0604020202020204" pitchFamily="34" charset="0"/>
              <a:buChar char="•"/>
            </a:pPr>
            <a:r>
              <a:rPr lang="en-US" sz="1350" dirty="0">
                <a:latin typeface="Trebuchet MS" panose="020B0603020202020204" pitchFamily="34" charset="0"/>
              </a:rPr>
              <a:t>SNAP benefits are 100% federally funded.</a:t>
            </a:r>
          </a:p>
          <a:p>
            <a:pPr marL="214313" indent="-214313">
              <a:buFont typeface="Arial" panose="020B0604020202020204" pitchFamily="34" charset="0"/>
              <a:buChar char="•"/>
            </a:pPr>
            <a:endParaRPr lang="en-US" sz="1350" dirty="0">
              <a:latin typeface="Trebuchet MS" panose="020B0603020202020204" pitchFamily="34" charset="0"/>
            </a:endParaRPr>
          </a:p>
          <a:p>
            <a:pPr marL="214313" indent="-214313">
              <a:buFont typeface="Arial" panose="020B0604020202020204" pitchFamily="34" charset="0"/>
              <a:buChar char="•"/>
            </a:pPr>
            <a:r>
              <a:rPr lang="en-US" sz="1350" dirty="0">
                <a:latin typeface="Trebuchet MS" panose="020B0603020202020204" pitchFamily="34" charset="0"/>
              </a:rPr>
              <a:t>In 2016, SNAP benefits contributed $3.0 billion into Illinois’ economy.</a:t>
            </a:r>
          </a:p>
          <a:p>
            <a:endParaRPr lang="en-US" sz="1350" dirty="0">
              <a:latin typeface="Trebuchet MS" panose="020B0603020202020204" pitchFamily="34" charset="0"/>
            </a:endParaRPr>
          </a:p>
          <a:p>
            <a:endParaRPr lang="en-US" sz="1350" dirty="0">
              <a:latin typeface="Trebuchet MS" panose="020B0603020202020204" pitchFamily="34" charset="0"/>
            </a:endParaRPr>
          </a:p>
        </p:txBody>
      </p:sp>
    </p:spTree>
    <p:extLst>
      <p:ext uri="{BB962C8B-B14F-4D97-AF65-F5344CB8AC3E}">
        <p14:creationId xmlns:p14="http://schemas.microsoft.com/office/powerpoint/2010/main" val="6666718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73DCF3BF-3F79-42FF-83FE-A10C7526A90A}"/>
              </a:ext>
            </a:extLst>
          </p:cNvPr>
          <p:cNvSpPr>
            <a:spLocks noGrp="1"/>
          </p:cNvSpPr>
          <p:nvPr>
            <p:ph idx="1"/>
          </p:nvPr>
        </p:nvSpPr>
        <p:spPr>
          <a:xfrm>
            <a:off x="149956" y="1792212"/>
            <a:ext cx="4709676" cy="3328219"/>
          </a:xfrm>
        </p:spPr>
        <p:txBody>
          <a:bodyPr>
            <a:normAutofit fontScale="70000" lnSpcReduction="20000"/>
          </a:bodyPr>
          <a:lstStyle/>
          <a:p>
            <a:r>
              <a:rPr lang="en-US" dirty="0"/>
              <a:t>	</a:t>
            </a:r>
          </a:p>
          <a:p>
            <a:pPr marL="257175" indent="-257175"/>
            <a:r>
              <a:rPr lang="en-US" dirty="0"/>
              <a:t>Almost 65% of SNAP participants are in families with children.</a:t>
            </a:r>
          </a:p>
          <a:p>
            <a:pPr marL="257175" indent="-257175"/>
            <a:endParaRPr lang="en-US" dirty="0"/>
          </a:p>
          <a:p>
            <a:pPr marL="257175" indent="-257175"/>
            <a:r>
              <a:rPr lang="en-US" dirty="0"/>
              <a:t>Almost 28% are in families with members who are elderly or have disabilities</a:t>
            </a:r>
          </a:p>
          <a:p>
            <a:pPr marL="257175" indent="-257175"/>
            <a:endParaRPr lang="en-US" dirty="0"/>
          </a:p>
          <a:p>
            <a:pPr marL="257175" indent="-257175"/>
            <a:r>
              <a:rPr lang="en-US" dirty="0"/>
              <a:t>Almost 41% are in working families. </a:t>
            </a:r>
          </a:p>
          <a:p>
            <a:endParaRPr lang="en-US" dirty="0"/>
          </a:p>
          <a:p>
            <a:endParaRPr lang="en-US" dirty="0"/>
          </a:p>
        </p:txBody>
      </p:sp>
      <p:sp>
        <p:nvSpPr>
          <p:cNvPr id="3" name="Slide Number Placeholder 2">
            <a:extLst>
              <a:ext uri="{FF2B5EF4-FFF2-40B4-BE49-F238E27FC236}">
                <a16:creationId xmlns="" xmlns:a16="http://schemas.microsoft.com/office/drawing/2014/main" id="{3A88F9AF-8477-4F4C-9DE6-35F4F3BB589B}"/>
              </a:ext>
            </a:extLst>
          </p:cNvPr>
          <p:cNvSpPr>
            <a:spLocks noGrp="1"/>
          </p:cNvSpPr>
          <p:nvPr>
            <p:ph type="sldNum" sz="quarter" idx="12"/>
          </p:nvPr>
        </p:nvSpPr>
        <p:spPr/>
        <p:txBody>
          <a:bodyPr/>
          <a:lstStyle/>
          <a:p>
            <a:fld id="{F0C6205D-9FF9-1049-84CE-A8D26495A516}" type="slidenum">
              <a:rPr lang="en-US" smtClean="0"/>
              <a:pPr/>
              <a:t>11</a:t>
            </a:fld>
            <a:endParaRPr lang="en-US"/>
          </a:p>
        </p:txBody>
      </p:sp>
      <p:sp>
        <p:nvSpPr>
          <p:cNvPr id="4" name="Title 3">
            <a:extLst>
              <a:ext uri="{FF2B5EF4-FFF2-40B4-BE49-F238E27FC236}">
                <a16:creationId xmlns="" xmlns:a16="http://schemas.microsoft.com/office/drawing/2014/main" id="{91889F34-D858-4B32-8C8D-258F747E0B9A}"/>
              </a:ext>
            </a:extLst>
          </p:cNvPr>
          <p:cNvSpPr>
            <a:spLocks noGrp="1"/>
          </p:cNvSpPr>
          <p:nvPr>
            <p:ph type="ctrTitle"/>
          </p:nvPr>
        </p:nvSpPr>
        <p:spPr/>
        <p:txBody>
          <a:bodyPr>
            <a:normAutofit fontScale="90000"/>
          </a:bodyPr>
          <a:lstStyle/>
          <a:p>
            <a:r>
              <a:rPr lang="en-US" dirty="0"/>
              <a:t>Snapshot of Illinois SNAP Participants</a:t>
            </a:r>
          </a:p>
        </p:txBody>
      </p:sp>
      <p:pic>
        <p:nvPicPr>
          <p:cNvPr id="5" name="Picture 4">
            <a:extLst>
              <a:ext uri="{FF2B5EF4-FFF2-40B4-BE49-F238E27FC236}">
                <a16:creationId xmlns="" xmlns:a16="http://schemas.microsoft.com/office/drawing/2014/main" id="{7BD8B1F7-6FEB-448F-B649-F495C5FBF10E}"/>
              </a:ext>
            </a:extLst>
          </p:cNvPr>
          <p:cNvPicPr>
            <a:picLocks noChangeAspect="1"/>
          </p:cNvPicPr>
          <p:nvPr/>
        </p:nvPicPr>
        <p:blipFill>
          <a:blip r:embed="rId2"/>
          <a:stretch>
            <a:fillRect/>
          </a:stretch>
        </p:blipFill>
        <p:spPr>
          <a:xfrm>
            <a:off x="5196624" y="1939111"/>
            <a:ext cx="3656198" cy="2456470"/>
          </a:xfrm>
          <a:prstGeom prst="rect">
            <a:avLst/>
          </a:prstGeom>
        </p:spPr>
      </p:pic>
      <p:sp>
        <p:nvSpPr>
          <p:cNvPr id="6" name="TextBox 5">
            <a:extLst>
              <a:ext uri="{FF2B5EF4-FFF2-40B4-BE49-F238E27FC236}">
                <a16:creationId xmlns="" xmlns:a16="http://schemas.microsoft.com/office/drawing/2014/main" id="{BC08E6FA-FAE3-4CF3-8F43-3CCD2EBD1028}"/>
              </a:ext>
            </a:extLst>
          </p:cNvPr>
          <p:cNvSpPr txBox="1"/>
          <p:nvPr/>
        </p:nvSpPr>
        <p:spPr>
          <a:xfrm>
            <a:off x="5196624" y="4395581"/>
            <a:ext cx="4035287" cy="230832"/>
          </a:xfrm>
          <a:prstGeom prst="rect">
            <a:avLst/>
          </a:prstGeom>
          <a:noFill/>
        </p:spPr>
        <p:txBody>
          <a:bodyPr wrap="square" rtlCol="0">
            <a:spAutoFit/>
          </a:bodyPr>
          <a:lstStyle/>
          <a:p>
            <a:r>
              <a:rPr lang="en-US" sz="900" dirty="0"/>
              <a:t>Source: CBPP analysis of FY 2015 USDA SNAP Household Characteristics data</a:t>
            </a:r>
          </a:p>
        </p:txBody>
      </p:sp>
    </p:spTree>
    <p:extLst>
      <p:ext uri="{BB962C8B-B14F-4D97-AF65-F5344CB8AC3E}">
        <p14:creationId xmlns:p14="http://schemas.microsoft.com/office/powerpoint/2010/main" val="13314284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7A29EF43-650B-49D3-B3E1-833AA3479DE7}"/>
              </a:ext>
            </a:extLst>
          </p:cNvPr>
          <p:cNvSpPr>
            <a:spLocks noGrp="1"/>
          </p:cNvSpPr>
          <p:nvPr>
            <p:ph idx="1"/>
          </p:nvPr>
        </p:nvSpPr>
        <p:spPr>
          <a:xfrm>
            <a:off x="129209" y="1761711"/>
            <a:ext cx="3876261" cy="3607198"/>
          </a:xfrm>
        </p:spPr>
        <p:txBody>
          <a:bodyPr>
            <a:normAutofit fontScale="55000" lnSpcReduction="20000"/>
          </a:bodyPr>
          <a:lstStyle/>
          <a:p>
            <a:r>
              <a:rPr lang="en-US" b="1" u="sng" dirty="0"/>
              <a:t>General Application Process:</a:t>
            </a:r>
          </a:p>
          <a:p>
            <a:pPr marL="257175" indent="-257175">
              <a:buFont typeface="Wingdings" panose="05000000000000000000" pitchFamily="2" charset="2"/>
              <a:buChar char="ü"/>
            </a:pPr>
            <a:r>
              <a:rPr lang="en-US" dirty="0"/>
              <a:t>Submit application in person, over the phone, or online</a:t>
            </a:r>
          </a:p>
          <a:p>
            <a:endParaRPr lang="en-US" dirty="0"/>
          </a:p>
          <a:p>
            <a:pPr marL="257175" indent="-257175">
              <a:buFont typeface="Wingdings" panose="05000000000000000000" pitchFamily="2" charset="2"/>
              <a:buChar char="ü"/>
            </a:pPr>
            <a:r>
              <a:rPr lang="en-US" dirty="0"/>
              <a:t>Interview to be scheduled within 14 days </a:t>
            </a:r>
          </a:p>
          <a:p>
            <a:endParaRPr lang="en-US" dirty="0"/>
          </a:p>
          <a:p>
            <a:pPr marL="257175" indent="-257175">
              <a:buFont typeface="Wingdings" panose="05000000000000000000" pitchFamily="2" charset="2"/>
              <a:buChar char="ü"/>
            </a:pPr>
            <a:r>
              <a:rPr lang="en-US" dirty="0"/>
              <a:t>Decision to be issued within 30 days </a:t>
            </a:r>
          </a:p>
          <a:p>
            <a:endParaRPr lang="en-US" dirty="0"/>
          </a:p>
          <a:p>
            <a:pPr marL="257175" indent="-257175">
              <a:buFont typeface="Wingdings" panose="05000000000000000000" pitchFamily="2" charset="2"/>
              <a:buChar char="ü"/>
            </a:pPr>
            <a:r>
              <a:rPr lang="en-US" dirty="0"/>
              <a:t>Applicant must be notified in writing via letter </a:t>
            </a:r>
          </a:p>
          <a:p>
            <a:endParaRPr lang="en-US" dirty="0"/>
          </a:p>
          <a:p>
            <a:pPr marL="257175" indent="-257175">
              <a:buFont typeface="Wingdings" panose="05000000000000000000" pitchFamily="2" charset="2"/>
              <a:buChar char="ü"/>
            </a:pPr>
            <a:r>
              <a:rPr lang="en-US" dirty="0"/>
              <a:t>Upon approval, Link Card is mailed </a:t>
            </a:r>
          </a:p>
          <a:p>
            <a:pPr marL="257175" indent="-257175"/>
            <a:endParaRPr lang="en-US" dirty="0"/>
          </a:p>
          <a:p>
            <a:pPr marL="257175" indent="-257175"/>
            <a:endParaRPr lang="en-US" dirty="0"/>
          </a:p>
        </p:txBody>
      </p:sp>
      <p:sp>
        <p:nvSpPr>
          <p:cNvPr id="3" name="Slide Number Placeholder 2">
            <a:extLst>
              <a:ext uri="{FF2B5EF4-FFF2-40B4-BE49-F238E27FC236}">
                <a16:creationId xmlns="" xmlns:a16="http://schemas.microsoft.com/office/drawing/2014/main" id="{1EDDE2B7-43F7-4F09-A32A-1BCCBB43FC96}"/>
              </a:ext>
            </a:extLst>
          </p:cNvPr>
          <p:cNvSpPr>
            <a:spLocks noGrp="1"/>
          </p:cNvSpPr>
          <p:nvPr>
            <p:ph type="sldNum" sz="quarter" idx="12"/>
          </p:nvPr>
        </p:nvSpPr>
        <p:spPr/>
        <p:txBody>
          <a:bodyPr/>
          <a:lstStyle/>
          <a:p>
            <a:fld id="{F0C6205D-9FF9-1049-84CE-A8D26495A516}" type="slidenum">
              <a:rPr lang="en-US" smtClean="0"/>
              <a:pPr/>
              <a:t>12</a:t>
            </a:fld>
            <a:endParaRPr lang="en-US"/>
          </a:p>
        </p:txBody>
      </p:sp>
      <p:sp>
        <p:nvSpPr>
          <p:cNvPr id="4" name="Title 3">
            <a:extLst>
              <a:ext uri="{FF2B5EF4-FFF2-40B4-BE49-F238E27FC236}">
                <a16:creationId xmlns="" xmlns:a16="http://schemas.microsoft.com/office/drawing/2014/main" id="{E88F26E8-4AEB-4F8E-BF78-73E6644F567B}"/>
              </a:ext>
            </a:extLst>
          </p:cNvPr>
          <p:cNvSpPr>
            <a:spLocks noGrp="1"/>
          </p:cNvSpPr>
          <p:nvPr>
            <p:ph type="ctrTitle"/>
          </p:nvPr>
        </p:nvSpPr>
        <p:spPr/>
        <p:txBody>
          <a:bodyPr/>
          <a:lstStyle/>
          <a:p>
            <a:r>
              <a:rPr lang="en-US" dirty="0"/>
              <a:t>Application Process</a:t>
            </a:r>
          </a:p>
        </p:txBody>
      </p:sp>
      <p:sp>
        <p:nvSpPr>
          <p:cNvPr id="5" name="TextBox 4">
            <a:extLst>
              <a:ext uri="{FF2B5EF4-FFF2-40B4-BE49-F238E27FC236}">
                <a16:creationId xmlns="" xmlns:a16="http://schemas.microsoft.com/office/drawing/2014/main" id="{F9928FDA-CFA8-4F05-8259-D9D418182D4A}"/>
              </a:ext>
            </a:extLst>
          </p:cNvPr>
          <p:cNvSpPr txBox="1"/>
          <p:nvPr/>
        </p:nvSpPr>
        <p:spPr>
          <a:xfrm>
            <a:off x="4671392" y="1761711"/>
            <a:ext cx="3816626" cy="3231654"/>
          </a:xfrm>
          <a:prstGeom prst="rect">
            <a:avLst/>
          </a:prstGeom>
          <a:noFill/>
        </p:spPr>
        <p:txBody>
          <a:bodyPr wrap="square" rtlCol="0">
            <a:spAutoFit/>
          </a:bodyPr>
          <a:lstStyle/>
          <a:p>
            <a:pPr defTabSz="342900">
              <a:spcBef>
                <a:spcPct val="20000"/>
              </a:spcBef>
              <a:buClr>
                <a:srgbClr val="A8071E"/>
              </a:buClr>
            </a:pPr>
            <a:r>
              <a:rPr lang="en-US" sz="1500" b="1" u="sng" dirty="0">
                <a:solidFill>
                  <a:srgbClr val="000000"/>
                </a:solidFill>
                <a:latin typeface="Trebuchet MS"/>
              </a:rPr>
              <a:t>Expedited Process: </a:t>
            </a:r>
          </a:p>
          <a:p>
            <a:pPr marL="257175" indent="-257175" defTabSz="342900">
              <a:spcBef>
                <a:spcPct val="20000"/>
              </a:spcBef>
              <a:buClr>
                <a:srgbClr val="A8071E"/>
              </a:buClr>
              <a:buFont typeface="Wingdings" panose="05000000000000000000" pitchFamily="2" charset="2"/>
              <a:buChar char="ü"/>
            </a:pPr>
            <a:r>
              <a:rPr lang="en-US" sz="1500" dirty="0">
                <a:solidFill>
                  <a:srgbClr val="000000"/>
                </a:solidFill>
                <a:latin typeface="Trebuchet MS"/>
              </a:rPr>
              <a:t>Monthly income &lt; $150 and assets &lt;$100 </a:t>
            </a:r>
          </a:p>
          <a:p>
            <a:pPr marL="257175" indent="-257175" defTabSz="342900">
              <a:spcBef>
                <a:spcPct val="20000"/>
              </a:spcBef>
              <a:buClr>
                <a:srgbClr val="A8071E"/>
              </a:buClr>
              <a:buFont typeface="Wingdings" panose="05000000000000000000" pitchFamily="2" charset="2"/>
              <a:buChar char="ü"/>
            </a:pPr>
            <a:endParaRPr lang="en-US" sz="1500" dirty="0">
              <a:solidFill>
                <a:srgbClr val="000000"/>
              </a:solidFill>
              <a:latin typeface="Trebuchet MS"/>
            </a:endParaRPr>
          </a:p>
          <a:p>
            <a:pPr defTabSz="342900">
              <a:spcBef>
                <a:spcPct val="20000"/>
              </a:spcBef>
              <a:buClr>
                <a:srgbClr val="A8071E"/>
              </a:buClr>
            </a:pPr>
            <a:r>
              <a:rPr lang="en-US" sz="1500" dirty="0">
                <a:solidFill>
                  <a:srgbClr val="000000"/>
                </a:solidFill>
                <a:latin typeface="Trebuchet MS"/>
              </a:rPr>
              <a:t>OR </a:t>
            </a:r>
          </a:p>
          <a:p>
            <a:pPr defTabSz="342900">
              <a:spcBef>
                <a:spcPct val="20000"/>
              </a:spcBef>
              <a:buClr>
                <a:srgbClr val="A8071E"/>
              </a:buClr>
            </a:pPr>
            <a:endParaRPr lang="en-US" sz="1500" dirty="0">
              <a:solidFill>
                <a:srgbClr val="000000"/>
              </a:solidFill>
              <a:latin typeface="Trebuchet MS"/>
            </a:endParaRPr>
          </a:p>
          <a:p>
            <a:pPr marL="257175" indent="-257175" defTabSz="342900">
              <a:spcBef>
                <a:spcPct val="20000"/>
              </a:spcBef>
              <a:buClr>
                <a:srgbClr val="A8071E"/>
              </a:buClr>
              <a:buFont typeface="Wingdings" panose="05000000000000000000" pitchFamily="2" charset="2"/>
              <a:buChar char="ü"/>
            </a:pPr>
            <a:r>
              <a:rPr lang="en-US" sz="1500" dirty="0">
                <a:solidFill>
                  <a:srgbClr val="000000"/>
                </a:solidFill>
                <a:latin typeface="Trebuchet MS"/>
              </a:rPr>
              <a:t>(Rent/mortgage + utilities) &gt; (income + assets) </a:t>
            </a:r>
          </a:p>
          <a:p>
            <a:pPr marL="257175" indent="-257175" defTabSz="342900">
              <a:spcBef>
                <a:spcPct val="20000"/>
              </a:spcBef>
              <a:buClr>
                <a:srgbClr val="A8071E"/>
              </a:buClr>
              <a:buFont typeface="Wingdings" panose="05000000000000000000" pitchFamily="2" charset="2"/>
              <a:buChar char="ü"/>
            </a:pPr>
            <a:endParaRPr lang="en-US" sz="1500" dirty="0">
              <a:solidFill>
                <a:srgbClr val="000000"/>
              </a:solidFill>
              <a:latin typeface="Trebuchet MS"/>
            </a:endParaRPr>
          </a:p>
          <a:p>
            <a:pPr marL="257175" indent="-257175" defTabSz="342900">
              <a:spcBef>
                <a:spcPct val="20000"/>
              </a:spcBef>
              <a:buClr>
                <a:srgbClr val="A8071E"/>
              </a:buClr>
              <a:buFont typeface="Wingdings" panose="05000000000000000000" pitchFamily="2" charset="2"/>
              <a:buChar char="ü"/>
            </a:pPr>
            <a:r>
              <a:rPr lang="en-US" sz="1500" dirty="0">
                <a:solidFill>
                  <a:srgbClr val="000000"/>
                </a:solidFill>
                <a:latin typeface="Trebuchet MS"/>
              </a:rPr>
              <a:t>Upon approval, Link Card is mailed within 5 days of the application</a:t>
            </a:r>
          </a:p>
          <a:p>
            <a:pPr marL="257175" indent="-257175" defTabSz="342900">
              <a:spcBef>
                <a:spcPct val="20000"/>
              </a:spcBef>
              <a:buClr>
                <a:srgbClr val="A8071E"/>
              </a:buClr>
              <a:buFont typeface="Wingdings" panose="05000000000000000000" pitchFamily="2" charset="2"/>
              <a:buChar char="ü"/>
            </a:pPr>
            <a:endParaRPr lang="en-US" sz="1500" dirty="0">
              <a:solidFill>
                <a:srgbClr val="000000"/>
              </a:solidFill>
              <a:latin typeface="Trebuchet MS"/>
            </a:endParaRPr>
          </a:p>
        </p:txBody>
      </p:sp>
    </p:spTree>
    <p:extLst>
      <p:ext uri="{BB962C8B-B14F-4D97-AF65-F5344CB8AC3E}">
        <p14:creationId xmlns:p14="http://schemas.microsoft.com/office/powerpoint/2010/main" val="5388784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97916CE3-0F92-40E2-B024-EAE5D31DB8F0}"/>
              </a:ext>
            </a:extLst>
          </p:cNvPr>
          <p:cNvSpPr>
            <a:spLocks noGrp="1"/>
          </p:cNvSpPr>
          <p:nvPr>
            <p:ph sz="half" idx="1"/>
          </p:nvPr>
        </p:nvSpPr>
        <p:spPr>
          <a:xfrm>
            <a:off x="248478" y="1858619"/>
            <a:ext cx="8438322" cy="3297381"/>
          </a:xfrm>
        </p:spPr>
        <p:txBody>
          <a:bodyPr>
            <a:normAutofit lnSpcReduction="10000"/>
          </a:bodyPr>
          <a:lstStyle/>
          <a:p>
            <a:pPr marL="257175" indent="-257175"/>
            <a:r>
              <a:rPr lang="en-US" sz="1425" dirty="0"/>
              <a:t>	Members are in the same “household” if they purchase and prepare meals together. </a:t>
            </a:r>
          </a:p>
          <a:p>
            <a:endParaRPr lang="en-US" sz="1425" dirty="0"/>
          </a:p>
          <a:p>
            <a:pPr marL="257175" indent="-257175"/>
            <a:r>
              <a:rPr lang="en-US" sz="1425" dirty="0"/>
              <a:t>  Certain people must be considered together:</a:t>
            </a:r>
          </a:p>
          <a:p>
            <a:pPr marL="814388" lvl="1" indent="-257175">
              <a:buFont typeface="Arial" panose="020B0604020202020204" pitchFamily="34" charset="0"/>
              <a:buChar char="•"/>
            </a:pPr>
            <a:r>
              <a:rPr lang="en-US" sz="1425" dirty="0"/>
              <a:t>Parents and children (up until age 22)</a:t>
            </a:r>
          </a:p>
          <a:p>
            <a:pPr marL="814388" lvl="1" indent="-257175">
              <a:buFont typeface="Arial" panose="020B0604020202020204" pitchFamily="34" charset="0"/>
              <a:buChar char="•"/>
            </a:pPr>
            <a:r>
              <a:rPr lang="en-US" sz="1425" dirty="0"/>
              <a:t>Children living with a caretaker (up until age 18)</a:t>
            </a:r>
          </a:p>
          <a:p>
            <a:pPr marL="814388" lvl="1" indent="-257175">
              <a:buFont typeface="Arial" panose="020B0604020202020204" pitchFamily="34" charset="0"/>
              <a:buChar char="•"/>
            </a:pPr>
            <a:r>
              <a:rPr lang="en-US" sz="1425" dirty="0"/>
              <a:t>Spouses</a:t>
            </a:r>
          </a:p>
          <a:p>
            <a:endParaRPr lang="en-US" sz="1425" dirty="0"/>
          </a:p>
          <a:p>
            <a:pPr marL="214313" indent="-214313"/>
            <a:r>
              <a:rPr lang="en-US" sz="1425" dirty="0"/>
              <a:t>Individuals who are in the same food stamp household will be on the same case, and the entire household’s income, assets, and expenses will be considered.</a:t>
            </a:r>
          </a:p>
          <a:p>
            <a:pPr marL="214313" indent="-214313"/>
            <a:endParaRPr lang="en-US" sz="1425" dirty="0"/>
          </a:p>
          <a:p>
            <a:pPr marL="257175" indent="-257175"/>
            <a:r>
              <a:rPr lang="en-US" sz="1425" dirty="0"/>
              <a:t>“Qualified Member” households include: </a:t>
            </a:r>
          </a:p>
          <a:p>
            <a:pPr marL="814388" lvl="1" indent="-257175">
              <a:buFont typeface="Arial" panose="020B0604020202020204" pitchFamily="34" charset="0"/>
              <a:buChar char="•"/>
            </a:pPr>
            <a:r>
              <a:rPr lang="en-US" sz="1425" dirty="0"/>
              <a:t>Elderly—60 or over </a:t>
            </a:r>
          </a:p>
          <a:p>
            <a:pPr marL="814388" lvl="1" indent="-257175">
              <a:buFont typeface="Arial" panose="020B0604020202020204" pitchFamily="34" charset="0"/>
              <a:buChar char="•"/>
            </a:pPr>
            <a:r>
              <a:rPr lang="en-US" sz="1425" dirty="0"/>
              <a:t>Disabled—receiving disability benefits </a:t>
            </a:r>
          </a:p>
          <a:p>
            <a:pPr marL="214313" indent="-214313"/>
            <a:endParaRPr lang="en-US" sz="1425" dirty="0"/>
          </a:p>
          <a:p>
            <a:endParaRPr lang="en-US" dirty="0"/>
          </a:p>
        </p:txBody>
      </p:sp>
      <p:sp>
        <p:nvSpPr>
          <p:cNvPr id="3" name="Slide Number Placeholder 2">
            <a:extLst>
              <a:ext uri="{FF2B5EF4-FFF2-40B4-BE49-F238E27FC236}">
                <a16:creationId xmlns="" xmlns:a16="http://schemas.microsoft.com/office/drawing/2014/main" id="{B3FC2594-FEEC-47FF-92ED-EFD471A010EE}"/>
              </a:ext>
            </a:extLst>
          </p:cNvPr>
          <p:cNvSpPr>
            <a:spLocks noGrp="1"/>
          </p:cNvSpPr>
          <p:nvPr>
            <p:ph type="sldNum" sz="quarter" idx="12"/>
          </p:nvPr>
        </p:nvSpPr>
        <p:spPr/>
        <p:txBody>
          <a:bodyPr/>
          <a:lstStyle/>
          <a:p>
            <a:fld id="{F0C6205D-9FF9-1049-84CE-A8D26495A516}" type="slidenum">
              <a:rPr lang="en-US" smtClean="0"/>
              <a:pPr/>
              <a:t>13</a:t>
            </a:fld>
            <a:endParaRPr lang="en-US"/>
          </a:p>
        </p:txBody>
      </p:sp>
      <p:sp>
        <p:nvSpPr>
          <p:cNvPr id="4" name="Title 3">
            <a:extLst>
              <a:ext uri="{FF2B5EF4-FFF2-40B4-BE49-F238E27FC236}">
                <a16:creationId xmlns="" xmlns:a16="http://schemas.microsoft.com/office/drawing/2014/main" id="{41C82BFA-8BFB-4D63-8160-5F5816459C91}"/>
              </a:ext>
            </a:extLst>
          </p:cNvPr>
          <p:cNvSpPr>
            <a:spLocks noGrp="1"/>
          </p:cNvSpPr>
          <p:nvPr>
            <p:ph type="ctrTitle"/>
          </p:nvPr>
        </p:nvSpPr>
        <p:spPr/>
        <p:txBody>
          <a:bodyPr/>
          <a:lstStyle/>
          <a:p>
            <a:r>
              <a:rPr lang="en-US" dirty="0"/>
              <a:t>Who is in a household?</a:t>
            </a:r>
          </a:p>
        </p:txBody>
      </p:sp>
    </p:spTree>
    <p:extLst>
      <p:ext uri="{BB962C8B-B14F-4D97-AF65-F5344CB8AC3E}">
        <p14:creationId xmlns:p14="http://schemas.microsoft.com/office/powerpoint/2010/main" val="9911831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defTabSz="342900"/>
            <a:fld id="{F0C6205D-9FF9-1049-84CE-A8D26495A516}" type="slidenum">
              <a:rPr lang="en-US">
                <a:solidFill>
                  <a:prstClr val="white"/>
                </a:solidFill>
                <a:latin typeface="Calibri"/>
              </a:rPr>
              <a:pPr defTabSz="342900"/>
              <a:t>14</a:t>
            </a:fld>
            <a:endParaRPr lang="en-US" dirty="0">
              <a:solidFill>
                <a:prstClr val="white"/>
              </a:solidFill>
              <a:latin typeface="Calibri"/>
            </a:endParaRPr>
          </a:p>
        </p:txBody>
      </p:sp>
      <p:sp>
        <p:nvSpPr>
          <p:cNvPr id="4" name="Title 3"/>
          <p:cNvSpPr>
            <a:spLocks noGrp="1"/>
          </p:cNvSpPr>
          <p:nvPr>
            <p:ph type="ctrTitle"/>
          </p:nvPr>
        </p:nvSpPr>
        <p:spPr/>
        <p:txBody>
          <a:bodyPr/>
          <a:lstStyle/>
          <a:p>
            <a:r>
              <a:rPr lang="en-US" dirty="0"/>
              <a:t>Income Eligibility</a:t>
            </a:r>
          </a:p>
        </p:txBody>
      </p:sp>
      <p:sp>
        <p:nvSpPr>
          <p:cNvPr id="8" name="TextBox 7"/>
          <p:cNvSpPr txBox="1"/>
          <p:nvPr/>
        </p:nvSpPr>
        <p:spPr>
          <a:xfrm>
            <a:off x="218660" y="1980372"/>
            <a:ext cx="4839293" cy="2920030"/>
          </a:xfrm>
          <a:prstGeom prst="rect">
            <a:avLst/>
          </a:prstGeom>
          <a:noFill/>
        </p:spPr>
        <p:txBody>
          <a:bodyPr wrap="square" rtlCol="0">
            <a:spAutoFit/>
          </a:bodyPr>
          <a:lstStyle/>
          <a:p>
            <a:pPr marL="214313" indent="-214313" defTabSz="342900">
              <a:buFont typeface="Arial" panose="020B0604020202020204" pitchFamily="34" charset="0"/>
              <a:buChar char="•"/>
            </a:pPr>
            <a:r>
              <a:rPr lang="en-US" sz="1425" dirty="0">
                <a:latin typeface="Trebuchet MS" panose="020B0603020202020204" pitchFamily="34" charset="0"/>
              </a:rPr>
              <a:t>There are 2 types of SNAP Monthly Income Standards: Gross Monthly Income and Net Monthly Income.  SNAP units must meet the Gross Monthly Income Standard with a few exceptions.</a:t>
            </a:r>
            <a:endParaRPr lang="en-US" sz="1425" dirty="0">
              <a:solidFill>
                <a:srgbClr val="000000"/>
              </a:solidFill>
              <a:latin typeface="Trebuchet MS" panose="020B0603020202020204" pitchFamily="34" charset="0"/>
            </a:endParaRPr>
          </a:p>
          <a:p>
            <a:pPr defTabSz="342900"/>
            <a:endParaRPr lang="en-US" sz="1425" dirty="0">
              <a:solidFill>
                <a:srgbClr val="000000"/>
              </a:solidFill>
              <a:latin typeface="Trebuchet MS" panose="020B0603020202020204" pitchFamily="34" charset="0"/>
            </a:endParaRPr>
          </a:p>
          <a:p>
            <a:pPr marL="214313" indent="-214313" defTabSz="342900">
              <a:buFont typeface="Arial" panose="020B0604020202020204" pitchFamily="34" charset="0"/>
              <a:buChar char="•"/>
            </a:pPr>
            <a:r>
              <a:rPr lang="en-US" sz="1425" dirty="0">
                <a:solidFill>
                  <a:srgbClr val="000000"/>
                </a:solidFill>
                <a:latin typeface="Trebuchet MS" panose="020B0603020202020204" pitchFamily="34" charset="0"/>
              </a:rPr>
              <a:t>Illinois has no asset test in order to receive SNAP benefits</a:t>
            </a:r>
          </a:p>
          <a:p>
            <a:pPr marL="214313" indent="-214313" defTabSz="342900">
              <a:buFont typeface="Arial" panose="020B0604020202020204" pitchFamily="34" charset="0"/>
              <a:buChar char="•"/>
            </a:pPr>
            <a:endParaRPr lang="en-US" sz="1425" dirty="0">
              <a:solidFill>
                <a:srgbClr val="000000"/>
              </a:solidFill>
              <a:latin typeface="Trebuchet MS" panose="020B0603020202020204" pitchFamily="34" charset="0"/>
            </a:endParaRPr>
          </a:p>
          <a:p>
            <a:pPr marL="214313" indent="-214313" defTabSz="342900">
              <a:buFont typeface="Arial" panose="020B0604020202020204" pitchFamily="34" charset="0"/>
              <a:buChar char="•"/>
            </a:pPr>
            <a:r>
              <a:rPr lang="en-US" sz="1425" dirty="0">
                <a:solidFill>
                  <a:srgbClr val="000000"/>
                </a:solidFill>
                <a:latin typeface="Trebuchet MS" panose="020B0603020202020204" pitchFamily="34" charset="0"/>
              </a:rPr>
              <a:t>As of 2016, Illinois has new income standards (130% FPL to 165% FPL) due to the advocacy work of the Shriver Center and Heartland Alliance. </a:t>
            </a:r>
          </a:p>
          <a:p>
            <a:pPr marL="214313" indent="-214313" defTabSz="342900">
              <a:buFont typeface="Arial" panose="020B0604020202020204" pitchFamily="34" charset="0"/>
              <a:buChar char="•"/>
            </a:pPr>
            <a:endParaRPr lang="en-US" sz="1350" dirty="0">
              <a:solidFill>
                <a:srgbClr val="000000"/>
              </a:solidFill>
              <a:latin typeface="Trebuchet MS" panose="020B0603020202020204" pitchFamily="34" charset="0"/>
            </a:endParaRPr>
          </a:p>
          <a:p>
            <a:pPr marL="214313" indent="-214313" defTabSz="342900">
              <a:buFont typeface="Arial" panose="020B0604020202020204" pitchFamily="34" charset="0"/>
              <a:buChar char="•"/>
            </a:pPr>
            <a:endParaRPr lang="en-US" sz="1350" dirty="0">
              <a:solidFill>
                <a:srgbClr val="000000"/>
              </a:solidFill>
              <a:latin typeface="Trebuchet MS" panose="020B0603020202020204" pitchFamily="34" charset="0"/>
            </a:endParaRPr>
          </a:p>
        </p:txBody>
      </p:sp>
      <p:graphicFrame>
        <p:nvGraphicFramePr>
          <p:cNvPr id="13" name="Table 12">
            <a:extLst>
              <a:ext uri="{FF2B5EF4-FFF2-40B4-BE49-F238E27FC236}">
                <a16:creationId xmlns="" xmlns:a16="http://schemas.microsoft.com/office/drawing/2014/main" id="{86C0F1DD-B04D-4FEB-B73F-B2F952BC1123}"/>
              </a:ext>
            </a:extLst>
          </p:cNvPr>
          <p:cNvGraphicFramePr>
            <a:graphicFrameLocks noGrp="1"/>
          </p:cNvGraphicFramePr>
          <p:nvPr>
            <p:extLst/>
          </p:nvPr>
        </p:nvGraphicFramePr>
        <p:xfrm>
          <a:off x="5307496" y="1751772"/>
          <a:ext cx="3677478" cy="3532213"/>
        </p:xfrm>
        <a:graphic>
          <a:graphicData uri="http://schemas.openxmlformats.org/drawingml/2006/table">
            <a:tbl>
              <a:tblPr firstRow="1" firstCol="1" bandRow="1"/>
              <a:tblGrid>
                <a:gridCol w="1225826">
                  <a:extLst>
                    <a:ext uri="{9D8B030D-6E8A-4147-A177-3AD203B41FA5}">
                      <a16:colId xmlns="" xmlns:a16="http://schemas.microsoft.com/office/drawing/2014/main" val="2020866392"/>
                    </a:ext>
                  </a:extLst>
                </a:gridCol>
                <a:gridCol w="1225826">
                  <a:extLst>
                    <a:ext uri="{9D8B030D-6E8A-4147-A177-3AD203B41FA5}">
                      <a16:colId xmlns="" xmlns:a16="http://schemas.microsoft.com/office/drawing/2014/main" val="1915640946"/>
                    </a:ext>
                  </a:extLst>
                </a:gridCol>
                <a:gridCol w="1225826">
                  <a:extLst>
                    <a:ext uri="{9D8B030D-6E8A-4147-A177-3AD203B41FA5}">
                      <a16:colId xmlns="" xmlns:a16="http://schemas.microsoft.com/office/drawing/2014/main" val="3522006015"/>
                    </a:ext>
                  </a:extLst>
                </a:gridCol>
              </a:tblGrid>
              <a:tr h="1106189">
                <a:tc>
                  <a:txBody>
                    <a:bodyPr/>
                    <a:lstStyle/>
                    <a:p>
                      <a:pPr marL="0" marR="0">
                        <a:lnSpc>
                          <a:spcPct val="115000"/>
                        </a:lnSpc>
                        <a:spcBef>
                          <a:spcPts val="600"/>
                        </a:spcBef>
                        <a:spcAft>
                          <a:spcPts val="600"/>
                        </a:spcAft>
                      </a:pPr>
                      <a:r>
                        <a:rPr lang="en-US" sz="900" b="1"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Number of</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600"/>
                        </a:spcBef>
                        <a:spcAft>
                          <a:spcPts val="600"/>
                        </a:spcAft>
                      </a:pPr>
                      <a:r>
                        <a:rPr lang="en-US" sz="900" b="1"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People in Your</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600"/>
                        </a:spcBef>
                        <a:spcAft>
                          <a:spcPts val="600"/>
                        </a:spcAft>
                      </a:pPr>
                      <a:r>
                        <a:rPr lang="en-US" sz="900" b="1"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Household</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2863" marR="42863" marT="21431" marB="21431">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9F6F3"/>
                    </a:solidFill>
                  </a:tcPr>
                </a:tc>
                <a:tc>
                  <a:txBody>
                    <a:bodyPr/>
                    <a:lstStyle/>
                    <a:p>
                      <a:pPr marL="0" marR="0">
                        <a:lnSpc>
                          <a:spcPct val="115000"/>
                        </a:lnSpc>
                        <a:spcBef>
                          <a:spcPts val="600"/>
                        </a:spcBef>
                        <a:spcAft>
                          <a:spcPts val="600"/>
                        </a:spcAft>
                      </a:pPr>
                      <a:r>
                        <a:rPr lang="en-US" sz="900" b="1"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Maximum Gross</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600"/>
                        </a:spcBef>
                        <a:spcAft>
                          <a:spcPts val="600"/>
                        </a:spcAft>
                      </a:pPr>
                      <a:r>
                        <a:rPr lang="en-US" sz="900" b="1"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Monthly Income</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2863" marR="42863" marT="21431" marB="21431">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9F6F3"/>
                    </a:solidFill>
                  </a:tcPr>
                </a:tc>
                <a:tc>
                  <a:txBody>
                    <a:bodyPr/>
                    <a:lstStyle/>
                    <a:p>
                      <a:pPr marL="0" marR="0">
                        <a:lnSpc>
                          <a:spcPct val="115000"/>
                        </a:lnSpc>
                        <a:spcBef>
                          <a:spcPts val="600"/>
                        </a:spcBef>
                        <a:spcAft>
                          <a:spcPts val="600"/>
                        </a:spcAft>
                      </a:pPr>
                      <a:r>
                        <a:rPr lang="en-US" sz="9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Maximum Gross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600"/>
                        </a:spcBef>
                        <a:spcAft>
                          <a:spcPts val="600"/>
                        </a:spcAft>
                      </a:pPr>
                      <a:r>
                        <a:rPr lang="en-US" sz="9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Monthly Income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600"/>
                        </a:spcBef>
                        <a:spcAft>
                          <a:spcPts val="600"/>
                        </a:spcAft>
                      </a:pPr>
                      <a:r>
                        <a:rPr lang="en-US" sz="9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(Age 60 and Over or Disabled)</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2863" marR="42863" marT="21431" marB="21431">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9F6F3"/>
                    </a:solidFill>
                  </a:tcPr>
                </a:tc>
                <a:extLst>
                  <a:ext uri="{0D108BD9-81ED-4DB2-BD59-A6C34878D82A}">
                    <a16:rowId xmlns="" xmlns:a16="http://schemas.microsoft.com/office/drawing/2014/main" val="2118780959"/>
                  </a:ext>
                </a:extLst>
              </a:tr>
              <a:tr h="200597">
                <a:tc>
                  <a:txBody>
                    <a:bodyPr/>
                    <a:lstStyle/>
                    <a:p>
                      <a:pPr marL="0" marR="0">
                        <a:lnSpc>
                          <a:spcPct val="115000"/>
                        </a:lnSpc>
                        <a:spcBef>
                          <a:spcPts val="0"/>
                        </a:spcBef>
                        <a:spcAft>
                          <a:spcPts val="0"/>
                        </a:spcAft>
                      </a:pPr>
                      <a:r>
                        <a:rPr lang="en-US" sz="9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2863" marR="42863" marT="21431" marB="21431">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9F6F3"/>
                    </a:solidFill>
                  </a:tcPr>
                </a:tc>
                <a:tc>
                  <a:txBody>
                    <a:bodyPr/>
                    <a:lstStyle/>
                    <a:p>
                      <a:pPr marL="0" marR="0">
                        <a:lnSpc>
                          <a:spcPct val="115000"/>
                        </a:lnSpc>
                        <a:spcBef>
                          <a:spcPts val="0"/>
                        </a:spcBef>
                        <a:spcAft>
                          <a:spcPts val="0"/>
                        </a:spcAft>
                      </a:pPr>
                      <a:r>
                        <a:rPr lang="en-US" sz="90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$ 1,634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2863" marR="42863" marT="21431" marB="21431">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90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$ 1,980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2863" marR="42863" marT="21431" marB="21431">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extLst>
                  <a:ext uri="{0D108BD9-81ED-4DB2-BD59-A6C34878D82A}">
                    <a16:rowId xmlns="" xmlns:a16="http://schemas.microsoft.com/office/drawing/2014/main" val="3465709272"/>
                  </a:ext>
                </a:extLst>
              </a:tr>
              <a:tr h="207123">
                <a:tc>
                  <a:txBody>
                    <a:bodyPr/>
                    <a:lstStyle/>
                    <a:p>
                      <a:pPr marL="0" marR="0">
                        <a:lnSpc>
                          <a:spcPct val="115000"/>
                        </a:lnSpc>
                        <a:spcBef>
                          <a:spcPts val="0"/>
                        </a:spcBef>
                        <a:spcAft>
                          <a:spcPts val="0"/>
                        </a:spcAft>
                      </a:pPr>
                      <a:r>
                        <a:rPr lang="en-US" sz="9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2863" marR="42863" marT="21431" marB="21431">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9F6F3"/>
                    </a:solidFill>
                  </a:tcPr>
                </a:tc>
                <a:tc>
                  <a:txBody>
                    <a:bodyPr/>
                    <a:lstStyle/>
                    <a:p>
                      <a:pPr marL="0" marR="0">
                        <a:lnSpc>
                          <a:spcPct val="115000"/>
                        </a:lnSpc>
                        <a:spcBef>
                          <a:spcPts val="0"/>
                        </a:spcBef>
                        <a:spcAft>
                          <a:spcPts val="0"/>
                        </a:spcAft>
                      </a:pPr>
                      <a:r>
                        <a:rPr lang="en-US" sz="90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$ 2,203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2863" marR="42863" marT="21431" marB="21431">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90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$ 2,670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2863" marR="42863" marT="21431" marB="21431">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extLst>
                  <a:ext uri="{0D108BD9-81ED-4DB2-BD59-A6C34878D82A}">
                    <a16:rowId xmlns="" xmlns:a16="http://schemas.microsoft.com/office/drawing/2014/main" val="3059694029"/>
                  </a:ext>
                </a:extLst>
              </a:tr>
              <a:tr h="207123">
                <a:tc>
                  <a:txBody>
                    <a:bodyPr/>
                    <a:lstStyle/>
                    <a:p>
                      <a:pPr marL="0" marR="0">
                        <a:lnSpc>
                          <a:spcPct val="115000"/>
                        </a:lnSpc>
                        <a:spcBef>
                          <a:spcPts val="0"/>
                        </a:spcBef>
                        <a:spcAft>
                          <a:spcPts val="0"/>
                        </a:spcAft>
                      </a:pPr>
                      <a:r>
                        <a:rPr lang="en-US" sz="9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2863" marR="42863" marT="21431" marB="21431">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9F6F3"/>
                    </a:solidFill>
                  </a:tcPr>
                </a:tc>
                <a:tc>
                  <a:txBody>
                    <a:bodyPr/>
                    <a:lstStyle/>
                    <a:p>
                      <a:pPr marL="0" marR="0">
                        <a:lnSpc>
                          <a:spcPct val="115000"/>
                        </a:lnSpc>
                        <a:spcBef>
                          <a:spcPts val="0"/>
                        </a:spcBef>
                        <a:spcAft>
                          <a:spcPts val="0"/>
                        </a:spcAft>
                      </a:pPr>
                      <a:r>
                        <a:rPr lang="en-US" sz="90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$ 2,772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2863" marR="42863" marT="21431" marB="21431">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90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$ 3,360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2863" marR="42863" marT="21431" marB="21431">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extLst>
                  <a:ext uri="{0D108BD9-81ED-4DB2-BD59-A6C34878D82A}">
                    <a16:rowId xmlns="" xmlns:a16="http://schemas.microsoft.com/office/drawing/2014/main" val="2352370848"/>
                  </a:ext>
                </a:extLst>
              </a:tr>
              <a:tr h="207123">
                <a:tc>
                  <a:txBody>
                    <a:bodyPr/>
                    <a:lstStyle/>
                    <a:p>
                      <a:pPr marL="0" marR="0">
                        <a:lnSpc>
                          <a:spcPct val="115000"/>
                        </a:lnSpc>
                        <a:spcBef>
                          <a:spcPts val="0"/>
                        </a:spcBef>
                        <a:spcAft>
                          <a:spcPts val="0"/>
                        </a:spcAft>
                      </a:pPr>
                      <a:r>
                        <a:rPr lang="en-US" sz="9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2863" marR="42863" marT="21431" marB="21431">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9F6F3"/>
                    </a:solidFill>
                  </a:tcPr>
                </a:tc>
                <a:tc>
                  <a:txBody>
                    <a:bodyPr/>
                    <a:lstStyle/>
                    <a:p>
                      <a:pPr marL="0" marR="0">
                        <a:lnSpc>
                          <a:spcPct val="115000"/>
                        </a:lnSpc>
                        <a:spcBef>
                          <a:spcPts val="0"/>
                        </a:spcBef>
                        <a:spcAft>
                          <a:spcPts val="0"/>
                        </a:spcAft>
                      </a:pPr>
                      <a:r>
                        <a:rPr lang="en-US" sz="90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$ 3,342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2863" marR="42863" marT="21431" marB="21431">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90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$ 4,050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2863" marR="42863" marT="21431" marB="21431">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extLst>
                  <a:ext uri="{0D108BD9-81ED-4DB2-BD59-A6C34878D82A}">
                    <a16:rowId xmlns="" xmlns:a16="http://schemas.microsoft.com/office/drawing/2014/main" val="3707463896"/>
                  </a:ext>
                </a:extLst>
              </a:tr>
              <a:tr h="207123">
                <a:tc>
                  <a:txBody>
                    <a:bodyPr/>
                    <a:lstStyle/>
                    <a:p>
                      <a:pPr marL="0" marR="0">
                        <a:lnSpc>
                          <a:spcPct val="115000"/>
                        </a:lnSpc>
                        <a:spcBef>
                          <a:spcPts val="0"/>
                        </a:spcBef>
                        <a:spcAft>
                          <a:spcPts val="0"/>
                        </a:spcAft>
                      </a:pPr>
                      <a:r>
                        <a:rPr lang="en-US" sz="9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2863" marR="42863" marT="21431" marB="21431">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9F6F3"/>
                    </a:solidFill>
                  </a:tcPr>
                </a:tc>
                <a:tc>
                  <a:txBody>
                    <a:bodyPr/>
                    <a:lstStyle/>
                    <a:p>
                      <a:pPr marL="0" marR="0">
                        <a:lnSpc>
                          <a:spcPct val="115000"/>
                        </a:lnSpc>
                        <a:spcBef>
                          <a:spcPts val="0"/>
                        </a:spcBef>
                        <a:spcAft>
                          <a:spcPts val="0"/>
                        </a:spcAft>
                      </a:pPr>
                      <a:r>
                        <a:rPr lang="en-US" sz="90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$ 3,911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2863" marR="42863" marT="21431" marB="21431">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90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$ 4,740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2863" marR="42863" marT="21431" marB="21431">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extLst>
                  <a:ext uri="{0D108BD9-81ED-4DB2-BD59-A6C34878D82A}">
                    <a16:rowId xmlns="" xmlns:a16="http://schemas.microsoft.com/office/drawing/2014/main" val="7512951"/>
                  </a:ext>
                </a:extLst>
              </a:tr>
              <a:tr h="207123">
                <a:tc>
                  <a:txBody>
                    <a:bodyPr/>
                    <a:lstStyle/>
                    <a:p>
                      <a:pPr marL="0" marR="0">
                        <a:lnSpc>
                          <a:spcPct val="115000"/>
                        </a:lnSpc>
                        <a:spcBef>
                          <a:spcPts val="0"/>
                        </a:spcBef>
                        <a:spcAft>
                          <a:spcPts val="0"/>
                        </a:spcAft>
                      </a:pPr>
                      <a:r>
                        <a:rPr lang="en-US" sz="9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2863" marR="42863" marT="21431" marB="21431">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9F6F3"/>
                    </a:solidFill>
                  </a:tcPr>
                </a:tc>
                <a:tc>
                  <a:txBody>
                    <a:bodyPr/>
                    <a:lstStyle/>
                    <a:p>
                      <a:pPr marL="0" marR="0">
                        <a:lnSpc>
                          <a:spcPct val="115000"/>
                        </a:lnSpc>
                        <a:spcBef>
                          <a:spcPts val="0"/>
                        </a:spcBef>
                        <a:spcAft>
                          <a:spcPts val="0"/>
                        </a:spcAft>
                      </a:pPr>
                      <a:r>
                        <a:rPr lang="en-US" sz="90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$ 4,480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2863" marR="42863" marT="21431" marB="21431">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90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$ 5,430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2863" marR="42863" marT="21431" marB="21431">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extLst>
                  <a:ext uri="{0D108BD9-81ED-4DB2-BD59-A6C34878D82A}">
                    <a16:rowId xmlns="" xmlns:a16="http://schemas.microsoft.com/office/drawing/2014/main" val="887181416"/>
                  </a:ext>
                </a:extLst>
              </a:tr>
              <a:tr h="207123">
                <a:tc>
                  <a:txBody>
                    <a:bodyPr/>
                    <a:lstStyle/>
                    <a:p>
                      <a:pPr marL="0" marR="0">
                        <a:lnSpc>
                          <a:spcPct val="115000"/>
                        </a:lnSpc>
                        <a:spcBef>
                          <a:spcPts val="0"/>
                        </a:spcBef>
                        <a:spcAft>
                          <a:spcPts val="0"/>
                        </a:spcAft>
                      </a:pPr>
                      <a:r>
                        <a:rPr lang="en-US" sz="9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2863" marR="42863" marT="21431" marB="21431">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9F6F3"/>
                    </a:solidFill>
                  </a:tcPr>
                </a:tc>
                <a:tc>
                  <a:txBody>
                    <a:bodyPr/>
                    <a:lstStyle/>
                    <a:p>
                      <a:pPr marL="0" marR="0">
                        <a:lnSpc>
                          <a:spcPct val="115000"/>
                        </a:lnSpc>
                        <a:spcBef>
                          <a:spcPts val="0"/>
                        </a:spcBef>
                        <a:spcAft>
                          <a:spcPts val="0"/>
                        </a:spcAft>
                      </a:pPr>
                      <a:r>
                        <a:rPr lang="en-US" sz="90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$ 5,051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2863" marR="42863" marT="21431" marB="21431">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90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$ 6,122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2863" marR="42863" marT="21431" marB="21431">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extLst>
                  <a:ext uri="{0D108BD9-81ED-4DB2-BD59-A6C34878D82A}">
                    <a16:rowId xmlns="" xmlns:a16="http://schemas.microsoft.com/office/drawing/2014/main" val="499186759"/>
                  </a:ext>
                </a:extLst>
              </a:tr>
              <a:tr h="207123">
                <a:tc>
                  <a:txBody>
                    <a:bodyPr/>
                    <a:lstStyle/>
                    <a:p>
                      <a:pPr marL="0" marR="0">
                        <a:lnSpc>
                          <a:spcPct val="115000"/>
                        </a:lnSpc>
                        <a:spcBef>
                          <a:spcPts val="0"/>
                        </a:spcBef>
                        <a:spcAft>
                          <a:spcPts val="0"/>
                        </a:spcAft>
                      </a:pPr>
                      <a:r>
                        <a:rPr lang="en-US" sz="9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2863" marR="42863" marT="21431" marB="21431">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9F6F3"/>
                    </a:solidFill>
                  </a:tcPr>
                </a:tc>
                <a:tc>
                  <a:txBody>
                    <a:bodyPr/>
                    <a:lstStyle/>
                    <a:p>
                      <a:pPr marL="0" marR="0">
                        <a:lnSpc>
                          <a:spcPct val="115000"/>
                        </a:lnSpc>
                        <a:spcBef>
                          <a:spcPts val="0"/>
                        </a:spcBef>
                        <a:spcAft>
                          <a:spcPts val="0"/>
                        </a:spcAft>
                      </a:pPr>
                      <a:r>
                        <a:rPr lang="en-US" sz="90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$ 5,623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2863" marR="42863" marT="21431" marB="21431">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90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$ 6,815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2863" marR="42863" marT="21431" marB="21431">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extLst>
                  <a:ext uri="{0D108BD9-81ED-4DB2-BD59-A6C34878D82A}">
                    <a16:rowId xmlns="" xmlns:a16="http://schemas.microsoft.com/office/drawing/2014/main" val="3268186534"/>
                  </a:ext>
                </a:extLst>
              </a:tr>
              <a:tr h="207123">
                <a:tc>
                  <a:txBody>
                    <a:bodyPr/>
                    <a:lstStyle/>
                    <a:p>
                      <a:pPr marL="0" marR="0">
                        <a:lnSpc>
                          <a:spcPct val="115000"/>
                        </a:lnSpc>
                        <a:spcBef>
                          <a:spcPts val="0"/>
                        </a:spcBef>
                        <a:spcAft>
                          <a:spcPts val="0"/>
                        </a:spcAft>
                      </a:pPr>
                      <a:r>
                        <a:rPr lang="en-US" sz="9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2863" marR="42863" marT="21431" marB="21431">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9F6F3"/>
                    </a:solidFill>
                  </a:tcPr>
                </a:tc>
                <a:tc>
                  <a:txBody>
                    <a:bodyPr/>
                    <a:lstStyle/>
                    <a:p>
                      <a:pPr marL="0" marR="0">
                        <a:lnSpc>
                          <a:spcPct val="115000"/>
                        </a:lnSpc>
                        <a:spcBef>
                          <a:spcPts val="0"/>
                        </a:spcBef>
                        <a:spcAft>
                          <a:spcPts val="0"/>
                        </a:spcAft>
                      </a:pPr>
                      <a:r>
                        <a:rPr lang="en-US" sz="90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$ 6,195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2863" marR="42863" marT="21431" marB="21431">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90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$ 7,508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2863" marR="42863" marT="21431" marB="21431">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extLst>
                  <a:ext uri="{0D108BD9-81ED-4DB2-BD59-A6C34878D82A}">
                    <a16:rowId xmlns="" xmlns:a16="http://schemas.microsoft.com/office/drawing/2014/main" val="2318421408"/>
                  </a:ext>
                </a:extLst>
              </a:tr>
              <a:tr h="207123">
                <a:tc>
                  <a:txBody>
                    <a:bodyPr/>
                    <a:lstStyle/>
                    <a:p>
                      <a:pPr marL="0" marR="0">
                        <a:lnSpc>
                          <a:spcPct val="115000"/>
                        </a:lnSpc>
                        <a:spcBef>
                          <a:spcPts val="0"/>
                        </a:spcBef>
                        <a:spcAft>
                          <a:spcPts val="0"/>
                        </a:spcAft>
                      </a:pPr>
                      <a:r>
                        <a:rPr lang="en-US" sz="9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10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2863" marR="42863" marT="21431" marB="21431">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9F6F3"/>
                    </a:solidFill>
                  </a:tcPr>
                </a:tc>
                <a:tc>
                  <a:txBody>
                    <a:bodyPr/>
                    <a:lstStyle/>
                    <a:p>
                      <a:pPr marL="0" marR="0">
                        <a:lnSpc>
                          <a:spcPct val="115000"/>
                        </a:lnSpc>
                        <a:spcBef>
                          <a:spcPts val="0"/>
                        </a:spcBef>
                        <a:spcAft>
                          <a:spcPts val="0"/>
                        </a:spcAft>
                      </a:pPr>
                      <a:r>
                        <a:rPr lang="en-US" sz="90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$ 6,767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2863" marR="42863" marT="21431" marB="21431">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90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$ 8,201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2863" marR="42863" marT="21431" marB="21431">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extLst>
                  <a:ext uri="{0D108BD9-81ED-4DB2-BD59-A6C34878D82A}">
                    <a16:rowId xmlns="" xmlns:a16="http://schemas.microsoft.com/office/drawing/2014/main" val="3901945400"/>
                  </a:ext>
                </a:extLst>
              </a:tr>
              <a:tr h="361320">
                <a:tc>
                  <a:txBody>
                    <a:bodyPr/>
                    <a:lstStyle/>
                    <a:p>
                      <a:pPr marL="0" marR="0">
                        <a:lnSpc>
                          <a:spcPct val="115000"/>
                        </a:lnSpc>
                        <a:spcBef>
                          <a:spcPts val="0"/>
                        </a:spcBef>
                        <a:spcAft>
                          <a:spcPts val="0"/>
                        </a:spcAft>
                      </a:pPr>
                      <a:r>
                        <a:rPr lang="en-US" sz="9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Each additional person add</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2863" marR="42863" marT="21431" marB="21431">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9F6F3"/>
                    </a:solidFill>
                  </a:tcPr>
                </a:tc>
                <a:tc>
                  <a:txBody>
                    <a:bodyPr/>
                    <a:lstStyle/>
                    <a:p>
                      <a:pPr marL="0" marR="0">
                        <a:lnSpc>
                          <a:spcPct val="115000"/>
                        </a:lnSpc>
                        <a:spcBef>
                          <a:spcPts val="0"/>
                        </a:spcBef>
                        <a:spcAft>
                          <a:spcPts val="0"/>
                        </a:spcAft>
                      </a:pPr>
                      <a:r>
                        <a:rPr lang="en-US" sz="90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$ 572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2863" marR="42863" marT="21431" marB="21431">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9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$ 693</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2863" marR="42863" marT="21431" marB="21431">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extLst>
                  <a:ext uri="{0D108BD9-81ED-4DB2-BD59-A6C34878D82A}">
                    <a16:rowId xmlns="" xmlns:a16="http://schemas.microsoft.com/office/drawing/2014/main" val="2544267035"/>
                  </a:ext>
                </a:extLst>
              </a:tr>
            </a:tbl>
          </a:graphicData>
        </a:graphic>
      </p:graphicFrame>
    </p:spTree>
    <p:extLst>
      <p:ext uri="{BB962C8B-B14F-4D97-AF65-F5344CB8AC3E}">
        <p14:creationId xmlns:p14="http://schemas.microsoft.com/office/powerpoint/2010/main" val="7852245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defTabSz="342900"/>
            <a:fld id="{F0C6205D-9FF9-1049-84CE-A8D26495A516}" type="slidenum">
              <a:rPr lang="en-US">
                <a:solidFill>
                  <a:prstClr val="white"/>
                </a:solidFill>
                <a:latin typeface="Calibri"/>
              </a:rPr>
              <a:pPr defTabSz="342900"/>
              <a:t>15</a:t>
            </a:fld>
            <a:endParaRPr lang="en-US" dirty="0">
              <a:solidFill>
                <a:prstClr val="white"/>
              </a:solidFill>
              <a:latin typeface="Calibri"/>
            </a:endParaRPr>
          </a:p>
        </p:txBody>
      </p:sp>
      <p:sp>
        <p:nvSpPr>
          <p:cNvPr id="4" name="Title 3"/>
          <p:cNvSpPr>
            <a:spLocks noGrp="1"/>
          </p:cNvSpPr>
          <p:nvPr>
            <p:ph type="ctrTitle"/>
          </p:nvPr>
        </p:nvSpPr>
        <p:spPr/>
        <p:txBody>
          <a:bodyPr/>
          <a:lstStyle/>
          <a:p>
            <a:r>
              <a:rPr lang="en-US" dirty="0"/>
              <a:t>Benefit levels</a:t>
            </a:r>
          </a:p>
        </p:txBody>
      </p:sp>
      <p:sp>
        <p:nvSpPr>
          <p:cNvPr id="2" name="TextBox 1">
            <a:extLst>
              <a:ext uri="{FF2B5EF4-FFF2-40B4-BE49-F238E27FC236}">
                <a16:creationId xmlns="" xmlns:a16="http://schemas.microsoft.com/office/drawing/2014/main" id="{B937CCCB-ABFC-4FF3-845B-A11EF4BB78CD}"/>
              </a:ext>
            </a:extLst>
          </p:cNvPr>
          <p:cNvSpPr txBox="1"/>
          <p:nvPr/>
        </p:nvSpPr>
        <p:spPr>
          <a:xfrm>
            <a:off x="248480" y="1707847"/>
            <a:ext cx="3727174" cy="4051237"/>
          </a:xfrm>
          <a:prstGeom prst="rect">
            <a:avLst/>
          </a:prstGeom>
          <a:noFill/>
        </p:spPr>
        <p:txBody>
          <a:bodyPr wrap="square" rtlCol="0">
            <a:spAutoFit/>
          </a:bodyPr>
          <a:lstStyle/>
          <a:p>
            <a:pPr marL="214313" indent="-214313" defTabSz="342900">
              <a:buFont typeface="Arial" panose="020B0604020202020204" pitchFamily="34" charset="0"/>
              <a:buChar char="•"/>
            </a:pPr>
            <a:r>
              <a:rPr lang="en-US" sz="1200" dirty="0">
                <a:latin typeface="Trebuchet MS" panose="020B0603020202020204" pitchFamily="34" charset="0"/>
              </a:rPr>
              <a:t>SNAP expects families receiving benefits to spend 30 percent of their </a:t>
            </a:r>
            <a:r>
              <a:rPr lang="en-US" sz="1200" b="1" dirty="0">
                <a:latin typeface="Trebuchet MS" panose="020B0603020202020204" pitchFamily="34" charset="0"/>
              </a:rPr>
              <a:t>net income </a:t>
            </a:r>
            <a:r>
              <a:rPr lang="en-US" sz="1200" dirty="0">
                <a:latin typeface="Trebuchet MS" panose="020B0603020202020204" pitchFamily="34" charset="0"/>
              </a:rPr>
              <a:t>on food.</a:t>
            </a:r>
          </a:p>
          <a:p>
            <a:pPr marL="214313" indent="-214313" defTabSz="342900">
              <a:buFont typeface="Arial" panose="020B0604020202020204" pitchFamily="34" charset="0"/>
              <a:buChar char="•"/>
            </a:pPr>
            <a:endParaRPr lang="en-US" sz="1200" dirty="0">
              <a:latin typeface="Trebuchet MS" panose="020B0603020202020204" pitchFamily="34" charset="0"/>
            </a:endParaRPr>
          </a:p>
          <a:p>
            <a:pPr marL="214313" indent="-214313" defTabSz="342900">
              <a:buFont typeface="Arial" panose="020B0604020202020204" pitchFamily="34" charset="0"/>
              <a:buChar char="•"/>
            </a:pPr>
            <a:r>
              <a:rPr lang="en-US" sz="1200" dirty="0">
                <a:latin typeface="Trebuchet MS" panose="020B0603020202020204" pitchFamily="34" charset="0"/>
              </a:rPr>
              <a:t>Net income is determined after a set of deductions are applied including:</a:t>
            </a:r>
          </a:p>
          <a:p>
            <a:pPr marL="557213" lvl="1" indent="-214313" defTabSz="342900">
              <a:buFont typeface="Arial" panose="020B0604020202020204" pitchFamily="34" charset="0"/>
              <a:buChar char="•"/>
            </a:pPr>
            <a:r>
              <a:rPr lang="en-US" sz="1050" dirty="0">
                <a:latin typeface="Trebuchet MS" panose="020B0603020202020204" pitchFamily="34" charset="0"/>
              </a:rPr>
              <a:t>Earnings (20%) </a:t>
            </a:r>
          </a:p>
          <a:p>
            <a:pPr marL="557213" lvl="1" indent="-214313" defTabSz="342900">
              <a:buFont typeface="Arial" panose="020B0604020202020204" pitchFamily="34" charset="0"/>
              <a:buChar char="•"/>
            </a:pPr>
            <a:r>
              <a:rPr lang="en-US" sz="1050" dirty="0">
                <a:latin typeface="Trebuchet MS" panose="020B0603020202020204" pitchFamily="34" charset="0"/>
              </a:rPr>
              <a:t>Standard </a:t>
            </a:r>
          </a:p>
          <a:p>
            <a:pPr marL="557213" lvl="1" indent="-214313" defTabSz="342900">
              <a:buFont typeface="Arial" panose="020B0604020202020204" pitchFamily="34" charset="0"/>
              <a:buChar char="•"/>
            </a:pPr>
            <a:r>
              <a:rPr lang="en-US" sz="1050" dirty="0">
                <a:latin typeface="Trebuchet MS" panose="020B0603020202020204" pitchFamily="34" charset="0"/>
              </a:rPr>
              <a:t>Excess shelter costs* </a:t>
            </a:r>
          </a:p>
          <a:p>
            <a:pPr marL="557213" lvl="1" indent="-214313" defTabSz="342900">
              <a:buFont typeface="Arial" panose="020B0604020202020204" pitchFamily="34" charset="0"/>
              <a:buChar char="•"/>
            </a:pPr>
            <a:r>
              <a:rPr lang="en-US" sz="1050" dirty="0">
                <a:latin typeface="Trebuchet MS" panose="020B0603020202020204" pitchFamily="34" charset="0"/>
              </a:rPr>
              <a:t>Dependent care </a:t>
            </a:r>
          </a:p>
          <a:p>
            <a:pPr marL="557213" lvl="1" indent="-214313" defTabSz="342900">
              <a:buFont typeface="Arial" panose="020B0604020202020204" pitchFamily="34" charset="0"/>
              <a:buChar char="•"/>
            </a:pPr>
            <a:r>
              <a:rPr lang="en-US" sz="1050" dirty="0">
                <a:latin typeface="Trebuchet MS" panose="020B0603020202020204" pitchFamily="34" charset="0"/>
              </a:rPr>
              <a:t>Medical expenses (QM only) </a:t>
            </a:r>
          </a:p>
          <a:p>
            <a:pPr marL="214313" indent="-214313" defTabSz="342900">
              <a:buFont typeface="Arial" panose="020B0604020202020204" pitchFamily="34" charset="0"/>
              <a:buChar char="•"/>
            </a:pPr>
            <a:endParaRPr lang="en-US" sz="1200" dirty="0">
              <a:latin typeface="Trebuchet MS" panose="020B0603020202020204" pitchFamily="34" charset="0"/>
            </a:endParaRPr>
          </a:p>
          <a:p>
            <a:pPr marL="214313" indent="-214313" defTabSz="342900">
              <a:buFont typeface="Arial" panose="020B0604020202020204" pitchFamily="34" charset="0"/>
              <a:buChar char="•"/>
            </a:pPr>
            <a:r>
              <a:rPr lang="en-US" sz="1200" dirty="0">
                <a:latin typeface="Trebuchet MS" panose="020B0603020202020204" pitchFamily="34" charset="0"/>
              </a:rPr>
              <a:t>Therefore, the monthly SNAP benefit equals the maximum benefit for that household size minus the household’s expected 30% contribution.</a:t>
            </a:r>
          </a:p>
          <a:p>
            <a:pPr marL="214313" indent="-214313" defTabSz="342900">
              <a:buFont typeface="Arial" panose="020B0604020202020204" pitchFamily="34" charset="0"/>
              <a:buChar char="•"/>
            </a:pPr>
            <a:endParaRPr lang="en-US" sz="1238" dirty="0">
              <a:latin typeface="Trebuchet MS" panose="020B0603020202020204" pitchFamily="34" charset="0"/>
            </a:endParaRPr>
          </a:p>
          <a:p>
            <a:pPr defTabSz="342900"/>
            <a:r>
              <a:rPr lang="en-US" sz="1125" b="1" dirty="0">
                <a:latin typeface="Trebuchet MS" panose="020B0603020202020204" pitchFamily="34" charset="0"/>
              </a:rPr>
              <a:t>Example</a:t>
            </a:r>
            <a:r>
              <a:rPr lang="en-US" sz="1125" dirty="0">
                <a:latin typeface="Trebuchet MS" panose="020B0603020202020204" pitchFamily="34" charset="0"/>
              </a:rPr>
              <a:t>:</a:t>
            </a:r>
            <a:r>
              <a:rPr lang="en-US" sz="1125" b="1" dirty="0">
                <a:latin typeface="Trebuchet MS" panose="020B0603020202020204" pitchFamily="34" charset="0"/>
              </a:rPr>
              <a:t> If family of 3 had $600 in net monthly income, it would receive the maximum benefit ($511) minus 30 percent of its net income (30 percent of $600 is $180), or $331.</a:t>
            </a:r>
          </a:p>
          <a:p>
            <a:pPr marL="214313" indent="-214313" defTabSz="342900">
              <a:buFont typeface="Arial" panose="020B0604020202020204" pitchFamily="34" charset="0"/>
              <a:buChar char="•"/>
            </a:pPr>
            <a:endParaRPr lang="en-US" sz="1238" dirty="0">
              <a:latin typeface="Trebuchet MS" panose="020B0603020202020204" pitchFamily="34" charset="0"/>
            </a:endParaRPr>
          </a:p>
          <a:p>
            <a:pPr marL="214313" indent="-214313" defTabSz="342900">
              <a:buFont typeface="Arial" panose="020B0604020202020204" pitchFamily="34" charset="0"/>
              <a:buChar char="•"/>
            </a:pPr>
            <a:endParaRPr lang="en-US" sz="1350" dirty="0">
              <a:latin typeface="Trebuchet MS" panose="020B0603020202020204" pitchFamily="34" charset="0"/>
            </a:endParaRPr>
          </a:p>
          <a:p>
            <a:endParaRPr lang="en-US" sz="1350" dirty="0">
              <a:latin typeface="Trebuchet MS" panose="020B0603020202020204" pitchFamily="34" charset="0"/>
            </a:endParaRPr>
          </a:p>
        </p:txBody>
      </p:sp>
      <p:sp>
        <p:nvSpPr>
          <p:cNvPr id="5" name="TextBox 4">
            <a:extLst>
              <a:ext uri="{FF2B5EF4-FFF2-40B4-BE49-F238E27FC236}">
                <a16:creationId xmlns="" xmlns:a16="http://schemas.microsoft.com/office/drawing/2014/main" id="{5FB39E6A-B4A3-46ED-B896-FD14BD5649EA}"/>
              </a:ext>
            </a:extLst>
          </p:cNvPr>
          <p:cNvSpPr txBox="1"/>
          <p:nvPr/>
        </p:nvSpPr>
        <p:spPr>
          <a:xfrm>
            <a:off x="5536096" y="2348119"/>
            <a:ext cx="3011557" cy="300082"/>
          </a:xfrm>
          <a:prstGeom prst="rect">
            <a:avLst/>
          </a:prstGeom>
          <a:noFill/>
        </p:spPr>
        <p:txBody>
          <a:bodyPr wrap="square" rtlCol="0">
            <a:spAutoFit/>
          </a:bodyPr>
          <a:lstStyle/>
          <a:p>
            <a:endParaRPr lang="en-US" sz="1350" dirty="0"/>
          </a:p>
        </p:txBody>
      </p:sp>
      <p:graphicFrame>
        <p:nvGraphicFramePr>
          <p:cNvPr id="6" name="Table 5">
            <a:extLst>
              <a:ext uri="{FF2B5EF4-FFF2-40B4-BE49-F238E27FC236}">
                <a16:creationId xmlns="" xmlns:a16="http://schemas.microsoft.com/office/drawing/2014/main" id="{AB2F798B-CFA8-4F48-9CD6-4213D74AD41B}"/>
              </a:ext>
            </a:extLst>
          </p:cNvPr>
          <p:cNvGraphicFramePr>
            <a:graphicFrameLocks noGrp="1"/>
          </p:cNvGraphicFramePr>
          <p:nvPr>
            <p:extLst/>
          </p:nvPr>
        </p:nvGraphicFramePr>
        <p:xfrm>
          <a:off x="5118653" y="1837056"/>
          <a:ext cx="2991678" cy="2837498"/>
        </p:xfrm>
        <a:graphic>
          <a:graphicData uri="http://schemas.openxmlformats.org/drawingml/2006/table">
            <a:tbl>
              <a:tblPr firstRow="1" firstCol="1" bandRow="1">
                <a:tableStyleId>{5C22544A-7EE6-4342-B048-85BDC9FD1C3A}</a:tableStyleId>
              </a:tblPr>
              <a:tblGrid>
                <a:gridCol w="1495839">
                  <a:extLst>
                    <a:ext uri="{9D8B030D-6E8A-4147-A177-3AD203B41FA5}">
                      <a16:colId xmlns="" xmlns:a16="http://schemas.microsoft.com/office/drawing/2014/main" val="2481846815"/>
                    </a:ext>
                  </a:extLst>
                </a:gridCol>
                <a:gridCol w="1495839">
                  <a:extLst>
                    <a:ext uri="{9D8B030D-6E8A-4147-A177-3AD203B41FA5}">
                      <a16:colId xmlns="" xmlns:a16="http://schemas.microsoft.com/office/drawing/2014/main" val="2974653362"/>
                    </a:ext>
                  </a:extLst>
                </a:gridCol>
              </a:tblGrid>
              <a:tr h="437198">
                <a:tc>
                  <a:txBody>
                    <a:bodyPr/>
                    <a:lstStyle/>
                    <a:p>
                      <a:pPr marL="0" marR="0">
                        <a:lnSpc>
                          <a:spcPct val="115000"/>
                        </a:lnSpc>
                        <a:spcBef>
                          <a:spcPts val="0"/>
                        </a:spcBef>
                        <a:spcAft>
                          <a:spcPts val="0"/>
                        </a:spcAft>
                      </a:pPr>
                      <a:r>
                        <a:rPr lang="en-US" sz="1100" dirty="0">
                          <a:effectLst/>
                        </a:rPr>
                        <a:t>Number of People in</a:t>
                      </a:r>
                      <a:br>
                        <a:rPr lang="en-US" sz="1100" dirty="0">
                          <a:effectLst/>
                        </a:rPr>
                      </a:br>
                      <a:r>
                        <a:rPr lang="en-US" sz="1100" dirty="0">
                          <a:effectLst/>
                        </a:rPr>
                        <a:t>Your Household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2863" marR="42863" marT="21431" marB="21431"/>
                </a:tc>
                <a:tc>
                  <a:txBody>
                    <a:bodyPr/>
                    <a:lstStyle/>
                    <a:p>
                      <a:pPr marL="0" marR="0">
                        <a:lnSpc>
                          <a:spcPct val="115000"/>
                        </a:lnSpc>
                        <a:spcBef>
                          <a:spcPts val="0"/>
                        </a:spcBef>
                        <a:spcAft>
                          <a:spcPts val="0"/>
                        </a:spcAft>
                      </a:pPr>
                      <a:r>
                        <a:rPr lang="en-US" sz="1100">
                          <a:effectLst/>
                        </a:rPr>
                        <a:t>Maximum Gross</a:t>
                      </a:r>
                      <a:br>
                        <a:rPr lang="en-US" sz="1100">
                          <a:effectLst/>
                        </a:rPr>
                      </a:br>
                      <a:r>
                        <a:rPr lang="en-US" sz="1100">
                          <a:effectLst/>
                        </a:rPr>
                        <a:t>Monthly Benefits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2863" marR="42863" marT="21431" marB="21431"/>
                </a:tc>
                <a:extLst>
                  <a:ext uri="{0D108BD9-81ED-4DB2-BD59-A6C34878D82A}">
                    <a16:rowId xmlns="" xmlns:a16="http://schemas.microsoft.com/office/drawing/2014/main" val="952980526"/>
                  </a:ext>
                </a:extLst>
              </a:tr>
              <a:tr h="240030">
                <a:tc>
                  <a:txBody>
                    <a:bodyPr/>
                    <a:lstStyle/>
                    <a:p>
                      <a:pPr marL="0" marR="0">
                        <a:lnSpc>
                          <a:spcPct val="115000"/>
                        </a:lnSpc>
                        <a:spcBef>
                          <a:spcPts val="0"/>
                        </a:spcBef>
                        <a:spcAft>
                          <a:spcPts val="0"/>
                        </a:spcAft>
                      </a:pPr>
                      <a:r>
                        <a:rPr lang="en-US" sz="11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2863" marR="42863" marT="21431" marB="21431"/>
                </a:tc>
                <a:tc>
                  <a:txBody>
                    <a:bodyPr/>
                    <a:lstStyle/>
                    <a:p>
                      <a:pPr marL="0" marR="0">
                        <a:lnSpc>
                          <a:spcPct val="115000"/>
                        </a:lnSpc>
                        <a:spcBef>
                          <a:spcPts val="0"/>
                        </a:spcBef>
                        <a:spcAft>
                          <a:spcPts val="0"/>
                        </a:spcAft>
                      </a:pPr>
                      <a:r>
                        <a:rPr lang="en-US" sz="1100">
                          <a:effectLst/>
                        </a:rPr>
                        <a:t>$ 194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2863" marR="42863" marT="21431" marB="21431"/>
                </a:tc>
                <a:extLst>
                  <a:ext uri="{0D108BD9-81ED-4DB2-BD59-A6C34878D82A}">
                    <a16:rowId xmlns="" xmlns:a16="http://schemas.microsoft.com/office/drawing/2014/main" val="3660929595"/>
                  </a:ext>
                </a:extLst>
              </a:tr>
              <a:tr h="240030">
                <a:tc>
                  <a:txBody>
                    <a:bodyPr/>
                    <a:lstStyle/>
                    <a:p>
                      <a:pPr marL="0" marR="0">
                        <a:lnSpc>
                          <a:spcPct val="115000"/>
                        </a:lnSpc>
                        <a:spcBef>
                          <a:spcPts val="0"/>
                        </a:spcBef>
                        <a:spcAft>
                          <a:spcPts val="0"/>
                        </a:spcAft>
                      </a:pPr>
                      <a:r>
                        <a:rPr lang="en-US" sz="11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2863" marR="42863" marT="21431" marB="21431"/>
                </a:tc>
                <a:tc>
                  <a:txBody>
                    <a:bodyPr/>
                    <a:lstStyle/>
                    <a:p>
                      <a:pPr marL="0" marR="0">
                        <a:lnSpc>
                          <a:spcPct val="115000"/>
                        </a:lnSpc>
                        <a:spcBef>
                          <a:spcPts val="0"/>
                        </a:spcBef>
                        <a:spcAft>
                          <a:spcPts val="0"/>
                        </a:spcAft>
                      </a:pPr>
                      <a:r>
                        <a:rPr lang="en-US" sz="1100">
                          <a:effectLst/>
                        </a:rPr>
                        <a:t>$ 357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2863" marR="42863" marT="21431" marB="21431"/>
                </a:tc>
                <a:extLst>
                  <a:ext uri="{0D108BD9-81ED-4DB2-BD59-A6C34878D82A}">
                    <a16:rowId xmlns="" xmlns:a16="http://schemas.microsoft.com/office/drawing/2014/main" val="2872489567"/>
                  </a:ext>
                </a:extLst>
              </a:tr>
              <a:tr h="240030">
                <a:tc>
                  <a:txBody>
                    <a:bodyPr/>
                    <a:lstStyle/>
                    <a:p>
                      <a:pPr marL="0" marR="0">
                        <a:lnSpc>
                          <a:spcPct val="115000"/>
                        </a:lnSpc>
                        <a:spcBef>
                          <a:spcPts val="0"/>
                        </a:spcBef>
                        <a:spcAft>
                          <a:spcPts val="0"/>
                        </a:spcAft>
                      </a:pPr>
                      <a:r>
                        <a:rPr lang="en-US" sz="1100" dirty="0">
                          <a:effectLst/>
                        </a:rPr>
                        <a:t>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2863" marR="42863" marT="21431" marB="21431"/>
                </a:tc>
                <a:tc>
                  <a:txBody>
                    <a:bodyPr/>
                    <a:lstStyle/>
                    <a:p>
                      <a:pPr marL="0" marR="0">
                        <a:lnSpc>
                          <a:spcPct val="115000"/>
                        </a:lnSpc>
                        <a:spcBef>
                          <a:spcPts val="0"/>
                        </a:spcBef>
                        <a:spcAft>
                          <a:spcPts val="0"/>
                        </a:spcAft>
                      </a:pPr>
                      <a:r>
                        <a:rPr lang="en-US" sz="1100">
                          <a:effectLst/>
                        </a:rPr>
                        <a:t>$ 511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2863" marR="42863" marT="21431" marB="21431"/>
                </a:tc>
                <a:extLst>
                  <a:ext uri="{0D108BD9-81ED-4DB2-BD59-A6C34878D82A}">
                    <a16:rowId xmlns="" xmlns:a16="http://schemas.microsoft.com/office/drawing/2014/main" val="3126118990"/>
                  </a:ext>
                </a:extLst>
              </a:tr>
              <a:tr h="240030">
                <a:tc>
                  <a:txBody>
                    <a:bodyPr/>
                    <a:lstStyle/>
                    <a:p>
                      <a:pPr marL="0" marR="0">
                        <a:lnSpc>
                          <a:spcPct val="115000"/>
                        </a:lnSpc>
                        <a:spcBef>
                          <a:spcPts val="0"/>
                        </a:spcBef>
                        <a:spcAft>
                          <a:spcPts val="0"/>
                        </a:spcAft>
                      </a:pPr>
                      <a:r>
                        <a:rPr lang="en-US" sz="1100">
                          <a:effectLst/>
                        </a:rPr>
                        <a:t>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2863" marR="42863" marT="21431" marB="21431"/>
                </a:tc>
                <a:tc>
                  <a:txBody>
                    <a:bodyPr/>
                    <a:lstStyle/>
                    <a:p>
                      <a:pPr marL="0" marR="0">
                        <a:lnSpc>
                          <a:spcPct val="115000"/>
                        </a:lnSpc>
                        <a:spcBef>
                          <a:spcPts val="0"/>
                        </a:spcBef>
                        <a:spcAft>
                          <a:spcPts val="0"/>
                        </a:spcAft>
                      </a:pPr>
                      <a:r>
                        <a:rPr lang="en-US" sz="1100">
                          <a:effectLst/>
                        </a:rPr>
                        <a:t>$ 649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2863" marR="42863" marT="21431" marB="21431"/>
                </a:tc>
                <a:extLst>
                  <a:ext uri="{0D108BD9-81ED-4DB2-BD59-A6C34878D82A}">
                    <a16:rowId xmlns="" xmlns:a16="http://schemas.microsoft.com/office/drawing/2014/main" val="2070378971"/>
                  </a:ext>
                </a:extLst>
              </a:tr>
              <a:tr h="240030">
                <a:tc>
                  <a:txBody>
                    <a:bodyPr/>
                    <a:lstStyle/>
                    <a:p>
                      <a:pPr marL="0" marR="0">
                        <a:lnSpc>
                          <a:spcPct val="115000"/>
                        </a:lnSpc>
                        <a:spcBef>
                          <a:spcPts val="0"/>
                        </a:spcBef>
                        <a:spcAft>
                          <a:spcPts val="0"/>
                        </a:spcAft>
                      </a:pPr>
                      <a:r>
                        <a:rPr lang="en-US" sz="1100" dirty="0">
                          <a:effectLst/>
                        </a:rPr>
                        <a:t>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2863" marR="42863" marT="21431" marB="21431"/>
                </a:tc>
                <a:tc>
                  <a:txBody>
                    <a:bodyPr/>
                    <a:lstStyle/>
                    <a:p>
                      <a:pPr marL="0" marR="0">
                        <a:lnSpc>
                          <a:spcPct val="115000"/>
                        </a:lnSpc>
                        <a:spcBef>
                          <a:spcPts val="0"/>
                        </a:spcBef>
                        <a:spcAft>
                          <a:spcPts val="0"/>
                        </a:spcAft>
                      </a:pPr>
                      <a:r>
                        <a:rPr lang="en-US" sz="1100">
                          <a:effectLst/>
                        </a:rPr>
                        <a:t>$ 771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2863" marR="42863" marT="21431" marB="21431"/>
                </a:tc>
                <a:extLst>
                  <a:ext uri="{0D108BD9-81ED-4DB2-BD59-A6C34878D82A}">
                    <a16:rowId xmlns="" xmlns:a16="http://schemas.microsoft.com/office/drawing/2014/main" val="112154111"/>
                  </a:ext>
                </a:extLst>
              </a:tr>
              <a:tr h="240030">
                <a:tc>
                  <a:txBody>
                    <a:bodyPr/>
                    <a:lstStyle/>
                    <a:p>
                      <a:pPr marL="0" marR="0">
                        <a:lnSpc>
                          <a:spcPct val="115000"/>
                        </a:lnSpc>
                        <a:spcBef>
                          <a:spcPts val="0"/>
                        </a:spcBef>
                        <a:spcAft>
                          <a:spcPts val="0"/>
                        </a:spcAft>
                      </a:pPr>
                      <a:r>
                        <a:rPr lang="en-US" sz="1100" dirty="0">
                          <a:effectLst/>
                        </a:rPr>
                        <a:t>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2863" marR="42863" marT="21431" marB="21431"/>
                </a:tc>
                <a:tc>
                  <a:txBody>
                    <a:bodyPr/>
                    <a:lstStyle/>
                    <a:p>
                      <a:pPr marL="0" marR="0">
                        <a:lnSpc>
                          <a:spcPct val="115000"/>
                        </a:lnSpc>
                        <a:spcBef>
                          <a:spcPts val="0"/>
                        </a:spcBef>
                        <a:spcAft>
                          <a:spcPts val="0"/>
                        </a:spcAft>
                      </a:pPr>
                      <a:r>
                        <a:rPr lang="en-US" sz="1100">
                          <a:effectLst/>
                        </a:rPr>
                        <a:t>$ 925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2863" marR="42863" marT="21431" marB="21431"/>
                </a:tc>
                <a:extLst>
                  <a:ext uri="{0D108BD9-81ED-4DB2-BD59-A6C34878D82A}">
                    <a16:rowId xmlns="" xmlns:a16="http://schemas.microsoft.com/office/drawing/2014/main" val="65915770"/>
                  </a:ext>
                </a:extLst>
              </a:tr>
              <a:tr h="240030">
                <a:tc>
                  <a:txBody>
                    <a:bodyPr/>
                    <a:lstStyle/>
                    <a:p>
                      <a:pPr marL="0" marR="0">
                        <a:lnSpc>
                          <a:spcPct val="115000"/>
                        </a:lnSpc>
                        <a:spcBef>
                          <a:spcPts val="0"/>
                        </a:spcBef>
                        <a:spcAft>
                          <a:spcPts val="0"/>
                        </a:spcAft>
                      </a:pPr>
                      <a:r>
                        <a:rPr lang="en-US" sz="1100">
                          <a:effectLst/>
                        </a:rPr>
                        <a:t>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2863" marR="42863" marT="21431" marB="21431"/>
                </a:tc>
                <a:tc>
                  <a:txBody>
                    <a:bodyPr/>
                    <a:lstStyle/>
                    <a:p>
                      <a:pPr marL="0" marR="0">
                        <a:lnSpc>
                          <a:spcPct val="115000"/>
                        </a:lnSpc>
                        <a:spcBef>
                          <a:spcPts val="0"/>
                        </a:spcBef>
                        <a:spcAft>
                          <a:spcPts val="0"/>
                        </a:spcAft>
                      </a:pPr>
                      <a:r>
                        <a:rPr lang="en-US" sz="1100" dirty="0">
                          <a:effectLst/>
                        </a:rPr>
                        <a:t>$ 1,022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2863" marR="42863" marT="21431" marB="21431"/>
                </a:tc>
                <a:extLst>
                  <a:ext uri="{0D108BD9-81ED-4DB2-BD59-A6C34878D82A}">
                    <a16:rowId xmlns="" xmlns:a16="http://schemas.microsoft.com/office/drawing/2014/main" val="4151241009"/>
                  </a:ext>
                </a:extLst>
              </a:tr>
              <a:tr h="240030">
                <a:tc>
                  <a:txBody>
                    <a:bodyPr/>
                    <a:lstStyle/>
                    <a:p>
                      <a:pPr marL="0" marR="0">
                        <a:lnSpc>
                          <a:spcPct val="115000"/>
                        </a:lnSpc>
                        <a:spcBef>
                          <a:spcPts val="0"/>
                        </a:spcBef>
                        <a:spcAft>
                          <a:spcPts val="0"/>
                        </a:spcAft>
                      </a:pPr>
                      <a:r>
                        <a:rPr lang="en-US" sz="1100">
                          <a:effectLst/>
                        </a:rPr>
                        <a:t>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2863" marR="42863" marT="21431" marB="21431"/>
                </a:tc>
                <a:tc>
                  <a:txBody>
                    <a:bodyPr/>
                    <a:lstStyle/>
                    <a:p>
                      <a:pPr marL="0" marR="0">
                        <a:lnSpc>
                          <a:spcPct val="115000"/>
                        </a:lnSpc>
                        <a:spcBef>
                          <a:spcPts val="0"/>
                        </a:spcBef>
                        <a:spcAft>
                          <a:spcPts val="0"/>
                        </a:spcAft>
                      </a:pPr>
                      <a:r>
                        <a:rPr lang="en-US" sz="1100">
                          <a:effectLst/>
                        </a:rPr>
                        <a:t>$ 1,169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2863" marR="42863" marT="21431" marB="21431"/>
                </a:tc>
                <a:extLst>
                  <a:ext uri="{0D108BD9-81ED-4DB2-BD59-A6C34878D82A}">
                    <a16:rowId xmlns="" xmlns:a16="http://schemas.microsoft.com/office/drawing/2014/main" val="2435830583"/>
                  </a:ext>
                </a:extLst>
              </a:tr>
              <a:tr h="240030">
                <a:tc>
                  <a:txBody>
                    <a:bodyPr/>
                    <a:lstStyle/>
                    <a:p>
                      <a:pPr marL="0" marR="0">
                        <a:lnSpc>
                          <a:spcPct val="115000"/>
                        </a:lnSpc>
                        <a:spcBef>
                          <a:spcPts val="0"/>
                        </a:spcBef>
                        <a:spcAft>
                          <a:spcPts val="0"/>
                        </a:spcAft>
                      </a:pPr>
                      <a:r>
                        <a:rPr lang="en-US" sz="1100">
                          <a:effectLst/>
                        </a:rPr>
                        <a:t>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2863" marR="42863" marT="21431" marB="21431"/>
                </a:tc>
                <a:tc>
                  <a:txBody>
                    <a:bodyPr/>
                    <a:lstStyle/>
                    <a:p>
                      <a:pPr marL="0" marR="0">
                        <a:lnSpc>
                          <a:spcPct val="115000"/>
                        </a:lnSpc>
                        <a:spcBef>
                          <a:spcPts val="0"/>
                        </a:spcBef>
                        <a:spcAft>
                          <a:spcPts val="0"/>
                        </a:spcAft>
                      </a:pPr>
                      <a:r>
                        <a:rPr lang="en-US" sz="1100">
                          <a:effectLst/>
                        </a:rPr>
                        <a:t>$ 1,315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2863" marR="42863" marT="21431" marB="21431"/>
                </a:tc>
                <a:extLst>
                  <a:ext uri="{0D108BD9-81ED-4DB2-BD59-A6C34878D82A}">
                    <a16:rowId xmlns="" xmlns:a16="http://schemas.microsoft.com/office/drawing/2014/main" val="626267985"/>
                  </a:ext>
                </a:extLst>
              </a:tr>
              <a:tr h="240030">
                <a:tc>
                  <a:txBody>
                    <a:bodyPr/>
                    <a:lstStyle/>
                    <a:p>
                      <a:pPr marL="0" marR="0">
                        <a:lnSpc>
                          <a:spcPct val="115000"/>
                        </a:lnSpc>
                        <a:spcBef>
                          <a:spcPts val="0"/>
                        </a:spcBef>
                        <a:spcAft>
                          <a:spcPts val="0"/>
                        </a:spcAft>
                      </a:pPr>
                      <a:r>
                        <a:rPr lang="en-US" sz="1100">
                          <a:effectLst/>
                        </a:rPr>
                        <a:t>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2863" marR="42863" marT="21431" marB="21431"/>
                </a:tc>
                <a:tc>
                  <a:txBody>
                    <a:bodyPr/>
                    <a:lstStyle/>
                    <a:p>
                      <a:pPr marL="0" marR="0">
                        <a:lnSpc>
                          <a:spcPct val="115000"/>
                        </a:lnSpc>
                        <a:spcBef>
                          <a:spcPts val="0"/>
                        </a:spcBef>
                        <a:spcAft>
                          <a:spcPts val="0"/>
                        </a:spcAft>
                      </a:pPr>
                      <a:r>
                        <a:rPr lang="en-US" sz="1100" dirty="0">
                          <a:effectLst/>
                        </a:rPr>
                        <a:t>$ 1,461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2863" marR="42863" marT="21431" marB="21431"/>
                </a:tc>
                <a:extLst>
                  <a:ext uri="{0D108BD9-81ED-4DB2-BD59-A6C34878D82A}">
                    <a16:rowId xmlns="" xmlns:a16="http://schemas.microsoft.com/office/drawing/2014/main" val="1058050280"/>
                  </a:ext>
                </a:extLst>
              </a:tr>
            </a:tbl>
          </a:graphicData>
        </a:graphic>
      </p:graphicFrame>
      <p:sp>
        <p:nvSpPr>
          <p:cNvPr id="11" name="TextBox 10">
            <a:extLst>
              <a:ext uri="{FF2B5EF4-FFF2-40B4-BE49-F238E27FC236}">
                <a16:creationId xmlns="" xmlns:a16="http://schemas.microsoft.com/office/drawing/2014/main" id="{C0190879-51D2-466B-BF81-287ED1474BF5}"/>
              </a:ext>
            </a:extLst>
          </p:cNvPr>
          <p:cNvSpPr txBox="1"/>
          <p:nvPr/>
        </p:nvSpPr>
        <p:spPr>
          <a:xfrm>
            <a:off x="5118652" y="4662982"/>
            <a:ext cx="3319670" cy="276999"/>
          </a:xfrm>
          <a:prstGeom prst="rect">
            <a:avLst/>
          </a:prstGeom>
          <a:noFill/>
        </p:spPr>
        <p:txBody>
          <a:bodyPr wrap="square" rtlCol="0">
            <a:spAutoFit/>
          </a:bodyPr>
          <a:lstStyle/>
          <a:p>
            <a:r>
              <a:rPr lang="en-US" sz="1200" dirty="0"/>
              <a:t>For each additional person, add $146</a:t>
            </a:r>
          </a:p>
        </p:txBody>
      </p:sp>
    </p:spTree>
    <p:extLst>
      <p:ext uri="{BB962C8B-B14F-4D97-AF65-F5344CB8AC3E}">
        <p14:creationId xmlns:p14="http://schemas.microsoft.com/office/powerpoint/2010/main" val="9820178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defTabSz="342900"/>
            <a:fld id="{F0C6205D-9FF9-1049-84CE-A8D26495A516}" type="slidenum">
              <a:rPr lang="en-US">
                <a:solidFill>
                  <a:prstClr val="white"/>
                </a:solidFill>
                <a:latin typeface="Calibri"/>
              </a:rPr>
              <a:pPr defTabSz="342900"/>
              <a:t>16</a:t>
            </a:fld>
            <a:endParaRPr lang="en-US" dirty="0">
              <a:solidFill>
                <a:prstClr val="white"/>
              </a:solidFill>
              <a:latin typeface="Calibri"/>
            </a:endParaRPr>
          </a:p>
        </p:txBody>
      </p:sp>
      <p:sp>
        <p:nvSpPr>
          <p:cNvPr id="4" name="Title 3"/>
          <p:cNvSpPr>
            <a:spLocks noGrp="1"/>
          </p:cNvSpPr>
          <p:nvPr>
            <p:ph type="ctrTitle"/>
          </p:nvPr>
        </p:nvSpPr>
        <p:spPr/>
        <p:txBody>
          <a:bodyPr/>
          <a:lstStyle/>
          <a:p>
            <a:r>
              <a:rPr lang="en-US" dirty="0"/>
              <a:t>How to use your SNAP benefits</a:t>
            </a:r>
          </a:p>
        </p:txBody>
      </p:sp>
      <p:sp>
        <p:nvSpPr>
          <p:cNvPr id="8" name="TextBox 7"/>
          <p:cNvSpPr txBox="1"/>
          <p:nvPr/>
        </p:nvSpPr>
        <p:spPr>
          <a:xfrm>
            <a:off x="130274" y="1725243"/>
            <a:ext cx="5793449" cy="3831818"/>
          </a:xfrm>
          <a:prstGeom prst="rect">
            <a:avLst/>
          </a:prstGeom>
          <a:noFill/>
        </p:spPr>
        <p:txBody>
          <a:bodyPr wrap="square" rtlCol="0">
            <a:spAutoFit/>
          </a:bodyPr>
          <a:lstStyle/>
          <a:p>
            <a:pPr marL="214313" indent="-214313" defTabSz="342900">
              <a:buFont typeface="Arial" panose="020B0604020202020204" pitchFamily="34" charset="0"/>
              <a:buChar char="•"/>
            </a:pPr>
            <a:endParaRPr lang="en-US" sz="1350" b="1" dirty="0">
              <a:solidFill>
                <a:srgbClr val="000000"/>
              </a:solidFill>
              <a:latin typeface="Trebuchet MS" panose="020B0603020202020204" pitchFamily="34" charset="0"/>
            </a:endParaRPr>
          </a:p>
          <a:p>
            <a:pPr marL="214313" indent="-214313" defTabSz="342900">
              <a:buFont typeface="Arial" panose="020B0604020202020204" pitchFamily="34" charset="0"/>
              <a:buChar char="•"/>
            </a:pPr>
            <a:r>
              <a:rPr lang="en-US" sz="1350" dirty="0">
                <a:solidFill>
                  <a:srgbClr val="000000"/>
                </a:solidFill>
                <a:latin typeface="Trebuchet MS" panose="020B0603020202020204" pitchFamily="34" charset="0"/>
              </a:rPr>
              <a:t> SNAP benefits are distributed monthly onto an Electronic Benefits Transfer (EBT) card, which functions as a debit card that is accepted at most grocery stores. </a:t>
            </a:r>
          </a:p>
          <a:p>
            <a:pPr marL="214313" indent="-214313" defTabSz="342900">
              <a:buFont typeface="Arial" panose="020B0604020202020204" pitchFamily="34" charset="0"/>
              <a:buChar char="•"/>
            </a:pPr>
            <a:endParaRPr lang="en-US" sz="1350" dirty="0">
              <a:solidFill>
                <a:srgbClr val="000000"/>
              </a:solidFill>
              <a:latin typeface="Trebuchet MS" panose="020B0603020202020204" pitchFamily="34" charset="0"/>
            </a:endParaRPr>
          </a:p>
          <a:p>
            <a:pPr marL="214313" indent="-214313" defTabSz="342900">
              <a:buFont typeface="Arial" panose="020B0604020202020204" pitchFamily="34" charset="0"/>
              <a:buChar char="•"/>
            </a:pPr>
            <a:r>
              <a:rPr lang="en-US" sz="1350" dirty="0">
                <a:solidFill>
                  <a:srgbClr val="000000"/>
                </a:solidFill>
                <a:latin typeface="Trebuchet MS" panose="020B0603020202020204" pitchFamily="34" charset="0"/>
              </a:rPr>
              <a:t>In Illinois, the EBT card is referred to as the “Illinois Link Card”. </a:t>
            </a:r>
          </a:p>
          <a:p>
            <a:pPr defTabSz="342900"/>
            <a:endParaRPr lang="en-US" sz="1350" dirty="0">
              <a:solidFill>
                <a:srgbClr val="000000"/>
              </a:solidFill>
              <a:latin typeface="Trebuchet MS" panose="020B0603020202020204" pitchFamily="34" charset="0"/>
            </a:endParaRPr>
          </a:p>
          <a:p>
            <a:pPr marL="214313" indent="-214313" defTabSz="342900">
              <a:buFont typeface="Arial" panose="020B0604020202020204" pitchFamily="34" charset="0"/>
              <a:buChar char="•"/>
            </a:pPr>
            <a:r>
              <a:rPr lang="en-US" sz="1350" dirty="0">
                <a:solidFill>
                  <a:srgbClr val="000000"/>
                </a:solidFill>
                <a:latin typeface="Trebuchet MS" panose="020B0603020202020204" pitchFamily="34" charset="0"/>
              </a:rPr>
              <a:t>SNAP benefits cannot be used to purchase:</a:t>
            </a:r>
          </a:p>
          <a:p>
            <a:pPr marL="557213" lvl="1" indent="-214313">
              <a:buFont typeface="Arial" panose="020B0604020202020204" pitchFamily="34" charset="0"/>
              <a:buChar char="•"/>
            </a:pPr>
            <a:r>
              <a:rPr lang="en-US" sz="1350" dirty="0">
                <a:latin typeface="Trebuchet MS" panose="020B0603020202020204" pitchFamily="34" charset="0"/>
              </a:rPr>
              <a:t>Hot foods ready to eat,</a:t>
            </a:r>
          </a:p>
          <a:p>
            <a:pPr marL="557213" lvl="1" indent="-214313">
              <a:buFont typeface="Arial" panose="020B0604020202020204" pitchFamily="34" charset="0"/>
              <a:buChar char="•"/>
            </a:pPr>
            <a:r>
              <a:rPr lang="en-US" sz="1350" dirty="0">
                <a:latin typeface="Trebuchet MS" panose="020B0603020202020204" pitchFamily="34" charset="0"/>
              </a:rPr>
              <a:t>Food intended to be heated in the store,</a:t>
            </a:r>
          </a:p>
          <a:p>
            <a:pPr marL="557213" lvl="1" indent="-214313">
              <a:buFont typeface="Arial" panose="020B0604020202020204" pitchFamily="34" charset="0"/>
              <a:buChar char="•"/>
            </a:pPr>
            <a:r>
              <a:rPr lang="en-US" sz="1350" dirty="0">
                <a:latin typeface="Trebuchet MS" panose="020B0603020202020204" pitchFamily="34" charset="0"/>
              </a:rPr>
              <a:t>Lunch counter items or foods to be eaten in the store,</a:t>
            </a:r>
          </a:p>
          <a:p>
            <a:pPr marL="557213" lvl="1" indent="-214313">
              <a:buFont typeface="Arial" panose="020B0604020202020204" pitchFamily="34" charset="0"/>
              <a:buChar char="•"/>
            </a:pPr>
            <a:r>
              <a:rPr lang="en-US" sz="1350" dirty="0">
                <a:latin typeface="Trebuchet MS" panose="020B0603020202020204" pitchFamily="34" charset="0"/>
              </a:rPr>
              <a:t>Vitamins or medicines,</a:t>
            </a:r>
          </a:p>
          <a:p>
            <a:pPr marL="557213" lvl="1" indent="-214313">
              <a:buFont typeface="Arial" panose="020B0604020202020204" pitchFamily="34" charset="0"/>
              <a:buChar char="•"/>
            </a:pPr>
            <a:r>
              <a:rPr lang="en-US" sz="1350" dirty="0">
                <a:latin typeface="Trebuchet MS" panose="020B0603020202020204" pitchFamily="34" charset="0"/>
              </a:rPr>
              <a:t>Pet foods,</a:t>
            </a:r>
          </a:p>
          <a:p>
            <a:pPr marL="557213" lvl="1" indent="-214313">
              <a:buFont typeface="Arial" panose="020B0604020202020204" pitchFamily="34" charset="0"/>
              <a:buChar char="•"/>
            </a:pPr>
            <a:r>
              <a:rPr lang="en-US" sz="1350" dirty="0">
                <a:latin typeface="Trebuchet MS" panose="020B0603020202020204" pitchFamily="34" charset="0"/>
              </a:rPr>
              <a:t>Any nonfood items (except seeds and plants),</a:t>
            </a:r>
          </a:p>
          <a:p>
            <a:pPr marL="557213" lvl="1" indent="-214313">
              <a:buFont typeface="Arial" panose="020B0604020202020204" pitchFamily="34" charset="0"/>
              <a:buChar char="•"/>
            </a:pPr>
            <a:r>
              <a:rPr lang="en-US" sz="1350" dirty="0">
                <a:latin typeface="Trebuchet MS" panose="020B0603020202020204" pitchFamily="34" charset="0"/>
              </a:rPr>
              <a:t>Alcoholic beverages,</a:t>
            </a:r>
          </a:p>
          <a:p>
            <a:pPr marL="557213" lvl="1" indent="-214313">
              <a:buFont typeface="Arial" panose="020B0604020202020204" pitchFamily="34" charset="0"/>
              <a:buChar char="•"/>
            </a:pPr>
            <a:r>
              <a:rPr lang="en-US" sz="1350" dirty="0">
                <a:latin typeface="Trebuchet MS" panose="020B0603020202020204" pitchFamily="34" charset="0"/>
              </a:rPr>
              <a:t>Tobacco</a:t>
            </a:r>
          </a:p>
          <a:p>
            <a:pPr marL="557213" lvl="1" indent="-214313" defTabSz="342900">
              <a:buFont typeface="Arial" panose="020B0604020202020204" pitchFamily="34" charset="0"/>
              <a:buChar char="•"/>
            </a:pPr>
            <a:endParaRPr lang="en-US" sz="1350" dirty="0">
              <a:solidFill>
                <a:srgbClr val="000000"/>
              </a:solidFill>
              <a:latin typeface="Trebuchet MS" panose="020B0603020202020204" pitchFamily="34" charset="0"/>
            </a:endParaRPr>
          </a:p>
          <a:p>
            <a:pPr marL="214313" indent="-214313" defTabSz="342900">
              <a:buFont typeface="Arial" panose="020B0604020202020204" pitchFamily="34" charset="0"/>
              <a:buChar char="•"/>
            </a:pPr>
            <a:endParaRPr lang="en-US" sz="1350" dirty="0">
              <a:solidFill>
                <a:srgbClr val="000000"/>
              </a:solidFill>
              <a:latin typeface="Trebuchet MS" panose="020B0603020202020204" pitchFamily="34" charset="0"/>
            </a:endParaRPr>
          </a:p>
        </p:txBody>
      </p:sp>
      <p:pic>
        <p:nvPicPr>
          <p:cNvPr id="2" name="Picture 1">
            <a:extLst>
              <a:ext uri="{FF2B5EF4-FFF2-40B4-BE49-F238E27FC236}">
                <a16:creationId xmlns="" xmlns:a16="http://schemas.microsoft.com/office/drawing/2014/main" id="{6357CF4B-57B2-42E0-B715-8FB6F54C51FE}"/>
              </a:ext>
            </a:extLst>
          </p:cNvPr>
          <p:cNvPicPr>
            <a:picLocks noChangeAspect="1"/>
          </p:cNvPicPr>
          <p:nvPr/>
        </p:nvPicPr>
        <p:blipFill>
          <a:blip r:embed="rId2"/>
          <a:stretch>
            <a:fillRect/>
          </a:stretch>
        </p:blipFill>
        <p:spPr>
          <a:xfrm>
            <a:off x="6530046" y="1931908"/>
            <a:ext cx="1997728" cy="1250974"/>
          </a:xfrm>
          <a:prstGeom prst="rect">
            <a:avLst/>
          </a:prstGeom>
        </p:spPr>
      </p:pic>
      <p:pic>
        <p:nvPicPr>
          <p:cNvPr id="5" name="Picture 4">
            <a:extLst>
              <a:ext uri="{FF2B5EF4-FFF2-40B4-BE49-F238E27FC236}">
                <a16:creationId xmlns="" xmlns:a16="http://schemas.microsoft.com/office/drawing/2014/main" id="{D0AC7FDE-2BB8-4D88-A951-F3F8A4C85802}"/>
              </a:ext>
            </a:extLst>
          </p:cNvPr>
          <p:cNvPicPr>
            <a:picLocks noChangeAspect="1"/>
          </p:cNvPicPr>
          <p:nvPr/>
        </p:nvPicPr>
        <p:blipFill>
          <a:blip r:embed="rId3"/>
          <a:stretch>
            <a:fillRect/>
          </a:stretch>
        </p:blipFill>
        <p:spPr>
          <a:xfrm>
            <a:off x="6539482" y="3881872"/>
            <a:ext cx="1988292" cy="1263280"/>
          </a:xfrm>
          <a:prstGeom prst="rect">
            <a:avLst/>
          </a:prstGeom>
        </p:spPr>
      </p:pic>
    </p:spTree>
    <p:extLst>
      <p:ext uri="{BB962C8B-B14F-4D97-AF65-F5344CB8AC3E}">
        <p14:creationId xmlns:p14="http://schemas.microsoft.com/office/powerpoint/2010/main" val="13620432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defTabSz="342900"/>
            <a:fld id="{F0C6205D-9FF9-1049-84CE-A8D26495A516}" type="slidenum">
              <a:rPr lang="en-US">
                <a:solidFill>
                  <a:prstClr val="white"/>
                </a:solidFill>
                <a:latin typeface="Calibri"/>
              </a:rPr>
              <a:pPr defTabSz="342900"/>
              <a:t>17</a:t>
            </a:fld>
            <a:endParaRPr lang="en-US" dirty="0">
              <a:solidFill>
                <a:prstClr val="white"/>
              </a:solidFill>
              <a:latin typeface="Calibri"/>
            </a:endParaRPr>
          </a:p>
        </p:txBody>
      </p:sp>
      <p:sp>
        <p:nvSpPr>
          <p:cNvPr id="4" name="Title 3"/>
          <p:cNvSpPr>
            <a:spLocks noGrp="1"/>
          </p:cNvSpPr>
          <p:nvPr>
            <p:ph type="ctrTitle"/>
          </p:nvPr>
        </p:nvSpPr>
        <p:spPr/>
        <p:txBody>
          <a:bodyPr/>
          <a:lstStyle/>
          <a:p>
            <a:pPr>
              <a:defRPr/>
            </a:pPr>
            <a:r>
              <a:rPr lang="en-US" b="1" dirty="0"/>
              <a:t>Student Eligibility</a:t>
            </a:r>
          </a:p>
        </p:txBody>
      </p:sp>
      <p:sp>
        <p:nvSpPr>
          <p:cNvPr id="2" name="Rectangle 1">
            <a:extLst>
              <a:ext uri="{FF2B5EF4-FFF2-40B4-BE49-F238E27FC236}">
                <a16:creationId xmlns="" xmlns:a16="http://schemas.microsoft.com/office/drawing/2014/main" id="{384C0FD1-F86C-42DC-A441-AC1DB418B8FE}"/>
              </a:ext>
            </a:extLst>
          </p:cNvPr>
          <p:cNvSpPr/>
          <p:nvPr/>
        </p:nvSpPr>
        <p:spPr>
          <a:xfrm>
            <a:off x="198783" y="1693274"/>
            <a:ext cx="6400800" cy="3231654"/>
          </a:xfrm>
          <a:prstGeom prst="rect">
            <a:avLst/>
          </a:prstGeom>
        </p:spPr>
        <p:txBody>
          <a:bodyPr wrap="square">
            <a:spAutoFit/>
          </a:bodyPr>
          <a:lstStyle/>
          <a:p>
            <a:endParaRPr lang="en-US" sz="900" dirty="0">
              <a:solidFill>
                <a:srgbClr val="000000"/>
              </a:solidFill>
              <a:latin typeface="Trebuchet MS" panose="020B0603020202020204" pitchFamily="34" charset="0"/>
            </a:endParaRPr>
          </a:p>
          <a:p>
            <a:r>
              <a:rPr lang="en-US" sz="1500" b="1" dirty="0">
                <a:latin typeface="Trebuchet MS" panose="020B0603020202020204" pitchFamily="34" charset="0"/>
              </a:rPr>
              <a:t>Students enrolled at least half-time in postsecondary or vocational training may be eligible for SNAP if they are: </a:t>
            </a:r>
            <a:endParaRPr lang="en-US" sz="1500" dirty="0">
              <a:latin typeface="Trebuchet MS" panose="020B0603020202020204" pitchFamily="34" charset="0"/>
            </a:endParaRPr>
          </a:p>
          <a:p>
            <a:pPr marL="557213" lvl="1" indent="-214313" algn="just">
              <a:buFont typeface="Arial" panose="020B0604020202020204" pitchFamily="34" charset="0"/>
              <a:buChar char="•"/>
            </a:pPr>
            <a:r>
              <a:rPr lang="en-US" sz="1350" dirty="0">
                <a:latin typeface="Trebuchet MS" panose="020B0603020202020204" pitchFamily="34" charset="0"/>
              </a:rPr>
              <a:t>Under 18 or over 50, </a:t>
            </a:r>
          </a:p>
          <a:p>
            <a:pPr marL="557213" lvl="1" indent="-214313" algn="just">
              <a:buFont typeface="Arial" panose="020B0604020202020204" pitchFamily="34" charset="0"/>
              <a:buChar char="•"/>
            </a:pPr>
            <a:r>
              <a:rPr lang="en-US" sz="1350" dirty="0">
                <a:latin typeface="Trebuchet MS" panose="020B0603020202020204" pitchFamily="34" charset="0"/>
              </a:rPr>
              <a:t>Working an average of 20 hours per week, </a:t>
            </a:r>
          </a:p>
          <a:p>
            <a:pPr marL="557213" lvl="1" indent="-214313" algn="just">
              <a:buFont typeface="Arial" panose="020B0604020202020204" pitchFamily="34" charset="0"/>
              <a:buChar char="•"/>
            </a:pPr>
            <a:r>
              <a:rPr lang="en-US" sz="1350" dirty="0">
                <a:latin typeface="Trebuchet MS" panose="020B0603020202020204" pitchFamily="34" charset="0"/>
              </a:rPr>
              <a:t>Participating in state or federal work study program, </a:t>
            </a:r>
          </a:p>
          <a:p>
            <a:pPr marL="557213" lvl="1" indent="-214313" algn="just">
              <a:buFont typeface="Arial" panose="020B0604020202020204" pitchFamily="34" charset="0"/>
              <a:buChar char="•"/>
            </a:pPr>
            <a:r>
              <a:rPr lang="en-US" sz="1350" dirty="0">
                <a:latin typeface="Trebuchet MS" panose="020B0603020202020204" pitchFamily="34" charset="0"/>
              </a:rPr>
              <a:t>Receiving TANF cash assistance, </a:t>
            </a:r>
          </a:p>
          <a:p>
            <a:pPr marL="557213" lvl="1" indent="-214313" algn="just">
              <a:buFont typeface="Arial" panose="020B0604020202020204" pitchFamily="34" charset="0"/>
              <a:buChar char="•"/>
            </a:pPr>
            <a:r>
              <a:rPr lang="en-US" sz="1350" dirty="0">
                <a:latin typeface="Trebuchet MS" panose="020B0603020202020204" pitchFamily="34" charset="0"/>
              </a:rPr>
              <a:t>Responsible for the care of a child under 6, </a:t>
            </a:r>
          </a:p>
          <a:p>
            <a:pPr marL="557213" lvl="1" indent="-214313" algn="just">
              <a:buFont typeface="Arial" panose="020B0604020202020204" pitchFamily="34" charset="0"/>
              <a:buChar char="•"/>
            </a:pPr>
            <a:r>
              <a:rPr lang="en-US" sz="1350" dirty="0">
                <a:latin typeface="Trebuchet MS" panose="020B0603020202020204" pitchFamily="34" charset="0"/>
              </a:rPr>
              <a:t>Responsible for the care of a child between 6 and 12 and adequate child care is not available for school and work, OR </a:t>
            </a:r>
          </a:p>
          <a:p>
            <a:pPr marL="557213" lvl="1" indent="-214313" algn="just">
              <a:buFont typeface="Arial" panose="020B0604020202020204" pitchFamily="34" charset="0"/>
              <a:buChar char="•"/>
            </a:pPr>
            <a:r>
              <a:rPr lang="en-US" sz="1350" dirty="0">
                <a:latin typeface="Trebuchet MS" panose="020B0603020202020204" pitchFamily="34" charset="0"/>
              </a:rPr>
              <a:t>Enrolled full-time and single parent of child under 12. </a:t>
            </a:r>
          </a:p>
          <a:p>
            <a:endParaRPr lang="en-US" sz="1350" dirty="0">
              <a:latin typeface="Trebuchet MS" panose="020B0603020202020204" pitchFamily="34" charset="0"/>
            </a:endParaRPr>
          </a:p>
          <a:p>
            <a:endParaRPr lang="en-US" sz="1350" dirty="0">
              <a:latin typeface="Trebuchet MS" panose="020B0603020202020204" pitchFamily="34" charset="0"/>
            </a:endParaRPr>
          </a:p>
          <a:p>
            <a:r>
              <a:rPr lang="en-US" sz="1500" b="1" dirty="0">
                <a:latin typeface="Trebuchet MS" panose="020B0603020202020204" pitchFamily="34" charset="0"/>
              </a:rPr>
              <a:t>If they do not meet these requirements, the student </a:t>
            </a:r>
            <a:r>
              <a:rPr lang="en-US" sz="1500" b="1" i="1" dirty="0">
                <a:latin typeface="Trebuchet MS" panose="020B0603020202020204" pitchFamily="34" charset="0"/>
              </a:rPr>
              <a:t>and </a:t>
            </a:r>
            <a:r>
              <a:rPr lang="en-US" sz="1500" b="1" dirty="0">
                <a:latin typeface="Trebuchet MS" panose="020B0603020202020204" pitchFamily="34" charset="0"/>
              </a:rPr>
              <a:t>their income and assets will be excluded from the household. </a:t>
            </a:r>
            <a:endParaRPr lang="en-US" sz="1350" dirty="0">
              <a:latin typeface="Trebuchet MS" panose="020B0603020202020204" pitchFamily="34" charset="0"/>
            </a:endParaRPr>
          </a:p>
        </p:txBody>
      </p:sp>
    </p:spTree>
    <p:extLst>
      <p:ext uri="{BB962C8B-B14F-4D97-AF65-F5344CB8AC3E}">
        <p14:creationId xmlns:p14="http://schemas.microsoft.com/office/powerpoint/2010/main" val="18335329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Students Benefitting from HB3211</a:t>
            </a:r>
            <a:endParaRPr lang="en-US" b="1" dirty="0"/>
          </a:p>
        </p:txBody>
      </p:sp>
      <p:sp>
        <p:nvSpPr>
          <p:cNvPr id="3" name="Content Placeholder 2"/>
          <p:cNvSpPr>
            <a:spLocks noGrp="1"/>
          </p:cNvSpPr>
          <p:nvPr>
            <p:ph idx="1"/>
          </p:nvPr>
        </p:nvSpPr>
        <p:spPr/>
        <p:txBody>
          <a:bodyPr/>
          <a:lstStyle/>
          <a:p>
            <a:endParaRPr lang="en-US" dirty="0"/>
          </a:p>
          <a:p>
            <a:pPr marL="0" indent="0" algn="ctr">
              <a:buNone/>
            </a:pPr>
            <a:r>
              <a:rPr lang="en-US" dirty="0"/>
              <a:t> Over </a:t>
            </a:r>
            <a:r>
              <a:rPr lang="en-US" dirty="0">
                <a:solidFill>
                  <a:srgbClr val="FF0000"/>
                </a:solidFill>
              </a:rPr>
              <a:t>40,000</a:t>
            </a:r>
            <a:r>
              <a:rPr lang="en-US" dirty="0"/>
              <a:t> economically-disadvantaged students at our 49 community colleges could become eligible </a:t>
            </a:r>
            <a:r>
              <a:rPr lang="en-US" dirty="0" smtClean="0"/>
              <a:t>for </a:t>
            </a:r>
            <a:r>
              <a:rPr lang="en-US" dirty="0"/>
              <a:t>SNAP under HB 3211. </a:t>
            </a:r>
            <a:endParaRPr lang="en-US" dirty="0" smtClean="0"/>
          </a:p>
          <a:p>
            <a:pPr marL="0" indent="0" algn="ctr">
              <a:buNone/>
            </a:pPr>
            <a:endParaRPr lang="en-US" dirty="0"/>
          </a:p>
          <a:p>
            <a:pPr marL="0" indent="0" algn="ctr">
              <a:buNone/>
            </a:pPr>
            <a:endParaRPr lang="en-US" dirty="0"/>
          </a:p>
        </p:txBody>
      </p:sp>
      <p:pic>
        <p:nvPicPr>
          <p:cNvPr id="4" name="Picture 3"/>
          <p:cNvPicPr>
            <a:picLocks noChangeAspect="1"/>
          </p:cNvPicPr>
          <p:nvPr/>
        </p:nvPicPr>
        <p:blipFill>
          <a:blip r:embed="rId2"/>
          <a:stretch>
            <a:fillRect/>
          </a:stretch>
        </p:blipFill>
        <p:spPr>
          <a:xfrm>
            <a:off x="3810000" y="3863181"/>
            <a:ext cx="2400300" cy="2687660"/>
          </a:xfrm>
          <a:prstGeom prst="rect">
            <a:avLst/>
          </a:prstGeom>
        </p:spPr>
      </p:pic>
    </p:spTree>
    <p:extLst>
      <p:ext uri="{BB962C8B-B14F-4D97-AF65-F5344CB8AC3E}">
        <p14:creationId xmlns:p14="http://schemas.microsoft.com/office/powerpoint/2010/main" val="10121139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Students Benefitting from HB3211</a:t>
            </a:r>
          </a:p>
        </p:txBody>
      </p:sp>
      <p:sp>
        <p:nvSpPr>
          <p:cNvPr id="3" name="Content Placeholder 2"/>
          <p:cNvSpPr>
            <a:spLocks noGrp="1"/>
          </p:cNvSpPr>
          <p:nvPr>
            <p:ph idx="1"/>
          </p:nvPr>
        </p:nvSpPr>
        <p:spPr/>
        <p:txBody>
          <a:bodyPr/>
          <a:lstStyle/>
          <a:p>
            <a:pPr marL="0" lvl="0" indent="0">
              <a:buNone/>
            </a:pPr>
            <a:r>
              <a:rPr lang="en-US" b="1" dirty="0">
                <a:solidFill>
                  <a:srgbClr val="FF0000"/>
                </a:solidFill>
              </a:rPr>
              <a:t>A first-generation college student living at home, with low-income parents and younger siblings on SNAP.</a:t>
            </a:r>
            <a:r>
              <a:rPr lang="en-US" dirty="0">
                <a:solidFill>
                  <a:srgbClr val="FF0000"/>
                </a:solidFill>
              </a:rPr>
              <a:t> </a:t>
            </a:r>
            <a:r>
              <a:rPr lang="en-US" dirty="0"/>
              <a:t>Currently, when a family member starts postsecondary education, the family’s benefit amount is reduced to reflect the new status of the student as ineligible, even if the student is approved for work study, but not provided a slot/job, or is working, but for less than 20 hours per week on average.</a:t>
            </a:r>
          </a:p>
          <a:p>
            <a:endParaRPr lang="en-US" dirty="0"/>
          </a:p>
        </p:txBody>
      </p:sp>
    </p:spTree>
    <p:extLst>
      <p:ext uri="{BB962C8B-B14F-4D97-AF65-F5344CB8AC3E}">
        <p14:creationId xmlns:p14="http://schemas.microsoft.com/office/powerpoint/2010/main" val="15729884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Panelists</a:t>
            </a:r>
            <a:endParaRPr lang="en-US" dirty="0"/>
          </a:p>
        </p:txBody>
      </p:sp>
      <p:sp>
        <p:nvSpPr>
          <p:cNvPr id="3" name="Content Placeholder 2"/>
          <p:cNvSpPr>
            <a:spLocks noGrp="1"/>
          </p:cNvSpPr>
          <p:nvPr>
            <p:ph idx="1"/>
          </p:nvPr>
        </p:nvSpPr>
        <p:spPr/>
        <p:txBody>
          <a:bodyPr/>
          <a:lstStyle/>
          <a:p>
            <a:r>
              <a:rPr lang="en-US" dirty="0" smtClean="0"/>
              <a:t>Kim Drew- Heartland Alliance </a:t>
            </a:r>
          </a:p>
          <a:p>
            <a:r>
              <a:rPr lang="en-US" dirty="0" smtClean="0"/>
              <a:t>Ellen </a:t>
            </a:r>
            <a:r>
              <a:rPr lang="en-US" dirty="0" err="1" smtClean="0"/>
              <a:t>Greenan</a:t>
            </a:r>
            <a:r>
              <a:rPr lang="en-US" dirty="0" smtClean="0"/>
              <a:t>- Illinois Student Assistance Commission </a:t>
            </a:r>
          </a:p>
          <a:p>
            <a:r>
              <a:rPr lang="en-US" dirty="0" smtClean="0"/>
              <a:t>Dan Lesser- </a:t>
            </a:r>
            <a:r>
              <a:rPr lang="en-US" dirty="0"/>
              <a:t>Sargent Shriver National Center on Poverty </a:t>
            </a:r>
            <a:r>
              <a:rPr lang="en-US" dirty="0" smtClean="0"/>
              <a:t>Law</a:t>
            </a:r>
          </a:p>
          <a:p>
            <a:r>
              <a:rPr lang="en-US" dirty="0" smtClean="0"/>
              <a:t>Beth Malik- Chicago Coalition for the Homeless</a:t>
            </a:r>
          </a:p>
          <a:p>
            <a:endParaRPr lang="en-US" dirty="0"/>
          </a:p>
        </p:txBody>
      </p:sp>
    </p:spTree>
    <p:extLst>
      <p:ext uri="{BB962C8B-B14F-4D97-AF65-F5344CB8AC3E}">
        <p14:creationId xmlns:p14="http://schemas.microsoft.com/office/powerpoint/2010/main" val="21437641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414" y="304800"/>
            <a:ext cx="8229600" cy="1143000"/>
          </a:xfrm>
        </p:spPr>
        <p:txBody>
          <a:bodyPr/>
          <a:lstStyle/>
          <a:p>
            <a:r>
              <a:rPr lang="en-US" b="1" dirty="0"/>
              <a:t>Students Benefitting from HB3211</a:t>
            </a:r>
            <a:endParaRPr lang="en-US" dirty="0"/>
          </a:p>
        </p:txBody>
      </p:sp>
      <p:sp>
        <p:nvSpPr>
          <p:cNvPr id="3" name="Content Placeholder 2"/>
          <p:cNvSpPr>
            <a:spLocks noGrp="1"/>
          </p:cNvSpPr>
          <p:nvPr>
            <p:ph idx="1"/>
          </p:nvPr>
        </p:nvSpPr>
        <p:spPr/>
        <p:txBody>
          <a:bodyPr/>
          <a:lstStyle/>
          <a:p>
            <a:pPr marL="0" lvl="0" indent="0">
              <a:spcBef>
                <a:spcPts val="0"/>
              </a:spcBef>
              <a:buNone/>
            </a:pPr>
            <a:r>
              <a:rPr lang="en-US" b="1" dirty="0">
                <a:solidFill>
                  <a:srgbClr val="FF0000"/>
                </a:solidFill>
              </a:rPr>
              <a:t>A parent pursuing post-secondary education with a child or children in middle and high school (ages 12-18)</a:t>
            </a:r>
            <a:r>
              <a:rPr lang="en-US" dirty="0">
                <a:solidFill>
                  <a:srgbClr val="FF0000"/>
                </a:solidFill>
              </a:rPr>
              <a:t> </a:t>
            </a:r>
            <a:r>
              <a:rPr lang="en-US" dirty="0"/>
              <a:t>Currently, the parent of a child aged 12-18 must work half-time or more while attending school, studying, and raising children, to qualify for SNAP. Students who drop out of community college frequently cite having to balance work with parenting, studying and class. </a:t>
            </a:r>
          </a:p>
        </p:txBody>
      </p:sp>
    </p:spTree>
    <p:extLst>
      <p:ext uri="{BB962C8B-B14F-4D97-AF65-F5344CB8AC3E}">
        <p14:creationId xmlns:p14="http://schemas.microsoft.com/office/powerpoint/2010/main" val="16933190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Students Benefitting from HB3211</a:t>
            </a:r>
            <a:endParaRPr lang="en-US" dirty="0"/>
          </a:p>
        </p:txBody>
      </p:sp>
      <p:sp>
        <p:nvSpPr>
          <p:cNvPr id="3" name="Content Placeholder 2"/>
          <p:cNvSpPr>
            <a:spLocks noGrp="1"/>
          </p:cNvSpPr>
          <p:nvPr>
            <p:ph idx="1"/>
          </p:nvPr>
        </p:nvSpPr>
        <p:spPr/>
        <p:txBody>
          <a:bodyPr/>
          <a:lstStyle/>
          <a:p>
            <a:pPr marL="0" indent="0">
              <a:spcBef>
                <a:spcPts val="0"/>
              </a:spcBef>
              <a:buNone/>
            </a:pPr>
            <a:r>
              <a:rPr lang="en-US" b="1" dirty="0">
                <a:solidFill>
                  <a:srgbClr val="FF0000"/>
                </a:solidFill>
              </a:rPr>
              <a:t>An independent student, without any familial support. </a:t>
            </a:r>
            <a:r>
              <a:rPr lang="en-US" dirty="0"/>
              <a:t>This includes unaccompanied and homeless youth pursing degrees at community colleges. These youth could be living in shelters, transitional housing or with roommates, and they do not qualify for benefits unless they are working 20 hours per week on top of classes or raising a child or children. </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16659385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7315200" cy="1143000"/>
          </a:xfrm>
        </p:spPr>
        <p:txBody>
          <a:bodyPr>
            <a:normAutofit fontScale="90000"/>
          </a:bodyPr>
          <a:lstStyle/>
          <a:p>
            <a:r>
              <a:rPr lang="en-US" dirty="0" smtClean="0"/>
              <a:t>ISAC’s Role</a:t>
            </a:r>
            <a:br>
              <a:rPr lang="en-US" dirty="0" smtClean="0"/>
            </a:br>
            <a:r>
              <a:rPr lang="en-US" dirty="0" smtClean="0"/>
              <a:t>College Student Hunger Bill  </a:t>
            </a:r>
            <a:br>
              <a:rPr lang="en-US" dirty="0" smtClean="0"/>
            </a:br>
            <a:endParaRPr lang="en-US" dirty="0"/>
          </a:p>
        </p:txBody>
      </p:sp>
      <p:sp>
        <p:nvSpPr>
          <p:cNvPr id="3" name="Content Placeholder 2"/>
          <p:cNvSpPr>
            <a:spLocks noGrp="1"/>
          </p:cNvSpPr>
          <p:nvPr>
            <p:ph idx="1"/>
          </p:nvPr>
        </p:nvSpPr>
        <p:spPr/>
        <p:txBody>
          <a:bodyPr>
            <a:normAutofit fontScale="92500"/>
          </a:bodyPr>
          <a:lstStyle/>
          <a:p>
            <a:pPr marL="0" indent="0">
              <a:buNone/>
            </a:pPr>
            <a:r>
              <a:rPr lang="en-US" sz="3800" dirty="0" smtClean="0"/>
              <a:t>Identify “potentially SNAP-eligible” students</a:t>
            </a:r>
          </a:p>
          <a:p>
            <a:r>
              <a:rPr lang="en-US" sz="3000" dirty="0" smtClean="0"/>
              <a:t>consult with Department of Human Services</a:t>
            </a:r>
          </a:p>
          <a:p>
            <a:r>
              <a:rPr lang="en-US" sz="3000" dirty="0" smtClean="0"/>
              <a:t>income to be used at minimum </a:t>
            </a:r>
          </a:p>
          <a:p>
            <a:pPr marL="0" indent="0">
              <a:buNone/>
            </a:pPr>
            <a:endParaRPr lang="en-US" sz="1500" dirty="0" smtClean="0"/>
          </a:p>
          <a:p>
            <a:pPr marL="0" indent="0">
              <a:buNone/>
            </a:pPr>
            <a:r>
              <a:rPr lang="en-US" sz="3800" dirty="0" smtClean="0"/>
              <a:t>Develop electronic notice for schools </a:t>
            </a:r>
          </a:p>
          <a:p>
            <a:r>
              <a:rPr lang="en-US" sz="3000" dirty="0" smtClean="0"/>
              <a:t>SNAP eligibility criteria, </a:t>
            </a:r>
          </a:p>
          <a:p>
            <a:r>
              <a:rPr lang="en-US" sz="3000" dirty="0" smtClean="0"/>
              <a:t>Application Web address, and</a:t>
            </a:r>
          </a:p>
          <a:p>
            <a:r>
              <a:rPr lang="en-US" sz="3000" dirty="0" smtClean="0"/>
              <a:t>Illinois Hunger Coalition’s Hunger Hotline</a:t>
            </a:r>
          </a:p>
          <a:p>
            <a:pPr marL="0" indent="0">
              <a:buNone/>
            </a:pPr>
            <a:endParaRPr lang="en-US" sz="3000" dirty="0" smtClean="0"/>
          </a:p>
          <a:p>
            <a:pPr marL="0" indent="0">
              <a:buNone/>
            </a:pPr>
            <a:endParaRPr lang="en-US" sz="3000" dirty="0"/>
          </a:p>
        </p:txBody>
      </p:sp>
      <p:pic>
        <p:nvPicPr>
          <p:cNvPr id="1026" name="Picture 4" descr="Description: isac-60y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5638800"/>
            <a:ext cx="243840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43900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fontScale="90000"/>
          </a:bodyPr>
          <a:lstStyle/>
          <a:p>
            <a:r>
              <a:rPr lang="en-US" dirty="0" smtClean="0"/>
              <a:t>ISAC’s Role</a:t>
            </a:r>
            <a:br>
              <a:rPr lang="en-US" dirty="0" smtClean="0"/>
            </a:br>
            <a:r>
              <a:rPr lang="en-US" dirty="0" smtClean="0"/>
              <a:t>College Student Hunger Bill  </a:t>
            </a:r>
            <a:br>
              <a:rPr lang="en-US" dirty="0" smtClean="0"/>
            </a:b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Notice would likely be posted on ISAC’s Web site, with additional information and links to relevant sources, to help students understand eligibility requirements and apply for SNAP benefits.</a:t>
            </a:r>
          </a:p>
          <a:p>
            <a:pPr marL="0" indent="0">
              <a:buNone/>
            </a:pPr>
            <a:endParaRPr lang="en-US" sz="1400" dirty="0"/>
          </a:p>
          <a:p>
            <a:pPr marL="0" indent="0">
              <a:buNone/>
            </a:pPr>
            <a:r>
              <a:rPr lang="en-US" dirty="0" smtClean="0"/>
              <a:t>If bill becomes law, rules are to be adopted by October 1, 2017.</a:t>
            </a:r>
            <a:endParaRPr lang="en-US" dirty="0"/>
          </a:p>
        </p:txBody>
      </p:sp>
      <p:pic>
        <p:nvPicPr>
          <p:cNvPr id="2050" name="Picture 4" descr="Description: isac-60y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5699048"/>
            <a:ext cx="243840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8479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fontScale="90000"/>
          </a:bodyPr>
          <a:lstStyle/>
          <a:p>
            <a:r>
              <a:rPr lang="en-US" dirty="0" smtClean="0"/>
              <a:t>ISAC’s Role</a:t>
            </a:r>
            <a:br>
              <a:rPr lang="en-US" dirty="0" smtClean="0"/>
            </a:br>
            <a:r>
              <a:rPr lang="en-US" dirty="0" smtClean="0"/>
              <a:t>College Student Hunger Bill  </a:t>
            </a:r>
            <a:br>
              <a:rPr lang="en-US" dirty="0" smtClean="0"/>
            </a:br>
            <a:endParaRPr lang="en-US" dirty="0"/>
          </a:p>
        </p:txBody>
      </p:sp>
      <p:sp>
        <p:nvSpPr>
          <p:cNvPr id="3" name="Content Placeholder 2"/>
          <p:cNvSpPr>
            <a:spLocks noGrp="1"/>
          </p:cNvSpPr>
          <p:nvPr>
            <p:ph idx="1"/>
          </p:nvPr>
        </p:nvSpPr>
        <p:spPr/>
        <p:txBody>
          <a:bodyPr>
            <a:normAutofit/>
          </a:bodyPr>
          <a:lstStyle/>
          <a:p>
            <a:pPr marL="0" indent="0">
              <a:buNone/>
            </a:pPr>
            <a:r>
              <a:rPr lang="en-US" sz="3500" dirty="0" smtClean="0"/>
              <a:t>For those who work at a college or university . . .</a:t>
            </a:r>
          </a:p>
          <a:p>
            <a:r>
              <a:rPr lang="en-US" sz="3500" dirty="0" smtClean="0"/>
              <a:t>Is hunger an issue on your campus?</a:t>
            </a:r>
          </a:p>
          <a:p>
            <a:r>
              <a:rPr lang="en-US" sz="3500" dirty="0" smtClean="0"/>
              <a:t>If so, is the issue being addressed?</a:t>
            </a:r>
            <a:r>
              <a:rPr lang="en-US" sz="3500" dirty="0"/>
              <a:t> </a:t>
            </a:r>
            <a:r>
              <a:rPr lang="en-US" sz="3500" dirty="0" smtClean="0"/>
              <a:t>How?</a:t>
            </a:r>
          </a:p>
          <a:p>
            <a:r>
              <a:rPr lang="en-US" sz="3500" dirty="0" smtClean="0"/>
              <a:t>Thoughts on implementation? </a:t>
            </a:r>
            <a:endParaRPr lang="en-US" sz="3500" dirty="0"/>
          </a:p>
          <a:p>
            <a:pPr marL="0" indent="0">
              <a:buNone/>
            </a:pPr>
            <a:endParaRPr lang="en-US" sz="3500" dirty="0" smtClean="0"/>
          </a:p>
        </p:txBody>
      </p:sp>
      <p:pic>
        <p:nvPicPr>
          <p:cNvPr id="3074" name="Picture 4" descr="Description: isac-60y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9993" y="5772150"/>
            <a:ext cx="243840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26788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t>
            </a:r>
            <a:r>
              <a:rPr lang="en-US" dirty="0" smtClean="0">
                <a:solidFill>
                  <a:srgbClr val="FF0000"/>
                </a:solidFill>
              </a:rPr>
              <a:t>Food Insecurity</a:t>
            </a:r>
            <a:r>
              <a:rPr lang="en-US" dirty="0" smtClean="0"/>
              <a:t>” </a:t>
            </a:r>
            <a:endParaRPr lang="en-US" dirty="0"/>
          </a:p>
        </p:txBody>
      </p:sp>
      <p:sp>
        <p:nvSpPr>
          <p:cNvPr id="3" name="Content Placeholder 2"/>
          <p:cNvSpPr>
            <a:spLocks noGrp="1"/>
          </p:cNvSpPr>
          <p:nvPr>
            <p:ph idx="1"/>
          </p:nvPr>
        </p:nvSpPr>
        <p:spPr/>
        <p:txBody>
          <a:bodyPr>
            <a:normAutofit/>
          </a:bodyPr>
          <a:lstStyle/>
          <a:p>
            <a:pPr marL="0" indent="0" algn="ctr">
              <a:buNone/>
            </a:pPr>
            <a:r>
              <a:rPr lang="en-US" dirty="0">
                <a:solidFill>
                  <a:srgbClr val="FF0000"/>
                </a:solidFill>
              </a:rPr>
              <a:t>Food I</a:t>
            </a:r>
            <a:r>
              <a:rPr lang="en-US" dirty="0" smtClean="0">
                <a:solidFill>
                  <a:srgbClr val="FF0000"/>
                </a:solidFill>
              </a:rPr>
              <a:t>nsecurity </a:t>
            </a:r>
            <a:r>
              <a:rPr lang="en-US" dirty="0" smtClean="0"/>
              <a:t>is </a:t>
            </a:r>
            <a:r>
              <a:rPr lang="en-US" dirty="0"/>
              <a:t>the </a:t>
            </a:r>
            <a:r>
              <a:rPr lang="en-US" dirty="0" smtClean="0"/>
              <a:t>limited </a:t>
            </a:r>
            <a:r>
              <a:rPr lang="en-US" dirty="0"/>
              <a:t>or uncertain availability of nutritionally adequate and safe foods, or the ability to acquire such </a:t>
            </a:r>
            <a:r>
              <a:rPr lang="en-US" dirty="0" smtClean="0"/>
              <a:t>foods </a:t>
            </a:r>
            <a:r>
              <a:rPr lang="en-US" dirty="0"/>
              <a:t>in a socially acceptable manner.</a:t>
            </a:r>
          </a:p>
          <a:p>
            <a:pPr marL="0" indent="0" algn="ctr">
              <a:buNone/>
            </a:pPr>
            <a:endParaRPr lang="en-US" dirty="0"/>
          </a:p>
          <a:p>
            <a:pPr marL="0" indent="0" algn="ctr">
              <a:buNone/>
            </a:pPr>
            <a:r>
              <a:rPr lang="en-US" dirty="0" smtClean="0">
                <a:solidFill>
                  <a:srgbClr val="FF0000"/>
                </a:solidFill>
              </a:rPr>
              <a:t>Very Low Food Security </a:t>
            </a:r>
            <a:r>
              <a:rPr lang="en-US" dirty="0"/>
              <a:t>is </a:t>
            </a:r>
            <a:r>
              <a:rPr lang="en-US" dirty="0" smtClean="0"/>
              <a:t>multiple </a:t>
            </a:r>
            <a:r>
              <a:rPr lang="en-US" dirty="0"/>
              <a:t>indications of disrupted eating patterns and reduced food intake.</a:t>
            </a:r>
            <a:endParaRPr lang="en-US" dirty="0">
              <a:solidFill>
                <a:srgbClr val="FF0000"/>
              </a:solidFill>
            </a:endParaRPr>
          </a:p>
        </p:txBody>
      </p:sp>
    </p:spTree>
    <p:extLst>
      <p:ext uri="{BB962C8B-B14F-4D97-AF65-F5344CB8AC3E}">
        <p14:creationId xmlns:p14="http://schemas.microsoft.com/office/powerpoint/2010/main" val="6512799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College Hunger</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solidFill>
                  <a:srgbClr val="FF0000"/>
                </a:solidFill>
              </a:rPr>
              <a:t>According to a national study, the broadest of college hunger to date: </a:t>
            </a:r>
          </a:p>
          <a:p>
            <a:pPr lvl="1"/>
            <a:r>
              <a:rPr lang="en-US" dirty="0" smtClean="0"/>
              <a:t>48% of college students surveyed reported experiencing food insecurity </a:t>
            </a:r>
          </a:p>
          <a:p>
            <a:pPr lvl="1"/>
            <a:r>
              <a:rPr lang="en-US" dirty="0" smtClean="0"/>
              <a:t>22% experienced very low levels of food security that qualify them as hungry </a:t>
            </a:r>
          </a:p>
          <a:p>
            <a:r>
              <a:rPr lang="en-US" dirty="0" smtClean="0">
                <a:solidFill>
                  <a:srgbClr val="FF0000"/>
                </a:solidFill>
              </a:rPr>
              <a:t>Food insecurity occurs at both two-year and four-year institutions</a:t>
            </a:r>
          </a:p>
          <a:p>
            <a:pPr lvl="1"/>
            <a:r>
              <a:rPr lang="en-US" dirty="0" smtClean="0"/>
              <a:t>25% of community college students experience very low food security</a:t>
            </a:r>
          </a:p>
          <a:p>
            <a:pPr lvl="1"/>
            <a:r>
              <a:rPr lang="en-US" dirty="0" smtClean="0"/>
              <a:t>20% of students at four-year schools </a:t>
            </a:r>
            <a:r>
              <a:rPr lang="en-US" dirty="0"/>
              <a:t>experience very low food </a:t>
            </a:r>
            <a:r>
              <a:rPr lang="en-US" dirty="0" smtClean="0"/>
              <a:t>security</a:t>
            </a:r>
          </a:p>
          <a:p>
            <a:endParaRPr lang="en-US" dirty="0"/>
          </a:p>
        </p:txBody>
      </p:sp>
    </p:spTree>
    <p:extLst>
      <p:ext uri="{BB962C8B-B14F-4D97-AF65-F5344CB8AC3E}">
        <p14:creationId xmlns:p14="http://schemas.microsoft.com/office/powerpoint/2010/main" val="10629811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Homeless Youth in Illinois </a:t>
            </a:r>
            <a:endParaRPr lang="en-US" dirty="0"/>
          </a:p>
        </p:txBody>
      </p:sp>
      <p:sp>
        <p:nvSpPr>
          <p:cNvPr id="3" name="Content Placeholder 2"/>
          <p:cNvSpPr>
            <a:spLocks noGrp="1"/>
          </p:cNvSpPr>
          <p:nvPr>
            <p:ph sz="half" idx="1"/>
          </p:nvPr>
        </p:nvSpPr>
        <p:spPr/>
        <p:txBody>
          <a:bodyPr/>
          <a:lstStyle/>
          <a:p>
            <a:r>
              <a:rPr lang="en-US" dirty="0" smtClean="0"/>
              <a:t>There is an estimated </a:t>
            </a:r>
            <a:r>
              <a:rPr lang="en-US" dirty="0" smtClean="0">
                <a:solidFill>
                  <a:srgbClr val="FF0000"/>
                </a:solidFill>
              </a:rPr>
              <a:t>25,000 unaccompanied homeless youth </a:t>
            </a:r>
            <a:r>
              <a:rPr lang="en-US" dirty="0" smtClean="0"/>
              <a:t>ages 18 to 21 in Illinois (based on a 2005 study). </a:t>
            </a:r>
          </a:p>
          <a:p>
            <a:r>
              <a:rPr lang="en-US" dirty="0" smtClean="0"/>
              <a:t>Approximately </a:t>
            </a:r>
            <a:r>
              <a:rPr lang="en-US" dirty="0" smtClean="0">
                <a:solidFill>
                  <a:srgbClr val="FF0000"/>
                </a:solidFill>
              </a:rPr>
              <a:t>580 shelter beds </a:t>
            </a:r>
            <a:r>
              <a:rPr lang="en-US" dirty="0" smtClean="0"/>
              <a:t>for 18 to 24 year-old homeless youth. </a:t>
            </a:r>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8200" y="2516981"/>
            <a:ext cx="4038600" cy="2692400"/>
          </a:xfrm>
        </p:spPr>
      </p:pic>
    </p:spTree>
    <p:extLst>
      <p:ext uri="{BB962C8B-B14F-4D97-AF65-F5344CB8AC3E}">
        <p14:creationId xmlns:p14="http://schemas.microsoft.com/office/powerpoint/2010/main" val="9988004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Homeless in College</a:t>
            </a:r>
            <a:endParaRPr lang="en-US" dirty="0"/>
          </a:p>
        </p:txBody>
      </p:sp>
      <p:sp>
        <p:nvSpPr>
          <p:cNvPr id="3" name="Content Placeholder 2"/>
          <p:cNvSpPr>
            <a:spLocks noGrp="1"/>
          </p:cNvSpPr>
          <p:nvPr>
            <p:ph idx="1"/>
          </p:nvPr>
        </p:nvSpPr>
        <p:spPr/>
        <p:txBody>
          <a:bodyPr>
            <a:normAutofit/>
          </a:bodyPr>
          <a:lstStyle/>
          <a:p>
            <a:pPr marL="0" indent="0" algn="ctr">
              <a:buNone/>
            </a:pPr>
            <a:r>
              <a:rPr lang="en-US" sz="4400" dirty="0" smtClean="0"/>
              <a:t>New study of community college students conducted by Wisconsin HOPE Lab (March 2017) finds that </a:t>
            </a:r>
            <a:r>
              <a:rPr lang="en-US" sz="4400" dirty="0" smtClean="0">
                <a:solidFill>
                  <a:srgbClr val="FF0000"/>
                </a:solidFill>
              </a:rPr>
              <a:t>14% reported experiencing homelessness. </a:t>
            </a:r>
            <a:endParaRPr lang="en-US" sz="4400" dirty="0">
              <a:solidFill>
                <a:srgbClr val="FF0000"/>
              </a:solidFill>
            </a:endParaRPr>
          </a:p>
        </p:txBody>
      </p:sp>
    </p:spTree>
    <p:extLst>
      <p:ext uri="{BB962C8B-B14F-4D97-AF65-F5344CB8AC3E}">
        <p14:creationId xmlns:p14="http://schemas.microsoft.com/office/powerpoint/2010/main" val="14476239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4"/>
          <p:cNvSpPr>
            <a:spLocks noGrp="1"/>
          </p:cNvSpPr>
          <p:nvPr>
            <p:ph type="title"/>
          </p:nvPr>
        </p:nvSpPr>
        <p:spPr/>
        <p:txBody>
          <a:bodyPr/>
          <a:lstStyle/>
          <a:p>
            <a:r>
              <a:rPr lang="en-US" altLang="en-US" dirty="0" smtClean="0"/>
              <a:t>History of HB3211</a:t>
            </a:r>
            <a:endParaRPr lang="en-US" altLang="en-US" sz="2400" dirty="0"/>
          </a:p>
        </p:txBody>
      </p:sp>
      <p:sp>
        <p:nvSpPr>
          <p:cNvPr id="21507" name="Content Placeholder 5"/>
          <p:cNvSpPr>
            <a:spLocks noGrp="1"/>
          </p:cNvSpPr>
          <p:nvPr>
            <p:ph sz="half" idx="1"/>
          </p:nvPr>
        </p:nvSpPr>
        <p:spPr/>
        <p:txBody>
          <a:bodyPr/>
          <a:lstStyle/>
          <a:p>
            <a:pPr marL="0" indent="0">
              <a:buNone/>
            </a:pPr>
            <a:r>
              <a:rPr lang="en-US" altLang="en-US" sz="2400" dirty="0" smtClean="0"/>
              <a:t>In 2010, a group of homeless youth organized by the Chicago Coalition for the Homeless requested a meeting with Chicago Mayor Richard M. Daley to discuss ways the City could better serve homeless youth.  At the meeting, they presented him with a plan to address barriers in 5 key areas including education. </a:t>
            </a:r>
            <a:endParaRPr lang="en-US" altLang="en-US" sz="2400" dirty="0"/>
          </a:p>
        </p:txBody>
      </p:sp>
      <p:pic>
        <p:nvPicPr>
          <p:cNvPr id="21508" name="Content Placeholder 7" descr="resizedforcc"/>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992688" y="1828800"/>
            <a:ext cx="3465512" cy="2035175"/>
          </a:xfrm>
          <a:noFill/>
        </p:spPr>
      </p:pic>
      <p:pic>
        <p:nvPicPr>
          <p:cNvPr id="21509" name="Picture 8" descr="IMG_01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4089400"/>
            <a:ext cx="3352800" cy="223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7008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0" y="304800"/>
            <a:ext cx="8337682" cy="5619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1950649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of HB3211</a:t>
            </a:r>
            <a:endParaRPr lang="en-US" dirty="0"/>
          </a:p>
        </p:txBody>
      </p:sp>
      <p:sp>
        <p:nvSpPr>
          <p:cNvPr id="4" name="Content Placeholder 3"/>
          <p:cNvSpPr>
            <a:spLocks noGrp="1"/>
          </p:cNvSpPr>
          <p:nvPr>
            <p:ph sz="half" idx="2"/>
          </p:nvPr>
        </p:nvSpPr>
        <p:spPr/>
        <p:txBody>
          <a:bodyPr>
            <a:normAutofit fontScale="92500" lnSpcReduction="20000"/>
          </a:bodyPr>
          <a:lstStyle/>
          <a:p>
            <a:r>
              <a:rPr lang="en-US" dirty="0"/>
              <a:t>The homeless youth leaders identified loss of SNAP benefits as a barrier to higher education. </a:t>
            </a:r>
          </a:p>
          <a:p>
            <a:r>
              <a:rPr lang="en-US" dirty="0"/>
              <a:t>Mayor founded the City’s first Task Force on Homeless Youth. </a:t>
            </a:r>
          </a:p>
          <a:p>
            <a:r>
              <a:rPr lang="en-US" dirty="0"/>
              <a:t>Task Force (including CCH, youth leaders, HY providers and Chicago’s DFSS) began researching solutions</a:t>
            </a:r>
          </a:p>
          <a:p>
            <a:pPr lvl="1"/>
            <a:r>
              <a:rPr lang="en-US" dirty="0"/>
              <a:t>Massachusetts model</a:t>
            </a:r>
          </a:p>
          <a:p>
            <a:endParaRPr lang="en-US" dirty="0"/>
          </a:p>
        </p:txBody>
      </p:sp>
      <p:pic>
        <p:nvPicPr>
          <p:cNvPr id="5" name="Content Placeholder 4"/>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457200" y="2555253"/>
            <a:ext cx="4038600" cy="2615856"/>
          </a:xfrm>
          <a:prstGeom prst="rect">
            <a:avLst/>
          </a:prstGeom>
        </p:spPr>
      </p:pic>
    </p:spTree>
    <p:extLst>
      <p:ext uri="{BB962C8B-B14F-4D97-AF65-F5344CB8AC3E}">
        <p14:creationId xmlns:p14="http://schemas.microsoft.com/office/powerpoint/2010/main" val="9726337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271</TotalTime>
  <Words>1256</Words>
  <Application>Microsoft Office PowerPoint</Application>
  <PresentationFormat>On-screen Show (4:3)</PresentationFormat>
  <Paragraphs>227</Paragraphs>
  <Slides>24</Slides>
  <Notes>1</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Connecting Low-Income College Students with Public Benefits</vt:lpstr>
      <vt:lpstr>Panelists</vt:lpstr>
      <vt:lpstr>What is “Food Insecurity” </vt:lpstr>
      <vt:lpstr>College Hunger</vt:lpstr>
      <vt:lpstr>Homeless Youth in Illinois </vt:lpstr>
      <vt:lpstr>Homeless in College</vt:lpstr>
      <vt:lpstr>History of HB3211</vt:lpstr>
      <vt:lpstr>PowerPoint Presentation</vt:lpstr>
      <vt:lpstr>History of HB3211</vt:lpstr>
      <vt:lpstr>SNAP 101 </vt:lpstr>
      <vt:lpstr>Snapshot of Illinois SNAP Participants</vt:lpstr>
      <vt:lpstr>Application Process</vt:lpstr>
      <vt:lpstr>Who is in a household?</vt:lpstr>
      <vt:lpstr>Income Eligibility</vt:lpstr>
      <vt:lpstr>Benefit levels</vt:lpstr>
      <vt:lpstr>How to use your SNAP benefits</vt:lpstr>
      <vt:lpstr>Student Eligibility</vt:lpstr>
      <vt:lpstr>Students Benefitting from HB3211</vt:lpstr>
      <vt:lpstr>Students Benefitting from HB3211</vt:lpstr>
      <vt:lpstr>Students Benefitting from HB3211</vt:lpstr>
      <vt:lpstr>Students Benefitting from HB3211</vt:lpstr>
      <vt:lpstr>ISAC’s Role College Student Hunger Bill   </vt:lpstr>
      <vt:lpstr>ISAC’s Role College Student Hunger Bill   </vt:lpstr>
      <vt:lpstr>ISAC’s Role College Student Hunger Bill   </vt:lpstr>
    </vt:vector>
  </TitlesOfParts>
  <Company>ISAC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 Nelson</dc:creator>
  <cp:lastModifiedBy>Kimberly Drew</cp:lastModifiedBy>
  <cp:revision>27</cp:revision>
  <cp:lastPrinted>2014-06-17T18:32:00Z</cp:lastPrinted>
  <dcterms:created xsi:type="dcterms:W3CDTF">2013-05-22T15:51:51Z</dcterms:created>
  <dcterms:modified xsi:type="dcterms:W3CDTF">2017-07-18T18:58:20Z</dcterms:modified>
</cp:coreProperties>
</file>