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27"/>
  </p:notesMasterIdLst>
  <p:handoutMasterIdLst>
    <p:handoutMasterId r:id="rId28"/>
  </p:handoutMasterIdLst>
  <p:sldIdLst>
    <p:sldId id="306" r:id="rId2"/>
    <p:sldId id="329" r:id="rId3"/>
    <p:sldId id="330" r:id="rId4"/>
    <p:sldId id="331" r:id="rId5"/>
    <p:sldId id="332" r:id="rId6"/>
    <p:sldId id="333" r:id="rId7"/>
    <p:sldId id="324" r:id="rId8"/>
    <p:sldId id="325" r:id="rId9"/>
    <p:sldId id="326" r:id="rId10"/>
    <p:sldId id="323" r:id="rId11"/>
    <p:sldId id="290" r:id="rId12"/>
    <p:sldId id="327" r:id="rId13"/>
    <p:sldId id="301" r:id="rId14"/>
    <p:sldId id="302" r:id="rId15"/>
    <p:sldId id="303" r:id="rId16"/>
    <p:sldId id="267" r:id="rId17"/>
    <p:sldId id="317" r:id="rId18"/>
    <p:sldId id="314" r:id="rId19"/>
    <p:sldId id="304" r:id="rId20"/>
    <p:sldId id="305" r:id="rId21"/>
    <p:sldId id="315" r:id="rId22"/>
    <p:sldId id="316" r:id="rId23"/>
    <p:sldId id="278" r:id="rId24"/>
    <p:sldId id="279" r:id="rId25"/>
    <p:sldId id="280" r:id="rId26"/>
  </p:sldIdLst>
  <p:sldSz cx="9144000" cy="6858000" type="screen4x3"/>
  <p:notesSz cx="6858000" cy="9144000"/>
  <p:custDataLst>
    <p:tags r:id="rId29"/>
  </p:custDataLst>
  <p:defaultTextStyle>
    <a:defPPr>
      <a:defRPr lang="en-US"/>
    </a:defPPr>
    <a:lvl1pPr algn="l" rtl="0" eaLnBrk="0" fontAlgn="base" hangingPunct="0">
      <a:spcBef>
        <a:spcPct val="0"/>
      </a:spcBef>
      <a:spcAft>
        <a:spcPct val="0"/>
      </a:spcAft>
      <a:defRPr kern="1200">
        <a:solidFill>
          <a:schemeClr val="tx1"/>
        </a:solidFill>
        <a:latin typeface="Tahoma" pitchFamily="34" charset="0"/>
        <a:ea typeface="+mn-ea"/>
        <a:cs typeface="+mn-cs"/>
      </a:defRPr>
    </a:lvl1pPr>
    <a:lvl2pPr marL="457200" algn="l" rtl="0" eaLnBrk="0" fontAlgn="base" hangingPunct="0">
      <a:spcBef>
        <a:spcPct val="0"/>
      </a:spcBef>
      <a:spcAft>
        <a:spcPct val="0"/>
      </a:spcAft>
      <a:defRPr kern="1200">
        <a:solidFill>
          <a:schemeClr val="tx1"/>
        </a:solidFill>
        <a:latin typeface="Tahoma" pitchFamily="34" charset="0"/>
        <a:ea typeface="+mn-ea"/>
        <a:cs typeface="+mn-cs"/>
      </a:defRPr>
    </a:lvl2pPr>
    <a:lvl3pPr marL="914400" algn="l" rtl="0" eaLnBrk="0" fontAlgn="base" hangingPunct="0">
      <a:spcBef>
        <a:spcPct val="0"/>
      </a:spcBef>
      <a:spcAft>
        <a:spcPct val="0"/>
      </a:spcAft>
      <a:defRPr kern="1200">
        <a:solidFill>
          <a:schemeClr val="tx1"/>
        </a:solidFill>
        <a:latin typeface="Tahoma" pitchFamily="34" charset="0"/>
        <a:ea typeface="+mn-ea"/>
        <a:cs typeface="+mn-cs"/>
      </a:defRPr>
    </a:lvl3pPr>
    <a:lvl4pPr marL="1371600" algn="l" rtl="0" eaLnBrk="0" fontAlgn="base" hangingPunct="0">
      <a:spcBef>
        <a:spcPct val="0"/>
      </a:spcBef>
      <a:spcAft>
        <a:spcPct val="0"/>
      </a:spcAft>
      <a:defRPr kern="1200">
        <a:solidFill>
          <a:schemeClr val="tx1"/>
        </a:solidFill>
        <a:latin typeface="Tahoma" pitchFamily="34" charset="0"/>
        <a:ea typeface="+mn-ea"/>
        <a:cs typeface="+mn-cs"/>
      </a:defRPr>
    </a:lvl4pPr>
    <a:lvl5pPr marL="1828800" algn="l" rtl="0" eaLnBrk="0" fontAlgn="base" hangingPunct="0">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823" autoAdjust="0"/>
    <p:restoredTop sz="95198" autoAdjust="0"/>
  </p:normalViewPr>
  <p:slideViewPr>
    <p:cSldViewPr>
      <p:cViewPr>
        <p:scale>
          <a:sx n="60" d="100"/>
          <a:sy n="60" d="100"/>
        </p:scale>
        <p:origin x="132" y="654"/>
      </p:cViewPr>
      <p:guideLst>
        <p:guide orient="horz" pos="2160"/>
        <p:guide pos="2880"/>
      </p:guideLst>
    </p:cSldViewPr>
  </p:slideViewPr>
  <p:notesTextViewPr>
    <p:cViewPr>
      <p:scale>
        <a:sx n="100" d="100"/>
        <a:sy n="100" d="100"/>
      </p:scale>
      <p:origin x="0" y="0"/>
    </p:cViewPr>
  </p:notesTextViewPr>
  <p:sorterViewPr>
    <p:cViewPr varScale="1">
      <p:scale>
        <a:sx n="1" d="1"/>
        <a:sy n="1" d="1"/>
      </p:scale>
      <p:origin x="0" y="864"/>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gs" Target="tags/tag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presProps" Target="presProps.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Tahoma" charset="0"/>
              </a:defRPr>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atin typeface="Tahoma" charset="0"/>
              </a:defRPr>
            </a:lvl1pPr>
          </a:lstStyle>
          <a:p>
            <a:pPr>
              <a:defRPr/>
            </a:pPr>
            <a:fld id="{245662F8-D73D-4A20-A183-4CC7EE08648A}" type="datetimeFigureOut">
              <a:rPr lang="en-US"/>
              <a:pPr>
                <a:defRPr/>
              </a:pPr>
              <a:t>7/31/2018</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atin typeface="Tahoma" charset="0"/>
              </a:defRPr>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4C5B88B8-271C-497C-9C31-B767E7CD46E4}" type="slidenum">
              <a:rPr lang="en-US" altLang="en-US"/>
              <a:pPr/>
              <a:t>‹#›</a:t>
            </a:fld>
            <a:endParaRPr lang="en-US" altLang="en-US"/>
          </a:p>
        </p:txBody>
      </p:sp>
    </p:spTree>
    <p:extLst>
      <p:ext uri="{BB962C8B-B14F-4D97-AF65-F5344CB8AC3E}">
        <p14:creationId xmlns:p14="http://schemas.microsoft.com/office/powerpoint/2010/main" val="204352022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29718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en-US"/>
          </a:p>
        </p:txBody>
      </p:sp>
      <p:sp>
        <p:nvSpPr>
          <p:cNvPr id="6147" name="Rectangle 3"/>
          <p:cNvSpPr>
            <a:spLocks noGrp="1" noChangeArrowheads="1"/>
          </p:cNvSpPr>
          <p:nvPr>
            <p:ph type="dt" idx="1"/>
          </p:nvPr>
        </p:nvSpPr>
        <p:spPr bwMode="auto">
          <a:xfrm>
            <a:off x="3884613" y="0"/>
            <a:ext cx="29718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en-US"/>
          </a:p>
        </p:txBody>
      </p:sp>
      <p:sp>
        <p:nvSpPr>
          <p:cNvPr id="307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6149" name="Rectangle 5"/>
          <p:cNvSpPr>
            <a:spLocks noGrp="1" noChangeArrowheads="1"/>
          </p:cNvSpPr>
          <p:nvPr>
            <p:ph type="body" sz="quarter" idx="3"/>
          </p:nvPr>
        </p:nvSpPr>
        <p:spPr bwMode="auto">
          <a:xfrm>
            <a:off x="685800" y="4343400"/>
            <a:ext cx="5486400" cy="4114800"/>
          </a:xfrm>
          <a:prstGeom prst="rect">
            <a:avLst/>
          </a:prstGeom>
          <a:noFill/>
          <a:ln>
            <a:noFill/>
          </a:ln>
          <a:effectLst/>
          <a:ex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150" name="Rectangle 6"/>
          <p:cNvSpPr>
            <a:spLocks noGrp="1" noChangeArrowheads="1"/>
          </p:cNvSpPr>
          <p:nvPr>
            <p:ph type="ftr" sz="quarter" idx="4"/>
          </p:nvPr>
        </p:nvSpPr>
        <p:spPr bwMode="auto">
          <a:xfrm>
            <a:off x="0" y="8685213"/>
            <a:ext cx="2971800" cy="45720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6151" name="Rectangle 7"/>
          <p:cNvSpPr>
            <a:spLocks noGrp="1" noChangeArrowheads="1"/>
          </p:cNvSpPr>
          <p:nvPr>
            <p:ph type="sldNum" sz="quarter" idx="5"/>
          </p:nvPr>
        </p:nvSpPr>
        <p:spPr bwMode="auto">
          <a:xfrm>
            <a:off x="3884613" y="8685213"/>
            <a:ext cx="2971800" cy="45720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lgn="r" eaLnBrk="1" hangingPunct="1">
              <a:defRPr sz="1200">
                <a:latin typeface="Arial" charset="0"/>
              </a:defRPr>
            </a:lvl1pPr>
          </a:lstStyle>
          <a:p>
            <a:fld id="{32BC3E71-F4D0-453E-AD8A-619EA6792A06}" type="slidenum">
              <a:rPr lang="en-US" altLang="en-US"/>
              <a:pPr/>
              <a:t>‹#›</a:t>
            </a:fld>
            <a:endParaRPr lang="en-US" altLang="en-US"/>
          </a:p>
        </p:txBody>
      </p:sp>
    </p:spTree>
    <p:extLst>
      <p:ext uri="{BB962C8B-B14F-4D97-AF65-F5344CB8AC3E}">
        <p14:creationId xmlns:p14="http://schemas.microsoft.com/office/powerpoint/2010/main" val="249964951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a:ln>
            <a:miter lim="800000"/>
            <a:headEnd/>
            <a:tailEnd/>
          </a:ln>
        </p:spPr>
        <p:txBody>
          <a:bodyPr/>
          <a:lstStyle/>
          <a:p>
            <a:fld id="{A729C3DE-08E3-49FD-8AFF-63DD261AF4C8}" type="slidenum">
              <a:rPr lang="en-US" altLang="en-US"/>
              <a:pPr/>
              <a:t>1</a:t>
            </a:fld>
            <a:endParaRPr lang="en-US" altLang="en-US"/>
          </a:p>
        </p:txBody>
      </p:sp>
      <p:sp>
        <p:nvSpPr>
          <p:cNvPr id="6147" name="Rectangle 2"/>
          <p:cNvSpPr>
            <a:spLocks noGrp="1" noRot="1" noChangeAspect="1" noChangeArrowheads="1" noTextEdit="1"/>
          </p:cNvSpPr>
          <p:nvPr>
            <p:ph type="sldImg"/>
          </p:nvPr>
        </p:nvSpPr>
        <p:spPr>
          <a:ln/>
        </p:spPr>
      </p:sp>
      <p:sp>
        <p:nvSpPr>
          <p:cNvPr id="6148" name="Rectangle 3"/>
          <p:cNvSpPr>
            <a:spLocks noGrp="1" noChangeArrowheads="1"/>
          </p:cNvSpPr>
          <p:nvPr>
            <p:ph type="body" idx="1"/>
          </p:nvPr>
        </p:nvSpPr>
        <p:spPr>
          <a:noFill/>
        </p:spPr>
        <p:txBody>
          <a:bodyPr/>
          <a:lstStyle/>
          <a:p>
            <a:pPr eaLnBrk="1" hangingPunct="1"/>
            <a:endParaRPr lang="en-US" altLang="en-US" dirty="0"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ln/>
        </p:spPr>
      </p:sp>
      <p:sp>
        <p:nvSpPr>
          <p:cNvPr id="34819" name="Notes Placeholder 2"/>
          <p:cNvSpPr>
            <a:spLocks noGrp="1"/>
          </p:cNvSpPr>
          <p:nvPr>
            <p:ph type="body" idx="1"/>
          </p:nvPr>
        </p:nvSpPr>
        <p:spPr>
          <a:noFill/>
        </p:spPr>
        <p:txBody>
          <a:bodyPr/>
          <a:lstStyle/>
          <a:p>
            <a:r>
              <a:rPr lang="en-US" altLang="en-US" dirty="0" smtClean="0"/>
              <a:t>Because Admissions Essays typically have a word limit, it’s important for students to have a concise approach in mind for completing their college applications. The first link contains additional tips and suggestions for college application preparation.  </a:t>
            </a:r>
          </a:p>
          <a:p>
            <a:r>
              <a:rPr lang="en-US" altLang="en-US" dirty="0" smtClean="0"/>
              <a:t>	We have also included information on requesting disability accommodations the ACT and SAT.  Start this process EARLY!  It can take as long as 6-8 weeks from the time the information is received by these testing entities to when a student is notified  on whether or not they qualify for the requested accommodations. Communicate this with your guidance counselors, IEP/504 team</a:t>
            </a:r>
            <a:r>
              <a:rPr lang="en-US" altLang="en-US" baseline="0" dirty="0" smtClean="0"/>
              <a:t> </a:t>
            </a:r>
            <a:r>
              <a:rPr lang="en-US" altLang="en-US" dirty="0" smtClean="0"/>
              <a:t>and your parents, this process can be convoluted and time-consuming, so start early if testing accommodations need to be requested.   </a:t>
            </a:r>
          </a:p>
        </p:txBody>
      </p:sp>
      <p:sp>
        <p:nvSpPr>
          <p:cNvPr id="34820" name="Slide Number Placeholder 3"/>
          <p:cNvSpPr>
            <a:spLocks noGrp="1"/>
          </p:cNvSpPr>
          <p:nvPr>
            <p:ph type="sldNum" sz="quarter" idx="5"/>
          </p:nvPr>
        </p:nvSpPr>
        <p:spPr>
          <a:noFill/>
          <a:ln>
            <a:miter lim="800000"/>
            <a:headEnd/>
            <a:tailEnd/>
          </a:ln>
        </p:spPr>
        <p:txBody>
          <a:bodyPr/>
          <a:lstStyle/>
          <a:p>
            <a:pPr defTabSz="912813"/>
            <a:fld id="{DCAC1416-0EBD-4EC4-A43E-987D7EB4B263}" type="slidenum">
              <a:rPr lang="en-US" altLang="en-US">
                <a:latin typeface="Calibri" pitchFamily="34" charset="0"/>
                <a:cs typeface="Arial" charset="0"/>
              </a:rPr>
              <a:pPr defTabSz="912813"/>
              <a:t>15</a:t>
            </a:fld>
            <a:endParaRPr lang="en-US" altLang="en-US">
              <a:latin typeface="Calibri" pitchFamily="34" charset="0"/>
              <a:cs typeface="Arial"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a:ln>
            <a:miter lim="800000"/>
            <a:headEnd/>
            <a:tailEnd/>
          </a:ln>
        </p:spPr>
        <p:txBody>
          <a:bodyPr/>
          <a:lstStyle/>
          <a:p>
            <a:fld id="{0412055D-8025-4F4D-8D29-A31B9E55A1AB}" type="slidenum">
              <a:rPr lang="en-US" altLang="en-US"/>
              <a:pPr/>
              <a:t>16</a:t>
            </a:fld>
            <a:endParaRPr lang="en-US" altLang="en-US"/>
          </a:p>
        </p:txBody>
      </p:sp>
      <p:sp>
        <p:nvSpPr>
          <p:cNvPr id="40963" name="Rectangle 2"/>
          <p:cNvSpPr>
            <a:spLocks noGrp="1" noRot="1" noChangeAspect="1" noChangeArrowheads="1" noTextEdit="1"/>
          </p:cNvSpPr>
          <p:nvPr>
            <p:ph type="sldImg"/>
          </p:nvPr>
        </p:nvSpPr>
        <p:spPr>
          <a:ln/>
        </p:spPr>
      </p:sp>
      <p:sp>
        <p:nvSpPr>
          <p:cNvPr id="40964" name="Rectangle 3"/>
          <p:cNvSpPr>
            <a:spLocks noGrp="1" noChangeArrowheads="1"/>
          </p:cNvSpPr>
          <p:nvPr>
            <p:ph type="body" idx="1"/>
          </p:nvPr>
        </p:nvSpPr>
        <p:spPr>
          <a:noFill/>
        </p:spPr>
        <p:txBody>
          <a:bodyPr/>
          <a:lstStyle/>
          <a:p>
            <a:pPr eaLnBrk="1" hangingPunct="1"/>
            <a:endParaRPr lang="en-US" alt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7"/>
          <p:cNvSpPr>
            <a:spLocks noGrp="1" noChangeArrowheads="1"/>
          </p:cNvSpPr>
          <p:nvPr>
            <p:ph type="sldNum" sz="quarter" idx="5"/>
          </p:nvPr>
        </p:nvSpPr>
        <p:spPr>
          <a:noFill/>
        </p:spPr>
        <p:txBody>
          <a:bodyPr/>
          <a:lstStyle/>
          <a:p>
            <a:fld id="{4B45DA52-7960-4013-8F07-9E770E4C3A6F}" type="slidenum">
              <a:rPr lang="en-US"/>
              <a:pPr/>
              <a:t>17</a:t>
            </a:fld>
            <a:endParaRPr lang="en-US"/>
          </a:p>
        </p:txBody>
      </p:sp>
      <p:sp>
        <p:nvSpPr>
          <p:cNvPr id="45058" name="Rectangle 2"/>
          <p:cNvSpPr>
            <a:spLocks noGrp="1" noRot="1" noChangeAspect="1" noChangeArrowheads="1" noTextEdit="1"/>
          </p:cNvSpPr>
          <p:nvPr>
            <p:ph type="sldImg"/>
          </p:nvPr>
        </p:nvSpPr>
        <p:spPr>
          <a:ln/>
        </p:spPr>
      </p:sp>
      <p:sp>
        <p:nvSpPr>
          <p:cNvPr id="45059" name="Rectangle 3"/>
          <p:cNvSpPr>
            <a:spLocks noGrp="1" noChangeArrowheads="1"/>
          </p:cNvSpPr>
          <p:nvPr>
            <p:ph type="body" idx="1"/>
          </p:nvPr>
        </p:nvSpPr>
        <p:spPr/>
        <p:txBody>
          <a:bodyPr/>
          <a:lstStyle/>
          <a:p>
            <a:pPr eaLnBrk="1" hangingPunct="1"/>
            <a:r>
              <a:rPr lang="en-US" dirty="0" smtClean="0"/>
              <a:t>Overview of university academic and non-academic expectations and for a successful college experience, from a professional and student perspective</a:t>
            </a:r>
            <a:br>
              <a:rPr lang="en-US" dirty="0" smtClean="0"/>
            </a:br>
            <a:endParaRPr lang="en-US" dirty="0"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Rectangle 7"/>
          <p:cNvSpPr>
            <a:spLocks noGrp="1" noChangeArrowheads="1"/>
          </p:cNvSpPr>
          <p:nvPr>
            <p:ph type="sldNum" sz="quarter" idx="5"/>
          </p:nvPr>
        </p:nvSpPr>
        <p:spPr>
          <a:noFill/>
        </p:spPr>
        <p:txBody>
          <a:bodyPr/>
          <a:lstStyle/>
          <a:p>
            <a:fld id="{F440A5A8-5435-4F2D-890F-FC82AEA6301F}" type="slidenum">
              <a:rPr lang="en-US"/>
              <a:pPr/>
              <a:t>18</a:t>
            </a:fld>
            <a:endParaRPr lang="en-US"/>
          </a:p>
        </p:txBody>
      </p:sp>
      <p:sp>
        <p:nvSpPr>
          <p:cNvPr id="48130" name="Rectangle 2"/>
          <p:cNvSpPr>
            <a:spLocks noGrp="1" noRot="1" noChangeAspect="1" noChangeArrowheads="1" noTextEdit="1"/>
          </p:cNvSpPr>
          <p:nvPr>
            <p:ph type="sldImg"/>
          </p:nvPr>
        </p:nvSpPr>
        <p:spPr>
          <a:ln/>
        </p:spPr>
      </p:sp>
      <p:sp>
        <p:nvSpPr>
          <p:cNvPr id="48131" name="Rectangle 3"/>
          <p:cNvSpPr>
            <a:spLocks noGrp="1" noChangeArrowheads="1"/>
          </p:cNvSpPr>
          <p:nvPr>
            <p:ph type="body" idx="1"/>
          </p:nvPr>
        </p:nvSpPr>
        <p:spPr/>
        <p:txBody>
          <a:bodyPr/>
          <a:lstStyle/>
          <a:p>
            <a:pPr eaLnBrk="1" hangingPunct="1"/>
            <a:r>
              <a:rPr lang="en-US" dirty="0" smtClean="0"/>
              <a:t>The other consideration is extra-curricular and non-academic supports when discussing the best school for an individual based on their interests and needs.  Typically students aren’t that involved in extra-curricular activities with peers as there are transportation constraints, or having to deal with hours of homework.  Attending college for anyone is often the catalyst to transition from a child to an adult.  For students with disabilities it actually becomes a transformation not a transition.</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a:ln/>
        </p:spPr>
      </p:sp>
      <p:sp>
        <p:nvSpPr>
          <p:cNvPr id="36867" name="Notes Placeholder 2"/>
          <p:cNvSpPr>
            <a:spLocks noGrp="1"/>
          </p:cNvSpPr>
          <p:nvPr>
            <p:ph type="body" idx="1"/>
          </p:nvPr>
        </p:nvSpPr>
        <p:spPr>
          <a:noFill/>
        </p:spPr>
        <p:txBody>
          <a:bodyPr/>
          <a:lstStyle/>
          <a:p>
            <a:r>
              <a:rPr lang="en-US" altLang="en-US" smtClean="0"/>
              <a:t>As we are all clearly aware, higher education costs continue to increase each year, therefore financial aid assistance is imperative for many students.  There are 4 types of financial aid &lt;list and define.&gt;  </a:t>
            </a:r>
          </a:p>
          <a:p>
            <a:r>
              <a:rPr lang="en-US" altLang="en-US" smtClean="0"/>
              <a:t>	*For students who have severe physical and/or sensory disabilities, there might be opportunities for State Vocational Rehabilitation assistance to cover expenses such as tuition, books, home healthcare services, and assistive technology expenses.  Vocational Rehabilitation offices are located at multiple locations in every state.  </a:t>
            </a:r>
          </a:p>
        </p:txBody>
      </p:sp>
      <p:sp>
        <p:nvSpPr>
          <p:cNvPr id="36868" name="Slide Number Placeholder 3"/>
          <p:cNvSpPr>
            <a:spLocks noGrp="1"/>
          </p:cNvSpPr>
          <p:nvPr>
            <p:ph type="sldNum" sz="quarter" idx="5"/>
          </p:nvPr>
        </p:nvSpPr>
        <p:spPr>
          <a:noFill/>
          <a:ln>
            <a:miter lim="800000"/>
            <a:headEnd/>
            <a:tailEnd/>
          </a:ln>
        </p:spPr>
        <p:txBody>
          <a:bodyPr/>
          <a:lstStyle/>
          <a:p>
            <a:pPr defTabSz="912813"/>
            <a:fld id="{11179091-C8DB-41AD-8D32-7A0255879DB1}" type="slidenum">
              <a:rPr lang="en-US" altLang="en-US">
                <a:latin typeface="Calibri" pitchFamily="34" charset="0"/>
                <a:cs typeface="Arial" charset="0"/>
              </a:rPr>
              <a:pPr defTabSz="912813"/>
              <a:t>19</a:t>
            </a:fld>
            <a:endParaRPr lang="en-US" altLang="en-US">
              <a:latin typeface="Calibri" pitchFamily="34" charset="0"/>
              <a:cs typeface="Arial"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a:ln/>
        </p:spPr>
      </p:sp>
      <p:sp>
        <p:nvSpPr>
          <p:cNvPr id="38915" name="Notes Placeholder 2"/>
          <p:cNvSpPr>
            <a:spLocks noGrp="1"/>
          </p:cNvSpPr>
          <p:nvPr>
            <p:ph type="body" idx="1"/>
          </p:nvPr>
        </p:nvSpPr>
        <p:spPr>
          <a:noFill/>
        </p:spPr>
        <p:txBody>
          <a:bodyPr/>
          <a:lstStyle/>
          <a:p>
            <a:r>
              <a:rPr lang="en-US" altLang="en-US" smtClean="0"/>
              <a:t>Here are 3 websites that can help provide information to students on the financial aid application process and saving for college, a financial aid planning calendar high school seniors, and what questions to ask financial aid officers.</a:t>
            </a:r>
          </a:p>
        </p:txBody>
      </p:sp>
      <p:sp>
        <p:nvSpPr>
          <p:cNvPr id="38916" name="Slide Number Placeholder 3"/>
          <p:cNvSpPr>
            <a:spLocks noGrp="1"/>
          </p:cNvSpPr>
          <p:nvPr>
            <p:ph type="sldNum" sz="quarter" idx="5"/>
          </p:nvPr>
        </p:nvSpPr>
        <p:spPr>
          <a:noFill/>
          <a:ln>
            <a:miter lim="800000"/>
            <a:headEnd/>
            <a:tailEnd/>
          </a:ln>
        </p:spPr>
        <p:txBody>
          <a:bodyPr/>
          <a:lstStyle/>
          <a:p>
            <a:pPr defTabSz="912813"/>
            <a:fld id="{D4E9A325-7FD9-4011-9BEB-EFC349814231}" type="slidenum">
              <a:rPr lang="en-US" altLang="en-US">
                <a:latin typeface="Calibri" pitchFamily="34" charset="0"/>
                <a:cs typeface="Arial" charset="0"/>
              </a:rPr>
              <a:pPr defTabSz="912813"/>
              <a:t>20</a:t>
            </a:fld>
            <a:endParaRPr lang="en-US" altLang="en-US">
              <a:latin typeface="Calibri" pitchFamily="34" charset="0"/>
              <a:cs typeface="Arial"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Rectangle 7"/>
          <p:cNvSpPr>
            <a:spLocks noGrp="1" noChangeArrowheads="1"/>
          </p:cNvSpPr>
          <p:nvPr>
            <p:ph type="sldNum" sz="quarter" idx="5"/>
          </p:nvPr>
        </p:nvSpPr>
        <p:spPr>
          <a:noFill/>
        </p:spPr>
        <p:txBody>
          <a:bodyPr/>
          <a:lstStyle/>
          <a:p>
            <a:fld id="{04DE092A-EDA2-422D-9FAD-20B466B04926}" type="slidenum">
              <a:rPr lang="en-US"/>
              <a:pPr/>
              <a:t>21</a:t>
            </a:fld>
            <a:endParaRPr lang="en-US"/>
          </a:p>
        </p:txBody>
      </p:sp>
      <p:sp>
        <p:nvSpPr>
          <p:cNvPr id="50178" name="Rectangle 2"/>
          <p:cNvSpPr>
            <a:spLocks noGrp="1" noRot="1" noChangeAspect="1" noChangeArrowheads="1" noTextEdit="1"/>
          </p:cNvSpPr>
          <p:nvPr>
            <p:ph type="sldImg"/>
          </p:nvPr>
        </p:nvSpPr>
        <p:spPr>
          <a:ln/>
        </p:spPr>
      </p:sp>
      <p:sp>
        <p:nvSpPr>
          <p:cNvPr id="50179" name="Rectangle 3"/>
          <p:cNvSpPr>
            <a:spLocks noGrp="1" noChangeArrowheads="1"/>
          </p:cNvSpPr>
          <p:nvPr>
            <p:ph type="body" idx="1"/>
          </p:nvPr>
        </p:nvSpPr>
        <p:spPr/>
        <p:txBody>
          <a:bodyPr/>
          <a:lstStyle/>
          <a:p>
            <a:pPr eaLnBrk="1" hangingPunct="1">
              <a:lnSpc>
                <a:spcPct val="80000"/>
              </a:lnSpc>
            </a:pPr>
            <a:r>
              <a:rPr lang="en-US" sz="1000" dirty="0" smtClean="0"/>
              <a:t>It’s important to consider:</a:t>
            </a:r>
          </a:p>
          <a:p>
            <a:pPr eaLnBrk="1" hangingPunct="1">
              <a:lnSpc>
                <a:spcPct val="80000"/>
              </a:lnSpc>
            </a:pPr>
            <a:r>
              <a:rPr lang="en-US" sz="1000" dirty="0" smtClean="0"/>
              <a:t>Special equipment (related to the disability) and its maintenance.</a:t>
            </a:r>
          </a:p>
          <a:p>
            <a:pPr eaLnBrk="1" hangingPunct="1">
              <a:lnSpc>
                <a:spcPct val="80000"/>
              </a:lnSpc>
            </a:pPr>
            <a:r>
              <a:rPr lang="en-US" sz="1000" dirty="0" smtClean="0"/>
              <a:t>Cost of services for personal use such as personal care attendants.</a:t>
            </a:r>
          </a:p>
          <a:p>
            <a:pPr eaLnBrk="1" hangingPunct="1">
              <a:lnSpc>
                <a:spcPct val="80000"/>
              </a:lnSpc>
            </a:pPr>
            <a:r>
              <a:rPr lang="en-US" sz="1000" dirty="0" smtClean="0"/>
              <a:t>Transportation, if traditional means are not accessible.</a:t>
            </a:r>
          </a:p>
          <a:p>
            <a:pPr eaLnBrk="1" hangingPunct="1">
              <a:lnSpc>
                <a:spcPct val="80000"/>
              </a:lnSpc>
            </a:pPr>
            <a:r>
              <a:rPr lang="en-US" sz="1000" dirty="0" smtClean="0"/>
              <a:t>Medical expenses not covered by insurance that relate directly to the individual’s disability.</a:t>
            </a:r>
          </a:p>
          <a:p>
            <a:pPr eaLnBrk="1" hangingPunct="1">
              <a:lnSpc>
                <a:spcPct val="80000"/>
              </a:lnSpc>
            </a:pPr>
            <a:endParaRPr lang="en-US" sz="1000" dirty="0" smtClean="0"/>
          </a:p>
          <a:p>
            <a:pPr eaLnBrk="1" hangingPunct="1">
              <a:lnSpc>
                <a:spcPct val="80000"/>
              </a:lnSpc>
            </a:pPr>
            <a:r>
              <a:rPr lang="en-US" sz="1000" dirty="0" smtClean="0"/>
              <a:t>Students should be sure to inform the aid administrator of disability-related expenses that may previously have been covered by the family budget. These may include food and veterinary bills for service animals, or the cost of recruiting and training personal care attendants.</a:t>
            </a:r>
          </a:p>
          <a:p>
            <a:pPr eaLnBrk="1" hangingPunct="1">
              <a:lnSpc>
                <a:spcPct val="80000"/>
              </a:lnSpc>
            </a:pPr>
            <a:endParaRPr lang="en-US" sz="1000" dirty="0" smtClean="0"/>
          </a:p>
          <a:p>
            <a:pPr eaLnBrk="1" hangingPunct="1">
              <a:lnSpc>
                <a:spcPct val="80000"/>
              </a:lnSpc>
            </a:pPr>
            <a:r>
              <a:rPr lang="en-US" sz="1000" dirty="0" smtClean="0"/>
              <a:t>Leaving home often necessitates the purchase of new or additional equipment that will allow the student to be independent at college. For example, the student’s secondary school may have furnished an adapted computer or other disability-related equipment, but that equipment belongs to and remains at the high school after the student graduates. Students with disabilities should seek assistance from the Office of Disability Support Services and/or the Financial Aid Office to determine disability related expenses.</a:t>
            </a:r>
          </a:p>
          <a:p>
            <a:pPr eaLnBrk="1" hangingPunct="1">
              <a:lnSpc>
                <a:spcPct val="80000"/>
              </a:lnSpc>
            </a:pPr>
            <a:endParaRPr lang="en-US" sz="1000" dirty="0" smtClean="0"/>
          </a:p>
          <a:p>
            <a:pPr eaLnBrk="1" hangingPunct="1">
              <a:lnSpc>
                <a:spcPct val="80000"/>
              </a:lnSpc>
            </a:pPr>
            <a:r>
              <a:rPr lang="en-US" sz="1000" dirty="0" smtClean="0"/>
              <a:t>Once these expenses have been identified, students should provide the financial aid administrator with documentation of any disability-related expense that is necessary to ensure attainment of the student’s educational goal. Where applicable, this documentation should also state the amounts that will be covered by insurance and other assisting agencies. Depending on the institution, documentation may be simply a written statement of explanation by the student or an official statement by a doctor or Vocational Rehabilitation counselor. To be certain of the appropriate documentation, the student should check with the institution’s financial aid office.</a:t>
            </a:r>
          </a:p>
          <a:p>
            <a:pPr eaLnBrk="1" hangingPunct="1">
              <a:lnSpc>
                <a:spcPct val="80000"/>
              </a:lnSpc>
            </a:pPr>
            <a:endParaRPr lang="en-US" sz="1000" dirty="0" smtClean="0"/>
          </a:p>
          <a:p>
            <a:pPr eaLnBrk="1" hangingPunct="1">
              <a:lnSpc>
                <a:spcPct val="80000"/>
              </a:lnSpc>
            </a:pPr>
            <a:r>
              <a:rPr lang="en-US" sz="1000" dirty="0" smtClean="0"/>
              <a:t>By virtue of provisions within the Americans with Disabilities Act (1990) and The</a:t>
            </a:r>
            <a:r>
              <a:rPr lang="en-US" sz="1000" baseline="0" dirty="0" smtClean="0"/>
              <a:t> </a:t>
            </a:r>
            <a:r>
              <a:rPr lang="en-US" sz="1000" dirty="0" smtClean="0"/>
              <a:t>Rehabilitation Act (1973), all public and private postsecondary institutions are required to provide reasonable accommodations for students with documented disabilities who request them.</a:t>
            </a:r>
          </a:p>
          <a:p>
            <a:pPr eaLnBrk="1" hangingPunct="1">
              <a:lnSpc>
                <a:spcPct val="80000"/>
              </a:lnSpc>
            </a:pPr>
            <a:endParaRPr lang="en-US" sz="1000" dirty="0"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Rot="1" noChangeAspect="1" noChangeArrowheads="1" noTextEdit="1"/>
          </p:cNvSpPr>
          <p:nvPr>
            <p:ph type="sldImg"/>
          </p:nvPr>
        </p:nvSpPr>
        <p:spPr>
          <a:ln/>
        </p:spPr>
      </p:sp>
      <p:sp>
        <p:nvSpPr>
          <p:cNvPr id="56323" name="Rectangle 3"/>
          <p:cNvSpPr>
            <a:spLocks noGrp="1" noChangeArrowheads="1"/>
          </p:cNvSpPr>
          <p:nvPr>
            <p:ph type="body" idx="1"/>
          </p:nvPr>
        </p:nvSpPr>
        <p:spPr/>
        <p:txBody>
          <a:bodyPr/>
          <a:lstStyle/>
          <a:p>
            <a:r>
              <a:rPr lang="en-US" dirty="0" smtClean="0"/>
              <a:t> </a:t>
            </a: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a:ln>
            <a:miter lim="800000"/>
            <a:headEnd/>
            <a:tailEnd/>
          </a:ln>
        </p:spPr>
        <p:txBody>
          <a:bodyPr/>
          <a:lstStyle/>
          <a:p>
            <a:fld id="{25FFB76F-3F48-4C7D-8047-3752CE1C7BD4}" type="slidenum">
              <a:rPr lang="en-US" altLang="en-US"/>
              <a:pPr/>
              <a:t>23</a:t>
            </a:fld>
            <a:endParaRPr lang="en-US" altLang="en-US"/>
          </a:p>
        </p:txBody>
      </p:sp>
      <p:sp>
        <p:nvSpPr>
          <p:cNvPr id="43011" name="Rectangle 2"/>
          <p:cNvSpPr>
            <a:spLocks noGrp="1" noRot="1" noChangeAspect="1" noChangeArrowheads="1" noTextEdit="1"/>
          </p:cNvSpPr>
          <p:nvPr>
            <p:ph type="sldImg"/>
          </p:nvPr>
        </p:nvSpPr>
        <p:spPr>
          <a:ln/>
        </p:spPr>
      </p:sp>
      <p:sp>
        <p:nvSpPr>
          <p:cNvPr id="43012" name="Rectangle 3"/>
          <p:cNvSpPr>
            <a:spLocks noGrp="1" noChangeArrowheads="1"/>
          </p:cNvSpPr>
          <p:nvPr>
            <p:ph type="body" idx="1"/>
          </p:nvPr>
        </p:nvSpPr>
        <p:spPr>
          <a:noFill/>
        </p:spPr>
        <p:txBody>
          <a:bodyPr/>
          <a:lstStyle/>
          <a:p>
            <a:pPr eaLnBrk="1" hangingPunct="1"/>
            <a:endParaRPr lang="en-US" alt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a:ln>
            <a:miter lim="800000"/>
            <a:headEnd/>
            <a:tailEnd/>
          </a:ln>
        </p:spPr>
        <p:txBody>
          <a:bodyPr/>
          <a:lstStyle/>
          <a:p>
            <a:fld id="{FB0D8C3E-DE07-4CB4-8A70-E1E281E5C271}" type="slidenum">
              <a:rPr lang="en-US" altLang="en-US"/>
              <a:pPr/>
              <a:t>24</a:t>
            </a:fld>
            <a:endParaRPr lang="en-US" altLang="en-US"/>
          </a:p>
        </p:txBody>
      </p:sp>
      <p:sp>
        <p:nvSpPr>
          <p:cNvPr id="45059" name="Rectangle 2"/>
          <p:cNvSpPr>
            <a:spLocks noGrp="1" noRot="1" noChangeAspect="1" noChangeArrowheads="1" noTextEdit="1"/>
          </p:cNvSpPr>
          <p:nvPr>
            <p:ph type="sldImg"/>
          </p:nvPr>
        </p:nvSpPr>
        <p:spPr>
          <a:ln/>
        </p:spPr>
      </p:sp>
      <p:sp>
        <p:nvSpPr>
          <p:cNvPr id="45060" name="Rectangle 3"/>
          <p:cNvSpPr>
            <a:spLocks noGrp="1" noChangeArrowheads="1"/>
          </p:cNvSpPr>
          <p:nvPr>
            <p:ph type="body" idx="1"/>
          </p:nvPr>
        </p:nvSpPr>
        <p:spPr>
          <a:noFill/>
        </p:spPr>
        <p:txBody>
          <a:bodyPr/>
          <a:lstStyle/>
          <a:p>
            <a:pPr eaLnBrk="1" hangingPunct="1"/>
            <a:endParaRPr lang="en-US" alt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a:ln>
            <a:miter lim="800000"/>
            <a:headEnd/>
            <a:tailEnd/>
          </a:ln>
        </p:spPr>
        <p:txBody>
          <a:bodyPr/>
          <a:lstStyle/>
          <a:p>
            <a:fld id="{37F571A4-37D2-4CA4-93A2-FD9F5F1F3C61}" type="slidenum">
              <a:rPr lang="en-US" altLang="en-US"/>
              <a:pPr/>
              <a:t>2</a:t>
            </a:fld>
            <a:endParaRPr lang="en-US" altLang="en-US"/>
          </a:p>
        </p:txBody>
      </p:sp>
      <p:sp>
        <p:nvSpPr>
          <p:cNvPr id="8195" name="Rectangle 2"/>
          <p:cNvSpPr>
            <a:spLocks noGrp="1" noRot="1" noChangeAspect="1" noChangeArrowheads="1" noTextEdit="1"/>
          </p:cNvSpPr>
          <p:nvPr>
            <p:ph type="sldImg"/>
          </p:nvPr>
        </p:nvSpPr>
        <p:spPr>
          <a:ln/>
        </p:spPr>
      </p:sp>
      <p:sp>
        <p:nvSpPr>
          <p:cNvPr id="8196"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119136458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a:ln>
            <a:miter lim="800000"/>
            <a:headEnd/>
            <a:tailEnd/>
          </a:ln>
        </p:spPr>
        <p:txBody>
          <a:bodyPr/>
          <a:lstStyle/>
          <a:p>
            <a:fld id="{6169FC05-E15A-4E94-8AA2-2858B93E7BD1}" type="slidenum">
              <a:rPr lang="en-US" altLang="en-US"/>
              <a:pPr/>
              <a:t>25</a:t>
            </a:fld>
            <a:endParaRPr lang="en-US" altLang="en-US"/>
          </a:p>
        </p:txBody>
      </p:sp>
      <p:sp>
        <p:nvSpPr>
          <p:cNvPr id="47107" name="Rectangle 2"/>
          <p:cNvSpPr>
            <a:spLocks noGrp="1" noRot="1" noChangeAspect="1" noChangeArrowheads="1" noTextEdit="1"/>
          </p:cNvSpPr>
          <p:nvPr>
            <p:ph type="sldImg"/>
          </p:nvPr>
        </p:nvSpPr>
        <p:spPr>
          <a:ln/>
        </p:spPr>
      </p:sp>
      <p:sp>
        <p:nvSpPr>
          <p:cNvPr id="47108" name="Rectangle 3"/>
          <p:cNvSpPr>
            <a:spLocks noGrp="1" noChangeArrowheads="1"/>
          </p:cNvSpPr>
          <p:nvPr>
            <p:ph type="body" idx="1"/>
          </p:nvPr>
        </p:nvSpPr>
        <p:spPr>
          <a:noFill/>
        </p:spPr>
        <p:txBody>
          <a:bodyPr/>
          <a:lstStyle/>
          <a:p>
            <a:pPr eaLnBrk="1" hangingPunct="1"/>
            <a:endParaRPr lang="en-US" alt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a:ln>
            <a:miter lim="800000"/>
            <a:headEnd/>
            <a:tailEnd/>
          </a:ln>
        </p:spPr>
        <p:txBody>
          <a:bodyPr/>
          <a:lstStyle/>
          <a:p>
            <a:fld id="{C3AD1233-7FF3-436A-826F-DF7C107664CD}" type="slidenum">
              <a:rPr lang="en-US" altLang="en-US"/>
              <a:pPr/>
              <a:t>3</a:t>
            </a:fld>
            <a:endParaRPr lang="en-US" altLang="en-US"/>
          </a:p>
        </p:txBody>
      </p:sp>
      <p:sp>
        <p:nvSpPr>
          <p:cNvPr id="18435" name="Rectangle 2"/>
          <p:cNvSpPr>
            <a:spLocks noGrp="1" noRot="1" noChangeAspect="1" noChangeArrowheads="1" noTextEdit="1"/>
          </p:cNvSpPr>
          <p:nvPr>
            <p:ph type="sldImg"/>
          </p:nvPr>
        </p:nvSpPr>
        <p:spPr>
          <a:ln/>
        </p:spPr>
      </p:sp>
      <p:sp>
        <p:nvSpPr>
          <p:cNvPr id="18436"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4671588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a:ln>
            <a:miter lim="800000"/>
            <a:headEnd/>
            <a:tailEnd/>
          </a:ln>
        </p:spPr>
        <p:txBody>
          <a:bodyPr/>
          <a:lstStyle/>
          <a:p>
            <a:fld id="{E75920EC-4AC4-437E-B9E2-75B1508CA2F9}" type="slidenum">
              <a:rPr lang="en-US" altLang="en-US"/>
              <a:pPr/>
              <a:t>4</a:t>
            </a:fld>
            <a:endParaRPr lang="en-US" altLang="en-US"/>
          </a:p>
        </p:txBody>
      </p:sp>
      <p:sp>
        <p:nvSpPr>
          <p:cNvPr id="20483" name="Rectangle 2"/>
          <p:cNvSpPr>
            <a:spLocks noGrp="1" noRot="1" noChangeAspect="1" noChangeArrowheads="1" noTextEdit="1"/>
          </p:cNvSpPr>
          <p:nvPr>
            <p:ph type="sldImg"/>
          </p:nvPr>
        </p:nvSpPr>
        <p:spPr>
          <a:ln/>
        </p:spPr>
      </p:sp>
      <p:sp>
        <p:nvSpPr>
          <p:cNvPr id="20484"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189657701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a:ln>
            <a:miter lim="800000"/>
            <a:headEnd/>
            <a:tailEnd/>
          </a:ln>
        </p:spPr>
        <p:txBody>
          <a:bodyPr/>
          <a:lstStyle/>
          <a:p>
            <a:fld id="{E75920EC-4AC4-437E-B9E2-75B1508CA2F9}" type="slidenum">
              <a:rPr lang="en-US" altLang="en-US"/>
              <a:pPr/>
              <a:t>5</a:t>
            </a:fld>
            <a:endParaRPr lang="en-US" altLang="en-US"/>
          </a:p>
        </p:txBody>
      </p:sp>
      <p:sp>
        <p:nvSpPr>
          <p:cNvPr id="20483" name="Rectangle 2"/>
          <p:cNvSpPr>
            <a:spLocks noGrp="1" noRot="1" noChangeAspect="1" noChangeArrowheads="1" noTextEdit="1"/>
          </p:cNvSpPr>
          <p:nvPr>
            <p:ph type="sldImg"/>
          </p:nvPr>
        </p:nvSpPr>
        <p:spPr>
          <a:ln/>
        </p:spPr>
      </p:sp>
      <p:sp>
        <p:nvSpPr>
          <p:cNvPr id="20484"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249671879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a:ln>
            <a:miter lim="800000"/>
            <a:headEnd/>
            <a:tailEnd/>
          </a:ln>
        </p:spPr>
        <p:txBody>
          <a:bodyPr/>
          <a:lstStyle/>
          <a:p>
            <a:fld id="{E75920EC-4AC4-437E-B9E2-75B1508CA2F9}" type="slidenum">
              <a:rPr lang="en-US" altLang="en-US"/>
              <a:pPr/>
              <a:t>6</a:t>
            </a:fld>
            <a:endParaRPr lang="en-US" altLang="en-US"/>
          </a:p>
        </p:txBody>
      </p:sp>
      <p:sp>
        <p:nvSpPr>
          <p:cNvPr id="20483" name="Rectangle 2"/>
          <p:cNvSpPr>
            <a:spLocks noGrp="1" noRot="1" noChangeAspect="1" noChangeArrowheads="1" noTextEdit="1"/>
          </p:cNvSpPr>
          <p:nvPr>
            <p:ph type="sldImg"/>
          </p:nvPr>
        </p:nvSpPr>
        <p:spPr>
          <a:ln/>
        </p:spPr>
      </p:sp>
      <p:sp>
        <p:nvSpPr>
          <p:cNvPr id="20484"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402528590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a:ln>
            <a:miter lim="800000"/>
            <a:headEnd/>
            <a:tailEnd/>
          </a:ln>
        </p:spPr>
        <p:txBody>
          <a:bodyPr/>
          <a:lstStyle/>
          <a:p>
            <a:fld id="{E75920EC-4AC4-437E-B9E2-75B1508CA2F9}" type="slidenum">
              <a:rPr lang="en-US" altLang="en-US"/>
              <a:pPr/>
              <a:t>12</a:t>
            </a:fld>
            <a:endParaRPr lang="en-US" altLang="en-US"/>
          </a:p>
        </p:txBody>
      </p:sp>
      <p:sp>
        <p:nvSpPr>
          <p:cNvPr id="20483" name="Rectangle 2"/>
          <p:cNvSpPr>
            <a:spLocks noGrp="1" noRot="1" noChangeAspect="1" noChangeArrowheads="1" noTextEdit="1"/>
          </p:cNvSpPr>
          <p:nvPr>
            <p:ph type="sldImg"/>
          </p:nvPr>
        </p:nvSpPr>
        <p:spPr>
          <a:ln/>
        </p:spPr>
      </p:sp>
      <p:sp>
        <p:nvSpPr>
          <p:cNvPr id="20484" name="Rectangle 3"/>
          <p:cNvSpPr>
            <a:spLocks noGrp="1" noChangeArrowheads="1"/>
          </p:cNvSpPr>
          <p:nvPr>
            <p:ph type="body" idx="1"/>
          </p:nvPr>
        </p:nvSpPr>
        <p:spPr>
          <a:noFill/>
        </p:spPr>
        <p:txBody>
          <a:bodyPr/>
          <a:lstStyle/>
          <a:p>
            <a:pPr eaLnBrk="1" hangingPunct="1"/>
            <a:endParaRPr lang="en-US" alt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ln/>
        </p:spPr>
      </p:sp>
      <p:sp>
        <p:nvSpPr>
          <p:cNvPr id="30723" name="Notes Placeholder 2"/>
          <p:cNvSpPr>
            <a:spLocks noGrp="1"/>
          </p:cNvSpPr>
          <p:nvPr>
            <p:ph type="body" idx="1"/>
          </p:nvPr>
        </p:nvSpPr>
        <p:spPr>
          <a:noFill/>
        </p:spPr>
        <p:txBody>
          <a:bodyPr/>
          <a:lstStyle/>
          <a:p>
            <a:r>
              <a:rPr lang="en-US" altLang="en-US" dirty="0" smtClean="0"/>
              <a:t>When speaking to prospective students and their families when they often ask whether applicants are required to disclose their disability in the admissions process.  Parents also ask whether students with disabilities undergo a different process or are given additional consideration in the admissions process.  The answer is NO. For the far majority of higher education institutions, students with disabilities are held to the SAME admissions standards AND complete the SAME admissions process as any other applicant.    Students CANNOT BE and ARE NOT required to disclose their disability DURING the admissions process.  The time in which considerations for disclosure DURING the admissions process should ONLY be IF a student is borderline or did NOT meet the minimum admissions requirements for a given institution.  For example, if the ACT did not grant a student the proper accommodations, and the student received a 25 and the institution’s minimum ACT score is 26 or 27, then an explanation might be helpful for the admissions people to further understand why a student did not meet the minimum standard.</a:t>
            </a:r>
          </a:p>
        </p:txBody>
      </p:sp>
      <p:sp>
        <p:nvSpPr>
          <p:cNvPr id="30724" name="Slide Number Placeholder 3"/>
          <p:cNvSpPr>
            <a:spLocks noGrp="1"/>
          </p:cNvSpPr>
          <p:nvPr>
            <p:ph type="sldNum" sz="quarter" idx="5"/>
          </p:nvPr>
        </p:nvSpPr>
        <p:spPr>
          <a:noFill/>
          <a:ln>
            <a:miter lim="800000"/>
            <a:headEnd/>
            <a:tailEnd/>
          </a:ln>
        </p:spPr>
        <p:txBody>
          <a:bodyPr/>
          <a:lstStyle/>
          <a:p>
            <a:pPr defTabSz="912813"/>
            <a:fld id="{66FD9D89-F845-45DF-8979-67EF06F82023}" type="slidenum">
              <a:rPr lang="en-US" altLang="en-US">
                <a:latin typeface="Calibri" pitchFamily="34" charset="0"/>
                <a:cs typeface="Arial" charset="0"/>
              </a:rPr>
              <a:pPr defTabSz="912813"/>
              <a:t>13</a:t>
            </a:fld>
            <a:endParaRPr lang="en-US" altLang="en-US">
              <a:latin typeface="Calibri" pitchFamily="34" charset="0"/>
              <a:cs typeface="Arial"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a:ln/>
        </p:spPr>
      </p:sp>
      <p:sp>
        <p:nvSpPr>
          <p:cNvPr id="32771" name="Notes Placeholder 2"/>
          <p:cNvSpPr>
            <a:spLocks noGrp="1"/>
          </p:cNvSpPr>
          <p:nvPr>
            <p:ph type="body" idx="1"/>
          </p:nvPr>
        </p:nvSpPr>
        <p:spPr>
          <a:noFill/>
        </p:spPr>
        <p:txBody>
          <a:bodyPr/>
          <a:lstStyle/>
          <a:p>
            <a:r>
              <a:rPr lang="en-US" altLang="en-US" smtClean="0"/>
              <a:t>IF A STUDENT DECIDES TO DISCLOSE DURING THE ADMISSIONS PROCESS, then students should focus on their STRENGTHS, ACADEMIC INTERESTS, and I recommend that they also make some kind of statement explaining HOW a given institution can BENEFIT their personal LEARNING and DEVELOPMENT.   </a:t>
            </a:r>
          </a:p>
          <a:p>
            <a:r>
              <a:rPr lang="en-US" altLang="en-US" smtClean="0"/>
              <a:t>	*DO NOT send disability documentation with the admissions paperwork!!  This information should be sent to the campus disability services coordinator ONLY ONCE an acceptance is offered and IF the student decides to commit to going to that particular institution.  </a:t>
            </a:r>
          </a:p>
        </p:txBody>
      </p:sp>
      <p:sp>
        <p:nvSpPr>
          <p:cNvPr id="32772" name="Slide Number Placeholder 3"/>
          <p:cNvSpPr>
            <a:spLocks noGrp="1"/>
          </p:cNvSpPr>
          <p:nvPr>
            <p:ph type="sldNum" sz="quarter" idx="5"/>
          </p:nvPr>
        </p:nvSpPr>
        <p:spPr>
          <a:noFill/>
          <a:ln>
            <a:miter lim="800000"/>
            <a:headEnd/>
            <a:tailEnd/>
          </a:ln>
        </p:spPr>
        <p:txBody>
          <a:bodyPr/>
          <a:lstStyle/>
          <a:p>
            <a:pPr defTabSz="912813"/>
            <a:fld id="{D145EE65-408B-4706-B824-B12C57974823}" type="slidenum">
              <a:rPr lang="en-US" altLang="en-US">
                <a:latin typeface="Calibri" pitchFamily="34" charset="0"/>
                <a:cs typeface="Arial" charset="0"/>
              </a:rPr>
              <a:pPr defTabSz="912813"/>
              <a:t>14</a:t>
            </a:fld>
            <a:endParaRPr lang="en-US" altLang="en-US">
              <a:latin typeface="Calibri" pitchFamily="34" charset="0"/>
              <a:cs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1422400"/>
            <a:ext cx="9147175" cy="5435600"/>
            <a:chOff x="0" y="896"/>
            <a:chExt cx="5762" cy="3424"/>
          </a:xfrm>
        </p:grpSpPr>
        <p:grpSp>
          <p:nvGrpSpPr>
            <p:cNvPr id="5" name="Group 3"/>
            <p:cNvGrpSpPr>
              <a:grpSpLocks/>
            </p:cNvGrpSpPr>
            <p:nvPr userDrawn="1"/>
          </p:nvGrpSpPr>
          <p:grpSpPr bwMode="auto">
            <a:xfrm>
              <a:off x="20" y="896"/>
              <a:ext cx="5742" cy="3424"/>
              <a:chOff x="20" y="896"/>
              <a:chExt cx="5742" cy="3424"/>
            </a:xfrm>
          </p:grpSpPr>
          <p:sp>
            <p:nvSpPr>
              <p:cNvPr id="142" name="Freeform 4"/>
              <p:cNvSpPr>
                <a:spLocks/>
              </p:cNvSpPr>
              <p:nvPr userDrawn="1"/>
            </p:nvSpPr>
            <p:spPr bwMode="hidden">
              <a:xfrm>
                <a:off x="1399" y="1116"/>
                <a:ext cx="2815" cy="2110"/>
              </a:xfrm>
              <a:custGeom>
                <a:avLst/>
                <a:gdLst>
                  <a:gd name="T0" fmla="*/ 950 w 2815"/>
                  <a:gd name="T1" fmla="*/ 85 h 2110"/>
                  <a:gd name="T2" fmla="*/ 628 w 2815"/>
                  <a:gd name="T3" fmla="*/ 438 h 2110"/>
                  <a:gd name="T4" fmla="*/ 66 w 2815"/>
                  <a:gd name="T5" fmla="*/ 471 h 2110"/>
                  <a:gd name="T6" fmla="*/ 0 w 2815"/>
                  <a:gd name="T7" fmla="*/ 627 h 2110"/>
                  <a:gd name="T8" fmla="*/ 372 w 2815"/>
                  <a:gd name="T9" fmla="*/ 1026 h 2110"/>
                  <a:gd name="T10" fmla="*/ 611 w 2815"/>
                  <a:gd name="T11" fmla="*/ 902 h 2110"/>
                  <a:gd name="T12" fmla="*/ 992 w 2815"/>
                  <a:gd name="T13" fmla="*/ 1085 h 2110"/>
                  <a:gd name="T14" fmla="*/ 1116 w 2815"/>
                  <a:gd name="T15" fmla="*/ 1339 h 2110"/>
                  <a:gd name="T16" fmla="*/ 1083 w 2815"/>
                  <a:gd name="T17" fmla="*/ 1450 h 2110"/>
                  <a:gd name="T18" fmla="*/ 1124 w 2815"/>
                  <a:gd name="T19" fmla="*/ 1659 h 2110"/>
                  <a:gd name="T20" fmla="*/ 1149 w 2815"/>
                  <a:gd name="T21" fmla="*/ 1999 h 2110"/>
                  <a:gd name="T22" fmla="*/ 1463 w 2815"/>
                  <a:gd name="T23" fmla="*/ 2110 h 2110"/>
                  <a:gd name="T24" fmla="*/ 1686 w 2815"/>
                  <a:gd name="T25" fmla="*/ 2025 h 2110"/>
                  <a:gd name="T26" fmla="*/ 1603 w 2815"/>
                  <a:gd name="T27" fmla="*/ 1777 h 2110"/>
                  <a:gd name="T28" fmla="*/ 1991 w 2815"/>
                  <a:gd name="T29" fmla="*/ 1555 h 2110"/>
                  <a:gd name="T30" fmla="*/ 2281 w 2815"/>
                  <a:gd name="T31" fmla="*/ 1542 h 2110"/>
                  <a:gd name="T32" fmla="*/ 2446 w 2815"/>
                  <a:gd name="T33" fmla="*/ 1359 h 2110"/>
                  <a:gd name="T34" fmla="*/ 2361 w 2815"/>
                  <a:gd name="T35" fmla="*/ 1001 h 2110"/>
                  <a:gd name="T36" fmla="*/ 2606 w 2815"/>
                  <a:gd name="T37" fmla="*/ 893 h 2110"/>
                  <a:gd name="T38" fmla="*/ 2815 w 2815"/>
                  <a:gd name="T39" fmla="*/ 454 h 2110"/>
                  <a:gd name="T40" fmla="*/ 2518 w 2815"/>
                  <a:gd name="T41" fmla="*/ 0 h 2110"/>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2815" h="2110">
                    <a:moveTo>
                      <a:pt x="950" y="85"/>
                    </a:moveTo>
                    <a:lnTo>
                      <a:pt x="628" y="438"/>
                    </a:lnTo>
                    <a:lnTo>
                      <a:pt x="66" y="471"/>
                    </a:lnTo>
                    <a:lnTo>
                      <a:pt x="0" y="627"/>
                    </a:lnTo>
                    <a:lnTo>
                      <a:pt x="372" y="1026"/>
                    </a:lnTo>
                    <a:lnTo>
                      <a:pt x="611" y="902"/>
                    </a:lnTo>
                    <a:lnTo>
                      <a:pt x="992" y="1085"/>
                    </a:lnTo>
                    <a:lnTo>
                      <a:pt x="1116" y="1339"/>
                    </a:lnTo>
                    <a:lnTo>
                      <a:pt x="1083" y="1450"/>
                    </a:lnTo>
                    <a:lnTo>
                      <a:pt x="1124" y="1659"/>
                    </a:lnTo>
                    <a:lnTo>
                      <a:pt x="1149" y="1999"/>
                    </a:lnTo>
                    <a:lnTo>
                      <a:pt x="1463" y="2110"/>
                    </a:lnTo>
                    <a:lnTo>
                      <a:pt x="1686" y="2025"/>
                    </a:lnTo>
                    <a:lnTo>
                      <a:pt x="1603" y="1777"/>
                    </a:lnTo>
                    <a:lnTo>
                      <a:pt x="1991" y="1555"/>
                    </a:lnTo>
                    <a:lnTo>
                      <a:pt x="2281" y="1542"/>
                    </a:lnTo>
                    <a:lnTo>
                      <a:pt x="2446" y="1359"/>
                    </a:lnTo>
                    <a:lnTo>
                      <a:pt x="2361" y="1001"/>
                    </a:lnTo>
                    <a:lnTo>
                      <a:pt x="2606" y="893"/>
                    </a:lnTo>
                    <a:lnTo>
                      <a:pt x="2815" y="454"/>
                    </a:lnTo>
                    <a:lnTo>
                      <a:pt x="2518" y="0"/>
                    </a:lnTo>
                  </a:path>
                </a:pathLst>
              </a:custGeom>
              <a:noFill/>
              <a:ln w="15240" cap="flat" cmpd="sng">
                <a:solidFill>
                  <a:schemeClr val="bg2"/>
                </a:solidFill>
                <a:prstDash val="solid"/>
                <a:round/>
                <a:headEnd type="none" w="med" len="med"/>
                <a:tailEnd type="none" w="med" len="med"/>
              </a:ln>
            </p:spPr>
            <p:txBody>
              <a:bodyPr/>
              <a:lstStyle/>
              <a:p>
                <a:endParaRPr lang="en-US"/>
              </a:p>
            </p:txBody>
          </p:sp>
          <p:sp>
            <p:nvSpPr>
              <p:cNvPr id="143" name="Freeform 5"/>
              <p:cNvSpPr>
                <a:spLocks/>
              </p:cNvSpPr>
              <p:nvPr userDrawn="1"/>
            </p:nvSpPr>
            <p:spPr bwMode="hidden">
              <a:xfrm>
                <a:off x="672" y="1116"/>
                <a:ext cx="3966" cy="2366"/>
              </a:xfrm>
              <a:custGeom>
                <a:avLst/>
                <a:gdLst>
                  <a:gd name="T0" fmla="*/ 1423 w 3966"/>
                  <a:gd name="T1" fmla="*/ 65 h 2366"/>
                  <a:gd name="T2" fmla="*/ 1148 w 3966"/>
                  <a:gd name="T3" fmla="*/ 262 h 2366"/>
                  <a:gd name="T4" fmla="*/ 934 w 3966"/>
                  <a:gd name="T5" fmla="*/ 216 h 2366"/>
                  <a:gd name="T6" fmla="*/ 529 w 3966"/>
                  <a:gd name="T7" fmla="*/ 314 h 2366"/>
                  <a:gd name="T8" fmla="*/ 174 w 3966"/>
                  <a:gd name="T9" fmla="*/ 327 h 2366"/>
                  <a:gd name="T10" fmla="*/ 0 w 3966"/>
                  <a:gd name="T11" fmla="*/ 628 h 2366"/>
                  <a:gd name="T12" fmla="*/ 91 w 3966"/>
                  <a:gd name="T13" fmla="*/ 726 h 2366"/>
                  <a:gd name="T14" fmla="*/ 231 w 3966"/>
                  <a:gd name="T15" fmla="*/ 654 h 2366"/>
                  <a:gd name="T16" fmla="*/ 430 w 3966"/>
                  <a:gd name="T17" fmla="*/ 687 h 2366"/>
                  <a:gd name="T18" fmla="*/ 504 w 3966"/>
                  <a:gd name="T19" fmla="*/ 850 h 2366"/>
                  <a:gd name="T20" fmla="*/ 347 w 3966"/>
                  <a:gd name="T21" fmla="*/ 1020 h 2366"/>
                  <a:gd name="T22" fmla="*/ 529 w 3966"/>
                  <a:gd name="T23" fmla="*/ 1144 h 2366"/>
                  <a:gd name="T24" fmla="*/ 727 w 3966"/>
                  <a:gd name="T25" fmla="*/ 1105 h 2366"/>
                  <a:gd name="T26" fmla="*/ 901 w 3966"/>
                  <a:gd name="T27" fmla="*/ 1216 h 2366"/>
                  <a:gd name="T28" fmla="*/ 1256 w 3966"/>
                  <a:gd name="T29" fmla="*/ 1229 h 2366"/>
                  <a:gd name="T30" fmla="*/ 1611 w 3966"/>
                  <a:gd name="T31" fmla="*/ 1425 h 2366"/>
                  <a:gd name="T32" fmla="*/ 1694 w 3966"/>
                  <a:gd name="T33" fmla="*/ 1673 h 2366"/>
                  <a:gd name="T34" fmla="*/ 1619 w 3966"/>
                  <a:gd name="T35" fmla="*/ 2118 h 2366"/>
                  <a:gd name="T36" fmla="*/ 1694 w 3966"/>
                  <a:gd name="T37" fmla="*/ 2268 h 2366"/>
                  <a:gd name="T38" fmla="*/ 2132 w 3966"/>
                  <a:gd name="T39" fmla="*/ 2242 h 2366"/>
                  <a:gd name="T40" fmla="*/ 2289 w 3966"/>
                  <a:gd name="T41" fmla="*/ 2366 h 2366"/>
                  <a:gd name="T42" fmla="*/ 2594 w 3966"/>
                  <a:gd name="T43" fmla="*/ 2046 h 2366"/>
                  <a:gd name="T44" fmla="*/ 2537 w 3966"/>
                  <a:gd name="T45" fmla="*/ 1817 h 2366"/>
                  <a:gd name="T46" fmla="*/ 2818 w 3966"/>
                  <a:gd name="T47" fmla="*/ 1673 h 2366"/>
                  <a:gd name="T48" fmla="*/ 3016 w 3966"/>
                  <a:gd name="T49" fmla="*/ 1719 h 2366"/>
                  <a:gd name="T50" fmla="*/ 3280 w 3966"/>
                  <a:gd name="T51" fmla="*/ 1615 h 2366"/>
                  <a:gd name="T52" fmla="*/ 3405 w 3966"/>
                  <a:gd name="T53" fmla="*/ 1174 h 2366"/>
                  <a:gd name="T54" fmla="*/ 3643 w 3966"/>
                  <a:gd name="T55" fmla="*/ 922 h 2366"/>
                  <a:gd name="T56" fmla="*/ 3966 w 3966"/>
                  <a:gd name="T57" fmla="*/ 896 h 2366"/>
                  <a:gd name="T58" fmla="*/ 3908 w 3966"/>
                  <a:gd name="T59" fmla="*/ 733 h 2366"/>
                  <a:gd name="T60" fmla="*/ 3669 w 3966"/>
                  <a:gd name="T61" fmla="*/ 563 h 2366"/>
                  <a:gd name="T62" fmla="*/ 3817 w 3966"/>
                  <a:gd name="T63" fmla="*/ 210 h 2366"/>
                  <a:gd name="T64" fmla="*/ 3590 w 3966"/>
                  <a:gd name="T65" fmla="*/ 0 h 236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3966" h="2366">
                    <a:moveTo>
                      <a:pt x="1423" y="65"/>
                    </a:moveTo>
                    <a:lnTo>
                      <a:pt x="1148" y="262"/>
                    </a:lnTo>
                    <a:lnTo>
                      <a:pt x="934" y="216"/>
                    </a:lnTo>
                    <a:lnTo>
                      <a:pt x="529" y="314"/>
                    </a:lnTo>
                    <a:lnTo>
                      <a:pt x="174" y="327"/>
                    </a:lnTo>
                    <a:lnTo>
                      <a:pt x="0" y="628"/>
                    </a:lnTo>
                    <a:lnTo>
                      <a:pt x="91" y="726"/>
                    </a:lnTo>
                    <a:lnTo>
                      <a:pt x="231" y="654"/>
                    </a:lnTo>
                    <a:lnTo>
                      <a:pt x="430" y="687"/>
                    </a:lnTo>
                    <a:lnTo>
                      <a:pt x="504" y="850"/>
                    </a:lnTo>
                    <a:lnTo>
                      <a:pt x="347" y="1020"/>
                    </a:lnTo>
                    <a:lnTo>
                      <a:pt x="529" y="1144"/>
                    </a:lnTo>
                    <a:lnTo>
                      <a:pt x="727" y="1105"/>
                    </a:lnTo>
                    <a:lnTo>
                      <a:pt x="901" y="1216"/>
                    </a:lnTo>
                    <a:lnTo>
                      <a:pt x="1256" y="1229"/>
                    </a:lnTo>
                    <a:lnTo>
                      <a:pt x="1611" y="1425"/>
                    </a:lnTo>
                    <a:lnTo>
                      <a:pt x="1694" y="1673"/>
                    </a:lnTo>
                    <a:lnTo>
                      <a:pt x="1619" y="2118"/>
                    </a:lnTo>
                    <a:lnTo>
                      <a:pt x="1694" y="2268"/>
                    </a:lnTo>
                    <a:lnTo>
                      <a:pt x="2132" y="2242"/>
                    </a:lnTo>
                    <a:lnTo>
                      <a:pt x="2289" y="2366"/>
                    </a:lnTo>
                    <a:lnTo>
                      <a:pt x="2594" y="2046"/>
                    </a:lnTo>
                    <a:lnTo>
                      <a:pt x="2537" y="1817"/>
                    </a:lnTo>
                    <a:lnTo>
                      <a:pt x="2818" y="1673"/>
                    </a:lnTo>
                    <a:lnTo>
                      <a:pt x="3016" y="1719"/>
                    </a:lnTo>
                    <a:lnTo>
                      <a:pt x="3280" y="1615"/>
                    </a:lnTo>
                    <a:lnTo>
                      <a:pt x="3405" y="1174"/>
                    </a:lnTo>
                    <a:lnTo>
                      <a:pt x="3643" y="922"/>
                    </a:lnTo>
                    <a:lnTo>
                      <a:pt x="3966" y="896"/>
                    </a:lnTo>
                    <a:lnTo>
                      <a:pt x="3908" y="733"/>
                    </a:lnTo>
                    <a:lnTo>
                      <a:pt x="3669" y="563"/>
                    </a:lnTo>
                    <a:lnTo>
                      <a:pt x="3817" y="210"/>
                    </a:lnTo>
                    <a:lnTo>
                      <a:pt x="3590" y="0"/>
                    </a:lnTo>
                  </a:path>
                </a:pathLst>
              </a:custGeom>
              <a:noFill/>
              <a:ln w="16510" cap="flat" cmpd="sng">
                <a:solidFill>
                  <a:schemeClr val="bg2"/>
                </a:solidFill>
                <a:prstDash val="solid"/>
                <a:round/>
                <a:headEnd type="none" w="med" len="med"/>
                <a:tailEnd type="none" w="med" len="med"/>
              </a:ln>
            </p:spPr>
            <p:txBody>
              <a:bodyPr/>
              <a:lstStyle/>
              <a:p>
                <a:endParaRPr lang="en-US"/>
              </a:p>
            </p:txBody>
          </p:sp>
          <p:sp>
            <p:nvSpPr>
              <p:cNvPr id="144" name="Freeform 6"/>
              <p:cNvSpPr>
                <a:spLocks/>
              </p:cNvSpPr>
              <p:nvPr userDrawn="1"/>
            </p:nvSpPr>
            <p:spPr bwMode="hidden">
              <a:xfrm>
                <a:off x="20" y="1069"/>
                <a:ext cx="5732" cy="3107"/>
              </a:xfrm>
              <a:custGeom>
                <a:avLst/>
                <a:gdLst>
                  <a:gd name="T0" fmla="*/ 81 w 5732"/>
                  <a:gd name="T1" fmla="*/ 0 h 3107"/>
                  <a:gd name="T2" fmla="*/ 133 w 5732"/>
                  <a:gd name="T3" fmla="*/ 328 h 3107"/>
                  <a:gd name="T4" fmla="*/ 0 w 5732"/>
                  <a:gd name="T5" fmla="*/ 666 h 3107"/>
                  <a:gd name="T6" fmla="*/ 83 w 5732"/>
                  <a:gd name="T7" fmla="*/ 1221 h 3107"/>
                  <a:gd name="T8" fmla="*/ 413 w 5732"/>
                  <a:gd name="T9" fmla="*/ 1515 h 3107"/>
                  <a:gd name="T10" fmla="*/ 881 w 5732"/>
                  <a:gd name="T11" fmla="*/ 1700 h 3107"/>
                  <a:gd name="T12" fmla="*/ 1440 w 5732"/>
                  <a:gd name="T13" fmla="*/ 1651 h 3107"/>
                  <a:gd name="T14" fmla="*/ 1755 w 5732"/>
                  <a:gd name="T15" fmla="*/ 1940 h 3107"/>
                  <a:gd name="T16" fmla="*/ 1653 w 5732"/>
                  <a:gd name="T17" fmla="*/ 2126 h 3107"/>
                  <a:gd name="T18" fmla="*/ 1136 w 5732"/>
                  <a:gd name="T19" fmla="*/ 2142 h 3107"/>
                  <a:gd name="T20" fmla="*/ 911 w 5732"/>
                  <a:gd name="T21" fmla="*/ 2021 h 3107"/>
                  <a:gd name="T22" fmla="*/ 739 w 5732"/>
                  <a:gd name="T23" fmla="*/ 2142 h 3107"/>
                  <a:gd name="T24" fmla="*/ 954 w 5732"/>
                  <a:gd name="T25" fmla="*/ 2524 h 3107"/>
                  <a:gd name="T26" fmla="*/ 973 w 5732"/>
                  <a:gd name="T27" fmla="*/ 2905 h 3107"/>
                  <a:gd name="T28" fmla="*/ 1511 w 5732"/>
                  <a:gd name="T29" fmla="*/ 3107 h 3107"/>
                  <a:gd name="T30" fmla="*/ 1644 w 5732"/>
                  <a:gd name="T31" fmla="*/ 2922 h 3107"/>
                  <a:gd name="T32" fmla="*/ 2077 w 5732"/>
                  <a:gd name="T33" fmla="*/ 2797 h 3107"/>
                  <a:gd name="T34" fmla="*/ 2610 w 5732"/>
                  <a:gd name="T35" fmla="*/ 2962 h 3107"/>
                  <a:gd name="T36" fmla="*/ 3222 w 5732"/>
                  <a:gd name="T37" fmla="*/ 2812 h 3107"/>
                  <a:gd name="T38" fmla="*/ 3443 w 5732"/>
                  <a:gd name="T39" fmla="*/ 2922 h 3107"/>
                  <a:gd name="T40" fmla="*/ 3861 w 5732"/>
                  <a:gd name="T41" fmla="*/ 2648 h 3107"/>
                  <a:gd name="T42" fmla="*/ 4125 w 5732"/>
                  <a:gd name="T43" fmla="*/ 2311 h 3107"/>
                  <a:gd name="T44" fmla="*/ 4369 w 5732"/>
                  <a:gd name="T45" fmla="*/ 2318 h 3107"/>
                  <a:gd name="T46" fmla="*/ 4554 w 5732"/>
                  <a:gd name="T47" fmla="*/ 2445 h 3107"/>
                  <a:gd name="T48" fmla="*/ 5015 w 5732"/>
                  <a:gd name="T49" fmla="*/ 2142 h 3107"/>
                  <a:gd name="T50" fmla="*/ 5404 w 5732"/>
                  <a:gd name="T51" fmla="*/ 2185 h 3107"/>
                  <a:gd name="T52" fmla="*/ 5732 w 5732"/>
                  <a:gd name="T53" fmla="*/ 2069 h 3107"/>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0" t="0" r="r" b="b"/>
                <a:pathLst>
                  <a:path w="5732" h="3107">
                    <a:moveTo>
                      <a:pt x="81" y="0"/>
                    </a:moveTo>
                    <a:lnTo>
                      <a:pt x="133" y="328"/>
                    </a:lnTo>
                    <a:lnTo>
                      <a:pt x="0" y="666"/>
                    </a:lnTo>
                    <a:lnTo>
                      <a:pt x="83" y="1221"/>
                    </a:lnTo>
                    <a:lnTo>
                      <a:pt x="413" y="1515"/>
                    </a:lnTo>
                    <a:lnTo>
                      <a:pt x="881" y="1700"/>
                    </a:lnTo>
                    <a:lnTo>
                      <a:pt x="1440" y="1651"/>
                    </a:lnTo>
                    <a:lnTo>
                      <a:pt x="1755" y="1940"/>
                    </a:lnTo>
                    <a:lnTo>
                      <a:pt x="1653" y="2126"/>
                    </a:lnTo>
                    <a:lnTo>
                      <a:pt x="1136" y="2142"/>
                    </a:lnTo>
                    <a:lnTo>
                      <a:pt x="911" y="2021"/>
                    </a:lnTo>
                    <a:lnTo>
                      <a:pt x="739" y="2142"/>
                    </a:lnTo>
                    <a:lnTo>
                      <a:pt x="954" y="2524"/>
                    </a:lnTo>
                    <a:lnTo>
                      <a:pt x="973" y="2905"/>
                    </a:lnTo>
                    <a:lnTo>
                      <a:pt x="1511" y="3107"/>
                    </a:lnTo>
                    <a:lnTo>
                      <a:pt x="1644" y="2922"/>
                    </a:lnTo>
                    <a:lnTo>
                      <a:pt x="2077" y="2797"/>
                    </a:lnTo>
                    <a:lnTo>
                      <a:pt x="2610" y="2962"/>
                    </a:lnTo>
                    <a:lnTo>
                      <a:pt x="3222" y="2812"/>
                    </a:lnTo>
                    <a:lnTo>
                      <a:pt x="3443" y="2922"/>
                    </a:lnTo>
                    <a:lnTo>
                      <a:pt x="3861" y="2648"/>
                    </a:lnTo>
                    <a:lnTo>
                      <a:pt x="4125" y="2311"/>
                    </a:lnTo>
                    <a:lnTo>
                      <a:pt x="4369" y="2318"/>
                    </a:lnTo>
                    <a:lnTo>
                      <a:pt x="4554" y="2445"/>
                    </a:lnTo>
                    <a:lnTo>
                      <a:pt x="5015" y="2142"/>
                    </a:lnTo>
                    <a:lnTo>
                      <a:pt x="5404" y="2185"/>
                    </a:lnTo>
                    <a:lnTo>
                      <a:pt x="5732" y="2069"/>
                    </a:lnTo>
                  </a:path>
                </a:pathLst>
              </a:custGeom>
              <a:noFill/>
              <a:ln w="16510" cap="flat" cmpd="sng">
                <a:solidFill>
                  <a:schemeClr val="bg2"/>
                </a:solidFill>
                <a:prstDash val="solid"/>
                <a:round/>
                <a:headEnd type="none" w="med" len="med"/>
                <a:tailEnd type="none" w="med" len="med"/>
              </a:ln>
            </p:spPr>
            <p:txBody>
              <a:bodyPr/>
              <a:lstStyle/>
              <a:p>
                <a:endParaRPr lang="en-US"/>
              </a:p>
            </p:txBody>
          </p:sp>
          <p:sp>
            <p:nvSpPr>
              <p:cNvPr id="145" name="Freeform 7"/>
              <p:cNvSpPr>
                <a:spLocks/>
              </p:cNvSpPr>
              <p:nvPr userDrawn="1"/>
            </p:nvSpPr>
            <p:spPr bwMode="hidden">
              <a:xfrm>
                <a:off x="242" y="1145"/>
                <a:ext cx="5512" cy="2760"/>
              </a:xfrm>
              <a:custGeom>
                <a:avLst/>
                <a:gdLst>
                  <a:gd name="T0" fmla="*/ 240 w 5512"/>
                  <a:gd name="T1" fmla="*/ 0 h 2760"/>
                  <a:gd name="T2" fmla="*/ 0 w 5512"/>
                  <a:gd name="T3" fmla="*/ 336 h 2760"/>
                  <a:gd name="T4" fmla="*/ 82 w 5512"/>
                  <a:gd name="T5" fmla="*/ 821 h 2760"/>
                  <a:gd name="T6" fmla="*/ 243 w 5512"/>
                  <a:gd name="T7" fmla="*/ 873 h 2760"/>
                  <a:gd name="T8" fmla="*/ 473 w 5512"/>
                  <a:gd name="T9" fmla="*/ 1087 h 2760"/>
                  <a:gd name="T10" fmla="*/ 557 w 5512"/>
                  <a:gd name="T11" fmla="*/ 1441 h 2760"/>
                  <a:gd name="T12" fmla="*/ 839 w 5512"/>
                  <a:gd name="T13" fmla="*/ 1499 h 2760"/>
                  <a:gd name="T14" fmla="*/ 1258 w 5512"/>
                  <a:gd name="T15" fmla="*/ 1349 h 2760"/>
                  <a:gd name="T16" fmla="*/ 1307 w 5512"/>
                  <a:gd name="T17" fmla="*/ 1493 h 2760"/>
                  <a:gd name="T18" fmla="*/ 1621 w 5512"/>
                  <a:gd name="T19" fmla="*/ 1513 h 2760"/>
                  <a:gd name="T20" fmla="*/ 1862 w 5512"/>
                  <a:gd name="T21" fmla="*/ 1865 h 2760"/>
                  <a:gd name="T22" fmla="*/ 1668 w 5512"/>
                  <a:gd name="T23" fmla="*/ 2166 h 2760"/>
                  <a:gd name="T24" fmla="*/ 1308 w 5512"/>
                  <a:gd name="T25" fmla="*/ 2217 h 2760"/>
                  <a:gd name="T26" fmla="*/ 992 w 5512"/>
                  <a:gd name="T27" fmla="*/ 2172 h 2760"/>
                  <a:gd name="T28" fmla="*/ 903 w 5512"/>
                  <a:gd name="T29" fmla="*/ 2244 h 2760"/>
                  <a:gd name="T30" fmla="*/ 1008 w 5512"/>
                  <a:gd name="T31" fmla="*/ 2415 h 2760"/>
                  <a:gd name="T32" fmla="*/ 992 w 5512"/>
                  <a:gd name="T33" fmla="*/ 2538 h 2760"/>
                  <a:gd name="T34" fmla="*/ 1137 w 5512"/>
                  <a:gd name="T35" fmla="*/ 2760 h 2760"/>
                  <a:gd name="T36" fmla="*/ 1661 w 5512"/>
                  <a:gd name="T37" fmla="*/ 2623 h 2760"/>
                  <a:gd name="T38" fmla="*/ 1725 w 5512"/>
                  <a:gd name="T39" fmla="*/ 2492 h 2760"/>
                  <a:gd name="T40" fmla="*/ 1895 w 5512"/>
                  <a:gd name="T41" fmla="*/ 2551 h 2760"/>
                  <a:gd name="T42" fmla="*/ 2338 w 5512"/>
                  <a:gd name="T43" fmla="*/ 2448 h 2760"/>
                  <a:gd name="T44" fmla="*/ 2443 w 5512"/>
                  <a:gd name="T45" fmla="*/ 2714 h 2760"/>
                  <a:gd name="T46" fmla="*/ 2870 w 5512"/>
                  <a:gd name="T47" fmla="*/ 2541 h 2760"/>
                  <a:gd name="T48" fmla="*/ 3264 w 5512"/>
                  <a:gd name="T49" fmla="*/ 2591 h 2760"/>
                  <a:gd name="T50" fmla="*/ 3522 w 5512"/>
                  <a:gd name="T51" fmla="*/ 2427 h 2760"/>
                  <a:gd name="T52" fmla="*/ 3594 w 5512"/>
                  <a:gd name="T53" fmla="*/ 2081 h 2760"/>
                  <a:gd name="T54" fmla="*/ 4013 w 5512"/>
                  <a:gd name="T55" fmla="*/ 2087 h 2760"/>
                  <a:gd name="T56" fmla="*/ 4070 w 5512"/>
                  <a:gd name="T57" fmla="*/ 1924 h 2760"/>
                  <a:gd name="T58" fmla="*/ 4239 w 5512"/>
                  <a:gd name="T59" fmla="*/ 1931 h 2760"/>
                  <a:gd name="T60" fmla="*/ 4465 w 5512"/>
                  <a:gd name="T61" fmla="*/ 2094 h 2760"/>
                  <a:gd name="T62" fmla="*/ 4836 w 5512"/>
                  <a:gd name="T63" fmla="*/ 1814 h 2760"/>
                  <a:gd name="T64" fmla="*/ 5225 w 5512"/>
                  <a:gd name="T65" fmla="*/ 1785 h 2760"/>
                  <a:gd name="T66" fmla="*/ 5367 w 5512"/>
                  <a:gd name="T67" fmla="*/ 1571 h 2760"/>
                  <a:gd name="T68" fmla="*/ 5512 w 5512"/>
                  <a:gd name="T69" fmla="*/ 1585 h 2760"/>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5512" h="2760">
                    <a:moveTo>
                      <a:pt x="240" y="0"/>
                    </a:moveTo>
                    <a:lnTo>
                      <a:pt x="0" y="336"/>
                    </a:lnTo>
                    <a:lnTo>
                      <a:pt x="82" y="821"/>
                    </a:lnTo>
                    <a:lnTo>
                      <a:pt x="243" y="873"/>
                    </a:lnTo>
                    <a:lnTo>
                      <a:pt x="473" y="1087"/>
                    </a:lnTo>
                    <a:lnTo>
                      <a:pt x="557" y="1441"/>
                    </a:lnTo>
                    <a:lnTo>
                      <a:pt x="839" y="1499"/>
                    </a:lnTo>
                    <a:lnTo>
                      <a:pt x="1258" y="1349"/>
                    </a:lnTo>
                    <a:lnTo>
                      <a:pt x="1307" y="1493"/>
                    </a:lnTo>
                    <a:lnTo>
                      <a:pt x="1621" y="1513"/>
                    </a:lnTo>
                    <a:lnTo>
                      <a:pt x="1862" y="1865"/>
                    </a:lnTo>
                    <a:lnTo>
                      <a:pt x="1668" y="2166"/>
                    </a:lnTo>
                    <a:lnTo>
                      <a:pt x="1308" y="2217"/>
                    </a:lnTo>
                    <a:lnTo>
                      <a:pt x="992" y="2172"/>
                    </a:lnTo>
                    <a:lnTo>
                      <a:pt x="903" y="2244"/>
                    </a:lnTo>
                    <a:lnTo>
                      <a:pt x="1008" y="2415"/>
                    </a:lnTo>
                    <a:lnTo>
                      <a:pt x="992" y="2538"/>
                    </a:lnTo>
                    <a:lnTo>
                      <a:pt x="1137" y="2760"/>
                    </a:lnTo>
                    <a:lnTo>
                      <a:pt x="1661" y="2623"/>
                    </a:lnTo>
                    <a:lnTo>
                      <a:pt x="1725" y="2492"/>
                    </a:lnTo>
                    <a:lnTo>
                      <a:pt x="1895" y="2551"/>
                    </a:lnTo>
                    <a:lnTo>
                      <a:pt x="2338" y="2448"/>
                    </a:lnTo>
                    <a:lnTo>
                      <a:pt x="2443" y="2714"/>
                    </a:lnTo>
                    <a:lnTo>
                      <a:pt x="2870" y="2541"/>
                    </a:lnTo>
                    <a:lnTo>
                      <a:pt x="3264" y="2591"/>
                    </a:lnTo>
                    <a:lnTo>
                      <a:pt x="3522" y="2427"/>
                    </a:lnTo>
                    <a:lnTo>
                      <a:pt x="3594" y="2081"/>
                    </a:lnTo>
                    <a:lnTo>
                      <a:pt x="4013" y="2087"/>
                    </a:lnTo>
                    <a:lnTo>
                      <a:pt x="4070" y="1924"/>
                    </a:lnTo>
                    <a:lnTo>
                      <a:pt x="4239" y="1931"/>
                    </a:lnTo>
                    <a:lnTo>
                      <a:pt x="4465" y="2094"/>
                    </a:lnTo>
                    <a:lnTo>
                      <a:pt x="4836" y="1814"/>
                    </a:lnTo>
                    <a:lnTo>
                      <a:pt x="5225" y="1785"/>
                    </a:lnTo>
                    <a:lnTo>
                      <a:pt x="5367" y="1571"/>
                    </a:lnTo>
                    <a:lnTo>
                      <a:pt x="5512" y="1585"/>
                    </a:lnTo>
                  </a:path>
                </a:pathLst>
              </a:custGeom>
              <a:noFill/>
              <a:ln w="15240" cap="flat" cmpd="sng">
                <a:solidFill>
                  <a:schemeClr val="bg2"/>
                </a:solidFill>
                <a:prstDash val="solid"/>
                <a:round/>
                <a:headEnd type="none" w="med" len="med"/>
                <a:tailEnd type="none" w="med" len="med"/>
              </a:ln>
            </p:spPr>
            <p:txBody>
              <a:bodyPr/>
              <a:lstStyle/>
              <a:p>
                <a:endParaRPr lang="en-US"/>
              </a:p>
            </p:txBody>
          </p:sp>
          <p:sp>
            <p:nvSpPr>
              <p:cNvPr id="146" name="Freeform 8"/>
              <p:cNvSpPr>
                <a:spLocks/>
              </p:cNvSpPr>
              <p:nvPr userDrawn="1"/>
            </p:nvSpPr>
            <p:spPr bwMode="hidden">
              <a:xfrm>
                <a:off x="4840" y="984"/>
                <a:ext cx="790" cy="1189"/>
              </a:xfrm>
              <a:custGeom>
                <a:avLst/>
                <a:gdLst>
                  <a:gd name="T0" fmla="*/ 139 w 790"/>
                  <a:gd name="T1" fmla="*/ 0 h 1189"/>
                  <a:gd name="T2" fmla="*/ 210 w 790"/>
                  <a:gd name="T3" fmla="*/ 233 h 1189"/>
                  <a:gd name="T4" fmla="*/ 159 w 790"/>
                  <a:gd name="T5" fmla="*/ 643 h 1189"/>
                  <a:gd name="T6" fmla="*/ 454 w 790"/>
                  <a:gd name="T7" fmla="*/ 771 h 1189"/>
                  <a:gd name="T8" fmla="*/ 605 w 790"/>
                  <a:gd name="T9" fmla="*/ 1046 h 1189"/>
                  <a:gd name="T10" fmla="*/ 790 w 790"/>
                  <a:gd name="T11" fmla="*/ 1189 h 1189"/>
                  <a:gd name="T12" fmla="*/ 540 w 790"/>
                  <a:gd name="T13" fmla="*/ 1111 h 1189"/>
                  <a:gd name="T14" fmla="*/ 363 w 790"/>
                  <a:gd name="T15" fmla="*/ 883 h 1189"/>
                  <a:gd name="T16" fmla="*/ 139 w 790"/>
                  <a:gd name="T17" fmla="*/ 852 h 1189"/>
                  <a:gd name="T18" fmla="*/ 0 w 790"/>
                  <a:gd name="T19" fmla="*/ 499 h 1189"/>
                  <a:gd name="T20" fmla="*/ 48 w 790"/>
                  <a:gd name="T21" fmla="*/ 209 h 1189"/>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790" h="1189">
                    <a:moveTo>
                      <a:pt x="139" y="0"/>
                    </a:moveTo>
                    <a:lnTo>
                      <a:pt x="210" y="233"/>
                    </a:lnTo>
                    <a:lnTo>
                      <a:pt x="159" y="643"/>
                    </a:lnTo>
                    <a:lnTo>
                      <a:pt x="454" y="771"/>
                    </a:lnTo>
                    <a:lnTo>
                      <a:pt x="605" y="1046"/>
                    </a:lnTo>
                    <a:lnTo>
                      <a:pt x="790" y="1189"/>
                    </a:lnTo>
                    <a:lnTo>
                      <a:pt x="540" y="1111"/>
                    </a:lnTo>
                    <a:lnTo>
                      <a:pt x="363" y="883"/>
                    </a:lnTo>
                    <a:lnTo>
                      <a:pt x="139" y="852"/>
                    </a:lnTo>
                    <a:lnTo>
                      <a:pt x="0" y="499"/>
                    </a:lnTo>
                    <a:lnTo>
                      <a:pt x="48" y="209"/>
                    </a:lnTo>
                  </a:path>
                </a:pathLst>
              </a:custGeom>
              <a:noFill/>
              <a:ln w="15240" cap="flat" cmpd="sng">
                <a:solidFill>
                  <a:schemeClr val="bg2"/>
                </a:solidFill>
                <a:prstDash val="solid"/>
                <a:round/>
                <a:headEnd type="none" w="med" len="med"/>
                <a:tailEnd type="none" w="med" len="med"/>
              </a:ln>
            </p:spPr>
            <p:txBody>
              <a:bodyPr/>
              <a:lstStyle/>
              <a:p>
                <a:endParaRPr lang="en-US"/>
              </a:p>
            </p:txBody>
          </p:sp>
          <p:sp>
            <p:nvSpPr>
              <p:cNvPr id="147" name="Freeform 9"/>
              <p:cNvSpPr>
                <a:spLocks/>
              </p:cNvSpPr>
              <p:nvPr userDrawn="1"/>
            </p:nvSpPr>
            <p:spPr bwMode="hidden">
              <a:xfrm>
                <a:off x="5173" y="896"/>
                <a:ext cx="579" cy="1117"/>
              </a:xfrm>
              <a:custGeom>
                <a:avLst/>
                <a:gdLst>
                  <a:gd name="T0" fmla="*/ 0 w 579"/>
                  <a:gd name="T1" fmla="*/ 0 h 1117"/>
                  <a:gd name="T2" fmla="*/ 128 w 579"/>
                  <a:gd name="T3" fmla="*/ 328 h 1117"/>
                  <a:gd name="T4" fmla="*/ 9 w 579"/>
                  <a:gd name="T5" fmla="*/ 659 h 1117"/>
                  <a:gd name="T6" fmla="*/ 40 w 579"/>
                  <a:gd name="T7" fmla="*/ 763 h 1117"/>
                  <a:gd name="T8" fmla="*/ 234 w 579"/>
                  <a:gd name="T9" fmla="*/ 739 h 1117"/>
                  <a:gd name="T10" fmla="*/ 344 w 579"/>
                  <a:gd name="T11" fmla="*/ 1055 h 1117"/>
                  <a:gd name="T12" fmla="*/ 579 w 579"/>
                  <a:gd name="T13" fmla="*/ 1117 h 1117"/>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579" h="1117">
                    <a:moveTo>
                      <a:pt x="0" y="0"/>
                    </a:moveTo>
                    <a:lnTo>
                      <a:pt x="128" y="328"/>
                    </a:lnTo>
                    <a:lnTo>
                      <a:pt x="9" y="659"/>
                    </a:lnTo>
                    <a:lnTo>
                      <a:pt x="40" y="763"/>
                    </a:lnTo>
                    <a:lnTo>
                      <a:pt x="234" y="739"/>
                    </a:lnTo>
                    <a:lnTo>
                      <a:pt x="344" y="1055"/>
                    </a:lnTo>
                    <a:lnTo>
                      <a:pt x="579" y="1117"/>
                    </a:lnTo>
                  </a:path>
                </a:pathLst>
              </a:custGeom>
              <a:noFill/>
              <a:ln w="16510" cap="flat" cmpd="sng">
                <a:solidFill>
                  <a:schemeClr val="bg2"/>
                </a:solidFill>
                <a:prstDash val="solid"/>
                <a:round/>
                <a:headEnd type="none" w="med" len="med"/>
                <a:tailEnd type="none" w="med" len="med"/>
              </a:ln>
            </p:spPr>
            <p:txBody>
              <a:bodyPr/>
              <a:lstStyle/>
              <a:p>
                <a:endParaRPr lang="en-US"/>
              </a:p>
            </p:txBody>
          </p:sp>
          <p:sp>
            <p:nvSpPr>
              <p:cNvPr id="148" name="Freeform 10"/>
              <p:cNvSpPr>
                <a:spLocks/>
              </p:cNvSpPr>
              <p:nvPr userDrawn="1"/>
            </p:nvSpPr>
            <p:spPr bwMode="hidden">
              <a:xfrm>
                <a:off x="3291" y="968"/>
                <a:ext cx="2471" cy="2396"/>
              </a:xfrm>
              <a:custGeom>
                <a:avLst/>
                <a:gdLst>
                  <a:gd name="T0" fmla="*/ 1118 w 2471"/>
                  <a:gd name="T1" fmla="*/ 0 h 2396"/>
                  <a:gd name="T2" fmla="*/ 1179 w 2471"/>
                  <a:gd name="T3" fmla="*/ 225 h 2396"/>
                  <a:gd name="T4" fmla="*/ 1393 w 2471"/>
                  <a:gd name="T5" fmla="*/ 339 h 2396"/>
                  <a:gd name="T6" fmla="*/ 1404 w 2471"/>
                  <a:gd name="T7" fmla="*/ 548 h 2396"/>
                  <a:gd name="T8" fmla="*/ 1342 w 2471"/>
                  <a:gd name="T9" fmla="*/ 732 h 2396"/>
                  <a:gd name="T10" fmla="*/ 1434 w 2471"/>
                  <a:gd name="T11" fmla="*/ 925 h 2396"/>
                  <a:gd name="T12" fmla="*/ 1455 w 2471"/>
                  <a:gd name="T13" fmla="*/ 1109 h 2396"/>
                  <a:gd name="T14" fmla="*/ 1311 w 2471"/>
                  <a:gd name="T15" fmla="*/ 1142 h 2396"/>
                  <a:gd name="T16" fmla="*/ 926 w 2471"/>
                  <a:gd name="T17" fmla="*/ 1384 h 2396"/>
                  <a:gd name="T18" fmla="*/ 975 w 2471"/>
                  <a:gd name="T19" fmla="*/ 1456 h 2396"/>
                  <a:gd name="T20" fmla="*/ 956 w 2471"/>
                  <a:gd name="T21" fmla="*/ 1624 h 2396"/>
                  <a:gd name="T22" fmla="*/ 782 w 2471"/>
                  <a:gd name="T23" fmla="*/ 1817 h 2396"/>
                  <a:gd name="T24" fmla="*/ 539 w 2471"/>
                  <a:gd name="T25" fmla="*/ 1978 h 2396"/>
                  <a:gd name="T26" fmla="*/ 152 w 2471"/>
                  <a:gd name="T27" fmla="*/ 2026 h 2396"/>
                  <a:gd name="T28" fmla="*/ 19 w 2471"/>
                  <a:gd name="T29" fmla="*/ 2251 h 2396"/>
                  <a:gd name="T30" fmla="*/ 0 w 2471"/>
                  <a:gd name="T31" fmla="*/ 2396 h 2396"/>
                  <a:gd name="T32" fmla="*/ 213 w 2471"/>
                  <a:gd name="T33" fmla="*/ 2179 h 2396"/>
                  <a:gd name="T34" fmla="*/ 629 w 2471"/>
                  <a:gd name="T35" fmla="*/ 2090 h 2396"/>
                  <a:gd name="T36" fmla="*/ 894 w 2471"/>
                  <a:gd name="T37" fmla="*/ 1906 h 2396"/>
                  <a:gd name="T38" fmla="*/ 1230 w 2471"/>
                  <a:gd name="T39" fmla="*/ 1986 h 2396"/>
                  <a:gd name="T40" fmla="*/ 1668 w 2471"/>
                  <a:gd name="T41" fmla="*/ 1906 h 2396"/>
                  <a:gd name="T42" fmla="*/ 1983 w 2471"/>
                  <a:gd name="T43" fmla="*/ 1745 h 2396"/>
                  <a:gd name="T44" fmla="*/ 2014 w 2471"/>
                  <a:gd name="T45" fmla="*/ 1600 h 2396"/>
                  <a:gd name="T46" fmla="*/ 2237 w 2471"/>
                  <a:gd name="T47" fmla="*/ 1496 h 2396"/>
                  <a:gd name="T48" fmla="*/ 2359 w 2471"/>
                  <a:gd name="T49" fmla="*/ 1552 h 2396"/>
                  <a:gd name="T50" fmla="*/ 2471 w 2471"/>
                  <a:gd name="T51" fmla="*/ 1479 h 239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2471" h="2396">
                    <a:moveTo>
                      <a:pt x="1118" y="0"/>
                    </a:moveTo>
                    <a:lnTo>
                      <a:pt x="1179" y="225"/>
                    </a:lnTo>
                    <a:lnTo>
                      <a:pt x="1393" y="339"/>
                    </a:lnTo>
                    <a:lnTo>
                      <a:pt x="1404" y="548"/>
                    </a:lnTo>
                    <a:lnTo>
                      <a:pt x="1342" y="732"/>
                    </a:lnTo>
                    <a:lnTo>
                      <a:pt x="1434" y="925"/>
                    </a:lnTo>
                    <a:lnTo>
                      <a:pt x="1455" y="1109"/>
                    </a:lnTo>
                    <a:lnTo>
                      <a:pt x="1311" y="1142"/>
                    </a:lnTo>
                    <a:lnTo>
                      <a:pt x="926" y="1384"/>
                    </a:lnTo>
                    <a:lnTo>
                      <a:pt x="975" y="1456"/>
                    </a:lnTo>
                    <a:lnTo>
                      <a:pt x="956" y="1624"/>
                    </a:lnTo>
                    <a:lnTo>
                      <a:pt x="782" y="1817"/>
                    </a:lnTo>
                    <a:lnTo>
                      <a:pt x="539" y="1978"/>
                    </a:lnTo>
                    <a:lnTo>
                      <a:pt x="152" y="2026"/>
                    </a:lnTo>
                    <a:lnTo>
                      <a:pt x="19" y="2251"/>
                    </a:lnTo>
                    <a:lnTo>
                      <a:pt x="0" y="2396"/>
                    </a:lnTo>
                    <a:lnTo>
                      <a:pt x="213" y="2179"/>
                    </a:lnTo>
                    <a:lnTo>
                      <a:pt x="629" y="2090"/>
                    </a:lnTo>
                    <a:lnTo>
                      <a:pt x="894" y="1906"/>
                    </a:lnTo>
                    <a:lnTo>
                      <a:pt x="1230" y="1986"/>
                    </a:lnTo>
                    <a:lnTo>
                      <a:pt x="1668" y="1906"/>
                    </a:lnTo>
                    <a:lnTo>
                      <a:pt x="1983" y="1745"/>
                    </a:lnTo>
                    <a:lnTo>
                      <a:pt x="2014" y="1600"/>
                    </a:lnTo>
                    <a:lnTo>
                      <a:pt x="2237" y="1496"/>
                    </a:lnTo>
                    <a:lnTo>
                      <a:pt x="2359" y="1552"/>
                    </a:lnTo>
                    <a:lnTo>
                      <a:pt x="2471" y="1479"/>
                    </a:lnTo>
                  </a:path>
                </a:pathLst>
              </a:custGeom>
              <a:noFill/>
              <a:ln w="16510" cap="flat" cmpd="sng">
                <a:solidFill>
                  <a:schemeClr val="bg2"/>
                </a:solidFill>
                <a:prstDash val="solid"/>
                <a:round/>
                <a:headEnd type="none" w="med" len="med"/>
                <a:tailEnd type="none" w="med" len="med"/>
              </a:ln>
            </p:spPr>
            <p:txBody>
              <a:bodyPr/>
              <a:lstStyle/>
              <a:p>
                <a:endParaRPr lang="en-US"/>
              </a:p>
            </p:txBody>
          </p:sp>
          <p:sp>
            <p:nvSpPr>
              <p:cNvPr id="149" name="Freeform 11"/>
              <p:cNvSpPr>
                <a:spLocks/>
              </p:cNvSpPr>
              <p:nvPr userDrawn="1"/>
            </p:nvSpPr>
            <p:spPr bwMode="hidden">
              <a:xfrm>
                <a:off x="2366" y="1067"/>
                <a:ext cx="1399" cy="1349"/>
              </a:xfrm>
              <a:custGeom>
                <a:avLst/>
                <a:gdLst>
                  <a:gd name="T0" fmla="*/ 620 w 1399"/>
                  <a:gd name="T1" fmla="*/ 155 h 1349"/>
                  <a:gd name="T2" fmla="*/ 421 w 1399"/>
                  <a:gd name="T3" fmla="*/ 155 h 1349"/>
                  <a:gd name="T4" fmla="*/ 205 w 1399"/>
                  <a:gd name="T5" fmla="*/ 507 h 1349"/>
                  <a:gd name="T6" fmla="*/ 0 w 1399"/>
                  <a:gd name="T7" fmla="*/ 673 h 1349"/>
                  <a:gd name="T8" fmla="*/ 487 w 1399"/>
                  <a:gd name="T9" fmla="*/ 783 h 1349"/>
                  <a:gd name="T10" fmla="*/ 425 w 1399"/>
                  <a:gd name="T11" fmla="*/ 1009 h 1349"/>
                  <a:gd name="T12" fmla="*/ 617 w 1399"/>
                  <a:gd name="T13" fmla="*/ 1086 h 1349"/>
                  <a:gd name="T14" fmla="*/ 498 w 1399"/>
                  <a:gd name="T15" fmla="*/ 1349 h 1349"/>
                  <a:gd name="T16" fmla="*/ 961 w 1399"/>
                  <a:gd name="T17" fmla="*/ 1035 h 1349"/>
                  <a:gd name="T18" fmla="*/ 926 w 1399"/>
                  <a:gd name="T19" fmla="*/ 776 h 1349"/>
                  <a:gd name="T20" fmla="*/ 1181 w 1399"/>
                  <a:gd name="T21" fmla="*/ 749 h 1349"/>
                  <a:gd name="T22" fmla="*/ 1399 w 1399"/>
                  <a:gd name="T23" fmla="*/ 601 h 1349"/>
                  <a:gd name="T24" fmla="*/ 1315 w 1399"/>
                  <a:gd name="T25" fmla="*/ 416 h 1349"/>
                  <a:gd name="T26" fmla="*/ 1341 w 1399"/>
                  <a:gd name="T27" fmla="*/ 196 h 1349"/>
                  <a:gd name="T28" fmla="*/ 1171 w 1399"/>
                  <a:gd name="T29" fmla="*/ 164 h 1349"/>
                  <a:gd name="T30" fmla="*/ 928 w 1399"/>
                  <a:gd name="T31" fmla="*/ 0 h 1349"/>
                  <a:gd name="T32" fmla="*/ 620 w 1399"/>
                  <a:gd name="T33" fmla="*/ 155 h 1349"/>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1399" h="1349">
                    <a:moveTo>
                      <a:pt x="620" y="155"/>
                    </a:moveTo>
                    <a:lnTo>
                      <a:pt x="421" y="155"/>
                    </a:lnTo>
                    <a:lnTo>
                      <a:pt x="205" y="507"/>
                    </a:lnTo>
                    <a:lnTo>
                      <a:pt x="0" y="673"/>
                    </a:lnTo>
                    <a:lnTo>
                      <a:pt x="487" y="783"/>
                    </a:lnTo>
                    <a:lnTo>
                      <a:pt x="425" y="1009"/>
                    </a:lnTo>
                    <a:lnTo>
                      <a:pt x="617" y="1086"/>
                    </a:lnTo>
                    <a:lnTo>
                      <a:pt x="498" y="1349"/>
                    </a:lnTo>
                    <a:lnTo>
                      <a:pt x="961" y="1035"/>
                    </a:lnTo>
                    <a:lnTo>
                      <a:pt x="926" y="776"/>
                    </a:lnTo>
                    <a:lnTo>
                      <a:pt x="1181" y="749"/>
                    </a:lnTo>
                    <a:lnTo>
                      <a:pt x="1399" y="601"/>
                    </a:lnTo>
                    <a:lnTo>
                      <a:pt x="1315" y="416"/>
                    </a:lnTo>
                    <a:lnTo>
                      <a:pt x="1341" y="196"/>
                    </a:lnTo>
                    <a:lnTo>
                      <a:pt x="1171" y="164"/>
                    </a:lnTo>
                    <a:lnTo>
                      <a:pt x="928" y="0"/>
                    </a:lnTo>
                    <a:lnTo>
                      <a:pt x="620" y="155"/>
                    </a:lnTo>
                    <a:close/>
                  </a:path>
                </a:pathLst>
              </a:custGeom>
              <a:noFill/>
              <a:ln w="17780" cap="flat" cmpd="sng">
                <a:solidFill>
                  <a:schemeClr val="bg2"/>
                </a:solidFill>
                <a:prstDash val="solid"/>
                <a:round/>
                <a:headEnd type="none" w="med" len="med"/>
                <a:tailEnd type="none" w="med" len="med"/>
              </a:ln>
            </p:spPr>
            <p:txBody>
              <a:bodyPr/>
              <a:lstStyle/>
              <a:p>
                <a:endParaRPr lang="en-US"/>
              </a:p>
            </p:txBody>
          </p:sp>
          <p:sp>
            <p:nvSpPr>
              <p:cNvPr id="150" name="Freeform 12"/>
              <p:cNvSpPr>
                <a:spLocks/>
              </p:cNvSpPr>
              <p:nvPr userDrawn="1"/>
            </p:nvSpPr>
            <p:spPr bwMode="hidden">
              <a:xfrm>
                <a:off x="4275" y="2031"/>
                <a:ext cx="1256" cy="810"/>
              </a:xfrm>
              <a:custGeom>
                <a:avLst/>
                <a:gdLst>
                  <a:gd name="T0" fmla="*/ 719 w 1256"/>
                  <a:gd name="T1" fmla="*/ 183 h 810"/>
                  <a:gd name="T2" fmla="*/ 760 w 1256"/>
                  <a:gd name="T3" fmla="*/ 33 h 810"/>
                  <a:gd name="T4" fmla="*/ 884 w 1256"/>
                  <a:gd name="T5" fmla="*/ 0 h 810"/>
                  <a:gd name="T6" fmla="*/ 983 w 1256"/>
                  <a:gd name="T7" fmla="*/ 78 h 810"/>
                  <a:gd name="T8" fmla="*/ 1082 w 1256"/>
                  <a:gd name="T9" fmla="*/ 248 h 810"/>
                  <a:gd name="T10" fmla="*/ 1256 w 1256"/>
                  <a:gd name="T11" fmla="*/ 229 h 810"/>
                  <a:gd name="T12" fmla="*/ 1248 w 1256"/>
                  <a:gd name="T13" fmla="*/ 359 h 810"/>
                  <a:gd name="T14" fmla="*/ 1016 w 1256"/>
                  <a:gd name="T15" fmla="*/ 431 h 810"/>
                  <a:gd name="T16" fmla="*/ 879 w 1256"/>
                  <a:gd name="T17" fmla="*/ 417 h 810"/>
                  <a:gd name="T18" fmla="*/ 719 w 1256"/>
                  <a:gd name="T19" fmla="*/ 481 h 810"/>
                  <a:gd name="T20" fmla="*/ 591 w 1256"/>
                  <a:gd name="T21" fmla="*/ 633 h 810"/>
                  <a:gd name="T22" fmla="*/ 423 w 1256"/>
                  <a:gd name="T23" fmla="*/ 537 h 810"/>
                  <a:gd name="T24" fmla="*/ 256 w 1256"/>
                  <a:gd name="T25" fmla="*/ 810 h 810"/>
                  <a:gd name="T26" fmla="*/ 66 w 1256"/>
                  <a:gd name="T27" fmla="*/ 764 h 810"/>
                  <a:gd name="T28" fmla="*/ 0 w 1256"/>
                  <a:gd name="T29" fmla="*/ 601 h 810"/>
                  <a:gd name="T30" fmla="*/ 157 w 1256"/>
                  <a:gd name="T31" fmla="*/ 483 h 810"/>
                  <a:gd name="T32" fmla="*/ 248 w 1256"/>
                  <a:gd name="T33" fmla="*/ 281 h 810"/>
                  <a:gd name="T34" fmla="*/ 438 w 1256"/>
                  <a:gd name="T35" fmla="*/ 150 h 810"/>
                  <a:gd name="T36" fmla="*/ 719 w 1256"/>
                  <a:gd name="T37" fmla="*/ 189 h 810"/>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1256" h="810">
                    <a:moveTo>
                      <a:pt x="719" y="183"/>
                    </a:moveTo>
                    <a:lnTo>
                      <a:pt x="760" y="33"/>
                    </a:lnTo>
                    <a:lnTo>
                      <a:pt x="884" y="0"/>
                    </a:lnTo>
                    <a:lnTo>
                      <a:pt x="983" y="78"/>
                    </a:lnTo>
                    <a:lnTo>
                      <a:pt x="1082" y="248"/>
                    </a:lnTo>
                    <a:lnTo>
                      <a:pt x="1256" y="229"/>
                    </a:lnTo>
                    <a:lnTo>
                      <a:pt x="1248" y="359"/>
                    </a:lnTo>
                    <a:lnTo>
                      <a:pt x="1016" y="431"/>
                    </a:lnTo>
                    <a:lnTo>
                      <a:pt x="879" y="417"/>
                    </a:lnTo>
                    <a:lnTo>
                      <a:pt x="719" y="481"/>
                    </a:lnTo>
                    <a:lnTo>
                      <a:pt x="591" y="633"/>
                    </a:lnTo>
                    <a:lnTo>
                      <a:pt x="423" y="537"/>
                    </a:lnTo>
                    <a:lnTo>
                      <a:pt x="256" y="810"/>
                    </a:lnTo>
                    <a:lnTo>
                      <a:pt x="66" y="764"/>
                    </a:lnTo>
                    <a:lnTo>
                      <a:pt x="0" y="601"/>
                    </a:lnTo>
                    <a:lnTo>
                      <a:pt x="157" y="483"/>
                    </a:lnTo>
                    <a:lnTo>
                      <a:pt x="248" y="281"/>
                    </a:lnTo>
                    <a:lnTo>
                      <a:pt x="438" y="150"/>
                    </a:lnTo>
                    <a:lnTo>
                      <a:pt x="719" y="189"/>
                    </a:lnTo>
                  </a:path>
                </a:pathLst>
              </a:custGeom>
              <a:noFill/>
              <a:ln w="17780" cap="flat" cmpd="sng">
                <a:solidFill>
                  <a:schemeClr val="bg2"/>
                </a:solidFill>
                <a:prstDash val="solid"/>
                <a:round/>
                <a:headEnd type="none" w="med" len="med"/>
                <a:tailEnd type="none" w="med" len="med"/>
              </a:ln>
            </p:spPr>
            <p:txBody>
              <a:bodyPr/>
              <a:lstStyle/>
              <a:p>
                <a:endParaRPr lang="en-US"/>
              </a:p>
            </p:txBody>
          </p:sp>
          <p:sp>
            <p:nvSpPr>
              <p:cNvPr id="151" name="Freeform 13"/>
              <p:cNvSpPr>
                <a:spLocks/>
              </p:cNvSpPr>
              <p:nvPr userDrawn="1"/>
            </p:nvSpPr>
            <p:spPr bwMode="hidden">
              <a:xfrm>
                <a:off x="2914" y="3476"/>
                <a:ext cx="2848" cy="788"/>
              </a:xfrm>
              <a:custGeom>
                <a:avLst/>
                <a:gdLst>
                  <a:gd name="T0" fmla="*/ 2838 w 2848"/>
                  <a:gd name="T1" fmla="*/ 16 h 788"/>
                  <a:gd name="T2" fmla="*/ 2493 w 2848"/>
                  <a:gd name="T3" fmla="*/ 0 h 788"/>
                  <a:gd name="T4" fmla="*/ 2278 w 2848"/>
                  <a:gd name="T5" fmla="*/ 81 h 788"/>
                  <a:gd name="T6" fmla="*/ 1936 w 2848"/>
                  <a:gd name="T7" fmla="*/ 44 h 788"/>
                  <a:gd name="T8" fmla="*/ 1739 w 2848"/>
                  <a:gd name="T9" fmla="*/ 354 h 788"/>
                  <a:gd name="T10" fmla="*/ 1600 w 2848"/>
                  <a:gd name="T11" fmla="*/ 212 h 788"/>
                  <a:gd name="T12" fmla="*/ 1352 w 2848"/>
                  <a:gd name="T13" fmla="*/ 308 h 788"/>
                  <a:gd name="T14" fmla="*/ 1445 w 2848"/>
                  <a:gd name="T15" fmla="*/ 515 h 788"/>
                  <a:gd name="T16" fmla="*/ 1072 w 2848"/>
                  <a:gd name="T17" fmla="*/ 412 h 788"/>
                  <a:gd name="T18" fmla="*/ 888 w 2848"/>
                  <a:gd name="T19" fmla="*/ 540 h 788"/>
                  <a:gd name="T20" fmla="*/ 0 w 2848"/>
                  <a:gd name="T21" fmla="*/ 660 h 788"/>
                  <a:gd name="T22" fmla="*/ 288 w 2848"/>
                  <a:gd name="T23" fmla="*/ 788 h 788"/>
                  <a:gd name="T24" fmla="*/ 1040 w 2848"/>
                  <a:gd name="T25" fmla="*/ 676 h 788"/>
                  <a:gd name="T26" fmla="*/ 1272 w 2848"/>
                  <a:gd name="T27" fmla="*/ 748 h 788"/>
                  <a:gd name="T28" fmla="*/ 2096 w 2848"/>
                  <a:gd name="T29" fmla="*/ 691 h 788"/>
                  <a:gd name="T30" fmla="*/ 2320 w 2848"/>
                  <a:gd name="T31" fmla="*/ 748 h 788"/>
                  <a:gd name="T32" fmla="*/ 2456 w 2848"/>
                  <a:gd name="T33" fmla="*/ 596 h 788"/>
                  <a:gd name="T34" fmla="*/ 2712 w 2848"/>
                  <a:gd name="T35" fmla="*/ 716 h 788"/>
                  <a:gd name="T36" fmla="*/ 2716 w 2848"/>
                  <a:gd name="T37" fmla="*/ 339 h 788"/>
                  <a:gd name="T38" fmla="*/ 2848 w 2848"/>
                  <a:gd name="T39" fmla="*/ 258 h 788"/>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2848" h="788">
                    <a:moveTo>
                      <a:pt x="2838" y="16"/>
                    </a:moveTo>
                    <a:lnTo>
                      <a:pt x="2493" y="0"/>
                    </a:lnTo>
                    <a:lnTo>
                      <a:pt x="2278" y="81"/>
                    </a:lnTo>
                    <a:lnTo>
                      <a:pt x="1936" y="44"/>
                    </a:lnTo>
                    <a:lnTo>
                      <a:pt x="1739" y="354"/>
                    </a:lnTo>
                    <a:lnTo>
                      <a:pt x="1600" y="212"/>
                    </a:lnTo>
                    <a:lnTo>
                      <a:pt x="1352" y="308"/>
                    </a:lnTo>
                    <a:lnTo>
                      <a:pt x="1445" y="515"/>
                    </a:lnTo>
                    <a:lnTo>
                      <a:pt x="1072" y="412"/>
                    </a:lnTo>
                    <a:lnTo>
                      <a:pt x="888" y="540"/>
                    </a:lnTo>
                    <a:lnTo>
                      <a:pt x="0" y="660"/>
                    </a:lnTo>
                    <a:lnTo>
                      <a:pt x="288" y="788"/>
                    </a:lnTo>
                    <a:lnTo>
                      <a:pt x="1040" y="676"/>
                    </a:lnTo>
                    <a:lnTo>
                      <a:pt x="1272" y="748"/>
                    </a:lnTo>
                    <a:lnTo>
                      <a:pt x="2096" y="691"/>
                    </a:lnTo>
                    <a:lnTo>
                      <a:pt x="2320" y="748"/>
                    </a:lnTo>
                    <a:lnTo>
                      <a:pt x="2456" y="596"/>
                    </a:lnTo>
                    <a:lnTo>
                      <a:pt x="2712" y="716"/>
                    </a:lnTo>
                    <a:lnTo>
                      <a:pt x="2716" y="339"/>
                    </a:lnTo>
                    <a:lnTo>
                      <a:pt x="2848" y="258"/>
                    </a:lnTo>
                  </a:path>
                </a:pathLst>
              </a:custGeom>
              <a:noFill/>
              <a:ln w="17780" cap="flat" cmpd="sng">
                <a:solidFill>
                  <a:schemeClr val="bg2"/>
                </a:solidFill>
                <a:prstDash val="solid"/>
                <a:round/>
                <a:headEnd type="none" w="med" len="med"/>
                <a:tailEnd type="none" w="med" len="med"/>
              </a:ln>
            </p:spPr>
            <p:txBody>
              <a:bodyPr/>
              <a:lstStyle/>
              <a:p>
                <a:endParaRPr lang="en-US"/>
              </a:p>
            </p:txBody>
          </p:sp>
          <p:sp>
            <p:nvSpPr>
              <p:cNvPr id="152" name="Freeform 14"/>
              <p:cNvSpPr>
                <a:spLocks/>
              </p:cNvSpPr>
              <p:nvPr userDrawn="1"/>
            </p:nvSpPr>
            <p:spPr bwMode="hidden">
              <a:xfrm>
                <a:off x="5443" y="922"/>
                <a:ext cx="319" cy="854"/>
              </a:xfrm>
              <a:custGeom>
                <a:avLst/>
                <a:gdLst>
                  <a:gd name="T0" fmla="*/ 0 w 319"/>
                  <a:gd name="T1" fmla="*/ 0 h 854"/>
                  <a:gd name="T2" fmla="*/ 106 w 319"/>
                  <a:gd name="T3" fmla="*/ 313 h 854"/>
                  <a:gd name="T4" fmla="*/ 106 w 319"/>
                  <a:gd name="T5" fmla="*/ 634 h 854"/>
                  <a:gd name="T6" fmla="*/ 268 w 319"/>
                  <a:gd name="T7" fmla="*/ 854 h 854"/>
                  <a:gd name="T8" fmla="*/ 278 w 319"/>
                  <a:gd name="T9" fmla="*/ 577 h 854"/>
                  <a:gd name="T10" fmla="*/ 238 w 319"/>
                  <a:gd name="T11" fmla="*/ 400 h 854"/>
                  <a:gd name="T12" fmla="*/ 319 w 319"/>
                  <a:gd name="T13" fmla="*/ 240 h 854"/>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319" h="854">
                    <a:moveTo>
                      <a:pt x="0" y="0"/>
                    </a:moveTo>
                    <a:lnTo>
                      <a:pt x="106" y="313"/>
                    </a:lnTo>
                    <a:lnTo>
                      <a:pt x="106" y="634"/>
                    </a:lnTo>
                    <a:lnTo>
                      <a:pt x="268" y="854"/>
                    </a:lnTo>
                    <a:lnTo>
                      <a:pt x="278" y="577"/>
                    </a:lnTo>
                    <a:lnTo>
                      <a:pt x="238" y="400"/>
                    </a:lnTo>
                    <a:lnTo>
                      <a:pt x="319" y="240"/>
                    </a:lnTo>
                  </a:path>
                </a:pathLst>
              </a:custGeom>
              <a:noFill/>
              <a:ln w="17780" cap="flat" cmpd="sng">
                <a:solidFill>
                  <a:schemeClr val="bg2"/>
                </a:solidFill>
                <a:prstDash val="solid"/>
                <a:round/>
                <a:headEnd type="none" w="med" len="med"/>
                <a:tailEnd type="none" w="med" len="med"/>
              </a:ln>
            </p:spPr>
            <p:txBody>
              <a:bodyPr/>
              <a:lstStyle/>
              <a:p>
                <a:endParaRPr lang="en-US"/>
              </a:p>
            </p:txBody>
          </p:sp>
          <p:sp>
            <p:nvSpPr>
              <p:cNvPr id="153" name="Freeform 15"/>
              <p:cNvSpPr>
                <a:spLocks/>
              </p:cNvSpPr>
              <p:nvPr userDrawn="1"/>
            </p:nvSpPr>
            <p:spPr bwMode="hidden">
              <a:xfrm>
                <a:off x="4954" y="3568"/>
                <a:ext cx="646" cy="392"/>
              </a:xfrm>
              <a:custGeom>
                <a:avLst/>
                <a:gdLst>
                  <a:gd name="T0" fmla="*/ 504 w 646"/>
                  <a:gd name="T1" fmla="*/ 0 h 392"/>
                  <a:gd name="T2" fmla="*/ 320 w 646"/>
                  <a:gd name="T3" fmla="*/ 61 h 392"/>
                  <a:gd name="T4" fmla="*/ 238 w 646"/>
                  <a:gd name="T5" fmla="*/ 109 h 392"/>
                  <a:gd name="T6" fmla="*/ 144 w 646"/>
                  <a:gd name="T7" fmla="*/ 216 h 392"/>
                  <a:gd name="T8" fmla="*/ 0 w 646"/>
                  <a:gd name="T9" fmla="*/ 392 h 392"/>
                  <a:gd name="T10" fmla="*/ 360 w 646"/>
                  <a:gd name="T11" fmla="*/ 263 h 392"/>
                  <a:gd name="T12" fmla="*/ 432 w 646"/>
                  <a:gd name="T13" fmla="*/ 182 h 392"/>
                  <a:gd name="T14" fmla="*/ 646 w 646"/>
                  <a:gd name="T15" fmla="*/ 142 h 392"/>
                  <a:gd name="T16" fmla="*/ 504 w 646"/>
                  <a:gd name="T17" fmla="*/ 0 h 39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646" h="392">
                    <a:moveTo>
                      <a:pt x="504" y="0"/>
                    </a:moveTo>
                    <a:lnTo>
                      <a:pt x="320" y="61"/>
                    </a:lnTo>
                    <a:lnTo>
                      <a:pt x="238" y="109"/>
                    </a:lnTo>
                    <a:lnTo>
                      <a:pt x="144" y="216"/>
                    </a:lnTo>
                    <a:lnTo>
                      <a:pt x="0" y="392"/>
                    </a:lnTo>
                    <a:lnTo>
                      <a:pt x="360" y="263"/>
                    </a:lnTo>
                    <a:lnTo>
                      <a:pt x="432" y="182"/>
                    </a:lnTo>
                    <a:lnTo>
                      <a:pt x="646" y="142"/>
                    </a:lnTo>
                    <a:lnTo>
                      <a:pt x="504" y="0"/>
                    </a:lnTo>
                    <a:close/>
                  </a:path>
                </a:pathLst>
              </a:custGeom>
              <a:noFill/>
              <a:ln w="17780" cap="flat" cmpd="sng">
                <a:solidFill>
                  <a:schemeClr val="bg2"/>
                </a:solidFill>
                <a:prstDash val="solid"/>
                <a:round/>
                <a:headEnd type="none" w="med" len="med"/>
                <a:tailEnd type="none" w="med" len="med"/>
              </a:ln>
            </p:spPr>
            <p:txBody>
              <a:bodyPr/>
              <a:lstStyle/>
              <a:p>
                <a:endParaRPr lang="en-US"/>
              </a:p>
            </p:txBody>
          </p:sp>
          <p:sp>
            <p:nvSpPr>
              <p:cNvPr id="154" name="Freeform 16"/>
              <p:cNvSpPr>
                <a:spLocks/>
              </p:cNvSpPr>
              <p:nvPr userDrawn="1"/>
            </p:nvSpPr>
            <p:spPr bwMode="hidden">
              <a:xfrm>
                <a:off x="50" y="2400"/>
                <a:ext cx="2736" cy="1920"/>
              </a:xfrm>
              <a:custGeom>
                <a:avLst/>
                <a:gdLst>
                  <a:gd name="T0" fmla="*/ 0 w 2736"/>
                  <a:gd name="T1" fmla="*/ 0 h 1920"/>
                  <a:gd name="T2" fmla="*/ 96 w 2736"/>
                  <a:gd name="T3" fmla="*/ 336 h 1920"/>
                  <a:gd name="T4" fmla="*/ 384 w 2736"/>
                  <a:gd name="T5" fmla="*/ 384 h 1920"/>
                  <a:gd name="T6" fmla="*/ 576 w 2736"/>
                  <a:gd name="T7" fmla="*/ 720 h 1920"/>
                  <a:gd name="T8" fmla="*/ 528 w 2736"/>
                  <a:gd name="T9" fmla="*/ 960 h 1920"/>
                  <a:gd name="T10" fmla="*/ 672 w 2736"/>
                  <a:gd name="T11" fmla="*/ 1104 h 1920"/>
                  <a:gd name="T12" fmla="*/ 576 w 2736"/>
                  <a:gd name="T13" fmla="*/ 1392 h 1920"/>
                  <a:gd name="T14" fmla="*/ 624 w 2736"/>
                  <a:gd name="T15" fmla="*/ 1632 h 1920"/>
                  <a:gd name="T16" fmla="*/ 1488 w 2736"/>
                  <a:gd name="T17" fmla="*/ 1872 h 1920"/>
                  <a:gd name="T18" fmla="*/ 1680 w 2736"/>
                  <a:gd name="T19" fmla="*/ 1728 h 1920"/>
                  <a:gd name="T20" fmla="*/ 2208 w 2736"/>
                  <a:gd name="T21" fmla="*/ 1728 h 1920"/>
                  <a:gd name="T22" fmla="*/ 2304 w 2736"/>
                  <a:gd name="T23" fmla="*/ 1632 h 1920"/>
                  <a:gd name="T24" fmla="*/ 2736 w 2736"/>
                  <a:gd name="T25" fmla="*/ 1872 h 1920"/>
                  <a:gd name="T26" fmla="*/ 2640 w 2736"/>
                  <a:gd name="T27" fmla="*/ 1920 h 1920"/>
                  <a:gd name="T28" fmla="*/ 2304 w 2736"/>
                  <a:gd name="T29" fmla="*/ 1824 h 1920"/>
                  <a:gd name="T30" fmla="*/ 2160 w 2736"/>
                  <a:gd name="T31" fmla="*/ 1872 h 1920"/>
                  <a:gd name="T32" fmla="*/ 1632 w 2736"/>
                  <a:gd name="T33" fmla="*/ 1920 h 1920"/>
                  <a:gd name="T34" fmla="*/ 1440 w 2736"/>
                  <a:gd name="T35" fmla="*/ 1920 h 1920"/>
                  <a:gd name="T36" fmla="*/ 480 w 2736"/>
                  <a:gd name="T37" fmla="*/ 1824 h 1920"/>
                  <a:gd name="T38" fmla="*/ 192 w 2736"/>
                  <a:gd name="T39" fmla="*/ 1872 h 1920"/>
                  <a:gd name="T40" fmla="*/ 96 w 2736"/>
                  <a:gd name="T41" fmla="*/ 1680 h 1920"/>
                  <a:gd name="T42" fmla="*/ 288 w 2736"/>
                  <a:gd name="T43" fmla="*/ 1440 h 1920"/>
                  <a:gd name="T44" fmla="*/ 336 w 2736"/>
                  <a:gd name="T45" fmla="*/ 1104 h 1920"/>
                  <a:gd name="T46" fmla="*/ 144 w 2736"/>
                  <a:gd name="T47" fmla="*/ 864 h 1920"/>
                  <a:gd name="T48" fmla="*/ 240 w 2736"/>
                  <a:gd name="T49" fmla="*/ 624 h 1920"/>
                  <a:gd name="T50" fmla="*/ 48 w 2736"/>
                  <a:gd name="T51" fmla="*/ 528 h 1920"/>
                  <a:gd name="T52" fmla="*/ 0 w 2736"/>
                  <a:gd name="T53" fmla="*/ 0 h 1920"/>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0" t="0" r="r" b="b"/>
                <a:pathLst>
                  <a:path w="2736" h="1920">
                    <a:moveTo>
                      <a:pt x="0" y="0"/>
                    </a:moveTo>
                    <a:lnTo>
                      <a:pt x="96" y="336"/>
                    </a:lnTo>
                    <a:lnTo>
                      <a:pt x="384" y="384"/>
                    </a:lnTo>
                    <a:lnTo>
                      <a:pt x="576" y="720"/>
                    </a:lnTo>
                    <a:lnTo>
                      <a:pt x="528" y="960"/>
                    </a:lnTo>
                    <a:lnTo>
                      <a:pt x="672" y="1104"/>
                    </a:lnTo>
                    <a:lnTo>
                      <a:pt x="576" y="1392"/>
                    </a:lnTo>
                    <a:lnTo>
                      <a:pt x="624" y="1632"/>
                    </a:lnTo>
                    <a:lnTo>
                      <a:pt x="1488" y="1872"/>
                    </a:lnTo>
                    <a:lnTo>
                      <a:pt x="1680" y="1728"/>
                    </a:lnTo>
                    <a:lnTo>
                      <a:pt x="2208" y="1728"/>
                    </a:lnTo>
                    <a:lnTo>
                      <a:pt x="2304" y="1632"/>
                    </a:lnTo>
                    <a:lnTo>
                      <a:pt x="2736" y="1872"/>
                    </a:lnTo>
                    <a:lnTo>
                      <a:pt x="2640" y="1920"/>
                    </a:lnTo>
                    <a:lnTo>
                      <a:pt x="2304" y="1824"/>
                    </a:lnTo>
                    <a:lnTo>
                      <a:pt x="2160" y="1872"/>
                    </a:lnTo>
                    <a:lnTo>
                      <a:pt x="1632" y="1920"/>
                    </a:lnTo>
                    <a:lnTo>
                      <a:pt x="1440" y="1920"/>
                    </a:lnTo>
                    <a:lnTo>
                      <a:pt x="480" y="1824"/>
                    </a:lnTo>
                    <a:lnTo>
                      <a:pt x="192" y="1872"/>
                    </a:lnTo>
                    <a:lnTo>
                      <a:pt x="96" y="1680"/>
                    </a:lnTo>
                    <a:lnTo>
                      <a:pt x="288" y="1440"/>
                    </a:lnTo>
                    <a:lnTo>
                      <a:pt x="336" y="1104"/>
                    </a:lnTo>
                    <a:lnTo>
                      <a:pt x="144" y="864"/>
                    </a:lnTo>
                    <a:lnTo>
                      <a:pt x="240" y="624"/>
                    </a:lnTo>
                    <a:lnTo>
                      <a:pt x="48" y="528"/>
                    </a:lnTo>
                    <a:lnTo>
                      <a:pt x="0" y="0"/>
                    </a:lnTo>
                    <a:close/>
                  </a:path>
                </a:pathLst>
              </a:custGeom>
              <a:noFill/>
              <a:ln w="9525" cap="flat" cmpd="sng">
                <a:solidFill>
                  <a:schemeClr val="bg2"/>
                </a:solidFill>
                <a:prstDash val="solid"/>
                <a:round/>
                <a:headEnd type="none" w="med" len="med"/>
                <a:tailEnd type="none" w="med" len="med"/>
              </a:ln>
            </p:spPr>
            <p:txBody>
              <a:bodyPr/>
              <a:lstStyle/>
              <a:p>
                <a:endParaRPr lang="en-US"/>
              </a:p>
            </p:txBody>
          </p:sp>
        </p:grpSp>
        <p:grpSp>
          <p:nvGrpSpPr>
            <p:cNvPr id="6" name="Group 17"/>
            <p:cNvGrpSpPr>
              <a:grpSpLocks/>
            </p:cNvGrpSpPr>
            <p:nvPr userDrawn="1"/>
          </p:nvGrpSpPr>
          <p:grpSpPr bwMode="auto">
            <a:xfrm>
              <a:off x="0" y="2291"/>
              <a:ext cx="1385" cy="1702"/>
              <a:chOff x="0" y="2291"/>
              <a:chExt cx="1385" cy="1702"/>
            </a:xfrm>
          </p:grpSpPr>
          <p:sp>
            <p:nvSpPr>
              <p:cNvPr id="7" name="Rectangle 18"/>
              <p:cNvSpPr>
                <a:spLocks noChangeArrowheads="1"/>
              </p:cNvSpPr>
              <p:nvPr userDrawn="1"/>
            </p:nvSpPr>
            <p:spPr bwMode="ltGray">
              <a:xfrm rot="6798887">
                <a:off x="63" y="3882"/>
                <a:ext cx="75"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smtClean="0"/>
              </a:p>
            </p:txBody>
          </p:sp>
          <p:sp>
            <p:nvSpPr>
              <p:cNvPr id="8" name="Rectangle 19"/>
              <p:cNvSpPr>
                <a:spLocks noChangeArrowheads="1"/>
              </p:cNvSpPr>
              <p:nvPr userDrawn="1"/>
            </p:nvSpPr>
            <p:spPr bwMode="ltGray">
              <a:xfrm rot="6798887">
                <a:off x="33" y="3880"/>
                <a:ext cx="75"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smtClean="0"/>
              </a:p>
            </p:txBody>
          </p:sp>
          <p:sp>
            <p:nvSpPr>
              <p:cNvPr id="9" name="Rectangle 20"/>
              <p:cNvSpPr>
                <a:spLocks noChangeArrowheads="1"/>
              </p:cNvSpPr>
              <p:nvPr userDrawn="1"/>
            </p:nvSpPr>
            <p:spPr bwMode="ltGray">
              <a:xfrm rot="6798887">
                <a:off x="7" y="3874"/>
                <a:ext cx="75"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smtClean="0"/>
              </a:p>
            </p:txBody>
          </p:sp>
          <p:sp>
            <p:nvSpPr>
              <p:cNvPr id="10" name="Rectangle 21"/>
              <p:cNvSpPr>
                <a:spLocks noChangeArrowheads="1"/>
              </p:cNvSpPr>
              <p:nvPr userDrawn="1"/>
            </p:nvSpPr>
            <p:spPr bwMode="ltGray">
              <a:xfrm rot="5999912">
                <a:off x="209" y="3884"/>
                <a:ext cx="69"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smtClean="0"/>
              </a:p>
            </p:txBody>
          </p:sp>
          <p:sp>
            <p:nvSpPr>
              <p:cNvPr id="11" name="Rectangle 22"/>
              <p:cNvSpPr>
                <a:spLocks noChangeArrowheads="1"/>
              </p:cNvSpPr>
              <p:nvPr userDrawn="1"/>
            </p:nvSpPr>
            <p:spPr bwMode="ltGray">
              <a:xfrm rot="5999912">
                <a:off x="183" y="3888"/>
                <a:ext cx="69"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smtClean="0"/>
              </a:p>
            </p:txBody>
          </p:sp>
          <p:sp>
            <p:nvSpPr>
              <p:cNvPr id="12" name="Rectangle 23"/>
              <p:cNvSpPr>
                <a:spLocks noChangeArrowheads="1"/>
              </p:cNvSpPr>
              <p:nvPr userDrawn="1"/>
            </p:nvSpPr>
            <p:spPr bwMode="ltGray">
              <a:xfrm rot="6250138">
                <a:off x="153" y="3888"/>
                <a:ext cx="69"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smtClean="0"/>
              </a:p>
            </p:txBody>
          </p:sp>
          <p:sp>
            <p:nvSpPr>
              <p:cNvPr id="13" name="Rectangle 24"/>
              <p:cNvSpPr>
                <a:spLocks noChangeArrowheads="1"/>
              </p:cNvSpPr>
              <p:nvPr userDrawn="1"/>
            </p:nvSpPr>
            <p:spPr bwMode="ltGray">
              <a:xfrm rot="6238076">
                <a:off x="123" y="3886"/>
                <a:ext cx="69"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smtClean="0"/>
              </a:p>
            </p:txBody>
          </p:sp>
          <p:sp>
            <p:nvSpPr>
              <p:cNvPr id="14" name="Rectangle 25"/>
              <p:cNvSpPr>
                <a:spLocks noChangeArrowheads="1"/>
              </p:cNvSpPr>
              <p:nvPr userDrawn="1"/>
            </p:nvSpPr>
            <p:spPr bwMode="ltGray">
              <a:xfrm rot="5380717">
                <a:off x="363" y="3868"/>
                <a:ext cx="69"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smtClean="0"/>
              </a:p>
            </p:txBody>
          </p:sp>
          <p:sp>
            <p:nvSpPr>
              <p:cNvPr id="15" name="Rectangle 26"/>
              <p:cNvSpPr>
                <a:spLocks noChangeArrowheads="1"/>
              </p:cNvSpPr>
              <p:nvPr userDrawn="1"/>
            </p:nvSpPr>
            <p:spPr bwMode="ltGray">
              <a:xfrm rot="5380717">
                <a:off x="333" y="3872"/>
                <a:ext cx="69"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smtClean="0"/>
              </a:p>
            </p:txBody>
          </p:sp>
          <p:sp>
            <p:nvSpPr>
              <p:cNvPr id="16" name="Rectangle 27"/>
              <p:cNvSpPr>
                <a:spLocks noChangeArrowheads="1"/>
              </p:cNvSpPr>
              <p:nvPr userDrawn="1"/>
            </p:nvSpPr>
            <p:spPr bwMode="ltGray">
              <a:xfrm rot="5583200">
                <a:off x="303" y="3876"/>
                <a:ext cx="69"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smtClean="0"/>
              </a:p>
            </p:txBody>
          </p:sp>
          <p:sp>
            <p:nvSpPr>
              <p:cNvPr id="17" name="Rectangle 28"/>
              <p:cNvSpPr>
                <a:spLocks noChangeArrowheads="1"/>
              </p:cNvSpPr>
              <p:nvPr userDrawn="1"/>
            </p:nvSpPr>
            <p:spPr bwMode="ltGray">
              <a:xfrm rot="5737625">
                <a:off x="271" y="3882"/>
                <a:ext cx="69"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smtClean="0"/>
              </a:p>
            </p:txBody>
          </p:sp>
          <p:sp>
            <p:nvSpPr>
              <p:cNvPr id="18" name="Rectangle 29"/>
              <p:cNvSpPr>
                <a:spLocks noChangeArrowheads="1"/>
              </p:cNvSpPr>
              <p:nvPr userDrawn="1"/>
            </p:nvSpPr>
            <p:spPr bwMode="ltGray">
              <a:xfrm rot="4715477">
                <a:off x="517" y="3828"/>
                <a:ext cx="63"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smtClean="0"/>
              </a:p>
            </p:txBody>
          </p:sp>
          <p:sp>
            <p:nvSpPr>
              <p:cNvPr id="19" name="Rectangle 30"/>
              <p:cNvSpPr>
                <a:spLocks noChangeArrowheads="1"/>
              </p:cNvSpPr>
              <p:nvPr userDrawn="1"/>
            </p:nvSpPr>
            <p:spPr bwMode="ltGray">
              <a:xfrm rot="4924949">
                <a:off x="486" y="3834"/>
                <a:ext cx="63"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smtClean="0"/>
              </a:p>
            </p:txBody>
          </p:sp>
          <p:sp>
            <p:nvSpPr>
              <p:cNvPr id="20" name="Rectangle 31"/>
              <p:cNvSpPr>
                <a:spLocks noChangeArrowheads="1"/>
              </p:cNvSpPr>
              <p:nvPr userDrawn="1"/>
            </p:nvSpPr>
            <p:spPr bwMode="ltGray">
              <a:xfrm rot="4924949">
                <a:off x="456" y="3848"/>
                <a:ext cx="63"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smtClean="0"/>
              </a:p>
            </p:txBody>
          </p:sp>
          <p:sp>
            <p:nvSpPr>
              <p:cNvPr id="21" name="Rectangle 32"/>
              <p:cNvSpPr>
                <a:spLocks noChangeArrowheads="1"/>
              </p:cNvSpPr>
              <p:nvPr userDrawn="1"/>
            </p:nvSpPr>
            <p:spPr bwMode="ltGray">
              <a:xfrm rot="5041352">
                <a:off x="427" y="3850"/>
                <a:ext cx="63"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smtClean="0"/>
              </a:p>
            </p:txBody>
          </p:sp>
          <p:sp>
            <p:nvSpPr>
              <p:cNvPr id="22" name="Rectangle 33"/>
              <p:cNvSpPr>
                <a:spLocks noChangeArrowheads="1"/>
              </p:cNvSpPr>
              <p:nvPr userDrawn="1"/>
            </p:nvSpPr>
            <p:spPr bwMode="ltGray">
              <a:xfrm rot="3816889">
                <a:off x="664" y="3762"/>
                <a:ext cx="63"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smtClean="0"/>
              </a:p>
            </p:txBody>
          </p:sp>
          <p:sp>
            <p:nvSpPr>
              <p:cNvPr id="23" name="Rectangle 34"/>
              <p:cNvSpPr>
                <a:spLocks noChangeArrowheads="1"/>
              </p:cNvSpPr>
              <p:nvPr userDrawn="1"/>
            </p:nvSpPr>
            <p:spPr bwMode="ltGray">
              <a:xfrm rot="3816889">
                <a:off x="634" y="3780"/>
                <a:ext cx="63"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smtClean="0"/>
              </a:p>
            </p:txBody>
          </p:sp>
          <p:sp>
            <p:nvSpPr>
              <p:cNvPr id="24" name="Rectangle 35"/>
              <p:cNvSpPr>
                <a:spLocks noChangeArrowheads="1"/>
              </p:cNvSpPr>
              <p:nvPr userDrawn="1"/>
            </p:nvSpPr>
            <p:spPr bwMode="ltGray">
              <a:xfrm rot="4104184">
                <a:off x="606" y="3790"/>
                <a:ext cx="63"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smtClean="0"/>
              </a:p>
            </p:txBody>
          </p:sp>
          <p:sp>
            <p:nvSpPr>
              <p:cNvPr id="25" name="Rectangle 36"/>
              <p:cNvSpPr>
                <a:spLocks noChangeArrowheads="1"/>
              </p:cNvSpPr>
              <p:nvPr userDrawn="1"/>
            </p:nvSpPr>
            <p:spPr bwMode="ltGray">
              <a:xfrm rot="4325343">
                <a:off x="575" y="3804"/>
                <a:ext cx="63"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smtClean="0"/>
              </a:p>
            </p:txBody>
          </p:sp>
          <p:sp>
            <p:nvSpPr>
              <p:cNvPr id="26" name="Rectangle 37"/>
              <p:cNvSpPr>
                <a:spLocks noChangeArrowheads="1"/>
              </p:cNvSpPr>
              <p:nvPr userDrawn="1"/>
            </p:nvSpPr>
            <p:spPr bwMode="ltGray">
              <a:xfrm rot="3368036">
                <a:off x="800" y="3682"/>
                <a:ext cx="63"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smtClean="0"/>
              </a:p>
            </p:txBody>
          </p:sp>
          <p:sp>
            <p:nvSpPr>
              <p:cNvPr id="27" name="Rectangle 38"/>
              <p:cNvSpPr>
                <a:spLocks noChangeArrowheads="1"/>
              </p:cNvSpPr>
              <p:nvPr userDrawn="1"/>
            </p:nvSpPr>
            <p:spPr bwMode="ltGray">
              <a:xfrm rot="3368036">
                <a:off x="772" y="3698"/>
                <a:ext cx="63"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smtClean="0"/>
              </a:p>
            </p:txBody>
          </p:sp>
          <p:sp>
            <p:nvSpPr>
              <p:cNvPr id="28" name="Rectangle 39"/>
              <p:cNvSpPr>
                <a:spLocks noChangeArrowheads="1"/>
              </p:cNvSpPr>
              <p:nvPr userDrawn="1"/>
            </p:nvSpPr>
            <p:spPr bwMode="ltGray">
              <a:xfrm rot="3368036">
                <a:off x="746" y="3716"/>
                <a:ext cx="63"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smtClean="0"/>
              </a:p>
            </p:txBody>
          </p:sp>
          <p:sp>
            <p:nvSpPr>
              <p:cNvPr id="29" name="Rectangle 40"/>
              <p:cNvSpPr>
                <a:spLocks noChangeArrowheads="1"/>
              </p:cNvSpPr>
              <p:nvPr userDrawn="1"/>
            </p:nvSpPr>
            <p:spPr bwMode="ltGray">
              <a:xfrm rot="3816889">
                <a:off x="717" y="3734"/>
                <a:ext cx="63"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smtClean="0"/>
              </a:p>
            </p:txBody>
          </p:sp>
          <p:sp>
            <p:nvSpPr>
              <p:cNvPr id="30" name="Rectangle 41"/>
              <p:cNvSpPr>
                <a:spLocks noChangeArrowheads="1"/>
              </p:cNvSpPr>
              <p:nvPr userDrawn="1"/>
            </p:nvSpPr>
            <p:spPr bwMode="ltGray">
              <a:xfrm rot="2302266">
                <a:off x="923" y="3587"/>
                <a:ext cx="69"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smtClean="0"/>
              </a:p>
            </p:txBody>
          </p:sp>
          <p:sp>
            <p:nvSpPr>
              <p:cNvPr id="31" name="Rectangle 42"/>
              <p:cNvSpPr>
                <a:spLocks noChangeArrowheads="1"/>
              </p:cNvSpPr>
              <p:nvPr userDrawn="1"/>
            </p:nvSpPr>
            <p:spPr bwMode="ltGray">
              <a:xfrm rot="2302266">
                <a:off x="899" y="3606"/>
                <a:ext cx="69"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smtClean="0"/>
              </a:p>
            </p:txBody>
          </p:sp>
          <p:sp>
            <p:nvSpPr>
              <p:cNvPr id="32" name="Rectangle 43"/>
              <p:cNvSpPr>
                <a:spLocks noChangeArrowheads="1"/>
              </p:cNvSpPr>
              <p:nvPr userDrawn="1"/>
            </p:nvSpPr>
            <p:spPr bwMode="ltGray">
              <a:xfrm rot="2707562">
                <a:off x="876" y="3626"/>
                <a:ext cx="69"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smtClean="0"/>
              </a:p>
            </p:txBody>
          </p:sp>
          <p:sp>
            <p:nvSpPr>
              <p:cNvPr id="33" name="Rectangle 44"/>
              <p:cNvSpPr>
                <a:spLocks noChangeArrowheads="1"/>
              </p:cNvSpPr>
              <p:nvPr userDrawn="1"/>
            </p:nvSpPr>
            <p:spPr bwMode="ltGray">
              <a:xfrm rot="2707562">
                <a:off x="850" y="3644"/>
                <a:ext cx="63"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smtClean="0"/>
              </a:p>
            </p:txBody>
          </p:sp>
          <p:sp>
            <p:nvSpPr>
              <p:cNvPr id="34" name="Rectangle 45"/>
              <p:cNvSpPr>
                <a:spLocks noChangeArrowheads="1"/>
              </p:cNvSpPr>
              <p:nvPr userDrawn="1"/>
            </p:nvSpPr>
            <p:spPr bwMode="ltGray">
              <a:xfrm rot="1525830">
                <a:off x="1027" y="3473"/>
                <a:ext cx="69"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smtClean="0"/>
              </a:p>
            </p:txBody>
          </p:sp>
          <p:sp>
            <p:nvSpPr>
              <p:cNvPr id="35" name="Rectangle 46"/>
              <p:cNvSpPr>
                <a:spLocks noChangeArrowheads="1"/>
              </p:cNvSpPr>
              <p:nvPr userDrawn="1"/>
            </p:nvSpPr>
            <p:spPr bwMode="ltGray">
              <a:xfrm rot="1525830">
                <a:off x="1009" y="3497"/>
                <a:ext cx="69"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smtClean="0"/>
              </a:p>
            </p:txBody>
          </p:sp>
          <p:sp>
            <p:nvSpPr>
              <p:cNvPr id="36" name="Rectangle 47"/>
              <p:cNvSpPr>
                <a:spLocks noChangeArrowheads="1"/>
              </p:cNvSpPr>
              <p:nvPr userDrawn="1"/>
            </p:nvSpPr>
            <p:spPr bwMode="ltGray">
              <a:xfrm rot="1788117">
                <a:off x="990" y="3519"/>
                <a:ext cx="69"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smtClean="0"/>
              </a:p>
            </p:txBody>
          </p:sp>
          <p:sp>
            <p:nvSpPr>
              <p:cNvPr id="37" name="Rectangle 48"/>
              <p:cNvSpPr>
                <a:spLocks noChangeArrowheads="1"/>
              </p:cNvSpPr>
              <p:nvPr userDrawn="1"/>
            </p:nvSpPr>
            <p:spPr bwMode="ltGray">
              <a:xfrm rot="1788117">
                <a:off x="969" y="3544"/>
                <a:ext cx="69"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smtClean="0"/>
              </a:p>
            </p:txBody>
          </p:sp>
          <p:sp>
            <p:nvSpPr>
              <p:cNvPr id="38" name="Rectangle 49"/>
              <p:cNvSpPr>
                <a:spLocks noChangeArrowheads="1"/>
              </p:cNvSpPr>
              <p:nvPr userDrawn="1"/>
            </p:nvSpPr>
            <p:spPr bwMode="ltGray">
              <a:xfrm rot="841630">
                <a:off x="1113" y="3355"/>
                <a:ext cx="75"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smtClean="0"/>
              </a:p>
            </p:txBody>
          </p:sp>
          <p:sp>
            <p:nvSpPr>
              <p:cNvPr id="39" name="Rectangle 50"/>
              <p:cNvSpPr>
                <a:spLocks noChangeArrowheads="1"/>
              </p:cNvSpPr>
              <p:nvPr userDrawn="1"/>
            </p:nvSpPr>
            <p:spPr bwMode="ltGray">
              <a:xfrm rot="841630">
                <a:off x="1100" y="3378"/>
                <a:ext cx="69"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smtClean="0"/>
              </a:p>
            </p:txBody>
          </p:sp>
          <p:sp>
            <p:nvSpPr>
              <p:cNvPr id="40" name="Rectangle 51"/>
              <p:cNvSpPr>
                <a:spLocks noChangeArrowheads="1"/>
              </p:cNvSpPr>
              <p:nvPr userDrawn="1"/>
            </p:nvSpPr>
            <p:spPr bwMode="ltGray">
              <a:xfrm rot="1308689">
                <a:off x="1086" y="3404"/>
                <a:ext cx="69"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smtClean="0"/>
              </a:p>
            </p:txBody>
          </p:sp>
          <p:sp>
            <p:nvSpPr>
              <p:cNvPr id="41" name="Rectangle 52"/>
              <p:cNvSpPr>
                <a:spLocks noChangeArrowheads="1"/>
              </p:cNvSpPr>
              <p:nvPr userDrawn="1"/>
            </p:nvSpPr>
            <p:spPr bwMode="ltGray">
              <a:xfrm rot="1308689">
                <a:off x="1064" y="3425"/>
                <a:ext cx="69"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smtClean="0"/>
              </a:p>
            </p:txBody>
          </p:sp>
          <p:sp>
            <p:nvSpPr>
              <p:cNvPr id="42" name="Rectangle 53"/>
              <p:cNvSpPr>
                <a:spLocks noChangeArrowheads="1"/>
              </p:cNvSpPr>
              <p:nvPr userDrawn="1"/>
            </p:nvSpPr>
            <p:spPr bwMode="ltGray">
              <a:xfrm rot="469913">
                <a:off x="1172" y="3225"/>
                <a:ext cx="81"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smtClean="0"/>
              </a:p>
            </p:txBody>
          </p:sp>
          <p:sp>
            <p:nvSpPr>
              <p:cNvPr id="43" name="Rectangle 54"/>
              <p:cNvSpPr>
                <a:spLocks noChangeArrowheads="1"/>
              </p:cNvSpPr>
              <p:nvPr userDrawn="1"/>
            </p:nvSpPr>
            <p:spPr bwMode="ltGray">
              <a:xfrm rot="559869">
                <a:off x="1162" y="3250"/>
                <a:ext cx="81"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smtClean="0"/>
              </a:p>
            </p:txBody>
          </p:sp>
          <p:sp>
            <p:nvSpPr>
              <p:cNvPr id="44" name="Rectangle 55"/>
              <p:cNvSpPr>
                <a:spLocks noChangeArrowheads="1"/>
              </p:cNvSpPr>
              <p:nvPr userDrawn="1"/>
            </p:nvSpPr>
            <p:spPr bwMode="ltGray">
              <a:xfrm rot="734079">
                <a:off x="1154" y="3276"/>
                <a:ext cx="81"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smtClean="0"/>
              </a:p>
            </p:txBody>
          </p:sp>
          <p:sp>
            <p:nvSpPr>
              <p:cNvPr id="45" name="Rectangle 56"/>
              <p:cNvSpPr>
                <a:spLocks noChangeArrowheads="1"/>
              </p:cNvSpPr>
              <p:nvPr userDrawn="1"/>
            </p:nvSpPr>
            <p:spPr bwMode="ltGray">
              <a:xfrm rot="734079">
                <a:off x="1141" y="3304"/>
                <a:ext cx="75"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smtClean="0"/>
              </a:p>
            </p:txBody>
          </p:sp>
          <p:sp>
            <p:nvSpPr>
              <p:cNvPr id="46" name="Rectangle 57"/>
              <p:cNvSpPr>
                <a:spLocks noChangeArrowheads="1"/>
              </p:cNvSpPr>
              <p:nvPr userDrawn="1"/>
            </p:nvSpPr>
            <p:spPr bwMode="ltGray">
              <a:xfrm rot="-293905">
                <a:off x="1211" y="3096"/>
                <a:ext cx="81"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smtClean="0"/>
              </a:p>
            </p:txBody>
          </p:sp>
          <p:sp>
            <p:nvSpPr>
              <p:cNvPr id="47" name="Rectangle 58"/>
              <p:cNvSpPr>
                <a:spLocks noChangeArrowheads="1"/>
              </p:cNvSpPr>
              <p:nvPr userDrawn="1"/>
            </p:nvSpPr>
            <p:spPr bwMode="ltGray">
              <a:xfrm rot="-8">
                <a:off x="1201" y="3122"/>
                <a:ext cx="81"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smtClean="0"/>
              </a:p>
            </p:txBody>
          </p:sp>
          <p:sp>
            <p:nvSpPr>
              <p:cNvPr id="48" name="Rectangle 59"/>
              <p:cNvSpPr>
                <a:spLocks noChangeArrowheads="1"/>
              </p:cNvSpPr>
              <p:nvPr userDrawn="1"/>
            </p:nvSpPr>
            <p:spPr bwMode="ltGray">
              <a:xfrm rot="-8">
                <a:off x="1200" y="3147"/>
                <a:ext cx="81"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smtClean="0"/>
              </a:p>
            </p:txBody>
          </p:sp>
          <p:sp>
            <p:nvSpPr>
              <p:cNvPr id="49" name="Rectangle 60"/>
              <p:cNvSpPr>
                <a:spLocks noChangeArrowheads="1"/>
              </p:cNvSpPr>
              <p:nvPr userDrawn="1"/>
            </p:nvSpPr>
            <p:spPr bwMode="ltGray">
              <a:xfrm rot="214188">
                <a:off x="1189" y="3173"/>
                <a:ext cx="81"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smtClean="0"/>
              </a:p>
            </p:txBody>
          </p:sp>
          <p:sp>
            <p:nvSpPr>
              <p:cNvPr id="50" name="Rectangle 61"/>
              <p:cNvSpPr>
                <a:spLocks noChangeArrowheads="1"/>
              </p:cNvSpPr>
              <p:nvPr userDrawn="1"/>
            </p:nvSpPr>
            <p:spPr bwMode="ltGray">
              <a:xfrm rot="-682388">
                <a:off x="1219" y="2965"/>
                <a:ext cx="86"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smtClean="0"/>
              </a:p>
            </p:txBody>
          </p:sp>
          <p:sp>
            <p:nvSpPr>
              <p:cNvPr id="51" name="Rectangle 62"/>
              <p:cNvSpPr>
                <a:spLocks noChangeArrowheads="1"/>
              </p:cNvSpPr>
              <p:nvPr userDrawn="1"/>
            </p:nvSpPr>
            <p:spPr bwMode="ltGray">
              <a:xfrm rot="-480400">
                <a:off x="1220" y="2991"/>
                <a:ext cx="86"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smtClean="0"/>
              </a:p>
            </p:txBody>
          </p:sp>
          <p:sp>
            <p:nvSpPr>
              <p:cNvPr id="52" name="Rectangle 63"/>
              <p:cNvSpPr>
                <a:spLocks noChangeArrowheads="1"/>
              </p:cNvSpPr>
              <p:nvPr userDrawn="1"/>
            </p:nvSpPr>
            <p:spPr bwMode="ltGray">
              <a:xfrm rot="-480400">
                <a:off x="1220" y="3015"/>
                <a:ext cx="86"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smtClean="0"/>
              </a:p>
            </p:txBody>
          </p:sp>
          <p:sp>
            <p:nvSpPr>
              <p:cNvPr id="53" name="Rectangle 64"/>
              <p:cNvSpPr>
                <a:spLocks noChangeArrowheads="1"/>
              </p:cNvSpPr>
              <p:nvPr userDrawn="1"/>
            </p:nvSpPr>
            <p:spPr bwMode="ltGray">
              <a:xfrm rot="-270546">
                <a:off x="1219" y="3041"/>
                <a:ext cx="81"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smtClean="0"/>
              </a:p>
            </p:txBody>
          </p:sp>
          <p:sp>
            <p:nvSpPr>
              <p:cNvPr id="54" name="Rectangle 65"/>
              <p:cNvSpPr>
                <a:spLocks noChangeArrowheads="1"/>
              </p:cNvSpPr>
              <p:nvPr userDrawn="1"/>
            </p:nvSpPr>
            <p:spPr bwMode="ltGray">
              <a:xfrm rot="-1132286">
                <a:off x="1207" y="2843"/>
                <a:ext cx="86"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smtClean="0"/>
              </a:p>
            </p:txBody>
          </p:sp>
          <p:sp>
            <p:nvSpPr>
              <p:cNvPr id="55" name="Rectangle 66"/>
              <p:cNvSpPr>
                <a:spLocks noChangeArrowheads="1"/>
              </p:cNvSpPr>
              <p:nvPr userDrawn="1"/>
            </p:nvSpPr>
            <p:spPr bwMode="ltGray">
              <a:xfrm rot="-969272">
                <a:off x="1213" y="2864"/>
                <a:ext cx="86"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smtClean="0"/>
              </a:p>
            </p:txBody>
          </p:sp>
          <p:sp>
            <p:nvSpPr>
              <p:cNvPr id="56" name="Rectangle 67"/>
              <p:cNvSpPr>
                <a:spLocks noChangeArrowheads="1"/>
              </p:cNvSpPr>
              <p:nvPr userDrawn="1"/>
            </p:nvSpPr>
            <p:spPr bwMode="ltGray">
              <a:xfrm rot="-969272">
                <a:off x="1216" y="2888"/>
                <a:ext cx="86"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smtClean="0"/>
              </a:p>
            </p:txBody>
          </p:sp>
          <p:sp>
            <p:nvSpPr>
              <p:cNvPr id="57" name="Rectangle 68"/>
              <p:cNvSpPr>
                <a:spLocks noChangeArrowheads="1"/>
              </p:cNvSpPr>
              <p:nvPr userDrawn="1"/>
            </p:nvSpPr>
            <p:spPr bwMode="ltGray">
              <a:xfrm rot="-806259">
                <a:off x="1219" y="2915"/>
                <a:ext cx="86"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smtClean="0"/>
              </a:p>
            </p:txBody>
          </p:sp>
          <p:sp>
            <p:nvSpPr>
              <p:cNvPr id="58" name="Rectangle 69"/>
              <p:cNvSpPr>
                <a:spLocks noChangeArrowheads="1"/>
              </p:cNvSpPr>
              <p:nvPr userDrawn="1"/>
            </p:nvSpPr>
            <p:spPr bwMode="ltGray">
              <a:xfrm rot="-1543941">
                <a:off x="1165" y="2727"/>
                <a:ext cx="86"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smtClean="0"/>
              </a:p>
            </p:txBody>
          </p:sp>
          <p:sp>
            <p:nvSpPr>
              <p:cNvPr id="59" name="Rectangle 70"/>
              <p:cNvSpPr>
                <a:spLocks noChangeArrowheads="1"/>
              </p:cNvSpPr>
              <p:nvPr userDrawn="1"/>
            </p:nvSpPr>
            <p:spPr bwMode="ltGray">
              <a:xfrm rot="-1341953">
                <a:off x="1176" y="2752"/>
                <a:ext cx="86"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smtClean="0"/>
              </a:p>
            </p:txBody>
          </p:sp>
          <p:sp>
            <p:nvSpPr>
              <p:cNvPr id="60" name="Rectangle 71"/>
              <p:cNvSpPr>
                <a:spLocks noChangeArrowheads="1"/>
              </p:cNvSpPr>
              <p:nvPr userDrawn="1"/>
            </p:nvSpPr>
            <p:spPr bwMode="ltGray">
              <a:xfrm rot="-1341953">
                <a:off x="1184" y="2775"/>
                <a:ext cx="86"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smtClean="0"/>
              </a:p>
            </p:txBody>
          </p:sp>
          <p:sp>
            <p:nvSpPr>
              <p:cNvPr id="61" name="Rectangle 72"/>
              <p:cNvSpPr>
                <a:spLocks noChangeArrowheads="1"/>
              </p:cNvSpPr>
              <p:nvPr userDrawn="1"/>
            </p:nvSpPr>
            <p:spPr bwMode="ltGray">
              <a:xfrm rot="-1341953">
                <a:off x="1194" y="2795"/>
                <a:ext cx="86"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smtClean="0"/>
              </a:p>
            </p:txBody>
          </p:sp>
          <p:sp>
            <p:nvSpPr>
              <p:cNvPr id="62" name="Rectangle 73"/>
              <p:cNvSpPr>
                <a:spLocks noChangeArrowheads="1"/>
              </p:cNvSpPr>
              <p:nvPr userDrawn="1"/>
            </p:nvSpPr>
            <p:spPr bwMode="ltGray">
              <a:xfrm rot="-1928746">
                <a:off x="1101" y="2628"/>
                <a:ext cx="86"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smtClean="0"/>
              </a:p>
            </p:txBody>
          </p:sp>
          <p:sp>
            <p:nvSpPr>
              <p:cNvPr id="63" name="Rectangle 74"/>
              <p:cNvSpPr>
                <a:spLocks noChangeArrowheads="1"/>
              </p:cNvSpPr>
              <p:nvPr userDrawn="1"/>
            </p:nvSpPr>
            <p:spPr bwMode="ltGray">
              <a:xfrm rot="-1844175">
                <a:off x="1114" y="2645"/>
                <a:ext cx="86"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smtClean="0"/>
              </a:p>
            </p:txBody>
          </p:sp>
          <p:sp>
            <p:nvSpPr>
              <p:cNvPr id="64" name="Rectangle 75"/>
              <p:cNvSpPr>
                <a:spLocks noChangeArrowheads="1"/>
              </p:cNvSpPr>
              <p:nvPr userDrawn="1"/>
            </p:nvSpPr>
            <p:spPr bwMode="ltGray">
              <a:xfrm rot="-1752383">
                <a:off x="1129" y="2667"/>
                <a:ext cx="86"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smtClean="0"/>
              </a:p>
            </p:txBody>
          </p:sp>
          <p:sp>
            <p:nvSpPr>
              <p:cNvPr id="65" name="Rectangle 76"/>
              <p:cNvSpPr>
                <a:spLocks noChangeArrowheads="1"/>
              </p:cNvSpPr>
              <p:nvPr userDrawn="1"/>
            </p:nvSpPr>
            <p:spPr bwMode="ltGray">
              <a:xfrm rot="-1752383">
                <a:off x="1142" y="2684"/>
                <a:ext cx="86"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smtClean="0"/>
              </a:p>
            </p:txBody>
          </p:sp>
          <p:sp>
            <p:nvSpPr>
              <p:cNvPr id="66" name="Rectangle 77"/>
              <p:cNvSpPr>
                <a:spLocks noChangeArrowheads="1"/>
              </p:cNvSpPr>
              <p:nvPr userDrawn="1"/>
            </p:nvSpPr>
            <p:spPr bwMode="ltGray">
              <a:xfrm rot="-2466736">
                <a:off x="1014" y="2538"/>
                <a:ext cx="86"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smtClean="0"/>
              </a:p>
            </p:txBody>
          </p:sp>
          <p:sp>
            <p:nvSpPr>
              <p:cNvPr id="67" name="Rectangle 78"/>
              <p:cNvSpPr>
                <a:spLocks noChangeArrowheads="1"/>
              </p:cNvSpPr>
              <p:nvPr userDrawn="1"/>
            </p:nvSpPr>
            <p:spPr bwMode="ltGray">
              <a:xfrm rot="-2466736">
                <a:off x="1035" y="2557"/>
                <a:ext cx="86"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smtClean="0"/>
              </a:p>
            </p:txBody>
          </p:sp>
          <p:sp>
            <p:nvSpPr>
              <p:cNvPr id="68" name="Rectangle 79"/>
              <p:cNvSpPr>
                <a:spLocks noChangeArrowheads="1"/>
              </p:cNvSpPr>
              <p:nvPr userDrawn="1"/>
            </p:nvSpPr>
            <p:spPr bwMode="ltGray">
              <a:xfrm rot="-2466736">
                <a:off x="1050" y="2574"/>
                <a:ext cx="86"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smtClean="0"/>
              </a:p>
            </p:txBody>
          </p:sp>
          <p:sp>
            <p:nvSpPr>
              <p:cNvPr id="69" name="Rectangle 80"/>
              <p:cNvSpPr>
                <a:spLocks noChangeArrowheads="1"/>
              </p:cNvSpPr>
              <p:nvPr userDrawn="1"/>
            </p:nvSpPr>
            <p:spPr bwMode="ltGray">
              <a:xfrm rot="-2342866">
                <a:off x="1068" y="2590"/>
                <a:ext cx="86"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smtClean="0"/>
              </a:p>
            </p:txBody>
          </p:sp>
          <p:sp>
            <p:nvSpPr>
              <p:cNvPr id="70" name="Freeform 81"/>
              <p:cNvSpPr>
                <a:spLocks/>
              </p:cNvSpPr>
              <p:nvPr userDrawn="1"/>
            </p:nvSpPr>
            <p:spPr bwMode="ltGray">
              <a:xfrm>
                <a:off x="486" y="2563"/>
                <a:ext cx="180" cy="151"/>
              </a:xfrm>
              <a:custGeom>
                <a:avLst/>
                <a:gdLst>
                  <a:gd name="T0" fmla="*/ 0 w 180"/>
                  <a:gd name="T1" fmla="*/ 144 h 151"/>
                  <a:gd name="T2" fmla="*/ 28 w 180"/>
                  <a:gd name="T3" fmla="*/ 147 h 151"/>
                  <a:gd name="T4" fmla="*/ 64 w 180"/>
                  <a:gd name="T5" fmla="*/ 46 h 151"/>
                  <a:gd name="T6" fmla="*/ 94 w 180"/>
                  <a:gd name="T7" fmla="*/ 151 h 151"/>
                  <a:gd name="T8" fmla="*/ 129 w 180"/>
                  <a:gd name="T9" fmla="*/ 151 h 151"/>
                  <a:gd name="T10" fmla="*/ 180 w 180"/>
                  <a:gd name="T11" fmla="*/ 9 h 151"/>
                  <a:gd name="T12" fmla="*/ 148 w 180"/>
                  <a:gd name="T13" fmla="*/ 10 h 151"/>
                  <a:gd name="T14" fmla="*/ 112 w 180"/>
                  <a:gd name="T15" fmla="*/ 112 h 151"/>
                  <a:gd name="T16" fmla="*/ 79 w 180"/>
                  <a:gd name="T17" fmla="*/ 0 h 151"/>
                  <a:gd name="T18" fmla="*/ 48 w 180"/>
                  <a:gd name="T19" fmla="*/ 0 h 151"/>
                  <a:gd name="T20" fmla="*/ 0 w 180"/>
                  <a:gd name="T21" fmla="*/ 144 h 151"/>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180" h="151">
                    <a:moveTo>
                      <a:pt x="0" y="144"/>
                    </a:moveTo>
                    <a:lnTo>
                      <a:pt x="28" y="147"/>
                    </a:lnTo>
                    <a:lnTo>
                      <a:pt x="64" y="46"/>
                    </a:lnTo>
                    <a:lnTo>
                      <a:pt x="94" y="151"/>
                    </a:lnTo>
                    <a:lnTo>
                      <a:pt x="129" y="151"/>
                    </a:lnTo>
                    <a:lnTo>
                      <a:pt x="180" y="9"/>
                    </a:lnTo>
                    <a:lnTo>
                      <a:pt x="148" y="10"/>
                    </a:lnTo>
                    <a:lnTo>
                      <a:pt x="112" y="112"/>
                    </a:lnTo>
                    <a:lnTo>
                      <a:pt x="79" y="0"/>
                    </a:lnTo>
                    <a:lnTo>
                      <a:pt x="48" y="0"/>
                    </a:lnTo>
                    <a:lnTo>
                      <a:pt x="0" y="144"/>
                    </a:lnTo>
                    <a:close/>
                  </a:path>
                </a:pathLst>
              </a:custGeom>
              <a:solidFill>
                <a:schemeClr val="bg2"/>
              </a:solidFill>
              <a:ln w="9525">
                <a:noFill/>
                <a:round/>
                <a:headEnd/>
                <a:tailEnd/>
              </a:ln>
            </p:spPr>
            <p:txBody>
              <a:bodyPr/>
              <a:lstStyle/>
              <a:p>
                <a:endParaRPr lang="en-US"/>
              </a:p>
            </p:txBody>
          </p:sp>
          <p:sp>
            <p:nvSpPr>
              <p:cNvPr id="71" name="Rectangle 82"/>
              <p:cNvSpPr>
                <a:spLocks noChangeArrowheads="1"/>
              </p:cNvSpPr>
              <p:nvPr userDrawn="1"/>
            </p:nvSpPr>
            <p:spPr bwMode="ltGray">
              <a:xfrm rot="6575641">
                <a:off x="-217" y="3138"/>
                <a:ext cx="1226"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smtClean="0"/>
              </a:p>
            </p:txBody>
          </p:sp>
          <p:sp>
            <p:nvSpPr>
              <p:cNvPr id="72" name="Rectangle 83"/>
              <p:cNvSpPr>
                <a:spLocks noChangeArrowheads="1"/>
              </p:cNvSpPr>
              <p:nvPr userDrawn="1"/>
            </p:nvSpPr>
            <p:spPr bwMode="ltGray">
              <a:xfrm rot="238799">
                <a:off x="4" y="3146"/>
                <a:ext cx="1031"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smtClean="0"/>
              </a:p>
            </p:txBody>
          </p:sp>
          <p:sp>
            <p:nvSpPr>
              <p:cNvPr id="73" name="Rectangle 84"/>
              <p:cNvSpPr>
                <a:spLocks noChangeArrowheads="1"/>
              </p:cNvSpPr>
              <p:nvPr userDrawn="1"/>
            </p:nvSpPr>
            <p:spPr bwMode="ltGray">
              <a:xfrm rot="-2957028">
                <a:off x="907" y="2472"/>
                <a:ext cx="81"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smtClean="0"/>
              </a:p>
            </p:txBody>
          </p:sp>
          <p:sp>
            <p:nvSpPr>
              <p:cNvPr id="74" name="Rectangle 85"/>
              <p:cNvSpPr>
                <a:spLocks noChangeArrowheads="1"/>
              </p:cNvSpPr>
              <p:nvPr userDrawn="1"/>
            </p:nvSpPr>
            <p:spPr bwMode="ltGray">
              <a:xfrm rot="-2957028">
                <a:off x="930" y="2486"/>
                <a:ext cx="81"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smtClean="0"/>
              </a:p>
            </p:txBody>
          </p:sp>
          <p:sp>
            <p:nvSpPr>
              <p:cNvPr id="75" name="Rectangle 86"/>
              <p:cNvSpPr>
                <a:spLocks noChangeArrowheads="1"/>
              </p:cNvSpPr>
              <p:nvPr userDrawn="1"/>
            </p:nvSpPr>
            <p:spPr bwMode="ltGray">
              <a:xfrm rot="-2957028">
                <a:off x="954" y="2497"/>
                <a:ext cx="86"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smtClean="0"/>
              </a:p>
            </p:txBody>
          </p:sp>
          <p:sp>
            <p:nvSpPr>
              <p:cNvPr id="76" name="Rectangle 87"/>
              <p:cNvSpPr>
                <a:spLocks noChangeArrowheads="1"/>
              </p:cNvSpPr>
              <p:nvPr userDrawn="1"/>
            </p:nvSpPr>
            <p:spPr bwMode="ltGray">
              <a:xfrm rot="-2661033">
                <a:off x="974" y="2509"/>
                <a:ext cx="86"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smtClean="0"/>
              </a:p>
            </p:txBody>
          </p:sp>
          <p:sp>
            <p:nvSpPr>
              <p:cNvPr id="77" name="Rectangle 88"/>
              <p:cNvSpPr>
                <a:spLocks noChangeArrowheads="1"/>
              </p:cNvSpPr>
              <p:nvPr userDrawn="1"/>
            </p:nvSpPr>
            <p:spPr bwMode="ltGray">
              <a:xfrm rot="-3638503">
                <a:off x="788" y="2426"/>
                <a:ext cx="75"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smtClean="0"/>
              </a:p>
            </p:txBody>
          </p:sp>
          <p:sp>
            <p:nvSpPr>
              <p:cNvPr id="78" name="Rectangle 89"/>
              <p:cNvSpPr>
                <a:spLocks noChangeArrowheads="1"/>
              </p:cNvSpPr>
              <p:nvPr userDrawn="1"/>
            </p:nvSpPr>
            <p:spPr bwMode="ltGray">
              <a:xfrm rot="-3638503">
                <a:off x="815" y="2434"/>
                <a:ext cx="75"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smtClean="0"/>
              </a:p>
            </p:txBody>
          </p:sp>
          <p:sp>
            <p:nvSpPr>
              <p:cNvPr id="79" name="Rectangle 90"/>
              <p:cNvSpPr>
                <a:spLocks noChangeArrowheads="1"/>
              </p:cNvSpPr>
              <p:nvPr userDrawn="1"/>
            </p:nvSpPr>
            <p:spPr bwMode="ltGray">
              <a:xfrm rot="-3514633">
                <a:off x="837" y="2440"/>
                <a:ext cx="81"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smtClean="0"/>
              </a:p>
            </p:txBody>
          </p:sp>
          <p:sp>
            <p:nvSpPr>
              <p:cNvPr id="80" name="Rectangle 91"/>
              <p:cNvSpPr>
                <a:spLocks noChangeArrowheads="1"/>
              </p:cNvSpPr>
              <p:nvPr userDrawn="1"/>
            </p:nvSpPr>
            <p:spPr bwMode="ltGray">
              <a:xfrm rot="-3220799">
                <a:off x="862" y="2452"/>
                <a:ext cx="81"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smtClean="0"/>
              </a:p>
            </p:txBody>
          </p:sp>
          <p:sp>
            <p:nvSpPr>
              <p:cNvPr id="81" name="Rectangle 92"/>
              <p:cNvSpPr>
                <a:spLocks noChangeArrowheads="1"/>
              </p:cNvSpPr>
              <p:nvPr userDrawn="1"/>
            </p:nvSpPr>
            <p:spPr bwMode="ltGray">
              <a:xfrm rot="-4338250">
                <a:off x="649" y="2396"/>
                <a:ext cx="75"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smtClean="0"/>
              </a:p>
            </p:txBody>
          </p:sp>
          <p:sp>
            <p:nvSpPr>
              <p:cNvPr id="82" name="Rectangle 93"/>
              <p:cNvSpPr>
                <a:spLocks noChangeArrowheads="1"/>
              </p:cNvSpPr>
              <p:nvPr userDrawn="1"/>
            </p:nvSpPr>
            <p:spPr bwMode="ltGray">
              <a:xfrm rot="-4250359">
                <a:off x="677" y="2402"/>
                <a:ext cx="75"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smtClean="0"/>
              </a:p>
            </p:txBody>
          </p:sp>
          <p:sp>
            <p:nvSpPr>
              <p:cNvPr id="83" name="Rectangle 94"/>
              <p:cNvSpPr>
                <a:spLocks noChangeArrowheads="1"/>
              </p:cNvSpPr>
              <p:nvPr userDrawn="1"/>
            </p:nvSpPr>
            <p:spPr bwMode="ltGray">
              <a:xfrm rot="-4250359">
                <a:off x="708" y="2406"/>
                <a:ext cx="75"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smtClean="0"/>
              </a:p>
            </p:txBody>
          </p:sp>
          <p:sp>
            <p:nvSpPr>
              <p:cNvPr id="84" name="Rectangle 95"/>
              <p:cNvSpPr>
                <a:spLocks noChangeArrowheads="1"/>
              </p:cNvSpPr>
              <p:nvPr userDrawn="1"/>
            </p:nvSpPr>
            <p:spPr bwMode="ltGray">
              <a:xfrm rot="-3989246">
                <a:off x="738" y="2410"/>
                <a:ext cx="75"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smtClean="0"/>
              </a:p>
            </p:txBody>
          </p:sp>
          <p:sp>
            <p:nvSpPr>
              <p:cNvPr id="85" name="Rectangle 96"/>
              <p:cNvSpPr>
                <a:spLocks noChangeArrowheads="1"/>
              </p:cNvSpPr>
              <p:nvPr userDrawn="1"/>
            </p:nvSpPr>
            <p:spPr bwMode="ltGray">
              <a:xfrm rot="-4862215">
                <a:off x="503" y="2394"/>
                <a:ext cx="69"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smtClean="0"/>
              </a:p>
            </p:txBody>
          </p:sp>
          <p:sp>
            <p:nvSpPr>
              <p:cNvPr id="86" name="Rectangle 97"/>
              <p:cNvSpPr>
                <a:spLocks noChangeArrowheads="1"/>
              </p:cNvSpPr>
              <p:nvPr userDrawn="1"/>
            </p:nvSpPr>
            <p:spPr bwMode="ltGray">
              <a:xfrm rot="-4673370">
                <a:off x="534" y="2392"/>
                <a:ext cx="75"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smtClean="0"/>
              </a:p>
            </p:txBody>
          </p:sp>
          <p:sp>
            <p:nvSpPr>
              <p:cNvPr id="87" name="Rectangle 98"/>
              <p:cNvSpPr>
                <a:spLocks noChangeArrowheads="1"/>
              </p:cNvSpPr>
              <p:nvPr userDrawn="1"/>
            </p:nvSpPr>
            <p:spPr bwMode="ltGray">
              <a:xfrm rot="-4646721">
                <a:off x="563" y="2390"/>
                <a:ext cx="75"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smtClean="0"/>
              </a:p>
            </p:txBody>
          </p:sp>
          <p:sp>
            <p:nvSpPr>
              <p:cNvPr id="88" name="Rectangle 99"/>
              <p:cNvSpPr>
                <a:spLocks noChangeArrowheads="1"/>
              </p:cNvSpPr>
              <p:nvPr userDrawn="1"/>
            </p:nvSpPr>
            <p:spPr bwMode="ltGray">
              <a:xfrm rot="-4580623">
                <a:off x="595" y="2390"/>
                <a:ext cx="75"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smtClean="0"/>
              </a:p>
            </p:txBody>
          </p:sp>
          <p:sp>
            <p:nvSpPr>
              <p:cNvPr id="89" name="Rectangle 100"/>
              <p:cNvSpPr>
                <a:spLocks noChangeArrowheads="1"/>
              </p:cNvSpPr>
              <p:nvPr userDrawn="1"/>
            </p:nvSpPr>
            <p:spPr bwMode="ltGray">
              <a:xfrm rot="-5195129">
                <a:off x="355" y="2414"/>
                <a:ext cx="69"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smtClean="0"/>
              </a:p>
            </p:txBody>
          </p:sp>
          <p:sp>
            <p:nvSpPr>
              <p:cNvPr id="90" name="Rectangle 101"/>
              <p:cNvSpPr>
                <a:spLocks noChangeArrowheads="1"/>
              </p:cNvSpPr>
              <p:nvPr userDrawn="1"/>
            </p:nvSpPr>
            <p:spPr bwMode="ltGray">
              <a:xfrm rot="-5360484">
                <a:off x="385" y="2408"/>
                <a:ext cx="69"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smtClean="0"/>
              </a:p>
            </p:txBody>
          </p:sp>
          <p:sp>
            <p:nvSpPr>
              <p:cNvPr id="91" name="Rectangle 102"/>
              <p:cNvSpPr>
                <a:spLocks noChangeArrowheads="1"/>
              </p:cNvSpPr>
              <p:nvPr userDrawn="1"/>
            </p:nvSpPr>
            <p:spPr bwMode="ltGray">
              <a:xfrm rot="-5288939">
                <a:off x="419" y="2404"/>
                <a:ext cx="69"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smtClean="0"/>
              </a:p>
            </p:txBody>
          </p:sp>
          <p:sp>
            <p:nvSpPr>
              <p:cNvPr id="92" name="Rectangle 103"/>
              <p:cNvSpPr>
                <a:spLocks noChangeArrowheads="1"/>
              </p:cNvSpPr>
              <p:nvPr userDrawn="1"/>
            </p:nvSpPr>
            <p:spPr bwMode="ltGray">
              <a:xfrm rot="-5164854">
                <a:off x="449" y="2400"/>
                <a:ext cx="69"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smtClean="0"/>
              </a:p>
            </p:txBody>
          </p:sp>
          <p:sp>
            <p:nvSpPr>
              <p:cNvPr id="93" name="Rectangle 104"/>
              <p:cNvSpPr>
                <a:spLocks noChangeArrowheads="1"/>
              </p:cNvSpPr>
              <p:nvPr userDrawn="1"/>
            </p:nvSpPr>
            <p:spPr bwMode="ltGray">
              <a:xfrm rot="-6132163">
                <a:off x="206" y="2458"/>
                <a:ext cx="63"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smtClean="0"/>
              </a:p>
            </p:txBody>
          </p:sp>
          <p:sp>
            <p:nvSpPr>
              <p:cNvPr id="94" name="Rectangle 105"/>
              <p:cNvSpPr>
                <a:spLocks noChangeArrowheads="1"/>
              </p:cNvSpPr>
              <p:nvPr userDrawn="1"/>
            </p:nvSpPr>
            <p:spPr bwMode="ltGray">
              <a:xfrm rot="-6220433">
                <a:off x="237" y="2448"/>
                <a:ext cx="63"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smtClean="0"/>
              </a:p>
            </p:txBody>
          </p:sp>
          <p:sp>
            <p:nvSpPr>
              <p:cNvPr id="95" name="Rectangle 106"/>
              <p:cNvSpPr>
                <a:spLocks noChangeArrowheads="1"/>
              </p:cNvSpPr>
              <p:nvPr userDrawn="1"/>
            </p:nvSpPr>
            <p:spPr bwMode="ltGray">
              <a:xfrm rot="-6110943">
                <a:off x="266" y="2438"/>
                <a:ext cx="63"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smtClean="0"/>
              </a:p>
            </p:txBody>
          </p:sp>
          <p:sp>
            <p:nvSpPr>
              <p:cNvPr id="96" name="Rectangle 107"/>
              <p:cNvSpPr>
                <a:spLocks noChangeArrowheads="1"/>
              </p:cNvSpPr>
              <p:nvPr userDrawn="1"/>
            </p:nvSpPr>
            <p:spPr bwMode="ltGray">
              <a:xfrm rot="-5919570">
                <a:off x="293" y="2426"/>
                <a:ext cx="69"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smtClean="0"/>
              </a:p>
            </p:txBody>
          </p:sp>
          <p:sp>
            <p:nvSpPr>
              <p:cNvPr id="97" name="Rectangle 108"/>
              <p:cNvSpPr>
                <a:spLocks noChangeArrowheads="1"/>
              </p:cNvSpPr>
              <p:nvPr userDrawn="1"/>
            </p:nvSpPr>
            <p:spPr bwMode="ltGray">
              <a:xfrm rot="-7376291">
                <a:off x="6" y="2548"/>
                <a:ext cx="63"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smtClean="0"/>
              </a:p>
            </p:txBody>
          </p:sp>
          <p:sp>
            <p:nvSpPr>
              <p:cNvPr id="98" name="Rectangle 109"/>
              <p:cNvSpPr>
                <a:spLocks noChangeArrowheads="1"/>
              </p:cNvSpPr>
              <p:nvPr userDrawn="1"/>
            </p:nvSpPr>
            <p:spPr bwMode="ltGray">
              <a:xfrm rot="-7168347">
                <a:off x="65" y="2516"/>
                <a:ext cx="63"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smtClean="0"/>
              </a:p>
            </p:txBody>
          </p:sp>
          <p:sp>
            <p:nvSpPr>
              <p:cNvPr id="99" name="Rectangle 110"/>
              <p:cNvSpPr>
                <a:spLocks noChangeArrowheads="1"/>
              </p:cNvSpPr>
              <p:nvPr userDrawn="1"/>
            </p:nvSpPr>
            <p:spPr bwMode="ltGray">
              <a:xfrm rot="-6802416">
                <a:off x="92" y="2502"/>
                <a:ext cx="63"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smtClean="0"/>
              </a:p>
            </p:txBody>
          </p:sp>
          <p:sp>
            <p:nvSpPr>
              <p:cNvPr id="100" name="Rectangle 111"/>
              <p:cNvSpPr>
                <a:spLocks noChangeArrowheads="1"/>
              </p:cNvSpPr>
              <p:nvPr userDrawn="1"/>
            </p:nvSpPr>
            <p:spPr bwMode="ltGray">
              <a:xfrm rot="-6802416">
                <a:off x="119" y="2492"/>
                <a:ext cx="63"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smtClean="0"/>
              </a:p>
            </p:txBody>
          </p:sp>
          <p:sp>
            <p:nvSpPr>
              <p:cNvPr id="101" name="Rectangle 112"/>
              <p:cNvSpPr>
                <a:spLocks noChangeArrowheads="1"/>
              </p:cNvSpPr>
              <p:nvPr userDrawn="1"/>
            </p:nvSpPr>
            <p:spPr bwMode="ltGray">
              <a:xfrm rot="-6457704">
                <a:off x="150" y="2478"/>
                <a:ext cx="63"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smtClean="0"/>
              </a:p>
            </p:txBody>
          </p:sp>
          <p:sp>
            <p:nvSpPr>
              <p:cNvPr id="102" name="Rectangle 113"/>
              <p:cNvSpPr>
                <a:spLocks noChangeArrowheads="1"/>
              </p:cNvSpPr>
              <p:nvPr userDrawn="1"/>
            </p:nvSpPr>
            <p:spPr bwMode="ltGray">
              <a:xfrm rot="-1876771">
                <a:off x="0" y="3363"/>
                <a:ext cx="75"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smtClean="0"/>
              </a:p>
            </p:txBody>
          </p:sp>
          <p:sp>
            <p:nvSpPr>
              <p:cNvPr id="103" name="Rectangle 114"/>
              <p:cNvSpPr>
                <a:spLocks noChangeArrowheads="1"/>
              </p:cNvSpPr>
              <p:nvPr userDrawn="1"/>
            </p:nvSpPr>
            <p:spPr bwMode="ltGray">
              <a:xfrm rot="3283992">
                <a:off x="511" y="3478"/>
                <a:ext cx="242"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smtClean="0"/>
              </a:p>
            </p:txBody>
          </p:sp>
          <p:sp>
            <p:nvSpPr>
              <p:cNvPr id="104" name="Rectangle 115"/>
              <p:cNvSpPr>
                <a:spLocks noChangeArrowheads="1"/>
              </p:cNvSpPr>
              <p:nvPr userDrawn="1"/>
            </p:nvSpPr>
            <p:spPr bwMode="ltGray">
              <a:xfrm rot="3283992">
                <a:off x="35" y="2798"/>
                <a:ext cx="242"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smtClean="0"/>
              </a:p>
            </p:txBody>
          </p:sp>
          <p:sp>
            <p:nvSpPr>
              <p:cNvPr id="105" name="Rectangle 116"/>
              <p:cNvSpPr>
                <a:spLocks noChangeArrowheads="1"/>
              </p:cNvSpPr>
              <p:nvPr userDrawn="1"/>
            </p:nvSpPr>
            <p:spPr bwMode="ltGray">
              <a:xfrm rot="-1876771">
                <a:off x="700" y="2851"/>
                <a:ext cx="317"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smtClean="0"/>
              </a:p>
            </p:txBody>
          </p:sp>
          <p:sp>
            <p:nvSpPr>
              <p:cNvPr id="106" name="Rectangle 117"/>
              <p:cNvSpPr>
                <a:spLocks noChangeArrowheads="1"/>
              </p:cNvSpPr>
              <p:nvPr userDrawn="1"/>
            </p:nvSpPr>
            <p:spPr bwMode="ltGray">
              <a:xfrm rot="5908516">
                <a:off x="200" y="3915"/>
                <a:ext cx="138"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smtClean="0"/>
              </a:p>
            </p:txBody>
          </p:sp>
          <p:sp>
            <p:nvSpPr>
              <p:cNvPr id="107" name="Rectangle 118"/>
              <p:cNvSpPr>
                <a:spLocks noChangeArrowheads="1"/>
              </p:cNvSpPr>
              <p:nvPr userDrawn="1"/>
            </p:nvSpPr>
            <p:spPr bwMode="ltGray">
              <a:xfrm rot="6683973">
                <a:off x="45" y="3915"/>
                <a:ext cx="144"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smtClean="0"/>
              </a:p>
            </p:txBody>
          </p:sp>
          <p:sp>
            <p:nvSpPr>
              <p:cNvPr id="108" name="Rectangle 119"/>
              <p:cNvSpPr>
                <a:spLocks noChangeArrowheads="1"/>
              </p:cNvSpPr>
              <p:nvPr userDrawn="1"/>
            </p:nvSpPr>
            <p:spPr bwMode="ltGray">
              <a:xfrm rot="5245609">
                <a:off x="361" y="3893"/>
                <a:ext cx="132"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smtClean="0"/>
              </a:p>
            </p:txBody>
          </p:sp>
          <p:sp>
            <p:nvSpPr>
              <p:cNvPr id="109" name="Rectangle 120"/>
              <p:cNvSpPr>
                <a:spLocks noChangeArrowheads="1"/>
              </p:cNvSpPr>
              <p:nvPr userDrawn="1"/>
            </p:nvSpPr>
            <p:spPr bwMode="ltGray">
              <a:xfrm rot="4500520">
                <a:off x="522" y="3847"/>
                <a:ext cx="132"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smtClean="0"/>
              </a:p>
            </p:txBody>
          </p:sp>
          <p:sp>
            <p:nvSpPr>
              <p:cNvPr id="110" name="Rectangle 121"/>
              <p:cNvSpPr>
                <a:spLocks noChangeArrowheads="1"/>
              </p:cNvSpPr>
              <p:nvPr userDrawn="1"/>
            </p:nvSpPr>
            <p:spPr bwMode="ltGray">
              <a:xfrm rot="3805227">
                <a:off x="670" y="3778"/>
                <a:ext cx="132"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smtClean="0"/>
              </a:p>
            </p:txBody>
          </p:sp>
          <p:sp>
            <p:nvSpPr>
              <p:cNvPr id="111" name="Rectangle 122"/>
              <p:cNvSpPr>
                <a:spLocks noChangeArrowheads="1"/>
              </p:cNvSpPr>
              <p:nvPr userDrawn="1"/>
            </p:nvSpPr>
            <p:spPr bwMode="ltGray">
              <a:xfrm rot="3060138">
                <a:off x="813" y="3688"/>
                <a:ext cx="132"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smtClean="0"/>
              </a:p>
            </p:txBody>
          </p:sp>
          <p:sp>
            <p:nvSpPr>
              <p:cNvPr id="112" name="Rectangle 123"/>
              <p:cNvSpPr>
                <a:spLocks noChangeArrowheads="1"/>
              </p:cNvSpPr>
              <p:nvPr userDrawn="1"/>
            </p:nvSpPr>
            <p:spPr bwMode="ltGray">
              <a:xfrm rot="2090281">
                <a:off x="938" y="3582"/>
                <a:ext cx="132"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smtClean="0"/>
              </a:p>
            </p:txBody>
          </p:sp>
          <p:sp>
            <p:nvSpPr>
              <p:cNvPr id="113" name="Rectangle 124"/>
              <p:cNvSpPr>
                <a:spLocks noChangeArrowheads="1"/>
              </p:cNvSpPr>
              <p:nvPr userDrawn="1"/>
            </p:nvSpPr>
            <p:spPr bwMode="ltGray">
              <a:xfrm rot="-7168347">
                <a:off x="-18" y="2506"/>
                <a:ext cx="132"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smtClean="0"/>
              </a:p>
            </p:txBody>
          </p:sp>
          <p:sp>
            <p:nvSpPr>
              <p:cNvPr id="114" name="Rectangle 125"/>
              <p:cNvSpPr>
                <a:spLocks noChangeArrowheads="1"/>
              </p:cNvSpPr>
              <p:nvPr userDrawn="1"/>
            </p:nvSpPr>
            <p:spPr bwMode="ltGray">
              <a:xfrm rot="-6406501">
                <a:off x="136" y="2433"/>
                <a:ext cx="132"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smtClean="0"/>
              </a:p>
            </p:txBody>
          </p:sp>
          <p:sp>
            <p:nvSpPr>
              <p:cNvPr id="115" name="Rectangle 126"/>
              <p:cNvSpPr>
                <a:spLocks noChangeArrowheads="1"/>
              </p:cNvSpPr>
              <p:nvPr userDrawn="1"/>
            </p:nvSpPr>
            <p:spPr bwMode="ltGray">
              <a:xfrm rot="-4970620">
                <a:off x="447" y="2364"/>
                <a:ext cx="138"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smtClean="0"/>
              </a:p>
            </p:txBody>
          </p:sp>
          <p:sp>
            <p:nvSpPr>
              <p:cNvPr id="116" name="Rectangle 127"/>
              <p:cNvSpPr>
                <a:spLocks noChangeArrowheads="1"/>
              </p:cNvSpPr>
              <p:nvPr userDrawn="1"/>
            </p:nvSpPr>
            <p:spPr bwMode="ltGray">
              <a:xfrm rot="-4298502">
                <a:off x="597" y="2360"/>
                <a:ext cx="150"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smtClean="0"/>
              </a:p>
            </p:txBody>
          </p:sp>
          <p:sp>
            <p:nvSpPr>
              <p:cNvPr id="117" name="Rectangle 128"/>
              <p:cNvSpPr>
                <a:spLocks noChangeArrowheads="1"/>
              </p:cNvSpPr>
              <p:nvPr userDrawn="1"/>
            </p:nvSpPr>
            <p:spPr bwMode="ltGray">
              <a:xfrm rot="-3676305">
                <a:off x="739" y="2386"/>
                <a:ext cx="155"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smtClean="0"/>
              </a:p>
            </p:txBody>
          </p:sp>
          <p:sp>
            <p:nvSpPr>
              <p:cNvPr id="118" name="Rectangle 129"/>
              <p:cNvSpPr>
                <a:spLocks noChangeArrowheads="1"/>
              </p:cNvSpPr>
              <p:nvPr userDrawn="1"/>
            </p:nvSpPr>
            <p:spPr bwMode="ltGray">
              <a:xfrm rot="-3188616">
                <a:off x="869" y="2430"/>
                <a:ext cx="167"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smtClean="0"/>
              </a:p>
            </p:txBody>
          </p:sp>
          <p:sp>
            <p:nvSpPr>
              <p:cNvPr id="119" name="Rectangle 130"/>
              <p:cNvSpPr>
                <a:spLocks noChangeArrowheads="1"/>
              </p:cNvSpPr>
              <p:nvPr userDrawn="1"/>
            </p:nvSpPr>
            <p:spPr bwMode="ltGray">
              <a:xfrm rot="-2610246">
                <a:off x="984" y="2497"/>
                <a:ext cx="167"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smtClean="0"/>
              </a:p>
            </p:txBody>
          </p:sp>
          <p:sp>
            <p:nvSpPr>
              <p:cNvPr id="120" name="Rectangle 131"/>
              <p:cNvSpPr>
                <a:spLocks noChangeArrowheads="1"/>
              </p:cNvSpPr>
              <p:nvPr userDrawn="1"/>
            </p:nvSpPr>
            <p:spPr bwMode="ltGray">
              <a:xfrm rot="-2190008">
                <a:off x="1075" y="2585"/>
                <a:ext cx="173"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smtClean="0"/>
              </a:p>
            </p:txBody>
          </p:sp>
          <p:sp>
            <p:nvSpPr>
              <p:cNvPr id="121" name="Rectangle 132"/>
              <p:cNvSpPr>
                <a:spLocks noChangeArrowheads="1"/>
              </p:cNvSpPr>
              <p:nvPr userDrawn="1"/>
            </p:nvSpPr>
            <p:spPr bwMode="ltGray">
              <a:xfrm rot="-1728558">
                <a:off x="1147" y="2688"/>
                <a:ext cx="167"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smtClean="0"/>
              </a:p>
            </p:txBody>
          </p:sp>
          <p:sp>
            <p:nvSpPr>
              <p:cNvPr id="122" name="Rectangle 133"/>
              <p:cNvSpPr>
                <a:spLocks noChangeArrowheads="1"/>
              </p:cNvSpPr>
              <p:nvPr userDrawn="1"/>
            </p:nvSpPr>
            <p:spPr bwMode="ltGray">
              <a:xfrm rot="-1172118">
                <a:off x="1198" y="2805"/>
                <a:ext cx="167"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smtClean="0"/>
              </a:p>
            </p:txBody>
          </p:sp>
          <p:sp>
            <p:nvSpPr>
              <p:cNvPr id="123" name="Rectangle 134"/>
              <p:cNvSpPr>
                <a:spLocks noChangeArrowheads="1"/>
              </p:cNvSpPr>
              <p:nvPr userDrawn="1"/>
            </p:nvSpPr>
            <p:spPr bwMode="ltGray">
              <a:xfrm rot="-753845">
                <a:off x="1218" y="2930"/>
                <a:ext cx="167"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smtClean="0"/>
              </a:p>
            </p:txBody>
          </p:sp>
          <p:sp>
            <p:nvSpPr>
              <p:cNvPr id="124" name="Rectangle 135"/>
              <p:cNvSpPr>
                <a:spLocks noChangeArrowheads="1"/>
              </p:cNvSpPr>
              <p:nvPr userDrawn="1"/>
            </p:nvSpPr>
            <p:spPr bwMode="ltGray">
              <a:xfrm rot="-287823">
                <a:off x="1213" y="3066"/>
                <a:ext cx="167"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smtClean="0"/>
              </a:p>
            </p:txBody>
          </p:sp>
          <p:sp>
            <p:nvSpPr>
              <p:cNvPr id="125" name="Rectangle 136"/>
              <p:cNvSpPr>
                <a:spLocks noChangeArrowheads="1"/>
              </p:cNvSpPr>
              <p:nvPr userDrawn="1"/>
            </p:nvSpPr>
            <p:spPr bwMode="ltGray">
              <a:xfrm rot="696741">
                <a:off x="1126" y="3337"/>
                <a:ext cx="150"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smtClean="0"/>
              </a:p>
            </p:txBody>
          </p:sp>
          <p:sp>
            <p:nvSpPr>
              <p:cNvPr id="126" name="Rectangle 137"/>
              <p:cNvSpPr>
                <a:spLocks noChangeArrowheads="1"/>
              </p:cNvSpPr>
              <p:nvPr userDrawn="1"/>
            </p:nvSpPr>
            <p:spPr bwMode="ltGray">
              <a:xfrm rot="1529990">
                <a:off x="1041" y="3465"/>
                <a:ext cx="140"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smtClean="0"/>
              </a:p>
            </p:txBody>
          </p:sp>
          <p:sp>
            <p:nvSpPr>
              <p:cNvPr id="127" name="Freeform 138"/>
              <p:cNvSpPr>
                <a:spLocks/>
              </p:cNvSpPr>
              <p:nvPr userDrawn="1"/>
            </p:nvSpPr>
            <p:spPr bwMode="ltGray">
              <a:xfrm>
                <a:off x="850" y="3136"/>
                <a:ext cx="204" cy="120"/>
              </a:xfrm>
              <a:custGeom>
                <a:avLst/>
                <a:gdLst>
                  <a:gd name="T0" fmla="*/ 168 w 204"/>
                  <a:gd name="T1" fmla="*/ 120 h 120"/>
                  <a:gd name="T2" fmla="*/ 204 w 204"/>
                  <a:gd name="T3" fmla="*/ 12 h 120"/>
                  <a:gd name="T4" fmla="*/ 42 w 204"/>
                  <a:gd name="T5" fmla="*/ 0 h 120"/>
                  <a:gd name="T6" fmla="*/ 0 w 204"/>
                  <a:gd name="T7" fmla="*/ 108 h 120"/>
                  <a:gd name="T8" fmla="*/ 30 w 204"/>
                  <a:gd name="T9" fmla="*/ 114 h 120"/>
                  <a:gd name="T10" fmla="*/ 60 w 204"/>
                  <a:gd name="T11" fmla="*/ 30 h 120"/>
                  <a:gd name="T12" fmla="*/ 102 w 204"/>
                  <a:gd name="T13" fmla="*/ 36 h 120"/>
                  <a:gd name="T14" fmla="*/ 78 w 204"/>
                  <a:gd name="T15" fmla="*/ 108 h 120"/>
                  <a:gd name="T16" fmla="*/ 102 w 204"/>
                  <a:gd name="T17" fmla="*/ 108 h 120"/>
                  <a:gd name="T18" fmla="*/ 132 w 204"/>
                  <a:gd name="T19" fmla="*/ 36 h 120"/>
                  <a:gd name="T20" fmla="*/ 162 w 204"/>
                  <a:gd name="T21" fmla="*/ 36 h 120"/>
                  <a:gd name="T22" fmla="*/ 138 w 204"/>
                  <a:gd name="T23" fmla="*/ 114 h 120"/>
                  <a:gd name="T24" fmla="*/ 168 w 204"/>
                  <a:gd name="T25" fmla="*/ 120 h 12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204" h="120">
                    <a:moveTo>
                      <a:pt x="168" y="120"/>
                    </a:moveTo>
                    <a:lnTo>
                      <a:pt x="204" y="12"/>
                    </a:lnTo>
                    <a:lnTo>
                      <a:pt x="42" y="0"/>
                    </a:lnTo>
                    <a:lnTo>
                      <a:pt x="0" y="108"/>
                    </a:lnTo>
                    <a:lnTo>
                      <a:pt x="30" y="114"/>
                    </a:lnTo>
                    <a:lnTo>
                      <a:pt x="60" y="30"/>
                    </a:lnTo>
                    <a:lnTo>
                      <a:pt x="102" y="36"/>
                    </a:lnTo>
                    <a:lnTo>
                      <a:pt x="78" y="108"/>
                    </a:lnTo>
                    <a:lnTo>
                      <a:pt x="102" y="108"/>
                    </a:lnTo>
                    <a:lnTo>
                      <a:pt x="132" y="36"/>
                    </a:lnTo>
                    <a:lnTo>
                      <a:pt x="162" y="36"/>
                    </a:lnTo>
                    <a:lnTo>
                      <a:pt x="138" y="114"/>
                    </a:lnTo>
                    <a:lnTo>
                      <a:pt x="168" y="120"/>
                    </a:lnTo>
                    <a:close/>
                  </a:path>
                </a:pathLst>
              </a:custGeom>
              <a:solidFill>
                <a:schemeClr val="bg2"/>
              </a:solidFill>
              <a:ln w="9525">
                <a:noFill/>
                <a:round/>
                <a:headEnd/>
                <a:tailEnd/>
              </a:ln>
            </p:spPr>
            <p:txBody>
              <a:bodyPr/>
              <a:lstStyle/>
              <a:p>
                <a:endParaRPr lang="en-US"/>
              </a:p>
            </p:txBody>
          </p:sp>
          <p:sp>
            <p:nvSpPr>
              <p:cNvPr id="128" name="Freeform 139"/>
              <p:cNvSpPr>
                <a:spLocks/>
              </p:cNvSpPr>
              <p:nvPr userDrawn="1"/>
            </p:nvSpPr>
            <p:spPr bwMode="ltGray">
              <a:xfrm>
                <a:off x="19" y="2722"/>
                <a:ext cx="90" cy="78"/>
              </a:xfrm>
              <a:custGeom>
                <a:avLst/>
                <a:gdLst>
                  <a:gd name="T0" fmla="*/ 66 w 90"/>
                  <a:gd name="T1" fmla="*/ 36 h 78"/>
                  <a:gd name="T2" fmla="*/ 66 w 90"/>
                  <a:gd name="T3" fmla="*/ 36 h 78"/>
                  <a:gd name="T4" fmla="*/ 18 w 90"/>
                  <a:gd name="T5" fmla="*/ 24 h 78"/>
                  <a:gd name="T6" fmla="*/ 0 w 90"/>
                  <a:gd name="T7" fmla="*/ 30 h 78"/>
                  <a:gd name="T8" fmla="*/ 36 w 90"/>
                  <a:gd name="T9" fmla="*/ 78 h 78"/>
                  <a:gd name="T10" fmla="*/ 48 w 90"/>
                  <a:gd name="T11" fmla="*/ 72 h 78"/>
                  <a:gd name="T12" fmla="*/ 24 w 90"/>
                  <a:gd name="T13" fmla="*/ 36 h 78"/>
                  <a:gd name="T14" fmla="*/ 24 w 90"/>
                  <a:gd name="T15" fmla="*/ 36 h 78"/>
                  <a:gd name="T16" fmla="*/ 72 w 90"/>
                  <a:gd name="T17" fmla="*/ 54 h 78"/>
                  <a:gd name="T18" fmla="*/ 90 w 90"/>
                  <a:gd name="T19" fmla="*/ 42 h 78"/>
                  <a:gd name="T20" fmla="*/ 54 w 90"/>
                  <a:gd name="T21" fmla="*/ 0 h 78"/>
                  <a:gd name="T22" fmla="*/ 42 w 90"/>
                  <a:gd name="T23" fmla="*/ 6 h 78"/>
                  <a:gd name="T24" fmla="*/ 66 w 90"/>
                  <a:gd name="T25" fmla="*/ 36 h 78"/>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90" h="78">
                    <a:moveTo>
                      <a:pt x="66" y="36"/>
                    </a:moveTo>
                    <a:lnTo>
                      <a:pt x="66" y="36"/>
                    </a:lnTo>
                    <a:lnTo>
                      <a:pt x="18" y="24"/>
                    </a:lnTo>
                    <a:lnTo>
                      <a:pt x="0" y="30"/>
                    </a:lnTo>
                    <a:lnTo>
                      <a:pt x="36" y="78"/>
                    </a:lnTo>
                    <a:lnTo>
                      <a:pt x="48" y="72"/>
                    </a:lnTo>
                    <a:lnTo>
                      <a:pt x="24" y="36"/>
                    </a:lnTo>
                    <a:lnTo>
                      <a:pt x="72" y="54"/>
                    </a:lnTo>
                    <a:lnTo>
                      <a:pt x="90" y="42"/>
                    </a:lnTo>
                    <a:lnTo>
                      <a:pt x="54" y="0"/>
                    </a:lnTo>
                    <a:lnTo>
                      <a:pt x="42" y="6"/>
                    </a:lnTo>
                    <a:lnTo>
                      <a:pt x="66" y="36"/>
                    </a:lnTo>
                    <a:close/>
                  </a:path>
                </a:pathLst>
              </a:custGeom>
              <a:solidFill>
                <a:schemeClr val="bg2"/>
              </a:solidFill>
              <a:ln w="9525">
                <a:noFill/>
                <a:round/>
                <a:headEnd/>
                <a:tailEnd/>
              </a:ln>
            </p:spPr>
            <p:txBody>
              <a:bodyPr/>
              <a:lstStyle/>
              <a:p>
                <a:endParaRPr lang="en-US"/>
              </a:p>
            </p:txBody>
          </p:sp>
          <p:sp>
            <p:nvSpPr>
              <p:cNvPr id="129" name="Freeform 140"/>
              <p:cNvSpPr>
                <a:spLocks/>
              </p:cNvSpPr>
              <p:nvPr userDrawn="1"/>
            </p:nvSpPr>
            <p:spPr bwMode="ltGray">
              <a:xfrm>
                <a:off x="97" y="2651"/>
                <a:ext cx="101" cy="89"/>
              </a:xfrm>
              <a:custGeom>
                <a:avLst/>
                <a:gdLst>
                  <a:gd name="T0" fmla="*/ 54 w 101"/>
                  <a:gd name="T1" fmla="*/ 89 h 89"/>
                  <a:gd name="T2" fmla="*/ 65 w 101"/>
                  <a:gd name="T3" fmla="*/ 83 h 89"/>
                  <a:gd name="T4" fmla="*/ 48 w 101"/>
                  <a:gd name="T5" fmla="*/ 35 h 89"/>
                  <a:gd name="T6" fmla="*/ 89 w 101"/>
                  <a:gd name="T7" fmla="*/ 65 h 89"/>
                  <a:gd name="T8" fmla="*/ 101 w 101"/>
                  <a:gd name="T9" fmla="*/ 59 h 89"/>
                  <a:gd name="T10" fmla="*/ 83 w 101"/>
                  <a:gd name="T11" fmla="*/ 0 h 89"/>
                  <a:gd name="T12" fmla="*/ 71 w 101"/>
                  <a:gd name="T13" fmla="*/ 12 h 89"/>
                  <a:gd name="T14" fmla="*/ 83 w 101"/>
                  <a:gd name="T15" fmla="*/ 41 h 89"/>
                  <a:gd name="T16" fmla="*/ 48 w 101"/>
                  <a:gd name="T17" fmla="*/ 23 h 89"/>
                  <a:gd name="T18" fmla="*/ 36 w 101"/>
                  <a:gd name="T19" fmla="*/ 29 h 89"/>
                  <a:gd name="T20" fmla="*/ 45 w 101"/>
                  <a:gd name="T21" fmla="*/ 68 h 89"/>
                  <a:gd name="T22" fmla="*/ 18 w 101"/>
                  <a:gd name="T23" fmla="*/ 41 h 89"/>
                  <a:gd name="T24" fmla="*/ 0 w 101"/>
                  <a:gd name="T25" fmla="*/ 53 h 89"/>
                  <a:gd name="T26" fmla="*/ 54 w 101"/>
                  <a:gd name="T27" fmla="*/ 89 h 89"/>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101" h="89">
                    <a:moveTo>
                      <a:pt x="54" y="89"/>
                    </a:moveTo>
                    <a:lnTo>
                      <a:pt x="65" y="83"/>
                    </a:lnTo>
                    <a:lnTo>
                      <a:pt x="48" y="35"/>
                    </a:lnTo>
                    <a:lnTo>
                      <a:pt x="89" y="65"/>
                    </a:lnTo>
                    <a:lnTo>
                      <a:pt x="101" y="59"/>
                    </a:lnTo>
                    <a:lnTo>
                      <a:pt x="83" y="0"/>
                    </a:lnTo>
                    <a:lnTo>
                      <a:pt x="71" y="12"/>
                    </a:lnTo>
                    <a:lnTo>
                      <a:pt x="83" y="41"/>
                    </a:lnTo>
                    <a:lnTo>
                      <a:pt x="48" y="23"/>
                    </a:lnTo>
                    <a:lnTo>
                      <a:pt x="36" y="29"/>
                    </a:lnTo>
                    <a:lnTo>
                      <a:pt x="45" y="68"/>
                    </a:lnTo>
                    <a:lnTo>
                      <a:pt x="18" y="41"/>
                    </a:lnTo>
                    <a:lnTo>
                      <a:pt x="0" y="53"/>
                    </a:lnTo>
                    <a:lnTo>
                      <a:pt x="54" y="89"/>
                    </a:lnTo>
                    <a:close/>
                  </a:path>
                </a:pathLst>
              </a:custGeom>
              <a:solidFill>
                <a:schemeClr val="bg2"/>
              </a:solidFill>
              <a:ln w="9525">
                <a:noFill/>
                <a:round/>
                <a:headEnd/>
                <a:tailEnd/>
              </a:ln>
            </p:spPr>
            <p:txBody>
              <a:bodyPr/>
              <a:lstStyle/>
              <a:p>
                <a:endParaRPr lang="en-US"/>
              </a:p>
            </p:txBody>
          </p:sp>
          <p:sp>
            <p:nvSpPr>
              <p:cNvPr id="130" name="Freeform 141"/>
              <p:cNvSpPr>
                <a:spLocks/>
              </p:cNvSpPr>
              <p:nvPr userDrawn="1"/>
            </p:nvSpPr>
            <p:spPr bwMode="ltGray">
              <a:xfrm>
                <a:off x="677" y="3502"/>
                <a:ext cx="83" cy="78"/>
              </a:xfrm>
              <a:custGeom>
                <a:avLst/>
                <a:gdLst>
                  <a:gd name="T0" fmla="*/ 36 w 83"/>
                  <a:gd name="T1" fmla="*/ 78 h 78"/>
                  <a:gd name="T2" fmla="*/ 83 w 83"/>
                  <a:gd name="T3" fmla="*/ 48 h 78"/>
                  <a:gd name="T4" fmla="*/ 54 w 83"/>
                  <a:gd name="T5" fmla="*/ 0 h 78"/>
                  <a:gd name="T6" fmla="*/ 0 w 83"/>
                  <a:gd name="T7" fmla="*/ 30 h 78"/>
                  <a:gd name="T8" fmla="*/ 6 w 83"/>
                  <a:gd name="T9" fmla="*/ 36 h 78"/>
                  <a:gd name="T10" fmla="*/ 42 w 83"/>
                  <a:gd name="T11" fmla="*/ 18 h 78"/>
                  <a:gd name="T12" fmla="*/ 54 w 83"/>
                  <a:gd name="T13" fmla="*/ 30 h 78"/>
                  <a:gd name="T14" fmla="*/ 24 w 83"/>
                  <a:gd name="T15" fmla="*/ 48 h 78"/>
                  <a:gd name="T16" fmla="*/ 30 w 83"/>
                  <a:gd name="T17" fmla="*/ 54 h 78"/>
                  <a:gd name="T18" fmla="*/ 60 w 83"/>
                  <a:gd name="T19" fmla="*/ 36 h 78"/>
                  <a:gd name="T20" fmla="*/ 66 w 83"/>
                  <a:gd name="T21" fmla="*/ 48 h 78"/>
                  <a:gd name="T22" fmla="*/ 30 w 83"/>
                  <a:gd name="T23" fmla="*/ 66 h 78"/>
                  <a:gd name="T24" fmla="*/ 36 w 83"/>
                  <a:gd name="T25" fmla="*/ 78 h 78"/>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83" h="78">
                    <a:moveTo>
                      <a:pt x="36" y="78"/>
                    </a:moveTo>
                    <a:lnTo>
                      <a:pt x="83" y="48"/>
                    </a:lnTo>
                    <a:lnTo>
                      <a:pt x="54" y="0"/>
                    </a:lnTo>
                    <a:lnTo>
                      <a:pt x="0" y="30"/>
                    </a:lnTo>
                    <a:lnTo>
                      <a:pt x="6" y="36"/>
                    </a:lnTo>
                    <a:lnTo>
                      <a:pt x="42" y="18"/>
                    </a:lnTo>
                    <a:lnTo>
                      <a:pt x="54" y="30"/>
                    </a:lnTo>
                    <a:lnTo>
                      <a:pt x="24" y="48"/>
                    </a:lnTo>
                    <a:lnTo>
                      <a:pt x="30" y="54"/>
                    </a:lnTo>
                    <a:lnTo>
                      <a:pt x="60" y="36"/>
                    </a:lnTo>
                    <a:lnTo>
                      <a:pt x="66" y="48"/>
                    </a:lnTo>
                    <a:lnTo>
                      <a:pt x="30" y="66"/>
                    </a:lnTo>
                    <a:lnTo>
                      <a:pt x="36" y="78"/>
                    </a:lnTo>
                    <a:close/>
                  </a:path>
                </a:pathLst>
              </a:custGeom>
              <a:solidFill>
                <a:schemeClr val="bg2"/>
              </a:solidFill>
              <a:ln w="9525">
                <a:noFill/>
                <a:round/>
                <a:headEnd/>
                <a:tailEnd/>
              </a:ln>
            </p:spPr>
            <p:txBody>
              <a:bodyPr/>
              <a:lstStyle/>
              <a:p>
                <a:endParaRPr lang="en-US"/>
              </a:p>
            </p:txBody>
          </p:sp>
          <p:sp>
            <p:nvSpPr>
              <p:cNvPr id="131" name="Freeform 142"/>
              <p:cNvSpPr>
                <a:spLocks/>
              </p:cNvSpPr>
              <p:nvPr userDrawn="1"/>
            </p:nvSpPr>
            <p:spPr bwMode="ltGray">
              <a:xfrm>
                <a:off x="940" y="2782"/>
                <a:ext cx="90" cy="72"/>
              </a:xfrm>
              <a:custGeom>
                <a:avLst/>
                <a:gdLst>
                  <a:gd name="T0" fmla="*/ 90 w 90"/>
                  <a:gd name="T1" fmla="*/ 30 h 72"/>
                  <a:gd name="T2" fmla="*/ 66 w 90"/>
                  <a:gd name="T3" fmla="*/ 0 h 72"/>
                  <a:gd name="T4" fmla="*/ 0 w 90"/>
                  <a:gd name="T5" fmla="*/ 36 h 72"/>
                  <a:gd name="T6" fmla="*/ 24 w 90"/>
                  <a:gd name="T7" fmla="*/ 72 h 72"/>
                  <a:gd name="T8" fmla="*/ 36 w 90"/>
                  <a:gd name="T9" fmla="*/ 66 h 72"/>
                  <a:gd name="T10" fmla="*/ 18 w 90"/>
                  <a:gd name="T11" fmla="*/ 42 h 72"/>
                  <a:gd name="T12" fmla="*/ 36 w 90"/>
                  <a:gd name="T13" fmla="*/ 30 h 72"/>
                  <a:gd name="T14" fmla="*/ 54 w 90"/>
                  <a:gd name="T15" fmla="*/ 54 h 72"/>
                  <a:gd name="T16" fmla="*/ 60 w 90"/>
                  <a:gd name="T17" fmla="*/ 48 h 72"/>
                  <a:gd name="T18" fmla="*/ 48 w 90"/>
                  <a:gd name="T19" fmla="*/ 24 h 72"/>
                  <a:gd name="T20" fmla="*/ 60 w 90"/>
                  <a:gd name="T21" fmla="*/ 12 h 72"/>
                  <a:gd name="T22" fmla="*/ 78 w 90"/>
                  <a:gd name="T23" fmla="*/ 42 h 72"/>
                  <a:gd name="T24" fmla="*/ 90 w 90"/>
                  <a:gd name="T25" fmla="*/ 30 h 7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90" h="72">
                    <a:moveTo>
                      <a:pt x="90" y="30"/>
                    </a:moveTo>
                    <a:lnTo>
                      <a:pt x="66" y="0"/>
                    </a:lnTo>
                    <a:lnTo>
                      <a:pt x="0" y="36"/>
                    </a:lnTo>
                    <a:lnTo>
                      <a:pt x="24" y="72"/>
                    </a:lnTo>
                    <a:lnTo>
                      <a:pt x="36" y="66"/>
                    </a:lnTo>
                    <a:lnTo>
                      <a:pt x="18" y="42"/>
                    </a:lnTo>
                    <a:lnTo>
                      <a:pt x="36" y="30"/>
                    </a:lnTo>
                    <a:lnTo>
                      <a:pt x="54" y="54"/>
                    </a:lnTo>
                    <a:lnTo>
                      <a:pt x="60" y="48"/>
                    </a:lnTo>
                    <a:lnTo>
                      <a:pt x="48" y="24"/>
                    </a:lnTo>
                    <a:lnTo>
                      <a:pt x="60" y="12"/>
                    </a:lnTo>
                    <a:lnTo>
                      <a:pt x="78" y="42"/>
                    </a:lnTo>
                    <a:lnTo>
                      <a:pt x="90" y="30"/>
                    </a:lnTo>
                    <a:close/>
                  </a:path>
                </a:pathLst>
              </a:custGeom>
              <a:solidFill>
                <a:schemeClr val="bg2"/>
              </a:solidFill>
              <a:ln w="9525">
                <a:noFill/>
                <a:round/>
                <a:headEnd/>
                <a:tailEnd/>
              </a:ln>
            </p:spPr>
            <p:txBody>
              <a:bodyPr/>
              <a:lstStyle/>
              <a:p>
                <a:endParaRPr lang="en-US"/>
              </a:p>
            </p:txBody>
          </p:sp>
          <p:sp>
            <p:nvSpPr>
              <p:cNvPr id="132" name="Freeform 143"/>
              <p:cNvSpPr>
                <a:spLocks/>
              </p:cNvSpPr>
              <p:nvPr userDrawn="1"/>
            </p:nvSpPr>
            <p:spPr bwMode="ltGray">
              <a:xfrm>
                <a:off x="898" y="2716"/>
                <a:ext cx="90" cy="84"/>
              </a:xfrm>
              <a:custGeom>
                <a:avLst/>
                <a:gdLst>
                  <a:gd name="T0" fmla="*/ 42 w 90"/>
                  <a:gd name="T1" fmla="*/ 60 h 84"/>
                  <a:gd name="T2" fmla="*/ 42 w 90"/>
                  <a:gd name="T3" fmla="*/ 60 h 84"/>
                  <a:gd name="T4" fmla="*/ 72 w 90"/>
                  <a:gd name="T5" fmla="*/ 12 h 84"/>
                  <a:gd name="T6" fmla="*/ 66 w 90"/>
                  <a:gd name="T7" fmla="*/ 0 h 84"/>
                  <a:gd name="T8" fmla="*/ 0 w 90"/>
                  <a:gd name="T9" fmla="*/ 42 h 84"/>
                  <a:gd name="T10" fmla="*/ 6 w 90"/>
                  <a:gd name="T11" fmla="*/ 54 h 84"/>
                  <a:gd name="T12" fmla="*/ 54 w 90"/>
                  <a:gd name="T13" fmla="*/ 24 h 84"/>
                  <a:gd name="T14" fmla="*/ 54 w 90"/>
                  <a:gd name="T15" fmla="*/ 24 h 84"/>
                  <a:gd name="T16" fmla="*/ 18 w 90"/>
                  <a:gd name="T17" fmla="*/ 72 h 84"/>
                  <a:gd name="T18" fmla="*/ 24 w 90"/>
                  <a:gd name="T19" fmla="*/ 84 h 84"/>
                  <a:gd name="T20" fmla="*/ 90 w 90"/>
                  <a:gd name="T21" fmla="*/ 42 h 84"/>
                  <a:gd name="T22" fmla="*/ 84 w 90"/>
                  <a:gd name="T23" fmla="*/ 30 h 84"/>
                  <a:gd name="T24" fmla="*/ 42 w 90"/>
                  <a:gd name="T25" fmla="*/ 60 h 84"/>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90" h="84">
                    <a:moveTo>
                      <a:pt x="42" y="60"/>
                    </a:moveTo>
                    <a:lnTo>
                      <a:pt x="42" y="60"/>
                    </a:lnTo>
                    <a:lnTo>
                      <a:pt x="72" y="12"/>
                    </a:lnTo>
                    <a:lnTo>
                      <a:pt x="66" y="0"/>
                    </a:lnTo>
                    <a:lnTo>
                      <a:pt x="0" y="42"/>
                    </a:lnTo>
                    <a:lnTo>
                      <a:pt x="6" y="54"/>
                    </a:lnTo>
                    <a:lnTo>
                      <a:pt x="54" y="24"/>
                    </a:lnTo>
                    <a:lnTo>
                      <a:pt x="18" y="72"/>
                    </a:lnTo>
                    <a:lnTo>
                      <a:pt x="24" y="84"/>
                    </a:lnTo>
                    <a:lnTo>
                      <a:pt x="90" y="42"/>
                    </a:lnTo>
                    <a:lnTo>
                      <a:pt x="84" y="30"/>
                    </a:lnTo>
                    <a:lnTo>
                      <a:pt x="42" y="60"/>
                    </a:lnTo>
                    <a:close/>
                  </a:path>
                </a:pathLst>
              </a:custGeom>
              <a:solidFill>
                <a:schemeClr val="bg2"/>
              </a:solidFill>
              <a:ln w="9525">
                <a:noFill/>
                <a:round/>
                <a:headEnd/>
                <a:tailEnd/>
              </a:ln>
            </p:spPr>
            <p:txBody>
              <a:bodyPr/>
              <a:lstStyle/>
              <a:p>
                <a:endParaRPr lang="en-US"/>
              </a:p>
            </p:txBody>
          </p:sp>
          <p:sp>
            <p:nvSpPr>
              <p:cNvPr id="133" name="Freeform 144"/>
              <p:cNvSpPr>
                <a:spLocks/>
              </p:cNvSpPr>
              <p:nvPr userDrawn="1"/>
            </p:nvSpPr>
            <p:spPr bwMode="ltGray">
              <a:xfrm>
                <a:off x="7" y="3837"/>
                <a:ext cx="6" cy="12"/>
              </a:xfrm>
              <a:custGeom>
                <a:avLst/>
                <a:gdLst>
                  <a:gd name="T0" fmla="*/ 6 w 6"/>
                  <a:gd name="T1" fmla="*/ 0 h 12"/>
                  <a:gd name="T2" fmla="*/ 6 w 6"/>
                  <a:gd name="T3" fmla="*/ 0 h 12"/>
                  <a:gd name="T4" fmla="*/ 0 w 6"/>
                  <a:gd name="T5" fmla="*/ 0 h 12"/>
                  <a:gd name="T6" fmla="*/ 0 w 6"/>
                  <a:gd name="T7" fmla="*/ 0 h 12"/>
                  <a:gd name="T8" fmla="*/ 0 w 6"/>
                  <a:gd name="T9" fmla="*/ 12 h 12"/>
                  <a:gd name="T10" fmla="*/ 6 w 6"/>
                  <a:gd name="T11" fmla="*/ 0 h 12"/>
                  <a:gd name="T12" fmla="*/ 6 w 6"/>
                  <a:gd name="T13" fmla="*/ 0 h 1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6" h="12">
                    <a:moveTo>
                      <a:pt x="6" y="0"/>
                    </a:moveTo>
                    <a:lnTo>
                      <a:pt x="6" y="0"/>
                    </a:lnTo>
                    <a:lnTo>
                      <a:pt x="0" y="0"/>
                    </a:lnTo>
                    <a:lnTo>
                      <a:pt x="0" y="12"/>
                    </a:lnTo>
                    <a:lnTo>
                      <a:pt x="6" y="0"/>
                    </a:lnTo>
                    <a:close/>
                  </a:path>
                </a:pathLst>
              </a:custGeom>
              <a:solidFill>
                <a:schemeClr val="bg2"/>
              </a:solidFill>
              <a:ln w="9525">
                <a:noFill/>
                <a:round/>
                <a:headEnd/>
                <a:tailEnd/>
              </a:ln>
            </p:spPr>
            <p:txBody>
              <a:bodyPr/>
              <a:lstStyle/>
              <a:p>
                <a:endParaRPr lang="en-US"/>
              </a:p>
            </p:txBody>
          </p:sp>
          <p:sp>
            <p:nvSpPr>
              <p:cNvPr id="134" name="Freeform 145"/>
              <p:cNvSpPr>
                <a:spLocks/>
              </p:cNvSpPr>
              <p:nvPr userDrawn="1"/>
            </p:nvSpPr>
            <p:spPr bwMode="ltGray">
              <a:xfrm>
                <a:off x="7" y="2555"/>
                <a:ext cx="30" cy="48"/>
              </a:xfrm>
              <a:custGeom>
                <a:avLst/>
                <a:gdLst>
                  <a:gd name="T0" fmla="*/ 18 w 30"/>
                  <a:gd name="T1" fmla="*/ 48 h 48"/>
                  <a:gd name="T2" fmla="*/ 18 w 30"/>
                  <a:gd name="T3" fmla="*/ 48 h 48"/>
                  <a:gd name="T4" fmla="*/ 30 w 30"/>
                  <a:gd name="T5" fmla="*/ 42 h 48"/>
                  <a:gd name="T6" fmla="*/ 0 w 30"/>
                  <a:gd name="T7" fmla="*/ 0 h 48"/>
                  <a:gd name="T8" fmla="*/ 0 w 30"/>
                  <a:gd name="T9" fmla="*/ 24 h 48"/>
                  <a:gd name="T10" fmla="*/ 18 w 30"/>
                  <a:gd name="T11" fmla="*/ 48 h 48"/>
                  <a:gd name="T12" fmla="*/ 18 w 30"/>
                  <a:gd name="T13" fmla="*/ 48 h 48"/>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30" h="48">
                    <a:moveTo>
                      <a:pt x="18" y="48"/>
                    </a:moveTo>
                    <a:lnTo>
                      <a:pt x="18" y="48"/>
                    </a:lnTo>
                    <a:lnTo>
                      <a:pt x="30" y="42"/>
                    </a:lnTo>
                    <a:lnTo>
                      <a:pt x="0" y="0"/>
                    </a:lnTo>
                    <a:lnTo>
                      <a:pt x="0" y="24"/>
                    </a:lnTo>
                    <a:lnTo>
                      <a:pt x="18" y="48"/>
                    </a:lnTo>
                    <a:close/>
                  </a:path>
                </a:pathLst>
              </a:custGeom>
              <a:solidFill>
                <a:schemeClr val="bg2"/>
              </a:solidFill>
              <a:ln w="9525">
                <a:noFill/>
                <a:round/>
                <a:headEnd/>
                <a:tailEnd/>
              </a:ln>
            </p:spPr>
            <p:txBody>
              <a:bodyPr/>
              <a:lstStyle/>
              <a:p>
                <a:endParaRPr lang="en-US"/>
              </a:p>
            </p:txBody>
          </p:sp>
          <p:sp>
            <p:nvSpPr>
              <p:cNvPr id="135" name="Freeform 146"/>
              <p:cNvSpPr>
                <a:spLocks/>
              </p:cNvSpPr>
              <p:nvPr userDrawn="1"/>
            </p:nvSpPr>
            <p:spPr bwMode="ltGray">
              <a:xfrm>
                <a:off x="7" y="3843"/>
                <a:ext cx="36" cy="66"/>
              </a:xfrm>
              <a:custGeom>
                <a:avLst/>
                <a:gdLst>
                  <a:gd name="T0" fmla="*/ 36 w 36"/>
                  <a:gd name="T1" fmla="*/ 0 h 66"/>
                  <a:gd name="T2" fmla="*/ 24 w 36"/>
                  <a:gd name="T3" fmla="*/ 0 h 66"/>
                  <a:gd name="T4" fmla="*/ 24 w 36"/>
                  <a:gd name="T5" fmla="*/ 0 h 66"/>
                  <a:gd name="T6" fmla="*/ 0 w 36"/>
                  <a:gd name="T7" fmla="*/ 36 h 66"/>
                  <a:gd name="T8" fmla="*/ 0 w 36"/>
                  <a:gd name="T9" fmla="*/ 66 h 66"/>
                  <a:gd name="T10" fmla="*/ 36 w 36"/>
                  <a:gd name="T11" fmla="*/ 0 h 66"/>
                  <a:gd name="T12" fmla="*/ 36 w 36"/>
                  <a:gd name="T13" fmla="*/ 0 h 66"/>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36" h="66">
                    <a:moveTo>
                      <a:pt x="36" y="0"/>
                    </a:moveTo>
                    <a:lnTo>
                      <a:pt x="24" y="0"/>
                    </a:lnTo>
                    <a:lnTo>
                      <a:pt x="0" y="36"/>
                    </a:lnTo>
                    <a:lnTo>
                      <a:pt x="0" y="66"/>
                    </a:lnTo>
                    <a:lnTo>
                      <a:pt x="36" y="0"/>
                    </a:lnTo>
                    <a:close/>
                  </a:path>
                </a:pathLst>
              </a:custGeom>
              <a:solidFill>
                <a:schemeClr val="bg2"/>
              </a:solidFill>
              <a:ln w="9525">
                <a:noFill/>
                <a:round/>
                <a:headEnd/>
                <a:tailEnd/>
              </a:ln>
            </p:spPr>
            <p:txBody>
              <a:bodyPr/>
              <a:lstStyle/>
              <a:p>
                <a:endParaRPr lang="en-US"/>
              </a:p>
            </p:txBody>
          </p:sp>
          <p:sp>
            <p:nvSpPr>
              <p:cNvPr id="136" name="Rectangle 147"/>
              <p:cNvSpPr>
                <a:spLocks noChangeArrowheads="1"/>
              </p:cNvSpPr>
              <p:nvPr userDrawn="1"/>
            </p:nvSpPr>
            <p:spPr bwMode="ltGray">
              <a:xfrm rot="244926">
                <a:off x="1177" y="3201"/>
                <a:ext cx="161"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smtClean="0"/>
              </a:p>
            </p:txBody>
          </p:sp>
          <p:sp>
            <p:nvSpPr>
              <p:cNvPr id="137" name="Rectangle 148"/>
              <p:cNvSpPr>
                <a:spLocks noChangeArrowheads="1"/>
              </p:cNvSpPr>
              <p:nvPr userDrawn="1"/>
            </p:nvSpPr>
            <p:spPr bwMode="ltGray">
              <a:xfrm rot="-5598588">
                <a:off x="290" y="2386"/>
                <a:ext cx="138"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smtClean="0"/>
              </a:p>
            </p:txBody>
          </p:sp>
          <p:sp>
            <p:nvSpPr>
              <p:cNvPr id="138" name="Freeform 149"/>
              <p:cNvSpPr>
                <a:spLocks/>
              </p:cNvSpPr>
              <p:nvPr userDrawn="1"/>
            </p:nvSpPr>
            <p:spPr bwMode="ltGray">
              <a:xfrm>
                <a:off x="139" y="3573"/>
                <a:ext cx="144" cy="154"/>
              </a:xfrm>
              <a:custGeom>
                <a:avLst/>
                <a:gdLst>
                  <a:gd name="T0" fmla="*/ 0 w 144"/>
                  <a:gd name="T1" fmla="*/ 102 h 154"/>
                  <a:gd name="T2" fmla="*/ 59 w 144"/>
                  <a:gd name="T3" fmla="*/ 154 h 154"/>
                  <a:gd name="T4" fmla="*/ 117 w 144"/>
                  <a:gd name="T5" fmla="*/ 120 h 154"/>
                  <a:gd name="T6" fmla="*/ 62 w 144"/>
                  <a:gd name="T7" fmla="*/ 55 h 154"/>
                  <a:gd name="T8" fmla="*/ 104 w 144"/>
                  <a:gd name="T9" fmla="*/ 34 h 154"/>
                  <a:gd name="T10" fmla="*/ 117 w 144"/>
                  <a:gd name="T11" fmla="*/ 53 h 154"/>
                  <a:gd name="T12" fmla="*/ 141 w 144"/>
                  <a:gd name="T13" fmla="*/ 47 h 154"/>
                  <a:gd name="T14" fmla="*/ 97 w 144"/>
                  <a:gd name="T15" fmla="*/ 2 h 154"/>
                  <a:gd name="T16" fmla="*/ 36 w 144"/>
                  <a:gd name="T17" fmla="*/ 33 h 154"/>
                  <a:gd name="T18" fmla="*/ 90 w 144"/>
                  <a:gd name="T19" fmla="*/ 107 h 154"/>
                  <a:gd name="T20" fmla="*/ 28 w 144"/>
                  <a:gd name="T21" fmla="*/ 101 h 154"/>
                  <a:gd name="T22" fmla="*/ 0 w 144"/>
                  <a:gd name="T23" fmla="*/ 102 h 154"/>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44" h="154">
                    <a:moveTo>
                      <a:pt x="0" y="102"/>
                    </a:moveTo>
                    <a:cubicBezTo>
                      <a:pt x="6" y="140"/>
                      <a:pt x="25" y="154"/>
                      <a:pt x="59" y="154"/>
                    </a:cubicBezTo>
                    <a:cubicBezTo>
                      <a:pt x="111" y="152"/>
                      <a:pt x="106" y="130"/>
                      <a:pt x="117" y="120"/>
                    </a:cubicBezTo>
                    <a:cubicBezTo>
                      <a:pt x="119" y="61"/>
                      <a:pt x="84" y="84"/>
                      <a:pt x="62" y="55"/>
                    </a:cubicBezTo>
                    <a:cubicBezTo>
                      <a:pt x="59" y="42"/>
                      <a:pt x="78" y="11"/>
                      <a:pt x="104" y="34"/>
                    </a:cubicBezTo>
                    <a:cubicBezTo>
                      <a:pt x="108" y="41"/>
                      <a:pt x="111" y="51"/>
                      <a:pt x="117" y="53"/>
                    </a:cubicBezTo>
                    <a:cubicBezTo>
                      <a:pt x="123" y="55"/>
                      <a:pt x="144" y="55"/>
                      <a:pt x="141" y="47"/>
                    </a:cubicBezTo>
                    <a:cubicBezTo>
                      <a:pt x="138" y="39"/>
                      <a:pt x="126" y="5"/>
                      <a:pt x="97" y="2"/>
                    </a:cubicBezTo>
                    <a:cubicBezTo>
                      <a:pt x="77" y="0"/>
                      <a:pt x="48" y="0"/>
                      <a:pt x="36" y="33"/>
                    </a:cubicBezTo>
                    <a:cubicBezTo>
                      <a:pt x="15" y="89"/>
                      <a:pt x="83" y="79"/>
                      <a:pt x="90" y="107"/>
                    </a:cubicBezTo>
                    <a:cubicBezTo>
                      <a:pt x="96" y="130"/>
                      <a:pt x="34" y="147"/>
                      <a:pt x="28" y="101"/>
                    </a:cubicBezTo>
                    <a:cubicBezTo>
                      <a:pt x="12" y="104"/>
                      <a:pt x="15" y="98"/>
                      <a:pt x="0" y="102"/>
                    </a:cubicBezTo>
                    <a:close/>
                  </a:path>
                </a:pathLst>
              </a:custGeom>
              <a:solidFill>
                <a:schemeClr val="bg2"/>
              </a:solidFill>
              <a:ln w="9525">
                <a:noFill/>
                <a:round/>
                <a:headEnd/>
                <a:tailEnd/>
              </a:ln>
            </p:spPr>
            <p:txBody>
              <a:bodyPr/>
              <a:lstStyle/>
              <a:p>
                <a:endParaRPr lang="en-US"/>
              </a:p>
            </p:txBody>
          </p:sp>
          <p:sp>
            <p:nvSpPr>
              <p:cNvPr id="139" name="Freeform 150"/>
              <p:cNvSpPr>
                <a:spLocks/>
              </p:cNvSpPr>
              <p:nvPr userDrawn="1"/>
            </p:nvSpPr>
            <p:spPr bwMode="ltGray">
              <a:xfrm rot="-2857037">
                <a:off x="619" y="3550"/>
                <a:ext cx="68" cy="69"/>
              </a:xfrm>
              <a:custGeom>
                <a:avLst/>
                <a:gdLst>
                  <a:gd name="T0" fmla="*/ 0 w 144"/>
                  <a:gd name="T1" fmla="*/ 0 h 154"/>
                  <a:gd name="T2" fmla="*/ 0 w 144"/>
                  <a:gd name="T3" fmla="*/ 0 h 154"/>
                  <a:gd name="T4" fmla="*/ 0 w 144"/>
                  <a:gd name="T5" fmla="*/ 0 h 154"/>
                  <a:gd name="T6" fmla="*/ 0 w 144"/>
                  <a:gd name="T7" fmla="*/ 0 h 154"/>
                  <a:gd name="T8" fmla="*/ 0 w 144"/>
                  <a:gd name="T9" fmla="*/ 0 h 154"/>
                  <a:gd name="T10" fmla="*/ 0 w 144"/>
                  <a:gd name="T11" fmla="*/ 0 h 154"/>
                  <a:gd name="T12" fmla="*/ 0 w 144"/>
                  <a:gd name="T13" fmla="*/ 0 h 154"/>
                  <a:gd name="T14" fmla="*/ 0 w 144"/>
                  <a:gd name="T15" fmla="*/ 0 h 154"/>
                  <a:gd name="T16" fmla="*/ 0 w 144"/>
                  <a:gd name="T17" fmla="*/ 0 h 154"/>
                  <a:gd name="T18" fmla="*/ 0 w 144"/>
                  <a:gd name="T19" fmla="*/ 0 h 154"/>
                  <a:gd name="T20" fmla="*/ 0 w 144"/>
                  <a:gd name="T21" fmla="*/ 0 h 154"/>
                  <a:gd name="T22" fmla="*/ 0 w 144"/>
                  <a:gd name="T23" fmla="*/ 0 h 154"/>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44" h="154">
                    <a:moveTo>
                      <a:pt x="0" y="102"/>
                    </a:moveTo>
                    <a:cubicBezTo>
                      <a:pt x="6" y="140"/>
                      <a:pt x="25" y="154"/>
                      <a:pt x="59" y="154"/>
                    </a:cubicBezTo>
                    <a:cubicBezTo>
                      <a:pt x="111" y="152"/>
                      <a:pt x="106" y="130"/>
                      <a:pt x="117" y="120"/>
                    </a:cubicBezTo>
                    <a:cubicBezTo>
                      <a:pt x="113" y="47"/>
                      <a:pt x="84" y="84"/>
                      <a:pt x="62" y="55"/>
                    </a:cubicBezTo>
                    <a:cubicBezTo>
                      <a:pt x="59" y="42"/>
                      <a:pt x="78" y="11"/>
                      <a:pt x="104" y="34"/>
                    </a:cubicBezTo>
                    <a:cubicBezTo>
                      <a:pt x="108" y="41"/>
                      <a:pt x="111" y="51"/>
                      <a:pt x="117" y="53"/>
                    </a:cubicBezTo>
                    <a:cubicBezTo>
                      <a:pt x="123" y="55"/>
                      <a:pt x="144" y="55"/>
                      <a:pt x="141" y="47"/>
                    </a:cubicBezTo>
                    <a:cubicBezTo>
                      <a:pt x="138" y="39"/>
                      <a:pt x="126" y="5"/>
                      <a:pt x="97" y="2"/>
                    </a:cubicBezTo>
                    <a:cubicBezTo>
                      <a:pt x="77" y="0"/>
                      <a:pt x="48" y="0"/>
                      <a:pt x="36" y="33"/>
                    </a:cubicBezTo>
                    <a:cubicBezTo>
                      <a:pt x="15" y="89"/>
                      <a:pt x="83" y="79"/>
                      <a:pt x="90" y="107"/>
                    </a:cubicBezTo>
                    <a:cubicBezTo>
                      <a:pt x="96" y="130"/>
                      <a:pt x="34" y="147"/>
                      <a:pt x="28" y="101"/>
                    </a:cubicBezTo>
                    <a:cubicBezTo>
                      <a:pt x="12" y="104"/>
                      <a:pt x="15" y="98"/>
                      <a:pt x="0" y="102"/>
                    </a:cubicBezTo>
                    <a:close/>
                  </a:path>
                </a:pathLst>
              </a:custGeom>
              <a:solidFill>
                <a:schemeClr val="bg2"/>
              </a:solidFill>
              <a:ln w="9525">
                <a:noFill/>
                <a:round/>
                <a:headEnd/>
                <a:tailEnd/>
              </a:ln>
            </p:spPr>
            <p:txBody>
              <a:bodyPr/>
              <a:lstStyle/>
              <a:p>
                <a:endParaRPr lang="en-US"/>
              </a:p>
            </p:txBody>
          </p:sp>
          <p:sp>
            <p:nvSpPr>
              <p:cNvPr id="140" name="Freeform 151"/>
              <p:cNvSpPr>
                <a:spLocks/>
              </p:cNvSpPr>
              <p:nvPr userDrawn="1"/>
            </p:nvSpPr>
            <p:spPr bwMode="ltGray">
              <a:xfrm>
                <a:off x="235" y="2503"/>
                <a:ext cx="348" cy="1272"/>
              </a:xfrm>
              <a:custGeom>
                <a:avLst/>
                <a:gdLst>
                  <a:gd name="T0" fmla="*/ 0 w 348"/>
                  <a:gd name="T1" fmla="*/ 0 h 1272"/>
                  <a:gd name="T2" fmla="*/ 287 w 348"/>
                  <a:gd name="T3" fmla="*/ 582 h 1272"/>
                  <a:gd name="T4" fmla="*/ 348 w 348"/>
                  <a:gd name="T5" fmla="*/ 1272 h 1272"/>
                  <a:gd name="T6" fmla="*/ 54 w 348"/>
                  <a:gd name="T7" fmla="*/ 676 h 1272"/>
                  <a:gd name="T8" fmla="*/ 0 w 348"/>
                  <a:gd name="T9" fmla="*/ 0 h 1272"/>
                </a:gdLst>
                <a:ahLst/>
                <a:cxnLst>
                  <a:cxn ang="0">
                    <a:pos x="T0" y="T1"/>
                  </a:cxn>
                  <a:cxn ang="0">
                    <a:pos x="T2" y="T3"/>
                  </a:cxn>
                  <a:cxn ang="0">
                    <a:pos x="T4" y="T5"/>
                  </a:cxn>
                  <a:cxn ang="0">
                    <a:pos x="T6" y="T7"/>
                  </a:cxn>
                  <a:cxn ang="0">
                    <a:pos x="T8" y="T9"/>
                  </a:cxn>
                </a:cxnLst>
                <a:rect l="0" t="0" r="r" b="b"/>
                <a:pathLst>
                  <a:path w="348" h="1272">
                    <a:moveTo>
                      <a:pt x="0" y="0"/>
                    </a:moveTo>
                    <a:lnTo>
                      <a:pt x="287" y="582"/>
                    </a:lnTo>
                    <a:lnTo>
                      <a:pt x="348" y="1272"/>
                    </a:lnTo>
                    <a:lnTo>
                      <a:pt x="54" y="676"/>
                    </a:lnTo>
                    <a:lnTo>
                      <a:pt x="0" y="0"/>
                    </a:lnTo>
                    <a:close/>
                  </a:path>
                </a:pathLst>
              </a:custGeom>
              <a:gradFill rotWithShape="0">
                <a:gsLst>
                  <a:gs pos="0">
                    <a:schemeClr val="bg2"/>
                  </a:gs>
                  <a:gs pos="100000">
                    <a:schemeClr val="bg2">
                      <a:gamma/>
                      <a:shade val="96863"/>
                      <a:invGamma/>
                    </a:schemeClr>
                  </a:gs>
                </a:gsLst>
                <a:lin ang="18900000" scaled="1"/>
              </a:gradFill>
              <a:ln>
                <a:noFill/>
              </a:ln>
              <a:effectLst/>
              <a:extLst/>
            </p:spPr>
            <p:txBody>
              <a:bodyPr/>
              <a:lstStyle/>
              <a:p>
                <a:pPr>
                  <a:defRPr/>
                </a:pPr>
                <a:endParaRPr lang="en-US">
                  <a:latin typeface="Tahoma" charset="0"/>
                </a:endParaRPr>
              </a:p>
            </p:txBody>
          </p:sp>
          <p:sp>
            <p:nvSpPr>
              <p:cNvPr id="141" name="Oval 152"/>
              <p:cNvSpPr>
                <a:spLocks noChangeArrowheads="1"/>
              </p:cNvSpPr>
              <p:nvPr userDrawn="1"/>
            </p:nvSpPr>
            <p:spPr bwMode="ltGray">
              <a:xfrm rot="-1684349">
                <a:off x="296" y="3047"/>
                <a:ext cx="221" cy="174"/>
              </a:xfrm>
              <a:prstGeom prst="ellipse">
                <a:avLst/>
              </a:prstGeom>
              <a:gradFill rotWithShape="0">
                <a:gsLst>
                  <a:gs pos="0">
                    <a:schemeClr val="bg2">
                      <a:gamma/>
                      <a:shade val="90980"/>
                      <a:invGamma/>
                    </a:schemeClr>
                  </a:gs>
                  <a:gs pos="50000">
                    <a:schemeClr val="bg2"/>
                  </a:gs>
                  <a:gs pos="100000">
                    <a:schemeClr val="bg2">
                      <a:gamma/>
                      <a:shade val="90980"/>
                      <a:invGamma/>
                    </a:schemeClr>
                  </a:gs>
                </a:gsLst>
                <a:lin ang="18900000" scaled="1"/>
              </a:gradFill>
              <a:ln>
                <a:noFill/>
              </a:ln>
              <a:effectLst/>
              <a:extLst/>
            </p:spPr>
            <p:txBody>
              <a:bodyPr/>
              <a:lstStyle/>
              <a:p>
                <a:pPr>
                  <a:defRPr/>
                </a:pPr>
                <a:endParaRPr lang="en-US">
                  <a:latin typeface="Tahoma" charset="0"/>
                </a:endParaRPr>
              </a:p>
            </p:txBody>
          </p:sp>
        </p:grpSp>
      </p:grpSp>
      <p:sp>
        <p:nvSpPr>
          <p:cNvPr id="5273" name="Rectangle 153"/>
          <p:cNvSpPr>
            <a:spLocks noGrp="1" noChangeArrowheads="1"/>
          </p:cNvSpPr>
          <p:nvPr>
            <p:ph type="ctrTitle" sz="quarter"/>
          </p:nvPr>
        </p:nvSpPr>
        <p:spPr>
          <a:xfrm>
            <a:off x="685800" y="1768475"/>
            <a:ext cx="7772400" cy="1736725"/>
          </a:xfrm>
        </p:spPr>
        <p:txBody>
          <a:bodyPr anchor="b" anchorCtr="1"/>
          <a:lstStyle>
            <a:lvl1pPr>
              <a:defRPr sz="5400"/>
            </a:lvl1pPr>
          </a:lstStyle>
          <a:p>
            <a:pPr lvl="0"/>
            <a:r>
              <a:rPr lang="en-US" noProof="0" smtClean="0"/>
              <a:t>Click to edit Master title style</a:t>
            </a:r>
          </a:p>
        </p:txBody>
      </p:sp>
      <p:sp>
        <p:nvSpPr>
          <p:cNvPr id="5274" name="Rectangle 154"/>
          <p:cNvSpPr>
            <a:spLocks noGrp="1" noChangeArrowheads="1"/>
          </p:cNvSpPr>
          <p:nvPr>
            <p:ph type="subTitle" sz="quarter" idx="1"/>
          </p:nvPr>
        </p:nvSpPr>
        <p:spPr>
          <a:xfrm>
            <a:off x="1371600" y="3886200"/>
            <a:ext cx="6400800" cy="1752600"/>
          </a:xfrm>
        </p:spPr>
        <p:txBody>
          <a:bodyPr/>
          <a:lstStyle>
            <a:lvl1pPr marL="0" indent="0" algn="ctr">
              <a:buFont typeface="Arial" charset="0"/>
              <a:buNone/>
              <a:defRPr/>
            </a:lvl1pPr>
          </a:lstStyle>
          <a:p>
            <a:pPr lvl="0"/>
            <a:r>
              <a:rPr lang="en-US" noProof="0" smtClean="0"/>
              <a:t>Click to edit Master subtitle style</a:t>
            </a:r>
          </a:p>
        </p:txBody>
      </p:sp>
      <p:sp>
        <p:nvSpPr>
          <p:cNvPr id="155" name="Rectangle 155"/>
          <p:cNvSpPr>
            <a:spLocks noGrp="1" noChangeArrowheads="1"/>
          </p:cNvSpPr>
          <p:nvPr>
            <p:ph type="dt" sz="quarter" idx="10"/>
          </p:nvPr>
        </p:nvSpPr>
        <p:spPr>
          <a:xfrm>
            <a:off x="304800" y="6248400"/>
            <a:ext cx="2286000" cy="457200"/>
          </a:xfrm>
        </p:spPr>
        <p:txBody>
          <a:bodyPr/>
          <a:lstStyle>
            <a:lvl1pPr>
              <a:defRPr>
                <a:effectLst>
                  <a:outerShdw blurRad="38100" dist="38100" dir="2700000" algn="tl">
                    <a:srgbClr val="000000"/>
                  </a:outerShdw>
                </a:effectLst>
                <a:latin typeface="+mn-lt"/>
              </a:defRPr>
            </a:lvl1pPr>
          </a:lstStyle>
          <a:p>
            <a:pPr>
              <a:defRPr/>
            </a:pPr>
            <a:endParaRPr lang="en-US"/>
          </a:p>
        </p:txBody>
      </p:sp>
      <p:sp>
        <p:nvSpPr>
          <p:cNvPr id="156" name="Rectangle 156"/>
          <p:cNvSpPr>
            <a:spLocks noGrp="1" noChangeArrowheads="1"/>
          </p:cNvSpPr>
          <p:nvPr>
            <p:ph type="ftr" sz="quarter" idx="11"/>
          </p:nvPr>
        </p:nvSpPr>
        <p:spPr>
          <a:xfrm>
            <a:off x="3124200" y="6248400"/>
            <a:ext cx="2895600" cy="457200"/>
          </a:xfrm>
        </p:spPr>
        <p:txBody>
          <a:bodyPr/>
          <a:lstStyle>
            <a:lvl1pPr>
              <a:defRPr>
                <a:effectLst>
                  <a:outerShdw blurRad="38100" dist="38100" dir="2700000" algn="tl">
                    <a:srgbClr val="000000"/>
                  </a:outerShdw>
                </a:effectLst>
                <a:latin typeface="+mn-lt"/>
              </a:defRPr>
            </a:lvl1pPr>
          </a:lstStyle>
          <a:p>
            <a:pPr>
              <a:defRPr/>
            </a:pPr>
            <a:endParaRPr lang="en-US"/>
          </a:p>
        </p:txBody>
      </p:sp>
      <p:sp>
        <p:nvSpPr>
          <p:cNvPr id="157" name="Rectangle 157"/>
          <p:cNvSpPr>
            <a:spLocks noGrp="1" noChangeArrowheads="1"/>
          </p:cNvSpPr>
          <p:nvPr>
            <p:ph type="sldNum" sz="quarter" idx="12"/>
          </p:nvPr>
        </p:nvSpPr>
        <p:spPr>
          <a:xfrm>
            <a:off x="6553200" y="6248400"/>
            <a:ext cx="2286000" cy="457200"/>
          </a:xfrm>
        </p:spPr>
        <p:txBody>
          <a:bodyPr/>
          <a:lstStyle>
            <a:lvl1pPr>
              <a:defRPr>
                <a:effectLst>
                  <a:outerShdw blurRad="38100" dist="38100" dir="2700000" algn="tl">
                    <a:srgbClr val="000000"/>
                  </a:outerShdw>
                </a:effectLst>
                <a:latin typeface="Tahoma" pitchFamily="34" charset="0"/>
              </a:defRPr>
            </a:lvl1pPr>
          </a:lstStyle>
          <a:p>
            <a:fld id="{3D4E3BBD-3A0B-4B6B-A9BA-8B990E6FCAA0}" type="slidenum">
              <a:rPr lang="en-US" altLang="en-US"/>
              <a:pPr/>
              <a:t>‹#›</a:t>
            </a:fld>
            <a:endParaRPr lang="en-US"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54"/>
          <p:cNvSpPr>
            <a:spLocks noGrp="1" noChangeArrowheads="1"/>
          </p:cNvSpPr>
          <p:nvPr>
            <p:ph type="dt" sz="half" idx="10"/>
          </p:nvPr>
        </p:nvSpPr>
        <p:spPr>
          <a:ln/>
        </p:spPr>
        <p:txBody>
          <a:bodyPr/>
          <a:lstStyle>
            <a:lvl1pPr>
              <a:defRPr/>
            </a:lvl1pPr>
          </a:lstStyle>
          <a:p>
            <a:pPr>
              <a:defRPr/>
            </a:pPr>
            <a:endParaRPr lang="en-US"/>
          </a:p>
        </p:txBody>
      </p:sp>
      <p:sp>
        <p:nvSpPr>
          <p:cNvPr id="5" name="Rectangle 155"/>
          <p:cNvSpPr>
            <a:spLocks noGrp="1" noChangeArrowheads="1"/>
          </p:cNvSpPr>
          <p:nvPr>
            <p:ph type="ftr" sz="quarter" idx="11"/>
          </p:nvPr>
        </p:nvSpPr>
        <p:spPr>
          <a:ln/>
        </p:spPr>
        <p:txBody>
          <a:bodyPr/>
          <a:lstStyle>
            <a:lvl1pPr>
              <a:defRPr/>
            </a:lvl1pPr>
          </a:lstStyle>
          <a:p>
            <a:pPr>
              <a:defRPr/>
            </a:pPr>
            <a:endParaRPr lang="en-US"/>
          </a:p>
        </p:txBody>
      </p:sp>
      <p:sp>
        <p:nvSpPr>
          <p:cNvPr id="6" name="Rectangle 156"/>
          <p:cNvSpPr>
            <a:spLocks noGrp="1" noChangeArrowheads="1"/>
          </p:cNvSpPr>
          <p:nvPr>
            <p:ph type="sldNum" sz="quarter" idx="12"/>
          </p:nvPr>
        </p:nvSpPr>
        <p:spPr>
          <a:ln/>
        </p:spPr>
        <p:txBody>
          <a:bodyPr/>
          <a:lstStyle>
            <a:lvl1pPr>
              <a:defRPr/>
            </a:lvl1pPr>
          </a:lstStyle>
          <a:p>
            <a:fld id="{77A8CE26-AC9F-4D60-8443-54B250DDF81A}" type="slidenum">
              <a:rPr lang="en-US" altLang="en-US"/>
              <a:pPr/>
              <a:t>‹#›</a:t>
            </a:fld>
            <a:endParaRPr lang="en-US"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07188" y="228600"/>
            <a:ext cx="2135187" cy="58705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01625" y="228600"/>
            <a:ext cx="6253163" cy="58705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54"/>
          <p:cNvSpPr>
            <a:spLocks noGrp="1" noChangeArrowheads="1"/>
          </p:cNvSpPr>
          <p:nvPr>
            <p:ph type="dt" sz="half" idx="10"/>
          </p:nvPr>
        </p:nvSpPr>
        <p:spPr>
          <a:ln/>
        </p:spPr>
        <p:txBody>
          <a:bodyPr/>
          <a:lstStyle>
            <a:lvl1pPr>
              <a:defRPr/>
            </a:lvl1pPr>
          </a:lstStyle>
          <a:p>
            <a:pPr>
              <a:defRPr/>
            </a:pPr>
            <a:endParaRPr lang="en-US"/>
          </a:p>
        </p:txBody>
      </p:sp>
      <p:sp>
        <p:nvSpPr>
          <p:cNvPr id="5" name="Rectangle 155"/>
          <p:cNvSpPr>
            <a:spLocks noGrp="1" noChangeArrowheads="1"/>
          </p:cNvSpPr>
          <p:nvPr>
            <p:ph type="ftr" sz="quarter" idx="11"/>
          </p:nvPr>
        </p:nvSpPr>
        <p:spPr>
          <a:ln/>
        </p:spPr>
        <p:txBody>
          <a:bodyPr/>
          <a:lstStyle>
            <a:lvl1pPr>
              <a:defRPr/>
            </a:lvl1pPr>
          </a:lstStyle>
          <a:p>
            <a:pPr>
              <a:defRPr/>
            </a:pPr>
            <a:endParaRPr lang="en-US"/>
          </a:p>
        </p:txBody>
      </p:sp>
      <p:sp>
        <p:nvSpPr>
          <p:cNvPr id="6" name="Rectangle 156"/>
          <p:cNvSpPr>
            <a:spLocks noGrp="1" noChangeArrowheads="1"/>
          </p:cNvSpPr>
          <p:nvPr>
            <p:ph type="sldNum" sz="quarter" idx="12"/>
          </p:nvPr>
        </p:nvSpPr>
        <p:spPr>
          <a:ln/>
        </p:spPr>
        <p:txBody>
          <a:bodyPr/>
          <a:lstStyle>
            <a:lvl1pPr>
              <a:defRPr/>
            </a:lvl1pPr>
          </a:lstStyle>
          <a:p>
            <a:fld id="{F195C451-3B3C-4F19-92FA-DD473BF15B69}" type="slidenum">
              <a:rPr lang="en-US" altLang="en-US"/>
              <a:pPr/>
              <a:t>‹#›</a:t>
            </a:fld>
            <a:endParaRPr lang="en-US"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301625" y="228600"/>
            <a:ext cx="854075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301625" y="1600200"/>
            <a:ext cx="8540750" cy="4498975"/>
          </a:xfrm>
        </p:spPr>
        <p:txBody>
          <a:bodyPr/>
          <a:lstStyle/>
          <a:p>
            <a:pPr lvl="0"/>
            <a:endParaRPr lang="en-US" noProof="0" smtClean="0"/>
          </a:p>
        </p:txBody>
      </p:sp>
      <p:sp>
        <p:nvSpPr>
          <p:cNvPr id="4" name="Rectangle 154"/>
          <p:cNvSpPr>
            <a:spLocks noGrp="1" noChangeArrowheads="1"/>
          </p:cNvSpPr>
          <p:nvPr>
            <p:ph type="dt" sz="half" idx="10"/>
          </p:nvPr>
        </p:nvSpPr>
        <p:spPr>
          <a:ln/>
        </p:spPr>
        <p:txBody>
          <a:bodyPr/>
          <a:lstStyle>
            <a:lvl1pPr>
              <a:defRPr/>
            </a:lvl1pPr>
          </a:lstStyle>
          <a:p>
            <a:pPr>
              <a:defRPr/>
            </a:pPr>
            <a:endParaRPr lang="en-US"/>
          </a:p>
        </p:txBody>
      </p:sp>
      <p:sp>
        <p:nvSpPr>
          <p:cNvPr id="5" name="Rectangle 155"/>
          <p:cNvSpPr>
            <a:spLocks noGrp="1" noChangeArrowheads="1"/>
          </p:cNvSpPr>
          <p:nvPr>
            <p:ph type="ftr" sz="quarter" idx="11"/>
          </p:nvPr>
        </p:nvSpPr>
        <p:spPr>
          <a:ln/>
        </p:spPr>
        <p:txBody>
          <a:bodyPr/>
          <a:lstStyle>
            <a:lvl1pPr>
              <a:defRPr/>
            </a:lvl1pPr>
          </a:lstStyle>
          <a:p>
            <a:pPr>
              <a:defRPr/>
            </a:pPr>
            <a:endParaRPr lang="en-US"/>
          </a:p>
        </p:txBody>
      </p:sp>
      <p:sp>
        <p:nvSpPr>
          <p:cNvPr id="6" name="Rectangle 156"/>
          <p:cNvSpPr>
            <a:spLocks noGrp="1" noChangeArrowheads="1"/>
          </p:cNvSpPr>
          <p:nvPr>
            <p:ph type="sldNum" sz="quarter" idx="12"/>
          </p:nvPr>
        </p:nvSpPr>
        <p:spPr>
          <a:ln/>
        </p:spPr>
        <p:txBody>
          <a:bodyPr/>
          <a:lstStyle>
            <a:lvl1pPr>
              <a:defRPr/>
            </a:lvl1pPr>
          </a:lstStyle>
          <a:p>
            <a:fld id="{1E816A08-4134-4444-8578-ADFC0C6D0B34}" type="slidenum">
              <a:rPr lang="en-US" altLang="en-US"/>
              <a:pPr/>
              <a:t>‹#›</a:t>
            </a:fld>
            <a:endParaRPr lang="en-US"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54"/>
          <p:cNvSpPr>
            <a:spLocks noGrp="1" noChangeArrowheads="1"/>
          </p:cNvSpPr>
          <p:nvPr>
            <p:ph type="dt" sz="half" idx="10"/>
          </p:nvPr>
        </p:nvSpPr>
        <p:spPr>
          <a:ln/>
        </p:spPr>
        <p:txBody>
          <a:bodyPr/>
          <a:lstStyle>
            <a:lvl1pPr>
              <a:defRPr/>
            </a:lvl1pPr>
          </a:lstStyle>
          <a:p>
            <a:pPr>
              <a:defRPr/>
            </a:pPr>
            <a:endParaRPr lang="en-US"/>
          </a:p>
        </p:txBody>
      </p:sp>
      <p:sp>
        <p:nvSpPr>
          <p:cNvPr id="5" name="Rectangle 155"/>
          <p:cNvSpPr>
            <a:spLocks noGrp="1" noChangeArrowheads="1"/>
          </p:cNvSpPr>
          <p:nvPr>
            <p:ph type="ftr" sz="quarter" idx="11"/>
          </p:nvPr>
        </p:nvSpPr>
        <p:spPr>
          <a:ln/>
        </p:spPr>
        <p:txBody>
          <a:bodyPr/>
          <a:lstStyle>
            <a:lvl1pPr>
              <a:defRPr/>
            </a:lvl1pPr>
          </a:lstStyle>
          <a:p>
            <a:pPr>
              <a:defRPr/>
            </a:pPr>
            <a:endParaRPr lang="en-US"/>
          </a:p>
        </p:txBody>
      </p:sp>
      <p:sp>
        <p:nvSpPr>
          <p:cNvPr id="6" name="Rectangle 156"/>
          <p:cNvSpPr>
            <a:spLocks noGrp="1" noChangeArrowheads="1"/>
          </p:cNvSpPr>
          <p:nvPr>
            <p:ph type="sldNum" sz="quarter" idx="12"/>
          </p:nvPr>
        </p:nvSpPr>
        <p:spPr>
          <a:ln/>
        </p:spPr>
        <p:txBody>
          <a:bodyPr/>
          <a:lstStyle>
            <a:lvl1pPr>
              <a:defRPr/>
            </a:lvl1pPr>
          </a:lstStyle>
          <a:p>
            <a:fld id="{881C480C-BCF8-4246-A436-9E2368F6BECA}" type="slidenum">
              <a:rPr lang="en-US" altLang="en-US"/>
              <a:pPr/>
              <a:t>‹#›</a:t>
            </a:fld>
            <a:endParaRPr lang="en-US"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54"/>
          <p:cNvSpPr>
            <a:spLocks noGrp="1" noChangeArrowheads="1"/>
          </p:cNvSpPr>
          <p:nvPr>
            <p:ph type="dt" sz="half" idx="10"/>
          </p:nvPr>
        </p:nvSpPr>
        <p:spPr>
          <a:ln/>
        </p:spPr>
        <p:txBody>
          <a:bodyPr/>
          <a:lstStyle>
            <a:lvl1pPr>
              <a:defRPr/>
            </a:lvl1pPr>
          </a:lstStyle>
          <a:p>
            <a:pPr>
              <a:defRPr/>
            </a:pPr>
            <a:endParaRPr lang="en-US"/>
          </a:p>
        </p:txBody>
      </p:sp>
      <p:sp>
        <p:nvSpPr>
          <p:cNvPr id="5" name="Rectangle 155"/>
          <p:cNvSpPr>
            <a:spLocks noGrp="1" noChangeArrowheads="1"/>
          </p:cNvSpPr>
          <p:nvPr>
            <p:ph type="ftr" sz="quarter" idx="11"/>
          </p:nvPr>
        </p:nvSpPr>
        <p:spPr>
          <a:ln/>
        </p:spPr>
        <p:txBody>
          <a:bodyPr/>
          <a:lstStyle>
            <a:lvl1pPr>
              <a:defRPr/>
            </a:lvl1pPr>
          </a:lstStyle>
          <a:p>
            <a:pPr>
              <a:defRPr/>
            </a:pPr>
            <a:endParaRPr lang="en-US"/>
          </a:p>
        </p:txBody>
      </p:sp>
      <p:sp>
        <p:nvSpPr>
          <p:cNvPr id="6" name="Rectangle 156"/>
          <p:cNvSpPr>
            <a:spLocks noGrp="1" noChangeArrowheads="1"/>
          </p:cNvSpPr>
          <p:nvPr>
            <p:ph type="sldNum" sz="quarter" idx="12"/>
          </p:nvPr>
        </p:nvSpPr>
        <p:spPr>
          <a:ln/>
        </p:spPr>
        <p:txBody>
          <a:bodyPr/>
          <a:lstStyle>
            <a:lvl1pPr>
              <a:defRPr/>
            </a:lvl1pPr>
          </a:lstStyle>
          <a:p>
            <a:fld id="{F342E1E7-6501-44E2-9AA8-4CECFDE2585E}" type="slidenum">
              <a:rPr lang="en-US" altLang="en-US"/>
              <a:pPr/>
              <a:t>‹#›</a:t>
            </a:fld>
            <a:endParaRPr lang="en-US"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01625" y="1600200"/>
            <a:ext cx="4194175" cy="44989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194175" cy="44989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54"/>
          <p:cNvSpPr>
            <a:spLocks noGrp="1" noChangeArrowheads="1"/>
          </p:cNvSpPr>
          <p:nvPr>
            <p:ph type="dt" sz="half" idx="10"/>
          </p:nvPr>
        </p:nvSpPr>
        <p:spPr>
          <a:ln/>
        </p:spPr>
        <p:txBody>
          <a:bodyPr/>
          <a:lstStyle>
            <a:lvl1pPr>
              <a:defRPr/>
            </a:lvl1pPr>
          </a:lstStyle>
          <a:p>
            <a:pPr>
              <a:defRPr/>
            </a:pPr>
            <a:endParaRPr lang="en-US"/>
          </a:p>
        </p:txBody>
      </p:sp>
      <p:sp>
        <p:nvSpPr>
          <p:cNvPr id="6" name="Rectangle 155"/>
          <p:cNvSpPr>
            <a:spLocks noGrp="1" noChangeArrowheads="1"/>
          </p:cNvSpPr>
          <p:nvPr>
            <p:ph type="ftr" sz="quarter" idx="11"/>
          </p:nvPr>
        </p:nvSpPr>
        <p:spPr>
          <a:ln/>
        </p:spPr>
        <p:txBody>
          <a:bodyPr/>
          <a:lstStyle>
            <a:lvl1pPr>
              <a:defRPr/>
            </a:lvl1pPr>
          </a:lstStyle>
          <a:p>
            <a:pPr>
              <a:defRPr/>
            </a:pPr>
            <a:endParaRPr lang="en-US"/>
          </a:p>
        </p:txBody>
      </p:sp>
      <p:sp>
        <p:nvSpPr>
          <p:cNvPr id="7" name="Rectangle 156"/>
          <p:cNvSpPr>
            <a:spLocks noGrp="1" noChangeArrowheads="1"/>
          </p:cNvSpPr>
          <p:nvPr>
            <p:ph type="sldNum" sz="quarter" idx="12"/>
          </p:nvPr>
        </p:nvSpPr>
        <p:spPr>
          <a:ln/>
        </p:spPr>
        <p:txBody>
          <a:bodyPr/>
          <a:lstStyle>
            <a:lvl1pPr>
              <a:defRPr/>
            </a:lvl1pPr>
          </a:lstStyle>
          <a:p>
            <a:fld id="{F77BE31C-23E9-475C-AC59-8A9A5B9B4D83}" type="slidenum">
              <a:rPr lang="en-US" altLang="en-US"/>
              <a:pPr/>
              <a:t>‹#›</a:t>
            </a:fld>
            <a:endParaRPr lang="en-US"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54"/>
          <p:cNvSpPr>
            <a:spLocks noGrp="1" noChangeArrowheads="1"/>
          </p:cNvSpPr>
          <p:nvPr>
            <p:ph type="dt" sz="half" idx="10"/>
          </p:nvPr>
        </p:nvSpPr>
        <p:spPr>
          <a:ln/>
        </p:spPr>
        <p:txBody>
          <a:bodyPr/>
          <a:lstStyle>
            <a:lvl1pPr>
              <a:defRPr/>
            </a:lvl1pPr>
          </a:lstStyle>
          <a:p>
            <a:pPr>
              <a:defRPr/>
            </a:pPr>
            <a:endParaRPr lang="en-US"/>
          </a:p>
        </p:txBody>
      </p:sp>
      <p:sp>
        <p:nvSpPr>
          <p:cNvPr id="8" name="Rectangle 155"/>
          <p:cNvSpPr>
            <a:spLocks noGrp="1" noChangeArrowheads="1"/>
          </p:cNvSpPr>
          <p:nvPr>
            <p:ph type="ftr" sz="quarter" idx="11"/>
          </p:nvPr>
        </p:nvSpPr>
        <p:spPr>
          <a:ln/>
        </p:spPr>
        <p:txBody>
          <a:bodyPr/>
          <a:lstStyle>
            <a:lvl1pPr>
              <a:defRPr/>
            </a:lvl1pPr>
          </a:lstStyle>
          <a:p>
            <a:pPr>
              <a:defRPr/>
            </a:pPr>
            <a:endParaRPr lang="en-US"/>
          </a:p>
        </p:txBody>
      </p:sp>
      <p:sp>
        <p:nvSpPr>
          <p:cNvPr id="9" name="Rectangle 156"/>
          <p:cNvSpPr>
            <a:spLocks noGrp="1" noChangeArrowheads="1"/>
          </p:cNvSpPr>
          <p:nvPr>
            <p:ph type="sldNum" sz="quarter" idx="12"/>
          </p:nvPr>
        </p:nvSpPr>
        <p:spPr>
          <a:ln/>
        </p:spPr>
        <p:txBody>
          <a:bodyPr/>
          <a:lstStyle>
            <a:lvl1pPr>
              <a:defRPr/>
            </a:lvl1pPr>
          </a:lstStyle>
          <a:p>
            <a:fld id="{EF12BAF1-3489-4F6F-9F2E-D15EE1211069}" type="slidenum">
              <a:rPr lang="en-US" altLang="en-US"/>
              <a:pPr/>
              <a:t>‹#›</a:t>
            </a:fld>
            <a:endParaRPr lang="en-US"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54"/>
          <p:cNvSpPr>
            <a:spLocks noGrp="1" noChangeArrowheads="1"/>
          </p:cNvSpPr>
          <p:nvPr>
            <p:ph type="dt" sz="half" idx="10"/>
          </p:nvPr>
        </p:nvSpPr>
        <p:spPr>
          <a:ln/>
        </p:spPr>
        <p:txBody>
          <a:bodyPr/>
          <a:lstStyle>
            <a:lvl1pPr>
              <a:defRPr/>
            </a:lvl1pPr>
          </a:lstStyle>
          <a:p>
            <a:pPr>
              <a:defRPr/>
            </a:pPr>
            <a:endParaRPr lang="en-US"/>
          </a:p>
        </p:txBody>
      </p:sp>
      <p:sp>
        <p:nvSpPr>
          <p:cNvPr id="4" name="Rectangle 155"/>
          <p:cNvSpPr>
            <a:spLocks noGrp="1" noChangeArrowheads="1"/>
          </p:cNvSpPr>
          <p:nvPr>
            <p:ph type="ftr" sz="quarter" idx="11"/>
          </p:nvPr>
        </p:nvSpPr>
        <p:spPr>
          <a:ln/>
        </p:spPr>
        <p:txBody>
          <a:bodyPr/>
          <a:lstStyle>
            <a:lvl1pPr>
              <a:defRPr/>
            </a:lvl1pPr>
          </a:lstStyle>
          <a:p>
            <a:pPr>
              <a:defRPr/>
            </a:pPr>
            <a:endParaRPr lang="en-US"/>
          </a:p>
        </p:txBody>
      </p:sp>
      <p:sp>
        <p:nvSpPr>
          <p:cNvPr id="5" name="Rectangle 156"/>
          <p:cNvSpPr>
            <a:spLocks noGrp="1" noChangeArrowheads="1"/>
          </p:cNvSpPr>
          <p:nvPr>
            <p:ph type="sldNum" sz="quarter" idx="12"/>
          </p:nvPr>
        </p:nvSpPr>
        <p:spPr>
          <a:ln/>
        </p:spPr>
        <p:txBody>
          <a:bodyPr/>
          <a:lstStyle>
            <a:lvl1pPr>
              <a:defRPr/>
            </a:lvl1pPr>
          </a:lstStyle>
          <a:p>
            <a:fld id="{89CB893C-6584-41EC-9B11-AA562E5DD69F}" type="slidenum">
              <a:rPr lang="en-US" altLang="en-US"/>
              <a:pPr/>
              <a:t>‹#›</a:t>
            </a:fld>
            <a:endParaRPr lang="en-US"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54"/>
          <p:cNvSpPr>
            <a:spLocks noGrp="1" noChangeArrowheads="1"/>
          </p:cNvSpPr>
          <p:nvPr>
            <p:ph type="dt" sz="half" idx="10"/>
          </p:nvPr>
        </p:nvSpPr>
        <p:spPr>
          <a:ln/>
        </p:spPr>
        <p:txBody>
          <a:bodyPr/>
          <a:lstStyle>
            <a:lvl1pPr>
              <a:defRPr/>
            </a:lvl1pPr>
          </a:lstStyle>
          <a:p>
            <a:pPr>
              <a:defRPr/>
            </a:pPr>
            <a:endParaRPr lang="en-US"/>
          </a:p>
        </p:txBody>
      </p:sp>
      <p:sp>
        <p:nvSpPr>
          <p:cNvPr id="3" name="Rectangle 155"/>
          <p:cNvSpPr>
            <a:spLocks noGrp="1" noChangeArrowheads="1"/>
          </p:cNvSpPr>
          <p:nvPr>
            <p:ph type="ftr" sz="quarter" idx="11"/>
          </p:nvPr>
        </p:nvSpPr>
        <p:spPr>
          <a:ln/>
        </p:spPr>
        <p:txBody>
          <a:bodyPr/>
          <a:lstStyle>
            <a:lvl1pPr>
              <a:defRPr/>
            </a:lvl1pPr>
          </a:lstStyle>
          <a:p>
            <a:pPr>
              <a:defRPr/>
            </a:pPr>
            <a:endParaRPr lang="en-US"/>
          </a:p>
        </p:txBody>
      </p:sp>
      <p:sp>
        <p:nvSpPr>
          <p:cNvPr id="4" name="Rectangle 156"/>
          <p:cNvSpPr>
            <a:spLocks noGrp="1" noChangeArrowheads="1"/>
          </p:cNvSpPr>
          <p:nvPr>
            <p:ph type="sldNum" sz="quarter" idx="12"/>
          </p:nvPr>
        </p:nvSpPr>
        <p:spPr>
          <a:ln/>
        </p:spPr>
        <p:txBody>
          <a:bodyPr/>
          <a:lstStyle>
            <a:lvl1pPr>
              <a:defRPr/>
            </a:lvl1pPr>
          </a:lstStyle>
          <a:p>
            <a:fld id="{CE0F1826-5A33-413B-BAA9-086FE3BD81D0}" type="slidenum">
              <a:rPr lang="en-US" altLang="en-US"/>
              <a:pPr/>
              <a:t>‹#›</a:t>
            </a:fld>
            <a:endParaRPr lang="en-US"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54"/>
          <p:cNvSpPr>
            <a:spLocks noGrp="1" noChangeArrowheads="1"/>
          </p:cNvSpPr>
          <p:nvPr>
            <p:ph type="dt" sz="half" idx="10"/>
          </p:nvPr>
        </p:nvSpPr>
        <p:spPr>
          <a:ln/>
        </p:spPr>
        <p:txBody>
          <a:bodyPr/>
          <a:lstStyle>
            <a:lvl1pPr>
              <a:defRPr/>
            </a:lvl1pPr>
          </a:lstStyle>
          <a:p>
            <a:pPr>
              <a:defRPr/>
            </a:pPr>
            <a:endParaRPr lang="en-US"/>
          </a:p>
        </p:txBody>
      </p:sp>
      <p:sp>
        <p:nvSpPr>
          <p:cNvPr id="6" name="Rectangle 155"/>
          <p:cNvSpPr>
            <a:spLocks noGrp="1" noChangeArrowheads="1"/>
          </p:cNvSpPr>
          <p:nvPr>
            <p:ph type="ftr" sz="quarter" idx="11"/>
          </p:nvPr>
        </p:nvSpPr>
        <p:spPr>
          <a:ln/>
        </p:spPr>
        <p:txBody>
          <a:bodyPr/>
          <a:lstStyle>
            <a:lvl1pPr>
              <a:defRPr/>
            </a:lvl1pPr>
          </a:lstStyle>
          <a:p>
            <a:pPr>
              <a:defRPr/>
            </a:pPr>
            <a:endParaRPr lang="en-US"/>
          </a:p>
        </p:txBody>
      </p:sp>
      <p:sp>
        <p:nvSpPr>
          <p:cNvPr id="7" name="Rectangle 156"/>
          <p:cNvSpPr>
            <a:spLocks noGrp="1" noChangeArrowheads="1"/>
          </p:cNvSpPr>
          <p:nvPr>
            <p:ph type="sldNum" sz="quarter" idx="12"/>
          </p:nvPr>
        </p:nvSpPr>
        <p:spPr>
          <a:ln/>
        </p:spPr>
        <p:txBody>
          <a:bodyPr/>
          <a:lstStyle>
            <a:lvl1pPr>
              <a:defRPr/>
            </a:lvl1pPr>
          </a:lstStyle>
          <a:p>
            <a:fld id="{D88A9689-8BE2-42BC-A40A-1BA789FB798C}" type="slidenum">
              <a:rPr lang="en-US" altLang="en-US"/>
              <a:pPr/>
              <a:t>‹#›</a:t>
            </a:fld>
            <a:endParaRPr lang="en-US"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54"/>
          <p:cNvSpPr>
            <a:spLocks noGrp="1" noChangeArrowheads="1"/>
          </p:cNvSpPr>
          <p:nvPr>
            <p:ph type="dt" sz="half" idx="10"/>
          </p:nvPr>
        </p:nvSpPr>
        <p:spPr>
          <a:ln/>
        </p:spPr>
        <p:txBody>
          <a:bodyPr/>
          <a:lstStyle>
            <a:lvl1pPr>
              <a:defRPr/>
            </a:lvl1pPr>
          </a:lstStyle>
          <a:p>
            <a:pPr>
              <a:defRPr/>
            </a:pPr>
            <a:endParaRPr lang="en-US"/>
          </a:p>
        </p:txBody>
      </p:sp>
      <p:sp>
        <p:nvSpPr>
          <p:cNvPr id="6" name="Rectangle 155"/>
          <p:cNvSpPr>
            <a:spLocks noGrp="1" noChangeArrowheads="1"/>
          </p:cNvSpPr>
          <p:nvPr>
            <p:ph type="ftr" sz="quarter" idx="11"/>
          </p:nvPr>
        </p:nvSpPr>
        <p:spPr>
          <a:ln/>
        </p:spPr>
        <p:txBody>
          <a:bodyPr/>
          <a:lstStyle>
            <a:lvl1pPr>
              <a:defRPr/>
            </a:lvl1pPr>
          </a:lstStyle>
          <a:p>
            <a:pPr>
              <a:defRPr/>
            </a:pPr>
            <a:endParaRPr lang="en-US"/>
          </a:p>
        </p:txBody>
      </p:sp>
      <p:sp>
        <p:nvSpPr>
          <p:cNvPr id="7" name="Rectangle 156"/>
          <p:cNvSpPr>
            <a:spLocks noGrp="1" noChangeArrowheads="1"/>
          </p:cNvSpPr>
          <p:nvPr>
            <p:ph type="sldNum" sz="quarter" idx="12"/>
          </p:nvPr>
        </p:nvSpPr>
        <p:spPr>
          <a:ln/>
        </p:spPr>
        <p:txBody>
          <a:bodyPr/>
          <a:lstStyle>
            <a:lvl1pPr>
              <a:defRPr/>
            </a:lvl1pPr>
          </a:lstStyle>
          <a:p>
            <a:fld id="{5C134547-3C7A-45AB-8A7C-FB1C990D71F2}" type="slidenum">
              <a:rPr lang="en-US" altLang="en-US"/>
              <a:pPr/>
              <a:t>‹#›</a:t>
            </a:fld>
            <a:endParaRPr lang="en-US"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bg1">
                <a:gamma/>
                <a:shade val="90980"/>
                <a:invGamma/>
              </a:schemeClr>
            </a:gs>
          </a:gsLst>
          <a:lin ang="5400000" scaled="1"/>
        </a:gra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1422400"/>
            <a:ext cx="9147175" cy="5435600"/>
            <a:chOff x="0" y="896"/>
            <a:chExt cx="5762" cy="3424"/>
          </a:xfrm>
        </p:grpSpPr>
        <p:grpSp>
          <p:nvGrpSpPr>
            <p:cNvPr id="1032" name="Group 3"/>
            <p:cNvGrpSpPr>
              <a:grpSpLocks/>
            </p:cNvGrpSpPr>
            <p:nvPr userDrawn="1"/>
          </p:nvGrpSpPr>
          <p:grpSpPr bwMode="auto">
            <a:xfrm>
              <a:off x="20" y="896"/>
              <a:ext cx="5742" cy="3424"/>
              <a:chOff x="20" y="896"/>
              <a:chExt cx="5742" cy="3424"/>
            </a:xfrm>
          </p:grpSpPr>
          <p:sp>
            <p:nvSpPr>
              <p:cNvPr id="1169" name="Freeform 4"/>
              <p:cNvSpPr>
                <a:spLocks/>
              </p:cNvSpPr>
              <p:nvPr userDrawn="1"/>
            </p:nvSpPr>
            <p:spPr bwMode="hidden">
              <a:xfrm>
                <a:off x="1399" y="1116"/>
                <a:ext cx="2815" cy="2110"/>
              </a:xfrm>
              <a:custGeom>
                <a:avLst/>
                <a:gdLst>
                  <a:gd name="T0" fmla="*/ 950 w 2815"/>
                  <a:gd name="T1" fmla="*/ 85 h 2110"/>
                  <a:gd name="T2" fmla="*/ 628 w 2815"/>
                  <a:gd name="T3" fmla="*/ 438 h 2110"/>
                  <a:gd name="T4" fmla="*/ 66 w 2815"/>
                  <a:gd name="T5" fmla="*/ 471 h 2110"/>
                  <a:gd name="T6" fmla="*/ 0 w 2815"/>
                  <a:gd name="T7" fmla="*/ 627 h 2110"/>
                  <a:gd name="T8" fmla="*/ 372 w 2815"/>
                  <a:gd name="T9" fmla="*/ 1026 h 2110"/>
                  <a:gd name="T10" fmla="*/ 611 w 2815"/>
                  <a:gd name="T11" fmla="*/ 902 h 2110"/>
                  <a:gd name="T12" fmla="*/ 992 w 2815"/>
                  <a:gd name="T13" fmla="*/ 1085 h 2110"/>
                  <a:gd name="T14" fmla="*/ 1116 w 2815"/>
                  <a:gd name="T15" fmla="*/ 1339 h 2110"/>
                  <a:gd name="T16" fmla="*/ 1083 w 2815"/>
                  <a:gd name="T17" fmla="*/ 1450 h 2110"/>
                  <a:gd name="T18" fmla="*/ 1124 w 2815"/>
                  <a:gd name="T19" fmla="*/ 1659 h 2110"/>
                  <a:gd name="T20" fmla="*/ 1149 w 2815"/>
                  <a:gd name="T21" fmla="*/ 1999 h 2110"/>
                  <a:gd name="T22" fmla="*/ 1463 w 2815"/>
                  <a:gd name="T23" fmla="*/ 2110 h 2110"/>
                  <a:gd name="T24" fmla="*/ 1686 w 2815"/>
                  <a:gd name="T25" fmla="*/ 2025 h 2110"/>
                  <a:gd name="T26" fmla="*/ 1603 w 2815"/>
                  <a:gd name="T27" fmla="*/ 1777 h 2110"/>
                  <a:gd name="T28" fmla="*/ 1991 w 2815"/>
                  <a:gd name="T29" fmla="*/ 1555 h 2110"/>
                  <a:gd name="T30" fmla="*/ 2281 w 2815"/>
                  <a:gd name="T31" fmla="*/ 1542 h 2110"/>
                  <a:gd name="T32" fmla="*/ 2446 w 2815"/>
                  <a:gd name="T33" fmla="*/ 1359 h 2110"/>
                  <a:gd name="T34" fmla="*/ 2361 w 2815"/>
                  <a:gd name="T35" fmla="*/ 1001 h 2110"/>
                  <a:gd name="T36" fmla="*/ 2606 w 2815"/>
                  <a:gd name="T37" fmla="*/ 893 h 2110"/>
                  <a:gd name="T38" fmla="*/ 2815 w 2815"/>
                  <a:gd name="T39" fmla="*/ 454 h 2110"/>
                  <a:gd name="T40" fmla="*/ 2518 w 2815"/>
                  <a:gd name="T41" fmla="*/ 0 h 2110"/>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2815" h="2110">
                    <a:moveTo>
                      <a:pt x="950" y="85"/>
                    </a:moveTo>
                    <a:lnTo>
                      <a:pt x="628" y="438"/>
                    </a:lnTo>
                    <a:lnTo>
                      <a:pt x="66" y="471"/>
                    </a:lnTo>
                    <a:lnTo>
                      <a:pt x="0" y="627"/>
                    </a:lnTo>
                    <a:lnTo>
                      <a:pt x="372" y="1026"/>
                    </a:lnTo>
                    <a:lnTo>
                      <a:pt x="611" y="902"/>
                    </a:lnTo>
                    <a:lnTo>
                      <a:pt x="992" y="1085"/>
                    </a:lnTo>
                    <a:lnTo>
                      <a:pt x="1116" y="1339"/>
                    </a:lnTo>
                    <a:lnTo>
                      <a:pt x="1083" y="1450"/>
                    </a:lnTo>
                    <a:lnTo>
                      <a:pt x="1124" y="1659"/>
                    </a:lnTo>
                    <a:lnTo>
                      <a:pt x="1149" y="1999"/>
                    </a:lnTo>
                    <a:lnTo>
                      <a:pt x="1463" y="2110"/>
                    </a:lnTo>
                    <a:lnTo>
                      <a:pt x="1686" y="2025"/>
                    </a:lnTo>
                    <a:lnTo>
                      <a:pt x="1603" y="1777"/>
                    </a:lnTo>
                    <a:lnTo>
                      <a:pt x="1991" y="1555"/>
                    </a:lnTo>
                    <a:lnTo>
                      <a:pt x="2281" y="1542"/>
                    </a:lnTo>
                    <a:lnTo>
                      <a:pt x="2446" y="1359"/>
                    </a:lnTo>
                    <a:lnTo>
                      <a:pt x="2361" y="1001"/>
                    </a:lnTo>
                    <a:lnTo>
                      <a:pt x="2606" y="893"/>
                    </a:lnTo>
                    <a:lnTo>
                      <a:pt x="2815" y="454"/>
                    </a:lnTo>
                    <a:lnTo>
                      <a:pt x="2518" y="0"/>
                    </a:lnTo>
                  </a:path>
                </a:pathLst>
              </a:custGeom>
              <a:noFill/>
              <a:ln w="15240" cap="flat" cmpd="sng">
                <a:solidFill>
                  <a:schemeClr val="bg2"/>
                </a:solidFill>
                <a:prstDash val="solid"/>
                <a:round/>
                <a:headEnd type="none" w="med" len="med"/>
                <a:tailEnd type="none" w="med" len="med"/>
              </a:ln>
            </p:spPr>
            <p:txBody>
              <a:bodyPr/>
              <a:lstStyle/>
              <a:p>
                <a:endParaRPr lang="en-US"/>
              </a:p>
            </p:txBody>
          </p:sp>
          <p:sp>
            <p:nvSpPr>
              <p:cNvPr id="1170" name="Freeform 5"/>
              <p:cNvSpPr>
                <a:spLocks/>
              </p:cNvSpPr>
              <p:nvPr userDrawn="1"/>
            </p:nvSpPr>
            <p:spPr bwMode="hidden">
              <a:xfrm>
                <a:off x="672" y="1116"/>
                <a:ext cx="3966" cy="2366"/>
              </a:xfrm>
              <a:custGeom>
                <a:avLst/>
                <a:gdLst>
                  <a:gd name="T0" fmla="*/ 1423 w 3966"/>
                  <a:gd name="T1" fmla="*/ 65 h 2366"/>
                  <a:gd name="T2" fmla="*/ 1148 w 3966"/>
                  <a:gd name="T3" fmla="*/ 262 h 2366"/>
                  <a:gd name="T4" fmla="*/ 934 w 3966"/>
                  <a:gd name="T5" fmla="*/ 216 h 2366"/>
                  <a:gd name="T6" fmla="*/ 529 w 3966"/>
                  <a:gd name="T7" fmla="*/ 314 h 2366"/>
                  <a:gd name="T8" fmla="*/ 174 w 3966"/>
                  <a:gd name="T9" fmla="*/ 327 h 2366"/>
                  <a:gd name="T10" fmla="*/ 0 w 3966"/>
                  <a:gd name="T11" fmla="*/ 628 h 2366"/>
                  <a:gd name="T12" fmla="*/ 91 w 3966"/>
                  <a:gd name="T13" fmla="*/ 726 h 2366"/>
                  <a:gd name="T14" fmla="*/ 231 w 3966"/>
                  <a:gd name="T15" fmla="*/ 654 h 2366"/>
                  <a:gd name="T16" fmla="*/ 430 w 3966"/>
                  <a:gd name="T17" fmla="*/ 687 h 2366"/>
                  <a:gd name="T18" fmla="*/ 504 w 3966"/>
                  <a:gd name="T19" fmla="*/ 850 h 2366"/>
                  <a:gd name="T20" fmla="*/ 347 w 3966"/>
                  <a:gd name="T21" fmla="*/ 1020 h 2366"/>
                  <a:gd name="T22" fmla="*/ 529 w 3966"/>
                  <a:gd name="T23" fmla="*/ 1144 h 2366"/>
                  <a:gd name="T24" fmla="*/ 727 w 3966"/>
                  <a:gd name="T25" fmla="*/ 1105 h 2366"/>
                  <a:gd name="T26" fmla="*/ 901 w 3966"/>
                  <a:gd name="T27" fmla="*/ 1216 h 2366"/>
                  <a:gd name="T28" fmla="*/ 1256 w 3966"/>
                  <a:gd name="T29" fmla="*/ 1229 h 2366"/>
                  <a:gd name="T30" fmla="*/ 1611 w 3966"/>
                  <a:gd name="T31" fmla="*/ 1425 h 2366"/>
                  <a:gd name="T32" fmla="*/ 1694 w 3966"/>
                  <a:gd name="T33" fmla="*/ 1673 h 2366"/>
                  <a:gd name="T34" fmla="*/ 1619 w 3966"/>
                  <a:gd name="T35" fmla="*/ 2118 h 2366"/>
                  <a:gd name="T36" fmla="*/ 1694 w 3966"/>
                  <a:gd name="T37" fmla="*/ 2268 h 2366"/>
                  <a:gd name="T38" fmla="*/ 2132 w 3966"/>
                  <a:gd name="T39" fmla="*/ 2242 h 2366"/>
                  <a:gd name="T40" fmla="*/ 2289 w 3966"/>
                  <a:gd name="T41" fmla="*/ 2366 h 2366"/>
                  <a:gd name="T42" fmla="*/ 2594 w 3966"/>
                  <a:gd name="T43" fmla="*/ 2046 h 2366"/>
                  <a:gd name="T44" fmla="*/ 2537 w 3966"/>
                  <a:gd name="T45" fmla="*/ 1817 h 2366"/>
                  <a:gd name="T46" fmla="*/ 2818 w 3966"/>
                  <a:gd name="T47" fmla="*/ 1673 h 2366"/>
                  <a:gd name="T48" fmla="*/ 3016 w 3966"/>
                  <a:gd name="T49" fmla="*/ 1719 h 2366"/>
                  <a:gd name="T50" fmla="*/ 3280 w 3966"/>
                  <a:gd name="T51" fmla="*/ 1615 h 2366"/>
                  <a:gd name="T52" fmla="*/ 3405 w 3966"/>
                  <a:gd name="T53" fmla="*/ 1174 h 2366"/>
                  <a:gd name="T54" fmla="*/ 3643 w 3966"/>
                  <a:gd name="T55" fmla="*/ 922 h 2366"/>
                  <a:gd name="T56" fmla="*/ 3966 w 3966"/>
                  <a:gd name="T57" fmla="*/ 896 h 2366"/>
                  <a:gd name="T58" fmla="*/ 3908 w 3966"/>
                  <a:gd name="T59" fmla="*/ 733 h 2366"/>
                  <a:gd name="T60" fmla="*/ 3669 w 3966"/>
                  <a:gd name="T61" fmla="*/ 563 h 2366"/>
                  <a:gd name="T62" fmla="*/ 3817 w 3966"/>
                  <a:gd name="T63" fmla="*/ 210 h 2366"/>
                  <a:gd name="T64" fmla="*/ 3590 w 3966"/>
                  <a:gd name="T65" fmla="*/ 0 h 236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3966" h="2366">
                    <a:moveTo>
                      <a:pt x="1423" y="65"/>
                    </a:moveTo>
                    <a:lnTo>
                      <a:pt x="1148" y="262"/>
                    </a:lnTo>
                    <a:lnTo>
                      <a:pt x="934" y="216"/>
                    </a:lnTo>
                    <a:lnTo>
                      <a:pt x="529" y="314"/>
                    </a:lnTo>
                    <a:lnTo>
                      <a:pt x="174" y="327"/>
                    </a:lnTo>
                    <a:lnTo>
                      <a:pt x="0" y="628"/>
                    </a:lnTo>
                    <a:lnTo>
                      <a:pt x="91" y="726"/>
                    </a:lnTo>
                    <a:lnTo>
                      <a:pt x="231" y="654"/>
                    </a:lnTo>
                    <a:lnTo>
                      <a:pt x="430" y="687"/>
                    </a:lnTo>
                    <a:lnTo>
                      <a:pt x="504" y="850"/>
                    </a:lnTo>
                    <a:lnTo>
                      <a:pt x="347" y="1020"/>
                    </a:lnTo>
                    <a:lnTo>
                      <a:pt x="529" y="1144"/>
                    </a:lnTo>
                    <a:lnTo>
                      <a:pt x="727" y="1105"/>
                    </a:lnTo>
                    <a:lnTo>
                      <a:pt x="901" y="1216"/>
                    </a:lnTo>
                    <a:lnTo>
                      <a:pt x="1256" y="1229"/>
                    </a:lnTo>
                    <a:lnTo>
                      <a:pt x="1611" y="1425"/>
                    </a:lnTo>
                    <a:lnTo>
                      <a:pt x="1694" y="1673"/>
                    </a:lnTo>
                    <a:lnTo>
                      <a:pt x="1619" y="2118"/>
                    </a:lnTo>
                    <a:lnTo>
                      <a:pt x="1694" y="2268"/>
                    </a:lnTo>
                    <a:lnTo>
                      <a:pt x="2132" y="2242"/>
                    </a:lnTo>
                    <a:lnTo>
                      <a:pt x="2289" y="2366"/>
                    </a:lnTo>
                    <a:lnTo>
                      <a:pt x="2594" y="2046"/>
                    </a:lnTo>
                    <a:lnTo>
                      <a:pt x="2537" y="1817"/>
                    </a:lnTo>
                    <a:lnTo>
                      <a:pt x="2818" y="1673"/>
                    </a:lnTo>
                    <a:lnTo>
                      <a:pt x="3016" y="1719"/>
                    </a:lnTo>
                    <a:lnTo>
                      <a:pt x="3280" y="1615"/>
                    </a:lnTo>
                    <a:lnTo>
                      <a:pt x="3405" y="1174"/>
                    </a:lnTo>
                    <a:lnTo>
                      <a:pt x="3643" y="922"/>
                    </a:lnTo>
                    <a:lnTo>
                      <a:pt x="3966" y="896"/>
                    </a:lnTo>
                    <a:lnTo>
                      <a:pt x="3908" y="733"/>
                    </a:lnTo>
                    <a:lnTo>
                      <a:pt x="3669" y="563"/>
                    </a:lnTo>
                    <a:lnTo>
                      <a:pt x="3817" y="210"/>
                    </a:lnTo>
                    <a:lnTo>
                      <a:pt x="3590" y="0"/>
                    </a:lnTo>
                  </a:path>
                </a:pathLst>
              </a:custGeom>
              <a:noFill/>
              <a:ln w="16510" cap="flat" cmpd="sng">
                <a:solidFill>
                  <a:schemeClr val="bg2"/>
                </a:solidFill>
                <a:prstDash val="solid"/>
                <a:round/>
                <a:headEnd type="none" w="med" len="med"/>
                <a:tailEnd type="none" w="med" len="med"/>
              </a:ln>
            </p:spPr>
            <p:txBody>
              <a:bodyPr/>
              <a:lstStyle/>
              <a:p>
                <a:endParaRPr lang="en-US"/>
              </a:p>
            </p:txBody>
          </p:sp>
          <p:sp>
            <p:nvSpPr>
              <p:cNvPr id="1171" name="Freeform 6"/>
              <p:cNvSpPr>
                <a:spLocks/>
              </p:cNvSpPr>
              <p:nvPr userDrawn="1"/>
            </p:nvSpPr>
            <p:spPr bwMode="hidden">
              <a:xfrm>
                <a:off x="20" y="1069"/>
                <a:ext cx="5732" cy="3107"/>
              </a:xfrm>
              <a:custGeom>
                <a:avLst/>
                <a:gdLst>
                  <a:gd name="T0" fmla="*/ 81 w 5732"/>
                  <a:gd name="T1" fmla="*/ 0 h 3107"/>
                  <a:gd name="T2" fmla="*/ 133 w 5732"/>
                  <a:gd name="T3" fmla="*/ 328 h 3107"/>
                  <a:gd name="T4" fmla="*/ 0 w 5732"/>
                  <a:gd name="T5" fmla="*/ 666 h 3107"/>
                  <a:gd name="T6" fmla="*/ 83 w 5732"/>
                  <a:gd name="T7" fmla="*/ 1221 h 3107"/>
                  <a:gd name="T8" fmla="*/ 413 w 5732"/>
                  <a:gd name="T9" fmla="*/ 1515 h 3107"/>
                  <a:gd name="T10" fmla="*/ 881 w 5732"/>
                  <a:gd name="T11" fmla="*/ 1700 h 3107"/>
                  <a:gd name="T12" fmla="*/ 1440 w 5732"/>
                  <a:gd name="T13" fmla="*/ 1651 h 3107"/>
                  <a:gd name="T14" fmla="*/ 1755 w 5732"/>
                  <a:gd name="T15" fmla="*/ 1940 h 3107"/>
                  <a:gd name="T16" fmla="*/ 1653 w 5732"/>
                  <a:gd name="T17" fmla="*/ 2126 h 3107"/>
                  <a:gd name="T18" fmla="*/ 1136 w 5732"/>
                  <a:gd name="T19" fmla="*/ 2142 h 3107"/>
                  <a:gd name="T20" fmla="*/ 911 w 5732"/>
                  <a:gd name="T21" fmla="*/ 2021 h 3107"/>
                  <a:gd name="T22" fmla="*/ 739 w 5732"/>
                  <a:gd name="T23" fmla="*/ 2142 h 3107"/>
                  <a:gd name="T24" fmla="*/ 954 w 5732"/>
                  <a:gd name="T25" fmla="*/ 2524 h 3107"/>
                  <a:gd name="T26" fmla="*/ 973 w 5732"/>
                  <a:gd name="T27" fmla="*/ 2905 h 3107"/>
                  <a:gd name="T28" fmla="*/ 1511 w 5732"/>
                  <a:gd name="T29" fmla="*/ 3107 h 3107"/>
                  <a:gd name="T30" fmla="*/ 1644 w 5732"/>
                  <a:gd name="T31" fmla="*/ 2922 h 3107"/>
                  <a:gd name="T32" fmla="*/ 2077 w 5732"/>
                  <a:gd name="T33" fmla="*/ 2797 h 3107"/>
                  <a:gd name="T34" fmla="*/ 2610 w 5732"/>
                  <a:gd name="T35" fmla="*/ 2962 h 3107"/>
                  <a:gd name="T36" fmla="*/ 3222 w 5732"/>
                  <a:gd name="T37" fmla="*/ 2812 h 3107"/>
                  <a:gd name="T38" fmla="*/ 3443 w 5732"/>
                  <a:gd name="T39" fmla="*/ 2922 h 3107"/>
                  <a:gd name="T40" fmla="*/ 3861 w 5732"/>
                  <a:gd name="T41" fmla="*/ 2648 h 3107"/>
                  <a:gd name="T42" fmla="*/ 4125 w 5732"/>
                  <a:gd name="T43" fmla="*/ 2311 h 3107"/>
                  <a:gd name="T44" fmla="*/ 4369 w 5732"/>
                  <a:gd name="T45" fmla="*/ 2318 h 3107"/>
                  <a:gd name="T46" fmla="*/ 4554 w 5732"/>
                  <a:gd name="T47" fmla="*/ 2445 h 3107"/>
                  <a:gd name="T48" fmla="*/ 5015 w 5732"/>
                  <a:gd name="T49" fmla="*/ 2142 h 3107"/>
                  <a:gd name="T50" fmla="*/ 5404 w 5732"/>
                  <a:gd name="T51" fmla="*/ 2185 h 3107"/>
                  <a:gd name="T52" fmla="*/ 5732 w 5732"/>
                  <a:gd name="T53" fmla="*/ 2069 h 3107"/>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0" t="0" r="r" b="b"/>
                <a:pathLst>
                  <a:path w="5732" h="3107">
                    <a:moveTo>
                      <a:pt x="81" y="0"/>
                    </a:moveTo>
                    <a:lnTo>
                      <a:pt x="133" y="328"/>
                    </a:lnTo>
                    <a:lnTo>
                      <a:pt x="0" y="666"/>
                    </a:lnTo>
                    <a:lnTo>
                      <a:pt x="83" y="1221"/>
                    </a:lnTo>
                    <a:lnTo>
                      <a:pt x="413" y="1515"/>
                    </a:lnTo>
                    <a:lnTo>
                      <a:pt x="881" y="1700"/>
                    </a:lnTo>
                    <a:lnTo>
                      <a:pt x="1440" y="1651"/>
                    </a:lnTo>
                    <a:lnTo>
                      <a:pt x="1755" y="1940"/>
                    </a:lnTo>
                    <a:lnTo>
                      <a:pt x="1653" y="2126"/>
                    </a:lnTo>
                    <a:lnTo>
                      <a:pt x="1136" y="2142"/>
                    </a:lnTo>
                    <a:lnTo>
                      <a:pt x="911" y="2021"/>
                    </a:lnTo>
                    <a:lnTo>
                      <a:pt x="739" y="2142"/>
                    </a:lnTo>
                    <a:lnTo>
                      <a:pt x="954" y="2524"/>
                    </a:lnTo>
                    <a:lnTo>
                      <a:pt x="973" y="2905"/>
                    </a:lnTo>
                    <a:lnTo>
                      <a:pt x="1511" y="3107"/>
                    </a:lnTo>
                    <a:lnTo>
                      <a:pt x="1644" y="2922"/>
                    </a:lnTo>
                    <a:lnTo>
                      <a:pt x="2077" y="2797"/>
                    </a:lnTo>
                    <a:lnTo>
                      <a:pt x="2610" y="2962"/>
                    </a:lnTo>
                    <a:lnTo>
                      <a:pt x="3222" y="2812"/>
                    </a:lnTo>
                    <a:lnTo>
                      <a:pt x="3443" y="2922"/>
                    </a:lnTo>
                    <a:lnTo>
                      <a:pt x="3861" y="2648"/>
                    </a:lnTo>
                    <a:lnTo>
                      <a:pt x="4125" y="2311"/>
                    </a:lnTo>
                    <a:lnTo>
                      <a:pt x="4369" y="2318"/>
                    </a:lnTo>
                    <a:lnTo>
                      <a:pt x="4554" y="2445"/>
                    </a:lnTo>
                    <a:lnTo>
                      <a:pt x="5015" y="2142"/>
                    </a:lnTo>
                    <a:lnTo>
                      <a:pt x="5404" y="2185"/>
                    </a:lnTo>
                    <a:lnTo>
                      <a:pt x="5732" y="2069"/>
                    </a:lnTo>
                  </a:path>
                </a:pathLst>
              </a:custGeom>
              <a:noFill/>
              <a:ln w="16510" cap="flat" cmpd="sng">
                <a:solidFill>
                  <a:schemeClr val="bg2"/>
                </a:solidFill>
                <a:prstDash val="solid"/>
                <a:round/>
                <a:headEnd type="none" w="med" len="med"/>
                <a:tailEnd type="none" w="med" len="med"/>
              </a:ln>
            </p:spPr>
            <p:txBody>
              <a:bodyPr/>
              <a:lstStyle/>
              <a:p>
                <a:endParaRPr lang="en-US"/>
              </a:p>
            </p:txBody>
          </p:sp>
          <p:sp>
            <p:nvSpPr>
              <p:cNvPr id="1172" name="Freeform 7"/>
              <p:cNvSpPr>
                <a:spLocks/>
              </p:cNvSpPr>
              <p:nvPr userDrawn="1"/>
            </p:nvSpPr>
            <p:spPr bwMode="hidden">
              <a:xfrm>
                <a:off x="242" y="1145"/>
                <a:ext cx="5512" cy="2760"/>
              </a:xfrm>
              <a:custGeom>
                <a:avLst/>
                <a:gdLst>
                  <a:gd name="T0" fmla="*/ 240 w 5512"/>
                  <a:gd name="T1" fmla="*/ 0 h 2760"/>
                  <a:gd name="T2" fmla="*/ 0 w 5512"/>
                  <a:gd name="T3" fmla="*/ 336 h 2760"/>
                  <a:gd name="T4" fmla="*/ 82 w 5512"/>
                  <a:gd name="T5" fmla="*/ 821 h 2760"/>
                  <a:gd name="T6" fmla="*/ 243 w 5512"/>
                  <a:gd name="T7" fmla="*/ 873 h 2760"/>
                  <a:gd name="T8" fmla="*/ 473 w 5512"/>
                  <a:gd name="T9" fmla="*/ 1087 h 2760"/>
                  <a:gd name="T10" fmla="*/ 557 w 5512"/>
                  <a:gd name="T11" fmla="*/ 1441 h 2760"/>
                  <a:gd name="T12" fmla="*/ 839 w 5512"/>
                  <a:gd name="T13" fmla="*/ 1499 h 2760"/>
                  <a:gd name="T14" fmla="*/ 1258 w 5512"/>
                  <a:gd name="T15" fmla="*/ 1349 h 2760"/>
                  <a:gd name="T16" fmla="*/ 1307 w 5512"/>
                  <a:gd name="T17" fmla="*/ 1493 h 2760"/>
                  <a:gd name="T18" fmla="*/ 1621 w 5512"/>
                  <a:gd name="T19" fmla="*/ 1513 h 2760"/>
                  <a:gd name="T20" fmla="*/ 1862 w 5512"/>
                  <a:gd name="T21" fmla="*/ 1865 h 2760"/>
                  <a:gd name="T22" fmla="*/ 1668 w 5512"/>
                  <a:gd name="T23" fmla="*/ 2166 h 2760"/>
                  <a:gd name="T24" fmla="*/ 1308 w 5512"/>
                  <a:gd name="T25" fmla="*/ 2217 h 2760"/>
                  <a:gd name="T26" fmla="*/ 992 w 5512"/>
                  <a:gd name="T27" fmla="*/ 2172 h 2760"/>
                  <a:gd name="T28" fmla="*/ 903 w 5512"/>
                  <a:gd name="T29" fmla="*/ 2244 h 2760"/>
                  <a:gd name="T30" fmla="*/ 1008 w 5512"/>
                  <a:gd name="T31" fmla="*/ 2415 h 2760"/>
                  <a:gd name="T32" fmla="*/ 992 w 5512"/>
                  <a:gd name="T33" fmla="*/ 2538 h 2760"/>
                  <a:gd name="T34" fmla="*/ 1137 w 5512"/>
                  <a:gd name="T35" fmla="*/ 2760 h 2760"/>
                  <a:gd name="T36" fmla="*/ 1661 w 5512"/>
                  <a:gd name="T37" fmla="*/ 2623 h 2760"/>
                  <a:gd name="T38" fmla="*/ 1725 w 5512"/>
                  <a:gd name="T39" fmla="*/ 2492 h 2760"/>
                  <a:gd name="T40" fmla="*/ 1895 w 5512"/>
                  <a:gd name="T41" fmla="*/ 2551 h 2760"/>
                  <a:gd name="T42" fmla="*/ 2338 w 5512"/>
                  <a:gd name="T43" fmla="*/ 2448 h 2760"/>
                  <a:gd name="T44" fmla="*/ 2443 w 5512"/>
                  <a:gd name="T45" fmla="*/ 2714 h 2760"/>
                  <a:gd name="T46" fmla="*/ 2870 w 5512"/>
                  <a:gd name="T47" fmla="*/ 2541 h 2760"/>
                  <a:gd name="T48" fmla="*/ 3264 w 5512"/>
                  <a:gd name="T49" fmla="*/ 2591 h 2760"/>
                  <a:gd name="T50" fmla="*/ 3522 w 5512"/>
                  <a:gd name="T51" fmla="*/ 2427 h 2760"/>
                  <a:gd name="T52" fmla="*/ 3594 w 5512"/>
                  <a:gd name="T53" fmla="*/ 2081 h 2760"/>
                  <a:gd name="T54" fmla="*/ 4013 w 5512"/>
                  <a:gd name="T55" fmla="*/ 2087 h 2760"/>
                  <a:gd name="T56" fmla="*/ 4070 w 5512"/>
                  <a:gd name="T57" fmla="*/ 1924 h 2760"/>
                  <a:gd name="T58" fmla="*/ 4239 w 5512"/>
                  <a:gd name="T59" fmla="*/ 1931 h 2760"/>
                  <a:gd name="T60" fmla="*/ 4465 w 5512"/>
                  <a:gd name="T61" fmla="*/ 2094 h 2760"/>
                  <a:gd name="T62" fmla="*/ 4836 w 5512"/>
                  <a:gd name="T63" fmla="*/ 1814 h 2760"/>
                  <a:gd name="T64" fmla="*/ 5225 w 5512"/>
                  <a:gd name="T65" fmla="*/ 1785 h 2760"/>
                  <a:gd name="T66" fmla="*/ 5367 w 5512"/>
                  <a:gd name="T67" fmla="*/ 1571 h 2760"/>
                  <a:gd name="T68" fmla="*/ 5512 w 5512"/>
                  <a:gd name="T69" fmla="*/ 1585 h 2760"/>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5512" h="2760">
                    <a:moveTo>
                      <a:pt x="240" y="0"/>
                    </a:moveTo>
                    <a:lnTo>
                      <a:pt x="0" y="336"/>
                    </a:lnTo>
                    <a:lnTo>
                      <a:pt x="82" y="821"/>
                    </a:lnTo>
                    <a:lnTo>
                      <a:pt x="243" y="873"/>
                    </a:lnTo>
                    <a:lnTo>
                      <a:pt x="473" y="1087"/>
                    </a:lnTo>
                    <a:lnTo>
                      <a:pt x="557" y="1441"/>
                    </a:lnTo>
                    <a:lnTo>
                      <a:pt x="839" y="1499"/>
                    </a:lnTo>
                    <a:lnTo>
                      <a:pt x="1258" y="1349"/>
                    </a:lnTo>
                    <a:lnTo>
                      <a:pt x="1307" y="1493"/>
                    </a:lnTo>
                    <a:lnTo>
                      <a:pt x="1621" y="1513"/>
                    </a:lnTo>
                    <a:lnTo>
                      <a:pt x="1862" y="1865"/>
                    </a:lnTo>
                    <a:lnTo>
                      <a:pt x="1668" y="2166"/>
                    </a:lnTo>
                    <a:lnTo>
                      <a:pt x="1308" y="2217"/>
                    </a:lnTo>
                    <a:lnTo>
                      <a:pt x="992" y="2172"/>
                    </a:lnTo>
                    <a:lnTo>
                      <a:pt x="903" y="2244"/>
                    </a:lnTo>
                    <a:lnTo>
                      <a:pt x="1008" y="2415"/>
                    </a:lnTo>
                    <a:lnTo>
                      <a:pt x="992" y="2538"/>
                    </a:lnTo>
                    <a:lnTo>
                      <a:pt x="1137" y="2760"/>
                    </a:lnTo>
                    <a:lnTo>
                      <a:pt x="1661" y="2623"/>
                    </a:lnTo>
                    <a:lnTo>
                      <a:pt x="1725" y="2492"/>
                    </a:lnTo>
                    <a:lnTo>
                      <a:pt x="1895" y="2551"/>
                    </a:lnTo>
                    <a:lnTo>
                      <a:pt x="2338" y="2448"/>
                    </a:lnTo>
                    <a:lnTo>
                      <a:pt x="2443" y="2714"/>
                    </a:lnTo>
                    <a:lnTo>
                      <a:pt x="2870" y="2541"/>
                    </a:lnTo>
                    <a:lnTo>
                      <a:pt x="3264" y="2591"/>
                    </a:lnTo>
                    <a:lnTo>
                      <a:pt x="3522" y="2427"/>
                    </a:lnTo>
                    <a:lnTo>
                      <a:pt x="3594" y="2081"/>
                    </a:lnTo>
                    <a:lnTo>
                      <a:pt x="4013" y="2087"/>
                    </a:lnTo>
                    <a:lnTo>
                      <a:pt x="4070" y="1924"/>
                    </a:lnTo>
                    <a:lnTo>
                      <a:pt x="4239" y="1931"/>
                    </a:lnTo>
                    <a:lnTo>
                      <a:pt x="4465" y="2094"/>
                    </a:lnTo>
                    <a:lnTo>
                      <a:pt x="4836" y="1814"/>
                    </a:lnTo>
                    <a:lnTo>
                      <a:pt x="5225" y="1785"/>
                    </a:lnTo>
                    <a:lnTo>
                      <a:pt x="5367" y="1571"/>
                    </a:lnTo>
                    <a:lnTo>
                      <a:pt x="5512" y="1585"/>
                    </a:lnTo>
                  </a:path>
                </a:pathLst>
              </a:custGeom>
              <a:noFill/>
              <a:ln w="15240" cap="flat" cmpd="sng">
                <a:solidFill>
                  <a:schemeClr val="bg2"/>
                </a:solidFill>
                <a:prstDash val="solid"/>
                <a:round/>
                <a:headEnd type="none" w="med" len="med"/>
                <a:tailEnd type="none" w="med" len="med"/>
              </a:ln>
            </p:spPr>
            <p:txBody>
              <a:bodyPr/>
              <a:lstStyle/>
              <a:p>
                <a:endParaRPr lang="en-US"/>
              </a:p>
            </p:txBody>
          </p:sp>
          <p:sp>
            <p:nvSpPr>
              <p:cNvPr id="1173" name="Freeform 8"/>
              <p:cNvSpPr>
                <a:spLocks/>
              </p:cNvSpPr>
              <p:nvPr userDrawn="1"/>
            </p:nvSpPr>
            <p:spPr bwMode="hidden">
              <a:xfrm>
                <a:off x="4840" y="984"/>
                <a:ext cx="790" cy="1189"/>
              </a:xfrm>
              <a:custGeom>
                <a:avLst/>
                <a:gdLst>
                  <a:gd name="T0" fmla="*/ 139 w 790"/>
                  <a:gd name="T1" fmla="*/ 0 h 1189"/>
                  <a:gd name="T2" fmla="*/ 210 w 790"/>
                  <a:gd name="T3" fmla="*/ 233 h 1189"/>
                  <a:gd name="T4" fmla="*/ 159 w 790"/>
                  <a:gd name="T5" fmla="*/ 643 h 1189"/>
                  <a:gd name="T6" fmla="*/ 454 w 790"/>
                  <a:gd name="T7" fmla="*/ 771 h 1189"/>
                  <a:gd name="T8" fmla="*/ 605 w 790"/>
                  <a:gd name="T9" fmla="*/ 1046 h 1189"/>
                  <a:gd name="T10" fmla="*/ 790 w 790"/>
                  <a:gd name="T11" fmla="*/ 1189 h 1189"/>
                  <a:gd name="T12" fmla="*/ 540 w 790"/>
                  <a:gd name="T13" fmla="*/ 1111 h 1189"/>
                  <a:gd name="T14" fmla="*/ 363 w 790"/>
                  <a:gd name="T15" fmla="*/ 883 h 1189"/>
                  <a:gd name="T16" fmla="*/ 139 w 790"/>
                  <a:gd name="T17" fmla="*/ 852 h 1189"/>
                  <a:gd name="T18" fmla="*/ 0 w 790"/>
                  <a:gd name="T19" fmla="*/ 499 h 1189"/>
                  <a:gd name="T20" fmla="*/ 48 w 790"/>
                  <a:gd name="T21" fmla="*/ 209 h 1189"/>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790" h="1189">
                    <a:moveTo>
                      <a:pt x="139" y="0"/>
                    </a:moveTo>
                    <a:lnTo>
                      <a:pt x="210" y="233"/>
                    </a:lnTo>
                    <a:lnTo>
                      <a:pt x="159" y="643"/>
                    </a:lnTo>
                    <a:lnTo>
                      <a:pt x="454" y="771"/>
                    </a:lnTo>
                    <a:lnTo>
                      <a:pt x="605" y="1046"/>
                    </a:lnTo>
                    <a:lnTo>
                      <a:pt x="790" y="1189"/>
                    </a:lnTo>
                    <a:lnTo>
                      <a:pt x="540" y="1111"/>
                    </a:lnTo>
                    <a:lnTo>
                      <a:pt x="363" y="883"/>
                    </a:lnTo>
                    <a:lnTo>
                      <a:pt x="139" y="852"/>
                    </a:lnTo>
                    <a:lnTo>
                      <a:pt x="0" y="499"/>
                    </a:lnTo>
                    <a:lnTo>
                      <a:pt x="48" y="209"/>
                    </a:lnTo>
                  </a:path>
                </a:pathLst>
              </a:custGeom>
              <a:noFill/>
              <a:ln w="15240" cap="flat" cmpd="sng">
                <a:solidFill>
                  <a:schemeClr val="bg2"/>
                </a:solidFill>
                <a:prstDash val="solid"/>
                <a:round/>
                <a:headEnd type="none" w="med" len="med"/>
                <a:tailEnd type="none" w="med" len="med"/>
              </a:ln>
            </p:spPr>
            <p:txBody>
              <a:bodyPr/>
              <a:lstStyle/>
              <a:p>
                <a:endParaRPr lang="en-US"/>
              </a:p>
            </p:txBody>
          </p:sp>
          <p:sp>
            <p:nvSpPr>
              <p:cNvPr id="1174" name="Freeform 9"/>
              <p:cNvSpPr>
                <a:spLocks/>
              </p:cNvSpPr>
              <p:nvPr userDrawn="1"/>
            </p:nvSpPr>
            <p:spPr bwMode="hidden">
              <a:xfrm>
                <a:off x="5173" y="896"/>
                <a:ext cx="579" cy="1117"/>
              </a:xfrm>
              <a:custGeom>
                <a:avLst/>
                <a:gdLst>
                  <a:gd name="T0" fmla="*/ 0 w 579"/>
                  <a:gd name="T1" fmla="*/ 0 h 1117"/>
                  <a:gd name="T2" fmla="*/ 128 w 579"/>
                  <a:gd name="T3" fmla="*/ 328 h 1117"/>
                  <a:gd name="T4" fmla="*/ 9 w 579"/>
                  <a:gd name="T5" fmla="*/ 659 h 1117"/>
                  <a:gd name="T6" fmla="*/ 40 w 579"/>
                  <a:gd name="T7" fmla="*/ 763 h 1117"/>
                  <a:gd name="T8" fmla="*/ 234 w 579"/>
                  <a:gd name="T9" fmla="*/ 739 h 1117"/>
                  <a:gd name="T10" fmla="*/ 344 w 579"/>
                  <a:gd name="T11" fmla="*/ 1055 h 1117"/>
                  <a:gd name="T12" fmla="*/ 579 w 579"/>
                  <a:gd name="T13" fmla="*/ 1117 h 1117"/>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579" h="1117">
                    <a:moveTo>
                      <a:pt x="0" y="0"/>
                    </a:moveTo>
                    <a:lnTo>
                      <a:pt x="128" y="328"/>
                    </a:lnTo>
                    <a:lnTo>
                      <a:pt x="9" y="659"/>
                    </a:lnTo>
                    <a:lnTo>
                      <a:pt x="40" y="763"/>
                    </a:lnTo>
                    <a:lnTo>
                      <a:pt x="234" y="739"/>
                    </a:lnTo>
                    <a:lnTo>
                      <a:pt x="344" y="1055"/>
                    </a:lnTo>
                    <a:lnTo>
                      <a:pt x="579" y="1117"/>
                    </a:lnTo>
                  </a:path>
                </a:pathLst>
              </a:custGeom>
              <a:noFill/>
              <a:ln w="16510" cap="flat" cmpd="sng">
                <a:solidFill>
                  <a:schemeClr val="bg2"/>
                </a:solidFill>
                <a:prstDash val="solid"/>
                <a:round/>
                <a:headEnd type="none" w="med" len="med"/>
                <a:tailEnd type="none" w="med" len="med"/>
              </a:ln>
            </p:spPr>
            <p:txBody>
              <a:bodyPr/>
              <a:lstStyle/>
              <a:p>
                <a:endParaRPr lang="en-US"/>
              </a:p>
            </p:txBody>
          </p:sp>
          <p:sp>
            <p:nvSpPr>
              <p:cNvPr id="1175" name="Freeform 10"/>
              <p:cNvSpPr>
                <a:spLocks/>
              </p:cNvSpPr>
              <p:nvPr userDrawn="1"/>
            </p:nvSpPr>
            <p:spPr bwMode="hidden">
              <a:xfrm>
                <a:off x="3291" y="968"/>
                <a:ext cx="2471" cy="2396"/>
              </a:xfrm>
              <a:custGeom>
                <a:avLst/>
                <a:gdLst>
                  <a:gd name="T0" fmla="*/ 1118 w 2471"/>
                  <a:gd name="T1" fmla="*/ 0 h 2396"/>
                  <a:gd name="T2" fmla="*/ 1179 w 2471"/>
                  <a:gd name="T3" fmla="*/ 225 h 2396"/>
                  <a:gd name="T4" fmla="*/ 1393 w 2471"/>
                  <a:gd name="T5" fmla="*/ 339 h 2396"/>
                  <a:gd name="T6" fmla="*/ 1404 w 2471"/>
                  <a:gd name="T7" fmla="*/ 548 h 2396"/>
                  <a:gd name="T8" fmla="*/ 1342 w 2471"/>
                  <a:gd name="T9" fmla="*/ 732 h 2396"/>
                  <a:gd name="T10" fmla="*/ 1434 w 2471"/>
                  <a:gd name="T11" fmla="*/ 925 h 2396"/>
                  <a:gd name="T12" fmla="*/ 1455 w 2471"/>
                  <a:gd name="T13" fmla="*/ 1109 h 2396"/>
                  <a:gd name="T14" fmla="*/ 1311 w 2471"/>
                  <a:gd name="T15" fmla="*/ 1142 h 2396"/>
                  <a:gd name="T16" fmla="*/ 926 w 2471"/>
                  <a:gd name="T17" fmla="*/ 1384 h 2396"/>
                  <a:gd name="T18" fmla="*/ 975 w 2471"/>
                  <a:gd name="T19" fmla="*/ 1456 h 2396"/>
                  <a:gd name="T20" fmla="*/ 956 w 2471"/>
                  <a:gd name="T21" fmla="*/ 1624 h 2396"/>
                  <a:gd name="T22" fmla="*/ 782 w 2471"/>
                  <a:gd name="T23" fmla="*/ 1817 h 2396"/>
                  <a:gd name="T24" fmla="*/ 539 w 2471"/>
                  <a:gd name="T25" fmla="*/ 1978 h 2396"/>
                  <a:gd name="T26" fmla="*/ 152 w 2471"/>
                  <a:gd name="T27" fmla="*/ 2026 h 2396"/>
                  <a:gd name="T28" fmla="*/ 19 w 2471"/>
                  <a:gd name="T29" fmla="*/ 2251 h 2396"/>
                  <a:gd name="T30" fmla="*/ 0 w 2471"/>
                  <a:gd name="T31" fmla="*/ 2396 h 2396"/>
                  <a:gd name="T32" fmla="*/ 213 w 2471"/>
                  <a:gd name="T33" fmla="*/ 2179 h 2396"/>
                  <a:gd name="T34" fmla="*/ 629 w 2471"/>
                  <a:gd name="T35" fmla="*/ 2090 h 2396"/>
                  <a:gd name="T36" fmla="*/ 894 w 2471"/>
                  <a:gd name="T37" fmla="*/ 1906 h 2396"/>
                  <a:gd name="T38" fmla="*/ 1230 w 2471"/>
                  <a:gd name="T39" fmla="*/ 1986 h 2396"/>
                  <a:gd name="T40" fmla="*/ 1668 w 2471"/>
                  <a:gd name="T41" fmla="*/ 1906 h 2396"/>
                  <a:gd name="T42" fmla="*/ 1983 w 2471"/>
                  <a:gd name="T43" fmla="*/ 1745 h 2396"/>
                  <a:gd name="T44" fmla="*/ 2014 w 2471"/>
                  <a:gd name="T45" fmla="*/ 1600 h 2396"/>
                  <a:gd name="T46" fmla="*/ 2237 w 2471"/>
                  <a:gd name="T47" fmla="*/ 1496 h 2396"/>
                  <a:gd name="T48" fmla="*/ 2359 w 2471"/>
                  <a:gd name="T49" fmla="*/ 1552 h 2396"/>
                  <a:gd name="T50" fmla="*/ 2471 w 2471"/>
                  <a:gd name="T51" fmla="*/ 1479 h 239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2471" h="2396">
                    <a:moveTo>
                      <a:pt x="1118" y="0"/>
                    </a:moveTo>
                    <a:lnTo>
                      <a:pt x="1179" y="225"/>
                    </a:lnTo>
                    <a:lnTo>
                      <a:pt x="1393" y="339"/>
                    </a:lnTo>
                    <a:lnTo>
                      <a:pt x="1404" y="548"/>
                    </a:lnTo>
                    <a:lnTo>
                      <a:pt x="1342" y="732"/>
                    </a:lnTo>
                    <a:lnTo>
                      <a:pt x="1434" y="925"/>
                    </a:lnTo>
                    <a:lnTo>
                      <a:pt x="1455" y="1109"/>
                    </a:lnTo>
                    <a:lnTo>
                      <a:pt x="1311" y="1142"/>
                    </a:lnTo>
                    <a:lnTo>
                      <a:pt x="926" y="1384"/>
                    </a:lnTo>
                    <a:lnTo>
                      <a:pt x="975" y="1456"/>
                    </a:lnTo>
                    <a:lnTo>
                      <a:pt x="956" y="1624"/>
                    </a:lnTo>
                    <a:lnTo>
                      <a:pt x="782" y="1817"/>
                    </a:lnTo>
                    <a:lnTo>
                      <a:pt x="539" y="1978"/>
                    </a:lnTo>
                    <a:lnTo>
                      <a:pt x="152" y="2026"/>
                    </a:lnTo>
                    <a:lnTo>
                      <a:pt x="19" y="2251"/>
                    </a:lnTo>
                    <a:lnTo>
                      <a:pt x="0" y="2396"/>
                    </a:lnTo>
                    <a:lnTo>
                      <a:pt x="213" y="2179"/>
                    </a:lnTo>
                    <a:lnTo>
                      <a:pt x="629" y="2090"/>
                    </a:lnTo>
                    <a:lnTo>
                      <a:pt x="894" y="1906"/>
                    </a:lnTo>
                    <a:lnTo>
                      <a:pt x="1230" y="1986"/>
                    </a:lnTo>
                    <a:lnTo>
                      <a:pt x="1668" y="1906"/>
                    </a:lnTo>
                    <a:lnTo>
                      <a:pt x="1983" y="1745"/>
                    </a:lnTo>
                    <a:lnTo>
                      <a:pt x="2014" y="1600"/>
                    </a:lnTo>
                    <a:lnTo>
                      <a:pt x="2237" y="1496"/>
                    </a:lnTo>
                    <a:lnTo>
                      <a:pt x="2359" y="1552"/>
                    </a:lnTo>
                    <a:lnTo>
                      <a:pt x="2471" y="1479"/>
                    </a:lnTo>
                  </a:path>
                </a:pathLst>
              </a:custGeom>
              <a:noFill/>
              <a:ln w="16510" cap="flat" cmpd="sng">
                <a:solidFill>
                  <a:schemeClr val="bg2"/>
                </a:solidFill>
                <a:prstDash val="solid"/>
                <a:round/>
                <a:headEnd type="none" w="med" len="med"/>
                <a:tailEnd type="none" w="med" len="med"/>
              </a:ln>
            </p:spPr>
            <p:txBody>
              <a:bodyPr/>
              <a:lstStyle/>
              <a:p>
                <a:endParaRPr lang="en-US"/>
              </a:p>
            </p:txBody>
          </p:sp>
          <p:sp>
            <p:nvSpPr>
              <p:cNvPr id="1176" name="Freeform 11"/>
              <p:cNvSpPr>
                <a:spLocks/>
              </p:cNvSpPr>
              <p:nvPr userDrawn="1"/>
            </p:nvSpPr>
            <p:spPr bwMode="hidden">
              <a:xfrm>
                <a:off x="2366" y="1067"/>
                <a:ext cx="1399" cy="1349"/>
              </a:xfrm>
              <a:custGeom>
                <a:avLst/>
                <a:gdLst>
                  <a:gd name="T0" fmla="*/ 620 w 1399"/>
                  <a:gd name="T1" fmla="*/ 155 h 1349"/>
                  <a:gd name="T2" fmla="*/ 421 w 1399"/>
                  <a:gd name="T3" fmla="*/ 155 h 1349"/>
                  <a:gd name="T4" fmla="*/ 205 w 1399"/>
                  <a:gd name="T5" fmla="*/ 507 h 1349"/>
                  <a:gd name="T6" fmla="*/ 0 w 1399"/>
                  <a:gd name="T7" fmla="*/ 673 h 1349"/>
                  <a:gd name="T8" fmla="*/ 487 w 1399"/>
                  <a:gd name="T9" fmla="*/ 783 h 1349"/>
                  <a:gd name="T10" fmla="*/ 425 w 1399"/>
                  <a:gd name="T11" fmla="*/ 1009 h 1349"/>
                  <a:gd name="T12" fmla="*/ 617 w 1399"/>
                  <a:gd name="T13" fmla="*/ 1086 h 1349"/>
                  <a:gd name="T14" fmla="*/ 498 w 1399"/>
                  <a:gd name="T15" fmla="*/ 1349 h 1349"/>
                  <a:gd name="T16" fmla="*/ 961 w 1399"/>
                  <a:gd name="T17" fmla="*/ 1035 h 1349"/>
                  <a:gd name="T18" fmla="*/ 926 w 1399"/>
                  <a:gd name="T19" fmla="*/ 776 h 1349"/>
                  <a:gd name="T20" fmla="*/ 1181 w 1399"/>
                  <a:gd name="T21" fmla="*/ 749 h 1349"/>
                  <a:gd name="T22" fmla="*/ 1399 w 1399"/>
                  <a:gd name="T23" fmla="*/ 601 h 1349"/>
                  <a:gd name="T24" fmla="*/ 1315 w 1399"/>
                  <a:gd name="T25" fmla="*/ 416 h 1349"/>
                  <a:gd name="T26" fmla="*/ 1341 w 1399"/>
                  <a:gd name="T27" fmla="*/ 196 h 1349"/>
                  <a:gd name="T28" fmla="*/ 1171 w 1399"/>
                  <a:gd name="T29" fmla="*/ 164 h 1349"/>
                  <a:gd name="T30" fmla="*/ 928 w 1399"/>
                  <a:gd name="T31" fmla="*/ 0 h 1349"/>
                  <a:gd name="T32" fmla="*/ 620 w 1399"/>
                  <a:gd name="T33" fmla="*/ 155 h 1349"/>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1399" h="1349">
                    <a:moveTo>
                      <a:pt x="620" y="155"/>
                    </a:moveTo>
                    <a:lnTo>
                      <a:pt x="421" y="155"/>
                    </a:lnTo>
                    <a:lnTo>
                      <a:pt x="205" y="507"/>
                    </a:lnTo>
                    <a:lnTo>
                      <a:pt x="0" y="673"/>
                    </a:lnTo>
                    <a:lnTo>
                      <a:pt x="487" y="783"/>
                    </a:lnTo>
                    <a:lnTo>
                      <a:pt x="425" y="1009"/>
                    </a:lnTo>
                    <a:lnTo>
                      <a:pt x="617" y="1086"/>
                    </a:lnTo>
                    <a:lnTo>
                      <a:pt x="498" y="1349"/>
                    </a:lnTo>
                    <a:lnTo>
                      <a:pt x="961" y="1035"/>
                    </a:lnTo>
                    <a:lnTo>
                      <a:pt x="926" y="776"/>
                    </a:lnTo>
                    <a:lnTo>
                      <a:pt x="1181" y="749"/>
                    </a:lnTo>
                    <a:lnTo>
                      <a:pt x="1399" y="601"/>
                    </a:lnTo>
                    <a:lnTo>
                      <a:pt x="1315" y="416"/>
                    </a:lnTo>
                    <a:lnTo>
                      <a:pt x="1341" y="196"/>
                    </a:lnTo>
                    <a:lnTo>
                      <a:pt x="1171" y="164"/>
                    </a:lnTo>
                    <a:lnTo>
                      <a:pt x="928" y="0"/>
                    </a:lnTo>
                    <a:lnTo>
                      <a:pt x="620" y="155"/>
                    </a:lnTo>
                    <a:close/>
                  </a:path>
                </a:pathLst>
              </a:custGeom>
              <a:noFill/>
              <a:ln w="17780" cap="flat" cmpd="sng">
                <a:solidFill>
                  <a:schemeClr val="bg2"/>
                </a:solidFill>
                <a:prstDash val="solid"/>
                <a:round/>
                <a:headEnd type="none" w="med" len="med"/>
                <a:tailEnd type="none" w="med" len="med"/>
              </a:ln>
            </p:spPr>
            <p:txBody>
              <a:bodyPr/>
              <a:lstStyle/>
              <a:p>
                <a:endParaRPr lang="en-US"/>
              </a:p>
            </p:txBody>
          </p:sp>
          <p:sp>
            <p:nvSpPr>
              <p:cNvPr id="1177" name="Freeform 12"/>
              <p:cNvSpPr>
                <a:spLocks/>
              </p:cNvSpPr>
              <p:nvPr userDrawn="1"/>
            </p:nvSpPr>
            <p:spPr bwMode="hidden">
              <a:xfrm>
                <a:off x="4275" y="2031"/>
                <a:ext cx="1256" cy="810"/>
              </a:xfrm>
              <a:custGeom>
                <a:avLst/>
                <a:gdLst>
                  <a:gd name="T0" fmla="*/ 719 w 1256"/>
                  <a:gd name="T1" fmla="*/ 183 h 810"/>
                  <a:gd name="T2" fmla="*/ 760 w 1256"/>
                  <a:gd name="T3" fmla="*/ 33 h 810"/>
                  <a:gd name="T4" fmla="*/ 884 w 1256"/>
                  <a:gd name="T5" fmla="*/ 0 h 810"/>
                  <a:gd name="T6" fmla="*/ 983 w 1256"/>
                  <a:gd name="T7" fmla="*/ 78 h 810"/>
                  <a:gd name="T8" fmla="*/ 1082 w 1256"/>
                  <a:gd name="T9" fmla="*/ 248 h 810"/>
                  <a:gd name="T10" fmla="*/ 1256 w 1256"/>
                  <a:gd name="T11" fmla="*/ 229 h 810"/>
                  <a:gd name="T12" fmla="*/ 1248 w 1256"/>
                  <a:gd name="T13" fmla="*/ 359 h 810"/>
                  <a:gd name="T14" fmla="*/ 1016 w 1256"/>
                  <a:gd name="T15" fmla="*/ 431 h 810"/>
                  <a:gd name="T16" fmla="*/ 879 w 1256"/>
                  <a:gd name="T17" fmla="*/ 417 h 810"/>
                  <a:gd name="T18" fmla="*/ 719 w 1256"/>
                  <a:gd name="T19" fmla="*/ 481 h 810"/>
                  <a:gd name="T20" fmla="*/ 591 w 1256"/>
                  <a:gd name="T21" fmla="*/ 633 h 810"/>
                  <a:gd name="T22" fmla="*/ 423 w 1256"/>
                  <a:gd name="T23" fmla="*/ 537 h 810"/>
                  <a:gd name="T24" fmla="*/ 256 w 1256"/>
                  <a:gd name="T25" fmla="*/ 810 h 810"/>
                  <a:gd name="T26" fmla="*/ 66 w 1256"/>
                  <a:gd name="T27" fmla="*/ 764 h 810"/>
                  <a:gd name="T28" fmla="*/ 0 w 1256"/>
                  <a:gd name="T29" fmla="*/ 601 h 810"/>
                  <a:gd name="T30" fmla="*/ 157 w 1256"/>
                  <a:gd name="T31" fmla="*/ 483 h 810"/>
                  <a:gd name="T32" fmla="*/ 248 w 1256"/>
                  <a:gd name="T33" fmla="*/ 281 h 810"/>
                  <a:gd name="T34" fmla="*/ 438 w 1256"/>
                  <a:gd name="T35" fmla="*/ 150 h 810"/>
                  <a:gd name="T36" fmla="*/ 719 w 1256"/>
                  <a:gd name="T37" fmla="*/ 189 h 810"/>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1256" h="810">
                    <a:moveTo>
                      <a:pt x="719" y="183"/>
                    </a:moveTo>
                    <a:lnTo>
                      <a:pt x="760" y="33"/>
                    </a:lnTo>
                    <a:lnTo>
                      <a:pt x="884" y="0"/>
                    </a:lnTo>
                    <a:lnTo>
                      <a:pt x="983" y="78"/>
                    </a:lnTo>
                    <a:lnTo>
                      <a:pt x="1082" y="248"/>
                    </a:lnTo>
                    <a:lnTo>
                      <a:pt x="1256" y="229"/>
                    </a:lnTo>
                    <a:lnTo>
                      <a:pt x="1248" y="359"/>
                    </a:lnTo>
                    <a:lnTo>
                      <a:pt x="1016" y="431"/>
                    </a:lnTo>
                    <a:lnTo>
                      <a:pt x="879" y="417"/>
                    </a:lnTo>
                    <a:lnTo>
                      <a:pt x="719" y="481"/>
                    </a:lnTo>
                    <a:lnTo>
                      <a:pt x="591" y="633"/>
                    </a:lnTo>
                    <a:lnTo>
                      <a:pt x="423" y="537"/>
                    </a:lnTo>
                    <a:lnTo>
                      <a:pt x="256" y="810"/>
                    </a:lnTo>
                    <a:lnTo>
                      <a:pt x="66" y="764"/>
                    </a:lnTo>
                    <a:lnTo>
                      <a:pt x="0" y="601"/>
                    </a:lnTo>
                    <a:lnTo>
                      <a:pt x="157" y="483"/>
                    </a:lnTo>
                    <a:lnTo>
                      <a:pt x="248" y="281"/>
                    </a:lnTo>
                    <a:lnTo>
                      <a:pt x="438" y="150"/>
                    </a:lnTo>
                    <a:lnTo>
                      <a:pt x="719" y="189"/>
                    </a:lnTo>
                  </a:path>
                </a:pathLst>
              </a:custGeom>
              <a:noFill/>
              <a:ln w="17780" cap="flat" cmpd="sng">
                <a:solidFill>
                  <a:schemeClr val="bg2"/>
                </a:solidFill>
                <a:prstDash val="solid"/>
                <a:round/>
                <a:headEnd type="none" w="med" len="med"/>
                <a:tailEnd type="none" w="med" len="med"/>
              </a:ln>
            </p:spPr>
            <p:txBody>
              <a:bodyPr/>
              <a:lstStyle/>
              <a:p>
                <a:endParaRPr lang="en-US"/>
              </a:p>
            </p:txBody>
          </p:sp>
          <p:sp>
            <p:nvSpPr>
              <p:cNvPr id="1178" name="Freeform 13"/>
              <p:cNvSpPr>
                <a:spLocks/>
              </p:cNvSpPr>
              <p:nvPr userDrawn="1"/>
            </p:nvSpPr>
            <p:spPr bwMode="hidden">
              <a:xfrm>
                <a:off x="2914" y="3476"/>
                <a:ext cx="2848" cy="788"/>
              </a:xfrm>
              <a:custGeom>
                <a:avLst/>
                <a:gdLst>
                  <a:gd name="T0" fmla="*/ 2838 w 2848"/>
                  <a:gd name="T1" fmla="*/ 16 h 788"/>
                  <a:gd name="T2" fmla="*/ 2493 w 2848"/>
                  <a:gd name="T3" fmla="*/ 0 h 788"/>
                  <a:gd name="T4" fmla="*/ 2278 w 2848"/>
                  <a:gd name="T5" fmla="*/ 81 h 788"/>
                  <a:gd name="T6" fmla="*/ 1936 w 2848"/>
                  <a:gd name="T7" fmla="*/ 44 h 788"/>
                  <a:gd name="T8" fmla="*/ 1739 w 2848"/>
                  <a:gd name="T9" fmla="*/ 354 h 788"/>
                  <a:gd name="T10" fmla="*/ 1600 w 2848"/>
                  <a:gd name="T11" fmla="*/ 212 h 788"/>
                  <a:gd name="T12" fmla="*/ 1352 w 2848"/>
                  <a:gd name="T13" fmla="*/ 308 h 788"/>
                  <a:gd name="T14" fmla="*/ 1445 w 2848"/>
                  <a:gd name="T15" fmla="*/ 515 h 788"/>
                  <a:gd name="T16" fmla="*/ 1072 w 2848"/>
                  <a:gd name="T17" fmla="*/ 412 h 788"/>
                  <a:gd name="T18" fmla="*/ 888 w 2848"/>
                  <a:gd name="T19" fmla="*/ 540 h 788"/>
                  <a:gd name="T20" fmla="*/ 0 w 2848"/>
                  <a:gd name="T21" fmla="*/ 660 h 788"/>
                  <a:gd name="T22" fmla="*/ 288 w 2848"/>
                  <a:gd name="T23" fmla="*/ 788 h 788"/>
                  <a:gd name="T24" fmla="*/ 1040 w 2848"/>
                  <a:gd name="T25" fmla="*/ 676 h 788"/>
                  <a:gd name="T26" fmla="*/ 1272 w 2848"/>
                  <a:gd name="T27" fmla="*/ 748 h 788"/>
                  <a:gd name="T28" fmla="*/ 2096 w 2848"/>
                  <a:gd name="T29" fmla="*/ 691 h 788"/>
                  <a:gd name="T30" fmla="*/ 2320 w 2848"/>
                  <a:gd name="T31" fmla="*/ 748 h 788"/>
                  <a:gd name="T32" fmla="*/ 2456 w 2848"/>
                  <a:gd name="T33" fmla="*/ 596 h 788"/>
                  <a:gd name="T34" fmla="*/ 2712 w 2848"/>
                  <a:gd name="T35" fmla="*/ 716 h 788"/>
                  <a:gd name="T36" fmla="*/ 2716 w 2848"/>
                  <a:gd name="T37" fmla="*/ 339 h 788"/>
                  <a:gd name="T38" fmla="*/ 2848 w 2848"/>
                  <a:gd name="T39" fmla="*/ 258 h 788"/>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2848" h="788">
                    <a:moveTo>
                      <a:pt x="2838" y="16"/>
                    </a:moveTo>
                    <a:lnTo>
                      <a:pt x="2493" y="0"/>
                    </a:lnTo>
                    <a:lnTo>
                      <a:pt x="2278" y="81"/>
                    </a:lnTo>
                    <a:lnTo>
                      <a:pt x="1936" y="44"/>
                    </a:lnTo>
                    <a:lnTo>
                      <a:pt x="1739" y="354"/>
                    </a:lnTo>
                    <a:lnTo>
                      <a:pt x="1600" y="212"/>
                    </a:lnTo>
                    <a:lnTo>
                      <a:pt x="1352" y="308"/>
                    </a:lnTo>
                    <a:lnTo>
                      <a:pt x="1445" y="515"/>
                    </a:lnTo>
                    <a:lnTo>
                      <a:pt x="1072" y="412"/>
                    </a:lnTo>
                    <a:lnTo>
                      <a:pt x="888" y="540"/>
                    </a:lnTo>
                    <a:lnTo>
                      <a:pt x="0" y="660"/>
                    </a:lnTo>
                    <a:lnTo>
                      <a:pt x="288" y="788"/>
                    </a:lnTo>
                    <a:lnTo>
                      <a:pt x="1040" y="676"/>
                    </a:lnTo>
                    <a:lnTo>
                      <a:pt x="1272" y="748"/>
                    </a:lnTo>
                    <a:lnTo>
                      <a:pt x="2096" y="691"/>
                    </a:lnTo>
                    <a:lnTo>
                      <a:pt x="2320" y="748"/>
                    </a:lnTo>
                    <a:lnTo>
                      <a:pt x="2456" y="596"/>
                    </a:lnTo>
                    <a:lnTo>
                      <a:pt x="2712" y="716"/>
                    </a:lnTo>
                    <a:lnTo>
                      <a:pt x="2716" y="339"/>
                    </a:lnTo>
                    <a:lnTo>
                      <a:pt x="2848" y="258"/>
                    </a:lnTo>
                  </a:path>
                </a:pathLst>
              </a:custGeom>
              <a:noFill/>
              <a:ln w="17780" cap="flat" cmpd="sng">
                <a:solidFill>
                  <a:schemeClr val="bg2"/>
                </a:solidFill>
                <a:prstDash val="solid"/>
                <a:round/>
                <a:headEnd type="none" w="med" len="med"/>
                <a:tailEnd type="none" w="med" len="med"/>
              </a:ln>
            </p:spPr>
            <p:txBody>
              <a:bodyPr/>
              <a:lstStyle/>
              <a:p>
                <a:endParaRPr lang="en-US"/>
              </a:p>
            </p:txBody>
          </p:sp>
          <p:sp>
            <p:nvSpPr>
              <p:cNvPr id="1179" name="Freeform 14"/>
              <p:cNvSpPr>
                <a:spLocks/>
              </p:cNvSpPr>
              <p:nvPr userDrawn="1"/>
            </p:nvSpPr>
            <p:spPr bwMode="hidden">
              <a:xfrm>
                <a:off x="5443" y="922"/>
                <a:ext cx="319" cy="854"/>
              </a:xfrm>
              <a:custGeom>
                <a:avLst/>
                <a:gdLst>
                  <a:gd name="T0" fmla="*/ 0 w 319"/>
                  <a:gd name="T1" fmla="*/ 0 h 854"/>
                  <a:gd name="T2" fmla="*/ 106 w 319"/>
                  <a:gd name="T3" fmla="*/ 313 h 854"/>
                  <a:gd name="T4" fmla="*/ 106 w 319"/>
                  <a:gd name="T5" fmla="*/ 634 h 854"/>
                  <a:gd name="T6" fmla="*/ 268 w 319"/>
                  <a:gd name="T7" fmla="*/ 854 h 854"/>
                  <a:gd name="T8" fmla="*/ 278 w 319"/>
                  <a:gd name="T9" fmla="*/ 577 h 854"/>
                  <a:gd name="T10" fmla="*/ 238 w 319"/>
                  <a:gd name="T11" fmla="*/ 400 h 854"/>
                  <a:gd name="T12" fmla="*/ 319 w 319"/>
                  <a:gd name="T13" fmla="*/ 240 h 854"/>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319" h="854">
                    <a:moveTo>
                      <a:pt x="0" y="0"/>
                    </a:moveTo>
                    <a:lnTo>
                      <a:pt x="106" y="313"/>
                    </a:lnTo>
                    <a:lnTo>
                      <a:pt x="106" y="634"/>
                    </a:lnTo>
                    <a:lnTo>
                      <a:pt x="268" y="854"/>
                    </a:lnTo>
                    <a:lnTo>
                      <a:pt x="278" y="577"/>
                    </a:lnTo>
                    <a:lnTo>
                      <a:pt x="238" y="400"/>
                    </a:lnTo>
                    <a:lnTo>
                      <a:pt x="319" y="240"/>
                    </a:lnTo>
                  </a:path>
                </a:pathLst>
              </a:custGeom>
              <a:noFill/>
              <a:ln w="17780" cap="flat" cmpd="sng">
                <a:solidFill>
                  <a:schemeClr val="bg2"/>
                </a:solidFill>
                <a:prstDash val="solid"/>
                <a:round/>
                <a:headEnd type="none" w="med" len="med"/>
                <a:tailEnd type="none" w="med" len="med"/>
              </a:ln>
            </p:spPr>
            <p:txBody>
              <a:bodyPr/>
              <a:lstStyle/>
              <a:p>
                <a:endParaRPr lang="en-US"/>
              </a:p>
            </p:txBody>
          </p:sp>
          <p:sp>
            <p:nvSpPr>
              <p:cNvPr id="1180" name="Freeform 15"/>
              <p:cNvSpPr>
                <a:spLocks/>
              </p:cNvSpPr>
              <p:nvPr userDrawn="1"/>
            </p:nvSpPr>
            <p:spPr bwMode="hidden">
              <a:xfrm>
                <a:off x="4954" y="3568"/>
                <a:ext cx="646" cy="392"/>
              </a:xfrm>
              <a:custGeom>
                <a:avLst/>
                <a:gdLst>
                  <a:gd name="T0" fmla="*/ 504 w 646"/>
                  <a:gd name="T1" fmla="*/ 0 h 392"/>
                  <a:gd name="T2" fmla="*/ 320 w 646"/>
                  <a:gd name="T3" fmla="*/ 61 h 392"/>
                  <a:gd name="T4" fmla="*/ 238 w 646"/>
                  <a:gd name="T5" fmla="*/ 109 h 392"/>
                  <a:gd name="T6" fmla="*/ 144 w 646"/>
                  <a:gd name="T7" fmla="*/ 216 h 392"/>
                  <a:gd name="T8" fmla="*/ 0 w 646"/>
                  <a:gd name="T9" fmla="*/ 392 h 392"/>
                  <a:gd name="T10" fmla="*/ 360 w 646"/>
                  <a:gd name="T11" fmla="*/ 263 h 392"/>
                  <a:gd name="T12" fmla="*/ 432 w 646"/>
                  <a:gd name="T13" fmla="*/ 182 h 392"/>
                  <a:gd name="T14" fmla="*/ 646 w 646"/>
                  <a:gd name="T15" fmla="*/ 142 h 392"/>
                  <a:gd name="T16" fmla="*/ 504 w 646"/>
                  <a:gd name="T17" fmla="*/ 0 h 39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646" h="392">
                    <a:moveTo>
                      <a:pt x="504" y="0"/>
                    </a:moveTo>
                    <a:lnTo>
                      <a:pt x="320" y="61"/>
                    </a:lnTo>
                    <a:lnTo>
                      <a:pt x="238" y="109"/>
                    </a:lnTo>
                    <a:lnTo>
                      <a:pt x="144" y="216"/>
                    </a:lnTo>
                    <a:lnTo>
                      <a:pt x="0" y="392"/>
                    </a:lnTo>
                    <a:lnTo>
                      <a:pt x="360" y="263"/>
                    </a:lnTo>
                    <a:lnTo>
                      <a:pt x="432" y="182"/>
                    </a:lnTo>
                    <a:lnTo>
                      <a:pt x="646" y="142"/>
                    </a:lnTo>
                    <a:lnTo>
                      <a:pt x="504" y="0"/>
                    </a:lnTo>
                    <a:close/>
                  </a:path>
                </a:pathLst>
              </a:custGeom>
              <a:noFill/>
              <a:ln w="17780" cap="flat" cmpd="sng">
                <a:solidFill>
                  <a:schemeClr val="bg2"/>
                </a:solidFill>
                <a:prstDash val="solid"/>
                <a:round/>
                <a:headEnd type="none" w="med" len="med"/>
                <a:tailEnd type="none" w="med" len="med"/>
              </a:ln>
            </p:spPr>
            <p:txBody>
              <a:bodyPr/>
              <a:lstStyle/>
              <a:p>
                <a:endParaRPr lang="en-US"/>
              </a:p>
            </p:txBody>
          </p:sp>
          <p:sp>
            <p:nvSpPr>
              <p:cNvPr id="1181" name="Freeform 16"/>
              <p:cNvSpPr>
                <a:spLocks/>
              </p:cNvSpPr>
              <p:nvPr userDrawn="1"/>
            </p:nvSpPr>
            <p:spPr bwMode="hidden">
              <a:xfrm>
                <a:off x="50" y="2400"/>
                <a:ext cx="2736" cy="1920"/>
              </a:xfrm>
              <a:custGeom>
                <a:avLst/>
                <a:gdLst>
                  <a:gd name="T0" fmla="*/ 0 w 2736"/>
                  <a:gd name="T1" fmla="*/ 0 h 1920"/>
                  <a:gd name="T2" fmla="*/ 96 w 2736"/>
                  <a:gd name="T3" fmla="*/ 336 h 1920"/>
                  <a:gd name="T4" fmla="*/ 384 w 2736"/>
                  <a:gd name="T5" fmla="*/ 384 h 1920"/>
                  <a:gd name="T6" fmla="*/ 576 w 2736"/>
                  <a:gd name="T7" fmla="*/ 720 h 1920"/>
                  <a:gd name="T8" fmla="*/ 528 w 2736"/>
                  <a:gd name="T9" fmla="*/ 960 h 1920"/>
                  <a:gd name="T10" fmla="*/ 672 w 2736"/>
                  <a:gd name="T11" fmla="*/ 1104 h 1920"/>
                  <a:gd name="T12" fmla="*/ 576 w 2736"/>
                  <a:gd name="T13" fmla="*/ 1392 h 1920"/>
                  <a:gd name="T14" fmla="*/ 624 w 2736"/>
                  <a:gd name="T15" fmla="*/ 1632 h 1920"/>
                  <a:gd name="T16" fmla="*/ 1488 w 2736"/>
                  <a:gd name="T17" fmla="*/ 1872 h 1920"/>
                  <a:gd name="T18" fmla="*/ 1680 w 2736"/>
                  <a:gd name="T19" fmla="*/ 1728 h 1920"/>
                  <a:gd name="T20" fmla="*/ 2208 w 2736"/>
                  <a:gd name="T21" fmla="*/ 1728 h 1920"/>
                  <a:gd name="T22" fmla="*/ 2304 w 2736"/>
                  <a:gd name="T23" fmla="*/ 1632 h 1920"/>
                  <a:gd name="T24" fmla="*/ 2736 w 2736"/>
                  <a:gd name="T25" fmla="*/ 1872 h 1920"/>
                  <a:gd name="T26" fmla="*/ 2640 w 2736"/>
                  <a:gd name="T27" fmla="*/ 1920 h 1920"/>
                  <a:gd name="T28" fmla="*/ 2304 w 2736"/>
                  <a:gd name="T29" fmla="*/ 1824 h 1920"/>
                  <a:gd name="T30" fmla="*/ 2160 w 2736"/>
                  <a:gd name="T31" fmla="*/ 1872 h 1920"/>
                  <a:gd name="T32" fmla="*/ 1632 w 2736"/>
                  <a:gd name="T33" fmla="*/ 1920 h 1920"/>
                  <a:gd name="T34" fmla="*/ 1440 w 2736"/>
                  <a:gd name="T35" fmla="*/ 1920 h 1920"/>
                  <a:gd name="T36" fmla="*/ 480 w 2736"/>
                  <a:gd name="T37" fmla="*/ 1824 h 1920"/>
                  <a:gd name="T38" fmla="*/ 192 w 2736"/>
                  <a:gd name="T39" fmla="*/ 1872 h 1920"/>
                  <a:gd name="T40" fmla="*/ 96 w 2736"/>
                  <a:gd name="T41" fmla="*/ 1680 h 1920"/>
                  <a:gd name="T42" fmla="*/ 288 w 2736"/>
                  <a:gd name="T43" fmla="*/ 1440 h 1920"/>
                  <a:gd name="T44" fmla="*/ 336 w 2736"/>
                  <a:gd name="T45" fmla="*/ 1104 h 1920"/>
                  <a:gd name="T46" fmla="*/ 144 w 2736"/>
                  <a:gd name="T47" fmla="*/ 864 h 1920"/>
                  <a:gd name="T48" fmla="*/ 240 w 2736"/>
                  <a:gd name="T49" fmla="*/ 624 h 1920"/>
                  <a:gd name="T50" fmla="*/ 48 w 2736"/>
                  <a:gd name="T51" fmla="*/ 528 h 1920"/>
                  <a:gd name="T52" fmla="*/ 0 w 2736"/>
                  <a:gd name="T53" fmla="*/ 0 h 1920"/>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0" t="0" r="r" b="b"/>
                <a:pathLst>
                  <a:path w="2736" h="1920">
                    <a:moveTo>
                      <a:pt x="0" y="0"/>
                    </a:moveTo>
                    <a:lnTo>
                      <a:pt x="96" y="336"/>
                    </a:lnTo>
                    <a:lnTo>
                      <a:pt x="384" y="384"/>
                    </a:lnTo>
                    <a:lnTo>
                      <a:pt x="576" y="720"/>
                    </a:lnTo>
                    <a:lnTo>
                      <a:pt x="528" y="960"/>
                    </a:lnTo>
                    <a:lnTo>
                      <a:pt x="672" y="1104"/>
                    </a:lnTo>
                    <a:lnTo>
                      <a:pt x="576" y="1392"/>
                    </a:lnTo>
                    <a:lnTo>
                      <a:pt x="624" y="1632"/>
                    </a:lnTo>
                    <a:lnTo>
                      <a:pt x="1488" y="1872"/>
                    </a:lnTo>
                    <a:lnTo>
                      <a:pt x="1680" y="1728"/>
                    </a:lnTo>
                    <a:lnTo>
                      <a:pt x="2208" y="1728"/>
                    </a:lnTo>
                    <a:lnTo>
                      <a:pt x="2304" y="1632"/>
                    </a:lnTo>
                    <a:lnTo>
                      <a:pt x="2736" y="1872"/>
                    </a:lnTo>
                    <a:lnTo>
                      <a:pt x="2640" y="1920"/>
                    </a:lnTo>
                    <a:lnTo>
                      <a:pt x="2304" y="1824"/>
                    </a:lnTo>
                    <a:lnTo>
                      <a:pt x="2160" y="1872"/>
                    </a:lnTo>
                    <a:lnTo>
                      <a:pt x="1632" y="1920"/>
                    </a:lnTo>
                    <a:lnTo>
                      <a:pt x="1440" y="1920"/>
                    </a:lnTo>
                    <a:lnTo>
                      <a:pt x="480" y="1824"/>
                    </a:lnTo>
                    <a:lnTo>
                      <a:pt x="192" y="1872"/>
                    </a:lnTo>
                    <a:lnTo>
                      <a:pt x="96" y="1680"/>
                    </a:lnTo>
                    <a:lnTo>
                      <a:pt x="288" y="1440"/>
                    </a:lnTo>
                    <a:lnTo>
                      <a:pt x="336" y="1104"/>
                    </a:lnTo>
                    <a:lnTo>
                      <a:pt x="144" y="864"/>
                    </a:lnTo>
                    <a:lnTo>
                      <a:pt x="240" y="624"/>
                    </a:lnTo>
                    <a:lnTo>
                      <a:pt x="48" y="528"/>
                    </a:lnTo>
                    <a:lnTo>
                      <a:pt x="0" y="0"/>
                    </a:lnTo>
                    <a:close/>
                  </a:path>
                </a:pathLst>
              </a:custGeom>
              <a:noFill/>
              <a:ln w="9525" cap="flat" cmpd="sng">
                <a:solidFill>
                  <a:schemeClr val="bg2"/>
                </a:solidFill>
                <a:prstDash val="solid"/>
                <a:round/>
                <a:headEnd type="none" w="med" len="med"/>
                <a:tailEnd type="none" w="med" len="med"/>
              </a:ln>
            </p:spPr>
            <p:txBody>
              <a:bodyPr/>
              <a:lstStyle/>
              <a:p>
                <a:endParaRPr lang="en-US"/>
              </a:p>
            </p:txBody>
          </p:sp>
        </p:grpSp>
        <p:grpSp>
          <p:nvGrpSpPr>
            <p:cNvPr id="1033" name="Group 17"/>
            <p:cNvGrpSpPr>
              <a:grpSpLocks/>
            </p:cNvGrpSpPr>
            <p:nvPr userDrawn="1"/>
          </p:nvGrpSpPr>
          <p:grpSpPr bwMode="auto">
            <a:xfrm>
              <a:off x="0" y="2291"/>
              <a:ext cx="1385" cy="1702"/>
              <a:chOff x="0" y="2291"/>
              <a:chExt cx="1385" cy="1702"/>
            </a:xfrm>
          </p:grpSpPr>
          <p:sp>
            <p:nvSpPr>
              <p:cNvPr id="1034" name="Rectangle 18"/>
              <p:cNvSpPr>
                <a:spLocks noChangeArrowheads="1"/>
              </p:cNvSpPr>
              <p:nvPr userDrawn="1"/>
            </p:nvSpPr>
            <p:spPr bwMode="ltGray">
              <a:xfrm rot="6798887">
                <a:off x="63" y="3882"/>
                <a:ext cx="75"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smtClean="0"/>
              </a:p>
            </p:txBody>
          </p:sp>
          <p:sp>
            <p:nvSpPr>
              <p:cNvPr id="1035" name="Rectangle 19"/>
              <p:cNvSpPr>
                <a:spLocks noChangeArrowheads="1"/>
              </p:cNvSpPr>
              <p:nvPr userDrawn="1"/>
            </p:nvSpPr>
            <p:spPr bwMode="ltGray">
              <a:xfrm rot="6798887">
                <a:off x="33" y="3880"/>
                <a:ext cx="75"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smtClean="0"/>
              </a:p>
            </p:txBody>
          </p:sp>
          <p:sp>
            <p:nvSpPr>
              <p:cNvPr id="1036" name="Rectangle 20"/>
              <p:cNvSpPr>
                <a:spLocks noChangeArrowheads="1"/>
              </p:cNvSpPr>
              <p:nvPr userDrawn="1"/>
            </p:nvSpPr>
            <p:spPr bwMode="ltGray">
              <a:xfrm rot="6798887">
                <a:off x="7" y="3874"/>
                <a:ext cx="75"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smtClean="0"/>
              </a:p>
            </p:txBody>
          </p:sp>
          <p:sp>
            <p:nvSpPr>
              <p:cNvPr id="1037" name="Rectangle 21"/>
              <p:cNvSpPr>
                <a:spLocks noChangeArrowheads="1"/>
              </p:cNvSpPr>
              <p:nvPr userDrawn="1"/>
            </p:nvSpPr>
            <p:spPr bwMode="ltGray">
              <a:xfrm rot="5999912">
                <a:off x="209" y="3884"/>
                <a:ext cx="69"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smtClean="0"/>
              </a:p>
            </p:txBody>
          </p:sp>
          <p:sp>
            <p:nvSpPr>
              <p:cNvPr id="1038" name="Rectangle 22"/>
              <p:cNvSpPr>
                <a:spLocks noChangeArrowheads="1"/>
              </p:cNvSpPr>
              <p:nvPr userDrawn="1"/>
            </p:nvSpPr>
            <p:spPr bwMode="ltGray">
              <a:xfrm rot="5999912">
                <a:off x="183" y="3888"/>
                <a:ext cx="69"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smtClean="0"/>
              </a:p>
            </p:txBody>
          </p:sp>
          <p:sp>
            <p:nvSpPr>
              <p:cNvPr id="1039" name="Rectangle 23"/>
              <p:cNvSpPr>
                <a:spLocks noChangeArrowheads="1"/>
              </p:cNvSpPr>
              <p:nvPr userDrawn="1"/>
            </p:nvSpPr>
            <p:spPr bwMode="ltGray">
              <a:xfrm rot="6250138">
                <a:off x="153" y="3888"/>
                <a:ext cx="69"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smtClean="0"/>
              </a:p>
            </p:txBody>
          </p:sp>
          <p:sp>
            <p:nvSpPr>
              <p:cNvPr id="1040" name="Rectangle 24"/>
              <p:cNvSpPr>
                <a:spLocks noChangeArrowheads="1"/>
              </p:cNvSpPr>
              <p:nvPr userDrawn="1"/>
            </p:nvSpPr>
            <p:spPr bwMode="ltGray">
              <a:xfrm rot="6238076">
                <a:off x="123" y="3886"/>
                <a:ext cx="69"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smtClean="0"/>
              </a:p>
            </p:txBody>
          </p:sp>
          <p:sp>
            <p:nvSpPr>
              <p:cNvPr id="1041" name="Rectangle 25"/>
              <p:cNvSpPr>
                <a:spLocks noChangeArrowheads="1"/>
              </p:cNvSpPr>
              <p:nvPr userDrawn="1"/>
            </p:nvSpPr>
            <p:spPr bwMode="ltGray">
              <a:xfrm rot="5380717">
                <a:off x="363" y="3868"/>
                <a:ext cx="69"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smtClean="0"/>
              </a:p>
            </p:txBody>
          </p:sp>
          <p:sp>
            <p:nvSpPr>
              <p:cNvPr id="1042" name="Rectangle 26"/>
              <p:cNvSpPr>
                <a:spLocks noChangeArrowheads="1"/>
              </p:cNvSpPr>
              <p:nvPr userDrawn="1"/>
            </p:nvSpPr>
            <p:spPr bwMode="ltGray">
              <a:xfrm rot="5380717">
                <a:off x="333" y="3872"/>
                <a:ext cx="69"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smtClean="0"/>
              </a:p>
            </p:txBody>
          </p:sp>
          <p:sp>
            <p:nvSpPr>
              <p:cNvPr id="1043" name="Rectangle 27"/>
              <p:cNvSpPr>
                <a:spLocks noChangeArrowheads="1"/>
              </p:cNvSpPr>
              <p:nvPr userDrawn="1"/>
            </p:nvSpPr>
            <p:spPr bwMode="ltGray">
              <a:xfrm rot="5583200">
                <a:off x="303" y="3876"/>
                <a:ext cx="69"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smtClean="0"/>
              </a:p>
            </p:txBody>
          </p:sp>
          <p:sp>
            <p:nvSpPr>
              <p:cNvPr id="1044" name="Rectangle 28"/>
              <p:cNvSpPr>
                <a:spLocks noChangeArrowheads="1"/>
              </p:cNvSpPr>
              <p:nvPr userDrawn="1"/>
            </p:nvSpPr>
            <p:spPr bwMode="ltGray">
              <a:xfrm rot="5737625">
                <a:off x="271" y="3882"/>
                <a:ext cx="69"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smtClean="0"/>
              </a:p>
            </p:txBody>
          </p:sp>
          <p:sp>
            <p:nvSpPr>
              <p:cNvPr id="1045" name="Rectangle 29"/>
              <p:cNvSpPr>
                <a:spLocks noChangeArrowheads="1"/>
              </p:cNvSpPr>
              <p:nvPr userDrawn="1"/>
            </p:nvSpPr>
            <p:spPr bwMode="ltGray">
              <a:xfrm rot="4715477">
                <a:off x="517" y="3828"/>
                <a:ext cx="63"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smtClean="0"/>
              </a:p>
            </p:txBody>
          </p:sp>
          <p:sp>
            <p:nvSpPr>
              <p:cNvPr id="1046" name="Rectangle 30"/>
              <p:cNvSpPr>
                <a:spLocks noChangeArrowheads="1"/>
              </p:cNvSpPr>
              <p:nvPr userDrawn="1"/>
            </p:nvSpPr>
            <p:spPr bwMode="ltGray">
              <a:xfrm rot="4924949">
                <a:off x="486" y="3834"/>
                <a:ext cx="63"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smtClean="0"/>
              </a:p>
            </p:txBody>
          </p:sp>
          <p:sp>
            <p:nvSpPr>
              <p:cNvPr id="1047" name="Rectangle 31"/>
              <p:cNvSpPr>
                <a:spLocks noChangeArrowheads="1"/>
              </p:cNvSpPr>
              <p:nvPr userDrawn="1"/>
            </p:nvSpPr>
            <p:spPr bwMode="ltGray">
              <a:xfrm rot="4924949">
                <a:off x="456" y="3848"/>
                <a:ext cx="63"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smtClean="0"/>
              </a:p>
            </p:txBody>
          </p:sp>
          <p:sp>
            <p:nvSpPr>
              <p:cNvPr id="1048" name="Rectangle 32"/>
              <p:cNvSpPr>
                <a:spLocks noChangeArrowheads="1"/>
              </p:cNvSpPr>
              <p:nvPr userDrawn="1"/>
            </p:nvSpPr>
            <p:spPr bwMode="ltGray">
              <a:xfrm rot="5041352">
                <a:off x="427" y="3850"/>
                <a:ext cx="63"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smtClean="0"/>
              </a:p>
            </p:txBody>
          </p:sp>
          <p:sp>
            <p:nvSpPr>
              <p:cNvPr id="1049" name="Rectangle 33"/>
              <p:cNvSpPr>
                <a:spLocks noChangeArrowheads="1"/>
              </p:cNvSpPr>
              <p:nvPr userDrawn="1"/>
            </p:nvSpPr>
            <p:spPr bwMode="ltGray">
              <a:xfrm rot="3816889">
                <a:off x="664" y="3762"/>
                <a:ext cx="63"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smtClean="0"/>
              </a:p>
            </p:txBody>
          </p:sp>
          <p:sp>
            <p:nvSpPr>
              <p:cNvPr id="1050" name="Rectangle 34"/>
              <p:cNvSpPr>
                <a:spLocks noChangeArrowheads="1"/>
              </p:cNvSpPr>
              <p:nvPr userDrawn="1"/>
            </p:nvSpPr>
            <p:spPr bwMode="ltGray">
              <a:xfrm rot="3816889">
                <a:off x="634" y="3780"/>
                <a:ext cx="63"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smtClean="0"/>
              </a:p>
            </p:txBody>
          </p:sp>
          <p:sp>
            <p:nvSpPr>
              <p:cNvPr id="1051" name="Rectangle 35"/>
              <p:cNvSpPr>
                <a:spLocks noChangeArrowheads="1"/>
              </p:cNvSpPr>
              <p:nvPr userDrawn="1"/>
            </p:nvSpPr>
            <p:spPr bwMode="ltGray">
              <a:xfrm rot="4104184">
                <a:off x="606" y="3790"/>
                <a:ext cx="63"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smtClean="0"/>
              </a:p>
            </p:txBody>
          </p:sp>
          <p:sp>
            <p:nvSpPr>
              <p:cNvPr id="1052" name="Rectangle 36"/>
              <p:cNvSpPr>
                <a:spLocks noChangeArrowheads="1"/>
              </p:cNvSpPr>
              <p:nvPr userDrawn="1"/>
            </p:nvSpPr>
            <p:spPr bwMode="ltGray">
              <a:xfrm rot="4325343">
                <a:off x="575" y="3804"/>
                <a:ext cx="63"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smtClean="0"/>
              </a:p>
            </p:txBody>
          </p:sp>
          <p:sp>
            <p:nvSpPr>
              <p:cNvPr id="1053" name="Rectangle 37"/>
              <p:cNvSpPr>
                <a:spLocks noChangeArrowheads="1"/>
              </p:cNvSpPr>
              <p:nvPr userDrawn="1"/>
            </p:nvSpPr>
            <p:spPr bwMode="ltGray">
              <a:xfrm rot="3368036">
                <a:off x="800" y="3682"/>
                <a:ext cx="63"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smtClean="0"/>
              </a:p>
            </p:txBody>
          </p:sp>
          <p:sp>
            <p:nvSpPr>
              <p:cNvPr id="1054" name="Rectangle 38"/>
              <p:cNvSpPr>
                <a:spLocks noChangeArrowheads="1"/>
              </p:cNvSpPr>
              <p:nvPr userDrawn="1"/>
            </p:nvSpPr>
            <p:spPr bwMode="ltGray">
              <a:xfrm rot="3368036">
                <a:off x="772" y="3698"/>
                <a:ext cx="63"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smtClean="0"/>
              </a:p>
            </p:txBody>
          </p:sp>
          <p:sp>
            <p:nvSpPr>
              <p:cNvPr id="1055" name="Rectangle 39"/>
              <p:cNvSpPr>
                <a:spLocks noChangeArrowheads="1"/>
              </p:cNvSpPr>
              <p:nvPr userDrawn="1"/>
            </p:nvSpPr>
            <p:spPr bwMode="ltGray">
              <a:xfrm rot="3368036">
                <a:off x="746" y="3716"/>
                <a:ext cx="63"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smtClean="0"/>
              </a:p>
            </p:txBody>
          </p:sp>
          <p:sp>
            <p:nvSpPr>
              <p:cNvPr id="1056" name="Rectangle 40"/>
              <p:cNvSpPr>
                <a:spLocks noChangeArrowheads="1"/>
              </p:cNvSpPr>
              <p:nvPr userDrawn="1"/>
            </p:nvSpPr>
            <p:spPr bwMode="ltGray">
              <a:xfrm rot="3816889">
                <a:off x="717" y="3734"/>
                <a:ext cx="63"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smtClean="0"/>
              </a:p>
            </p:txBody>
          </p:sp>
          <p:sp>
            <p:nvSpPr>
              <p:cNvPr id="1057" name="Rectangle 41"/>
              <p:cNvSpPr>
                <a:spLocks noChangeArrowheads="1"/>
              </p:cNvSpPr>
              <p:nvPr userDrawn="1"/>
            </p:nvSpPr>
            <p:spPr bwMode="ltGray">
              <a:xfrm rot="2302266">
                <a:off x="923" y="3587"/>
                <a:ext cx="69"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smtClean="0"/>
              </a:p>
            </p:txBody>
          </p:sp>
          <p:sp>
            <p:nvSpPr>
              <p:cNvPr id="1058" name="Rectangle 42"/>
              <p:cNvSpPr>
                <a:spLocks noChangeArrowheads="1"/>
              </p:cNvSpPr>
              <p:nvPr userDrawn="1"/>
            </p:nvSpPr>
            <p:spPr bwMode="ltGray">
              <a:xfrm rot="2302266">
                <a:off x="899" y="3606"/>
                <a:ext cx="69"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smtClean="0"/>
              </a:p>
            </p:txBody>
          </p:sp>
          <p:sp>
            <p:nvSpPr>
              <p:cNvPr id="1059" name="Rectangle 43"/>
              <p:cNvSpPr>
                <a:spLocks noChangeArrowheads="1"/>
              </p:cNvSpPr>
              <p:nvPr userDrawn="1"/>
            </p:nvSpPr>
            <p:spPr bwMode="ltGray">
              <a:xfrm rot="2707562">
                <a:off x="876" y="3626"/>
                <a:ext cx="69"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smtClean="0"/>
              </a:p>
            </p:txBody>
          </p:sp>
          <p:sp>
            <p:nvSpPr>
              <p:cNvPr id="1060" name="Rectangle 44"/>
              <p:cNvSpPr>
                <a:spLocks noChangeArrowheads="1"/>
              </p:cNvSpPr>
              <p:nvPr userDrawn="1"/>
            </p:nvSpPr>
            <p:spPr bwMode="ltGray">
              <a:xfrm rot="2707562">
                <a:off x="850" y="3644"/>
                <a:ext cx="63"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smtClean="0"/>
              </a:p>
            </p:txBody>
          </p:sp>
          <p:sp>
            <p:nvSpPr>
              <p:cNvPr id="1061" name="Rectangle 45"/>
              <p:cNvSpPr>
                <a:spLocks noChangeArrowheads="1"/>
              </p:cNvSpPr>
              <p:nvPr userDrawn="1"/>
            </p:nvSpPr>
            <p:spPr bwMode="ltGray">
              <a:xfrm rot="1525830">
                <a:off x="1027" y="3473"/>
                <a:ext cx="69"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smtClean="0"/>
              </a:p>
            </p:txBody>
          </p:sp>
          <p:sp>
            <p:nvSpPr>
              <p:cNvPr id="1062" name="Rectangle 46"/>
              <p:cNvSpPr>
                <a:spLocks noChangeArrowheads="1"/>
              </p:cNvSpPr>
              <p:nvPr userDrawn="1"/>
            </p:nvSpPr>
            <p:spPr bwMode="ltGray">
              <a:xfrm rot="1525830">
                <a:off x="1009" y="3497"/>
                <a:ext cx="69"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smtClean="0"/>
              </a:p>
            </p:txBody>
          </p:sp>
          <p:sp>
            <p:nvSpPr>
              <p:cNvPr id="1063" name="Rectangle 47"/>
              <p:cNvSpPr>
                <a:spLocks noChangeArrowheads="1"/>
              </p:cNvSpPr>
              <p:nvPr userDrawn="1"/>
            </p:nvSpPr>
            <p:spPr bwMode="ltGray">
              <a:xfrm rot="1788117">
                <a:off x="990" y="3519"/>
                <a:ext cx="69"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smtClean="0"/>
              </a:p>
            </p:txBody>
          </p:sp>
          <p:sp>
            <p:nvSpPr>
              <p:cNvPr id="1064" name="Rectangle 48"/>
              <p:cNvSpPr>
                <a:spLocks noChangeArrowheads="1"/>
              </p:cNvSpPr>
              <p:nvPr userDrawn="1"/>
            </p:nvSpPr>
            <p:spPr bwMode="ltGray">
              <a:xfrm rot="1788117">
                <a:off x="969" y="3544"/>
                <a:ext cx="69"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smtClean="0"/>
              </a:p>
            </p:txBody>
          </p:sp>
          <p:sp>
            <p:nvSpPr>
              <p:cNvPr id="1065" name="Rectangle 49"/>
              <p:cNvSpPr>
                <a:spLocks noChangeArrowheads="1"/>
              </p:cNvSpPr>
              <p:nvPr userDrawn="1"/>
            </p:nvSpPr>
            <p:spPr bwMode="ltGray">
              <a:xfrm rot="841630">
                <a:off x="1113" y="3355"/>
                <a:ext cx="75"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smtClean="0"/>
              </a:p>
            </p:txBody>
          </p:sp>
          <p:sp>
            <p:nvSpPr>
              <p:cNvPr id="1066" name="Rectangle 50"/>
              <p:cNvSpPr>
                <a:spLocks noChangeArrowheads="1"/>
              </p:cNvSpPr>
              <p:nvPr userDrawn="1"/>
            </p:nvSpPr>
            <p:spPr bwMode="ltGray">
              <a:xfrm rot="841630">
                <a:off x="1100" y="3378"/>
                <a:ext cx="69"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smtClean="0"/>
              </a:p>
            </p:txBody>
          </p:sp>
          <p:sp>
            <p:nvSpPr>
              <p:cNvPr id="1067" name="Rectangle 51"/>
              <p:cNvSpPr>
                <a:spLocks noChangeArrowheads="1"/>
              </p:cNvSpPr>
              <p:nvPr userDrawn="1"/>
            </p:nvSpPr>
            <p:spPr bwMode="ltGray">
              <a:xfrm rot="1308689">
                <a:off x="1086" y="3404"/>
                <a:ext cx="69"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smtClean="0"/>
              </a:p>
            </p:txBody>
          </p:sp>
          <p:sp>
            <p:nvSpPr>
              <p:cNvPr id="1068" name="Rectangle 52"/>
              <p:cNvSpPr>
                <a:spLocks noChangeArrowheads="1"/>
              </p:cNvSpPr>
              <p:nvPr userDrawn="1"/>
            </p:nvSpPr>
            <p:spPr bwMode="ltGray">
              <a:xfrm rot="1308689">
                <a:off x="1064" y="3425"/>
                <a:ext cx="69"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smtClean="0"/>
              </a:p>
            </p:txBody>
          </p:sp>
          <p:sp>
            <p:nvSpPr>
              <p:cNvPr id="1069" name="Rectangle 53"/>
              <p:cNvSpPr>
                <a:spLocks noChangeArrowheads="1"/>
              </p:cNvSpPr>
              <p:nvPr userDrawn="1"/>
            </p:nvSpPr>
            <p:spPr bwMode="ltGray">
              <a:xfrm rot="469913">
                <a:off x="1172" y="3225"/>
                <a:ext cx="81"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smtClean="0"/>
              </a:p>
            </p:txBody>
          </p:sp>
          <p:sp>
            <p:nvSpPr>
              <p:cNvPr id="1070" name="Rectangle 54"/>
              <p:cNvSpPr>
                <a:spLocks noChangeArrowheads="1"/>
              </p:cNvSpPr>
              <p:nvPr userDrawn="1"/>
            </p:nvSpPr>
            <p:spPr bwMode="ltGray">
              <a:xfrm rot="559869">
                <a:off x="1162" y="3250"/>
                <a:ext cx="81"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smtClean="0"/>
              </a:p>
            </p:txBody>
          </p:sp>
          <p:sp>
            <p:nvSpPr>
              <p:cNvPr id="1071" name="Rectangle 55"/>
              <p:cNvSpPr>
                <a:spLocks noChangeArrowheads="1"/>
              </p:cNvSpPr>
              <p:nvPr userDrawn="1"/>
            </p:nvSpPr>
            <p:spPr bwMode="ltGray">
              <a:xfrm rot="734079">
                <a:off x="1154" y="3276"/>
                <a:ext cx="81"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smtClean="0"/>
              </a:p>
            </p:txBody>
          </p:sp>
          <p:sp>
            <p:nvSpPr>
              <p:cNvPr id="1072" name="Rectangle 56"/>
              <p:cNvSpPr>
                <a:spLocks noChangeArrowheads="1"/>
              </p:cNvSpPr>
              <p:nvPr userDrawn="1"/>
            </p:nvSpPr>
            <p:spPr bwMode="ltGray">
              <a:xfrm rot="734079">
                <a:off x="1141" y="3304"/>
                <a:ext cx="75"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smtClean="0"/>
              </a:p>
            </p:txBody>
          </p:sp>
          <p:sp>
            <p:nvSpPr>
              <p:cNvPr id="1073" name="Rectangle 57"/>
              <p:cNvSpPr>
                <a:spLocks noChangeArrowheads="1"/>
              </p:cNvSpPr>
              <p:nvPr userDrawn="1"/>
            </p:nvSpPr>
            <p:spPr bwMode="ltGray">
              <a:xfrm rot="-293905">
                <a:off x="1211" y="3096"/>
                <a:ext cx="81"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smtClean="0"/>
              </a:p>
            </p:txBody>
          </p:sp>
          <p:sp>
            <p:nvSpPr>
              <p:cNvPr id="1074" name="Rectangle 58"/>
              <p:cNvSpPr>
                <a:spLocks noChangeArrowheads="1"/>
              </p:cNvSpPr>
              <p:nvPr userDrawn="1"/>
            </p:nvSpPr>
            <p:spPr bwMode="ltGray">
              <a:xfrm rot="-8">
                <a:off x="1201" y="3122"/>
                <a:ext cx="81"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smtClean="0"/>
              </a:p>
            </p:txBody>
          </p:sp>
          <p:sp>
            <p:nvSpPr>
              <p:cNvPr id="1075" name="Rectangle 59"/>
              <p:cNvSpPr>
                <a:spLocks noChangeArrowheads="1"/>
              </p:cNvSpPr>
              <p:nvPr userDrawn="1"/>
            </p:nvSpPr>
            <p:spPr bwMode="ltGray">
              <a:xfrm rot="-8">
                <a:off x="1200" y="3147"/>
                <a:ext cx="81"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smtClean="0"/>
              </a:p>
            </p:txBody>
          </p:sp>
          <p:sp>
            <p:nvSpPr>
              <p:cNvPr id="1076" name="Rectangle 60"/>
              <p:cNvSpPr>
                <a:spLocks noChangeArrowheads="1"/>
              </p:cNvSpPr>
              <p:nvPr userDrawn="1"/>
            </p:nvSpPr>
            <p:spPr bwMode="ltGray">
              <a:xfrm rot="214188">
                <a:off x="1189" y="3173"/>
                <a:ext cx="81"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smtClean="0"/>
              </a:p>
            </p:txBody>
          </p:sp>
          <p:sp>
            <p:nvSpPr>
              <p:cNvPr id="1077" name="Rectangle 61"/>
              <p:cNvSpPr>
                <a:spLocks noChangeArrowheads="1"/>
              </p:cNvSpPr>
              <p:nvPr userDrawn="1"/>
            </p:nvSpPr>
            <p:spPr bwMode="ltGray">
              <a:xfrm rot="-682388">
                <a:off x="1219" y="2965"/>
                <a:ext cx="86"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smtClean="0"/>
              </a:p>
            </p:txBody>
          </p:sp>
          <p:sp>
            <p:nvSpPr>
              <p:cNvPr id="1078" name="Rectangle 62"/>
              <p:cNvSpPr>
                <a:spLocks noChangeArrowheads="1"/>
              </p:cNvSpPr>
              <p:nvPr userDrawn="1"/>
            </p:nvSpPr>
            <p:spPr bwMode="ltGray">
              <a:xfrm rot="-480400">
                <a:off x="1220" y="2991"/>
                <a:ext cx="86"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smtClean="0"/>
              </a:p>
            </p:txBody>
          </p:sp>
          <p:sp>
            <p:nvSpPr>
              <p:cNvPr id="1079" name="Rectangle 63"/>
              <p:cNvSpPr>
                <a:spLocks noChangeArrowheads="1"/>
              </p:cNvSpPr>
              <p:nvPr userDrawn="1"/>
            </p:nvSpPr>
            <p:spPr bwMode="ltGray">
              <a:xfrm rot="-480400">
                <a:off x="1220" y="3015"/>
                <a:ext cx="86"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smtClean="0"/>
              </a:p>
            </p:txBody>
          </p:sp>
          <p:sp>
            <p:nvSpPr>
              <p:cNvPr id="1080" name="Rectangle 64"/>
              <p:cNvSpPr>
                <a:spLocks noChangeArrowheads="1"/>
              </p:cNvSpPr>
              <p:nvPr userDrawn="1"/>
            </p:nvSpPr>
            <p:spPr bwMode="ltGray">
              <a:xfrm rot="-270546">
                <a:off x="1219" y="3041"/>
                <a:ext cx="81"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smtClean="0"/>
              </a:p>
            </p:txBody>
          </p:sp>
          <p:sp>
            <p:nvSpPr>
              <p:cNvPr id="1081" name="Rectangle 65"/>
              <p:cNvSpPr>
                <a:spLocks noChangeArrowheads="1"/>
              </p:cNvSpPr>
              <p:nvPr userDrawn="1"/>
            </p:nvSpPr>
            <p:spPr bwMode="ltGray">
              <a:xfrm rot="-1132286">
                <a:off x="1207" y="2843"/>
                <a:ext cx="86"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smtClean="0"/>
              </a:p>
            </p:txBody>
          </p:sp>
          <p:sp>
            <p:nvSpPr>
              <p:cNvPr id="1082" name="Rectangle 66"/>
              <p:cNvSpPr>
                <a:spLocks noChangeArrowheads="1"/>
              </p:cNvSpPr>
              <p:nvPr userDrawn="1"/>
            </p:nvSpPr>
            <p:spPr bwMode="ltGray">
              <a:xfrm rot="-969272">
                <a:off x="1213" y="2864"/>
                <a:ext cx="86"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smtClean="0"/>
              </a:p>
            </p:txBody>
          </p:sp>
          <p:sp>
            <p:nvSpPr>
              <p:cNvPr id="1083" name="Rectangle 67"/>
              <p:cNvSpPr>
                <a:spLocks noChangeArrowheads="1"/>
              </p:cNvSpPr>
              <p:nvPr userDrawn="1"/>
            </p:nvSpPr>
            <p:spPr bwMode="ltGray">
              <a:xfrm rot="-969272">
                <a:off x="1216" y="2888"/>
                <a:ext cx="86"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smtClean="0"/>
              </a:p>
            </p:txBody>
          </p:sp>
          <p:sp>
            <p:nvSpPr>
              <p:cNvPr id="1084" name="Rectangle 68"/>
              <p:cNvSpPr>
                <a:spLocks noChangeArrowheads="1"/>
              </p:cNvSpPr>
              <p:nvPr userDrawn="1"/>
            </p:nvSpPr>
            <p:spPr bwMode="ltGray">
              <a:xfrm rot="-806259">
                <a:off x="1219" y="2915"/>
                <a:ext cx="86"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smtClean="0"/>
              </a:p>
            </p:txBody>
          </p:sp>
          <p:sp>
            <p:nvSpPr>
              <p:cNvPr id="1085" name="Rectangle 69"/>
              <p:cNvSpPr>
                <a:spLocks noChangeArrowheads="1"/>
              </p:cNvSpPr>
              <p:nvPr userDrawn="1"/>
            </p:nvSpPr>
            <p:spPr bwMode="ltGray">
              <a:xfrm rot="-1543941">
                <a:off x="1165" y="2727"/>
                <a:ext cx="86"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smtClean="0"/>
              </a:p>
            </p:txBody>
          </p:sp>
          <p:sp>
            <p:nvSpPr>
              <p:cNvPr id="1086" name="Rectangle 70"/>
              <p:cNvSpPr>
                <a:spLocks noChangeArrowheads="1"/>
              </p:cNvSpPr>
              <p:nvPr userDrawn="1"/>
            </p:nvSpPr>
            <p:spPr bwMode="ltGray">
              <a:xfrm rot="-1341953">
                <a:off x="1176" y="2752"/>
                <a:ext cx="86"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smtClean="0"/>
              </a:p>
            </p:txBody>
          </p:sp>
          <p:sp>
            <p:nvSpPr>
              <p:cNvPr id="1087" name="Rectangle 71"/>
              <p:cNvSpPr>
                <a:spLocks noChangeArrowheads="1"/>
              </p:cNvSpPr>
              <p:nvPr userDrawn="1"/>
            </p:nvSpPr>
            <p:spPr bwMode="ltGray">
              <a:xfrm rot="-1341953">
                <a:off x="1184" y="2775"/>
                <a:ext cx="86"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smtClean="0"/>
              </a:p>
            </p:txBody>
          </p:sp>
          <p:sp>
            <p:nvSpPr>
              <p:cNvPr id="1088" name="Rectangle 72"/>
              <p:cNvSpPr>
                <a:spLocks noChangeArrowheads="1"/>
              </p:cNvSpPr>
              <p:nvPr userDrawn="1"/>
            </p:nvSpPr>
            <p:spPr bwMode="ltGray">
              <a:xfrm rot="-1341953">
                <a:off x="1194" y="2795"/>
                <a:ext cx="86"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smtClean="0"/>
              </a:p>
            </p:txBody>
          </p:sp>
          <p:sp>
            <p:nvSpPr>
              <p:cNvPr id="1089" name="Rectangle 73"/>
              <p:cNvSpPr>
                <a:spLocks noChangeArrowheads="1"/>
              </p:cNvSpPr>
              <p:nvPr userDrawn="1"/>
            </p:nvSpPr>
            <p:spPr bwMode="ltGray">
              <a:xfrm rot="-1928746">
                <a:off x="1101" y="2628"/>
                <a:ext cx="86"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smtClean="0"/>
              </a:p>
            </p:txBody>
          </p:sp>
          <p:sp>
            <p:nvSpPr>
              <p:cNvPr id="1090" name="Rectangle 74"/>
              <p:cNvSpPr>
                <a:spLocks noChangeArrowheads="1"/>
              </p:cNvSpPr>
              <p:nvPr userDrawn="1"/>
            </p:nvSpPr>
            <p:spPr bwMode="ltGray">
              <a:xfrm rot="-1844175">
                <a:off x="1114" y="2645"/>
                <a:ext cx="86"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smtClean="0"/>
              </a:p>
            </p:txBody>
          </p:sp>
          <p:sp>
            <p:nvSpPr>
              <p:cNvPr id="1091" name="Rectangle 75"/>
              <p:cNvSpPr>
                <a:spLocks noChangeArrowheads="1"/>
              </p:cNvSpPr>
              <p:nvPr userDrawn="1"/>
            </p:nvSpPr>
            <p:spPr bwMode="ltGray">
              <a:xfrm rot="-1752383">
                <a:off x="1129" y="2667"/>
                <a:ext cx="86"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smtClean="0"/>
              </a:p>
            </p:txBody>
          </p:sp>
          <p:sp>
            <p:nvSpPr>
              <p:cNvPr id="1092" name="Rectangle 76"/>
              <p:cNvSpPr>
                <a:spLocks noChangeArrowheads="1"/>
              </p:cNvSpPr>
              <p:nvPr userDrawn="1"/>
            </p:nvSpPr>
            <p:spPr bwMode="ltGray">
              <a:xfrm rot="-1752383">
                <a:off x="1142" y="2684"/>
                <a:ext cx="86"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smtClean="0"/>
              </a:p>
            </p:txBody>
          </p:sp>
          <p:sp>
            <p:nvSpPr>
              <p:cNvPr id="1093" name="Rectangle 77"/>
              <p:cNvSpPr>
                <a:spLocks noChangeArrowheads="1"/>
              </p:cNvSpPr>
              <p:nvPr userDrawn="1"/>
            </p:nvSpPr>
            <p:spPr bwMode="ltGray">
              <a:xfrm rot="-2466736">
                <a:off x="1014" y="2538"/>
                <a:ext cx="86"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smtClean="0"/>
              </a:p>
            </p:txBody>
          </p:sp>
          <p:sp>
            <p:nvSpPr>
              <p:cNvPr id="1094" name="Rectangle 78"/>
              <p:cNvSpPr>
                <a:spLocks noChangeArrowheads="1"/>
              </p:cNvSpPr>
              <p:nvPr userDrawn="1"/>
            </p:nvSpPr>
            <p:spPr bwMode="ltGray">
              <a:xfrm rot="-2466736">
                <a:off x="1035" y="2557"/>
                <a:ext cx="86"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smtClean="0"/>
              </a:p>
            </p:txBody>
          </p:sp>
          <p:sp>
            <p:nvSpPr>
              <p:cNvPr id="1095" name="Rectangle 79"/>
              <p:cNvSpPr>
                <a:spLocks noChangeArrowheads="1"/>
              </p:cNvSpPr>
              <p:nvPr userDrawn="1"/>
            </p:nvSpPr>
            <p:spPr bwMode="ltGray">
              <a:xfrm rot="-2466736">
                <a:off x="1050" y="2574"/>
                <a:ext cx="86"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smtClean="0"/>
              </a:p>
            </p:txBody>
          </p:sp>
          <p:sp>
            <p:nvSpPr>
              <p:cNvPr id="1096" name="Rectangle 80"/>
              <p:cNvSpPr>
                <a:spLocks noChangeArrowheads="1"/>
              </p:cNvSpPr>
              <p:nvPr userDrawn="1"/>
            </p:nvSpPr>
            <p:spPr bwMode="ltGray">
              <a:xfrm rot="-2342866">
                <a:off x="1068" y="2590"/>
                <a:ext cx="86"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smtClean="0"/>
              </a:p>
            </p:txBody>
          </p:sp>
          <p:sp>
            <p:nvSpPr>
              <p:cNvPr id="1097" name="Freeform 81"/>
              <p:cNvSpPr>
                <a:spLocks/>
              </p:cNvSpPr>
              <p:nvPr userDrawn="1"/>
            </p:nvSpPr>
            <p:spPr bwMode="ltGray">
              <a:xfrm>
                <a:off x="486" y="2563"/>
                <a:ext cx="180" cy="151"/>
              </a:xfrm>
              <a:custGeom>
                <a:avLst/>
                <a:gdLst>
                  <a:gd name="T0" fmla="*/ 0 w 180"/>
                  <a:gd name="T1" fmla="*/ 144 h 151"/>
                  <a:gd name="T2" fmla="*/ 28 w 180"/>
                  <a:gd name="T3" fmla="*/ 147 h 151"/>
                  <a:gd name="T4" fmla="*/ 64 w 180"/>
                  <a:gd name="T5" fmla="*/ 46 h 151"/>
                  <a:gd name="T6" fmla="*/ 94 w 180"/>
                  <a:gd name="T7" fmla="*/ 151 h 151"/>
                  <a:gd name="T8" fmla="*/ 129 w 180"/>
                  <a:gd name="T9" fmla="*/ 151 h 151"/>
                  <a:gd name="T10" fmla="*/ 180 w 180"/>
                  <a:gd name="T11" fmla="*/ 9 h 151"/>
                  <a:gd name="T12" fmla="*/ 148 w 180"/>
                  <a:gd name="T13" fmla="*/ 10 h 151"/>
                  <a:gd name="T14" fmla="*/ 112 w 180"/>
                  <a:gd name="T15" fmla="*/ 112 h 151"/>
                  <a:gd name="T16" fmla="*/ 79 w 180"/>
                  <a:gd name="T17" fmla="*/ 0 h 151"/>
                  <a:gd name="T18" fmla="*/ 48 w 180"/>
                  <a:gd name="T19" fmla="*/ 0 h 151"/>
                  <a:gd name="T20" fmla="*/ 0 w 180"/>
                  <a:gd name="T21" fmla="*/ 144 h 151"/>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180" h="151">
                    <a:moveTo>
                      <a:pt x="0" y="144"/>
                    </a:moveTo>
                    <a:lnTo>
                      <a:pt x="28" y="147"/>
                    </a:lnTo>
                    <a:lnTo>
                      <a:pt x="64" y="46"/>
                    </a:lnTo>
                    <a:lnTo>
                      <a:pt x="94" y="151"/>
                    </a:lnTo>
                    <a:lnTo>
                      <a:pt x="129" y="151"/>
                    </a:lnTo>
                    <a:lnTo>
                      <a:pt x="180" y="9"/>
                    </a:lnTo>
                    <a:lnTo>
                      <a:pt x="148" y="10"/>
                    </a:lnTo>
                    <a:lnTo>
                      <a:pt x="112" y="112"/>
                    </a:lnTo>
                    <a:lnTo>
                      <a:pt x="79" y="0"/>
                    </a:lnTo>
                    <a:lnTo>
                      <a:pt x="48" y="0"/>
                    </a:lnTo>
                    <a:lnTo>
                      <a:pt x="0" y="144"/>
                    </a:lnTo>
                    <a:close/>
                  </a:path>
                </a:pathLst>
              </a:custGeom>
              <a:solidFill>
                <a:schemeClr val="bg2"/>
              </a:solidFill>
              <a:ln w="9525">
                <a:noFill/>
                <a:round/>
                <a:headEnd/>
                <a:tailEnd/>
              </a:ln>
            </p:spPr>
            <p:txBody>
              <a:bodyPr/>
              <a:lstStyle/>
              <a:p>
                <a:endParaRPr lang="en-US"/>
              </a:p>
            </p:txBody>
          </p:sp>
          <p:sp>
            <p:nvSpPr>
              <p:cNvPr id="1098" name="Rectangle 82"/>
              <p:cNvSpPr>
                <a:spLocks noChangeArrowheads="1"/>
              </p:cNvSpPr>
              <p:nvPr userDrawn="1"/>
            </p:nvSpPr>
            <p:spPr bwMode="ltGray">
              <a:xfrm rot="6575641">
                <a:off x="-217" y="3138"/>
                <a:ext cx="1226"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smtClean="0"/>
              </a:p>
            </p:txBody>
          </p:sp>
          <p:sp>
            <p:nvSpPr>
              <p:cNvPr id="1099" name="Rectangle 83"/>
              <p:cNvSpPr>
                <a:spLocks noChangeArrowheads="1"/>
              </p:cNvSpPr>
              <p:nvPr userDrawn="1"/>
            </p:nvSpPr>
            <p:spPr bwMode="ltGray">
              <a:xfrm rot="238799">
                <a:off x="4" y="3146"/>
                <a:ext cx="1031"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smtClean="0"/>
              </a:p>
            </p:txBody>
          </p:sp>
          <p:sp>
            <p:nvSpPr>
              <p:cNvPr id="1100" name="Rectangle 84"/>
              <p:cNvSpPr>
                <a:spLocks noChangeArrowheads="1"/>
              </p:cNvSpPr>
              <p:nvPr userDrawn="1"/>
            </p:nvSpPr>
            <p:spPr bwMode="ltGray">
              <a:xfrm rot="-2957028">
                <a:off x="907" y="2472"/>
                <a:ext cx="81"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smtClean="0"/>
              </a:p>
            </p:txBody>
          </p:sp>
          <p:sp>
            <p:nvSpPr>
              <p:cNvPr id="1101" name="Rectangle 85"/>
              <p:cNvSpPr>
                <a:spLocks noChangeArrowheads="1"/>
              </p:cNvSpPr>
              <p:nvPr userDrawn="1"/>
            </p:nvSpPr>
            <p:spPr bwMode="ltGray">
              <a:xfrm rot="-2957028">
                <a:off x="930" y="2486"/>
                <a:ext cx="81"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smtClean="0"/>
              </a:p>
            </p:txBody>
          </p:sp>
          <p:sp>
            <p:nvSpPr>
              <p:cNvPr id="1102" name="Rectangle 86"/>
              <p:cNvSpPr>
                <a:spLocks noChangeArrowheads="1"/>
              </p:cNvSpPr>
              <p:nvPr userDrawn="1"/>
            </p:nvSpPr>
            <p:spPr bwMode="ltGray">
              <a:xfrm rot="-2957028">
                <a:off x="954" y="2497"/>
                <a:ext cx="86"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smtClean="0"/>
              </a:p>
            </p:txBody>
          </p:sp>
          <p:sp>
            <p:nvSpPr>
              <p:cNvPr id="1103" name="Rectangle 87"/>
              <p:cNvSpPr>
                <a:spLocks noChangeArrowheads="1"/>
              </p:cNvSpPr>
              <p:nvPr userDrawn="1"/>
            </p:nvSpPr>
            <p:spPr bwMode="ltGray">
              <a:xfrm rot="-2661033">
                <a:off x="974" y="2509"/>
                <a:ext cx="86"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smtClean="0"/>
              </a:p>
            </p:txBody>
          </p:sp>
          <p:sp>
            <p:nvSpPr>
              <p:cNvPr id="1104" name="Rectangle 88"/>
              <p:cNvSpPr>
                <a:spLocks noChangeArrowheads="1"/>
              </p:cNvSpPr>
              <p:nvPr userDrawn="1"/>
            </p:nvSpPr>
            <p:spPr bwMode="ltGray">
              <a:xfrm rot="-3638503">
                <a:off x="788" y="2426"/>
                <a:ext cx="75"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smtClean="0"/>
              </a:p>
            </p:txBody>
          </p:sp>
          <p:sp>
            <p:nvSpPr>
              <p:cNvPr id="1105" name="Rectangle 89"/>
              <p:cNvSpPr>
                <a:spLocks noChangeArrowheads="1"/>
              </p:cNvSpPr>
              <p:nvPr userDrawn="1"/>
            </p:nvSpPr>
            <p:spPr bwMode="ltGray">
              <a:xfrm rot="-3638503">
                <a:off x="815" y="2434"/>
                <a:ext cx="75"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smtClean="0"/>
              </a:p>
            </p:txBody>
          </p:sp>
          <p:sp>
            <p:nvSpPr>
              <p:cNvPr id="1106" name="Rectangle 90"/>
              <p:cNvSpPr>
                <a:spLocks noChangeArrowheads="1"/>
              </p:cNvSpPr>
              <p:nvPr userDrawn="1"/>
            </p:nvSpPr>
            <p:spPr bwMode="ltGray">
              <a:xfrm rot="-3514633">
                <a:off x="837" y="2440"/>
                <a:ext cx="81"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smtClean="0"/>
              </a:p>
            </p:txBody>
          </p:sp>
          <p:sp>
            <p:nvSpPr>
              <p:cNvPr id="1107" name="Rectangle 91"/>
              <p:cNvSpPr>
                <a:spLocks noChangeArrowheads="1"/>
              </p:cNvSpPr>
              <p:nvPr userDrawn="1"/>
            </p:nvSpPr>
            <p:spPr bwMode="ltGray">
              <a:xfrm rot="-3220799">
                <a:off x="862" y="2452"/>
                <a:ext cx="81"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smtClean="0"/>
              </a:p>
            </p:txBody>
          </p:sp>
          <p:sp>
            <p:nvSpPr>
              <p:cNvPr id="1108" name="Rectangle 92"/>
              <p:cNvSpPr>
                <a:spLocks noChangeArrowheads="1"/>
              </p:cNvSpPr>
              <p:nvPr userDrawn="1"/>
            </p:nvSpPr>
            <p:spPr bwMode="ltGray">
              <a:xfrm rot="-4338250">
                <a:off x="649" y="2396"/>
                <a:ext cx="75"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smtClean="0"/>
              </a:p>
            </p:txBody>
          </p:sp>
          <p:sp>
            <p:nvSpPr>
              <p:cNvPr id="1109" name="Rectangle 93"/>
              <p:cNvSpPr>
                <a:spLocks noChangeArrowheads="1"/>
              </p:cNvSpPr>
              <p:nvPr userDrawn="1"/>
            </p:nvSpPr>
            <p:spPr bwMode="ltGray">
              <a:xfrm rot="-4250359">
                <a:off x="677" y="2402"/>
                <a:ext cx="75"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smtClean="0"/>
              </a:p>
            </p:txBody>
          </p:sp>
          <p:sp>
            <p:nvSpPr>
              <p:cNvPr id="1110" name="Rectangle 94"/>
              <p:cNvSpPr>
                <a:spLocks noChangeArrowheads="1"/>
              </p:cNvSpPr>
              <p:nvPr userDrawn="1"/>
            </p:nvSpPr>
            <p:spPr bwMode="ltGray">
              <a:xfrm rot="-4250359">
                <a:off x="708" y="2406"/>
                <a:ext cx="75"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smtClean="0"/>
              </a:p>
            </p:txBody>
          </p:sp>
          <p:sp>
            <p:nvSpPr>
              <p:cNvPr id="1111" name="Rectangle 95"/>
              <p:cNvSpPr>
                <a:spLocks noChangeArrowheads="1"/>
              </p:cNvSpPr>
              <p:nvPr userDrawn="1"/>
            </p:nvSpPr>
            <p:spPr bwMode="ltGray">
              <a:xfrm rot="-3989246">
                <a:off x="738" y="2410"/>
                <a:ext cx="75"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smtClean="0"/>
              </a:p>
            </p:txBody>
          </p:sp>
          <p:sp>
            <p:nvSpPr>
              <p:cNvPr id="1112" name="Rectangle 96"/>
              <p:cNvSpPr>
                <a:spLocks noChangeArrowheads="1"/>
              </p:cNvSpPr>
              <p:nvPr userDrawn="1"/>
            </p:nvSpPr>
            <p:spPr bwMode="ltGray">
              <a:xfrm rot="-4862215">
                <a:off x="503" y="2394"/>
                <a:ext cx="69"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smtClean="0"/>
              </a:p>
            </p:txBody>
          </p:sp>
          <p:sp>
            <p:nvSpPr>
              <p:cNvPr id="1113" name="Rectangle 97"/>
              <p:cNvSpPr>
                <a:spLocks noChangeArrowheads="1"/>
              </p:cNvSpPr>
              <p:nvPr userDrawn="1"/>
            </p:nvSpPr>
            <p:spPr bwMode="ltGray">
              <a:xfrm rot="-4673370">
                <a:off x="534" y="2392"/>
                <a:ext cx="75"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smtClean="0"/>
              </a:p>
            </p:txBody>
          </p:sp>
          <p:sp>
            <p:nvSpPr>
              <p:cNvPr id="1114" name="Rectangle 98"/>
              <p:cNvSpPr>
                <a:spLocks noChangeArrowheads="1"/>
              </p:cNvSpPr>
              <p:nvPr userDrawn="1"/>
            </p:nvSpPr>
            <p:spPr bwMode="ltGray">
              <a:xfrm rot="-4646721">
                <a:off x="563" y="2390"/>
                <a:ext cx="75"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smtClean="0"/>
              </a:p>
            </p:txBody>
          </p:sp>
          <p:sp>
            <p:nvSpPr>
              <p:cNvPr id="1115" name="Rectangle 99"/>
              <p:cNvSpPr>
                <a:spLocks noChangeArrowheads="1"/>
              </p:cNvSpPr>
              <p:nvPr userDrawn="1"/>
            </p:nvSpPr>
            <p:spPr bwMode="ltGray">
              <a:xfrm rot="-4580623">
                <a:off x="595" y="2390"/>
                <a:ext cx="75"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smtClean="0"/>
              </a:p>
            </p:txBody>
          </p:sp>
          <p:sp>
            <p:nvSpPr>
              <p:cNvPr id="1116" name="Rectangle 100"/>
              <p:cNvSpPr>
                <a:spLocks noChangeArrowheads="1"/>
              </p:cNvSpPr>
              <p:nvPr userDrawn="1"/>
            </p:nvSpPr>
            <p:spPr bwMode="ltGray">
              <a:xfrm rot="-5195129">
                <a:off x="355" y="2414"/>
                <a:ext cx="69"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smtClean="0"/>
              </a:p>
            </p:txBody>
          </p:sp>
          <p:sp>
            <p:nvSpPr>
              <p:cNvPr id="1117" name="Rectangle 101"/>
              <p:cNvSpPr>
                <a:spLocks noChangeArrowheads="1"/>
              </p:cNvSpPr>
              <p:nvPr userDrawn="1"/>
            </p:nvSpPr>
            <p:spPr bwMode="ltGray">
              <a:xfrm rot="-5360484">
                <a:off x="385" y="2408"/>
                <a:ext cx="69"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smtClean="0"/>
              </a:p>
            </p:txBody>
          </p:sp>
          <p:sp>
            <p:nvSpPr>
              <p:cNvPr id="1118" name="Rectangle 102"/>
              <p:cNvSpPr>
                <a:spLocks noChangeArrowheads="1"/>
              </p:cNvSpPr>
              <p:nvPr userDrawn="1"/>
            </p:nvSpPr>
            <p:spPr bwMode="ltGray">
              <a:xfrm rot="-5288939">
                <a:off x="419" y="2404"/>
                <a:ext cx="69"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smtClean="0"/>
              </a:p>
            </p:txBody>
          </p:sp>
          <p:sp>
            <p:nvSpPr>
              <p:cNvPr id="1119" name="Rectangle 103"/>
              <p:cNvSpPr>
                <a:spLocks noChangeArrowheads="1"/>
              </p:cNvSpPr>
              <p:nvPr userDrawn="1"/>
            </p:nvSpPr>
            <p:spPr bwMode="ltGray">
              <a:xfrm rot="-5164854">
                <a:off x="449" y="2400"/>
                <a:ext cx="69"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smtClean="0"/>
              </a:p>
            </p:txBody>
          </p:sp>
          <p:sp>
            <p:nvSpPr>
              <p:cNvPr id="1120" name="Rectangle 104"/>
              <p:cNvSpPr>
                <a:spLocks noChangeArrowheads="1"/>
              </p:cNvSpPr>
              <p:nvPr userDrawn="1"/>
            </p:nvSpPr>
            <p:spPr bwMode="ltGray">
              <a:xfrm rot="-6132163">
                <a:off x="206" y="2458"/>
                <a:ext cx="63"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smtClean="0"/>
              </a:p>
            </p:txBody>
          </p:sp>
          <p:sp>
            <p:nvSpPr>
              <p:cNvPr id="1121" name="Rectangle 105"/>
              <p:cNvSpPr>
                <a:spLocks noChangeArrowheads="1"/>
              </p:cNvSpPr>
              <p:nvPr userDrawn="1"/>
            </p:nvSpPr>
            <p:spPr bwMode="ltGray">
              <a:xfrm rot="-6220433">
                <a:off x="237" y="2448"/>
                <a:ext cx="63"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smtClean="0"/>
              </a:p>
            </p:txBody>
          </p:sp>
          <p:sp>
            <p:nvSpPr>
              <p:cNvPr id="1122" name="Rectangle 106"/>
              <p:cNvSpPr>
                <a:spLocks noChangeArrowheads="1"/>
              </p:cNvSpPr>
              <p:nvPr userDrawn="1"/>
            </p:nvSpPr>
            <p:spPr bwMode="ltGray">
              <a:xfrm rot="-6110943">
                <a:off x="266" y="2438"/>
                <a:ext cx="63"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smtClean="0"/>
              </a:p>
            </p:txBody>
          </p:sp>
          <p:sp>
            <p:nvSpPr>
              <p:cNvPr id="1123" name="Rectangle 107"/>
              <p:cNvSpPr>
                <a:spLocks noChangeArrowheads="1"/>
              </p:cNvSpPr>
              <p:nvPr userDrawn="1"/>
            </p:nvSpPr>
            <p:spPr bwMode="ltGray">
              <a:xfrm rot="-5919570">
                <a:off x="293" y="2426"/>
                <a:ext cx="69"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smtClean="0"/>
              </a:p>
            </p:txBody>
          </p:sp>
          <p:sp>
            <p:nvSpPr>
              <p:cNvPr id="1124" name="Rectangle 108"/>
              <p:cNvSpPr>
                <a:spLocks noChangeArrowheads="1"/>
              </p:cNvSpPr>
              <p:nvPr userDrawn="1"/>
            </p:nvSpPr>
            <p:spPr bwMode="ltGray">
              <a:xfrm rot="-7376291">
                <a:off x="6" y="2548"/>
                <a:ext cx="63"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smtClean="0"/>
              </a:p>
            </p:txBody>
          </p:sp>
          <p:sp>
            <p:nvSpPr>
              <p:cNvPr id="1125" name="Rectangle 109"/>
              <p:cNvSpPr>
                <a:spLocks noChangeArrowheads="1"/>
              </p:cNvSpPr>
              <p:nvPr userDrawn="1"/>
            </p:nvSpPr>
            <p:spPr bwMode="ltGray">
              <a:xfrm rot="-7168347">
                <a:off x="65" y="2516"/>
                <a:ext cx="63"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smtClean="0"/>
              </a:p>
            </p:txBody>
          </p:sp>
          <p:sp>
            <p:nvSpPr>
              <p:cNvPr id="1126" name="Rectangle 110"/>
              <p:cNvSpPr>
                <a:spLocks noChangeArrowheads="1"/>
              </p:cNvSpPr>
              <p:nvPr userDrawn="1"/>
            </p:nvSpPr>
            <p:spPr bwMode="ltGray">
              <a:xfrm rot="-6802416">
                <a:off x="92" y="2502"/>
                <a:ext cx="63"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smtClean="0"/>
              </a:p>
            </p:txBody>
          </p:sp>
          <p:sp>
            <p:nvSpPr>
              <p:cNvPr id="1127" name="Rectangle 111"/>
              <p:cNvSpPr>
                <a:spLocks noChangeArrowheads="1"/>
              </p:cNvSpPr>
              <p:nvPr userDrawn="1"/>
            </p:nvSpPr>
            <p:spPr bwMode="ltGray">
              <a:xfrm rot="-6802416">
                <a:off x="119" y="2492"/>
                <a:ext cx="63"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smtClean="0"/>
              </a:p>
            </p:txBody>
          </p:sp>
          <p:sp>
            <p:nvSpPr>
              <p:cNvPr id="1128" name="Rectangle 112"/>
              <p:cNvSpPr>
                <a:spLocks noChangeArrowheads="1"/>
              </p:cNvSpPr>
              <p:nvPr userDrawn="1"/>
            </p:nvSpPr>
            <p:spPr bwMode="ltGray">
              <a:xfrm rot="-6457704">
                <a:off x="150" y="2478"/>
                <a:ext cx="63"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smtClean="0"/>
              </a:p>
            </p:txBody>
          </p:sp>
          <p:sp>
            <p:nvSpPr>
              <p:cNvPr id="1129" name="Rectangle 113"/>
              <p:cNvSpPr>
                <a:spLocks noChangeArrowheads="1"/>
              </p:cNvSpPr>
              <p:nvPr userDrawn="1"/>
            </p:nvSpPr>
            <p:spPr bwMode="ltGray">
              <a:xfrm rot="-1876771">
                <a:off x="0" y="3363"/>
                <a:ext cx="75"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smtClean="0"/>
              </a:p>
            </p:txBody>
          </p:sp>
          <p:sp>
            <p:nvSpPr>
              <p:cNvPr id="1130" name="Rectangle 114"/>
              <p:cNvSpPr>
                <a:spLocks noChangeArrowheads="1"/>
              </p:cNvSpPr>
              <p:nvPr userDrawn="1"/>
            </p:nvSpPr>
            <p:spPr bwMode="ltGray">
              <a:xfrm rot="3283992">
                <a:off x="511" y="3478"/>
                <a:ext cx="242"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smtClean="0"/>
              </a:p>
            </p:txBody>
          </p:sp>
          <p:sp>
            <p:nvSpPr>
              <p:cNvPr id="1131" name="Rectangle 115"/>
              <p:cNvSpPr>
                <a:spLocks noChangeArrowheads="1"/>
              </p:cNvSpPr>
              <p:nvPr userDrawn="1"/>
            </p:nvSpPr>
            <p:spPr bwMode="ltGray">
              <a:xfrm rot="3283992">
                <a:off x="35" y="2798"/>
                <a:ext cx="242"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smtClean="0"/>
              </a:p>
            </p:txBody>
          </p:sp>
          <p:sp>
            <p:nvSpPr>
              <p:cNvPr id="1132" name="Rectangle 116"/>
              <p:cNvSpPr>
                <a:spLocks noChangeArrowheads="1"/>
              </p:cNvSpPr>
              <p:nvPr userDrawn="1"/>
            </p:nvSpPr>
            <p:spPr bwMode="ltGray">
              <a:xfrm rot="-1876771">
                <a:off x="700" y="2851"/>
                <a:ext cx="317"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smtClean="0"/>
              </a:p>
            </p:txBody>
          </p:sp>
          <p:sp>
            <p:nvSpPr>
              <p:cNvPr id="1133" name="Rectangle 117"/>
              <p:cNvSpPr>
                <a:spLocks noChangeArrowheads="1"/>
              </p:cNvSpPr>
              <p:nvPr userDrawn="1"/>
            </p:nvSpPr>
            <p:spPr bwMode="ltGray">
              <a:xfrm rot="5908516">
                <a:off x="200" y="3915"/>
                <a:ext cx="138"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smtClean="0"/>
              </a:p>
            </p:txBody>
          </p:sp>
          <p:sp>
            <p:nvSpPr>
              <p:cNvPr id="1134" name="Rectangle 118"/>
              <p:cNvSpPr>
                <a:spLocks noChangeArrowheads="1"/>
              </p:cNvSpPr>
              <p:nvPr userDrawn="1"/>
            </p:nvSpPr>
            <p:spPr bwMode="ltGray">
              <a:xfrm rot="6683973">
                <a:off x="45" y="3915"/>
                <a:ext cx="144"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smtClean="0"/>
              </a:p>
            </p:txBody>
          </p:sp>
          <p:sp>
            <p:nvSpPr>
              <p:cNvPr id="1135" name="Rectangle 119"/>
              <p:cNvSpPr>
                <a:spLocks noChangeArrowheads="1"/>
              </p:cNvSpPr>
              <p:nvPr userDrawn="1"/>
            </p:nvSpPr>
            <p:spPr bwMode="ltGray">
              <a:xfrm rot="5245609">
                <a:off x="361" y="3893"/>
                <a:ext cx="132"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smtClean="0"/>
              </a:p>
            </p:txBody>
          </p:sp>
          <p:sp>
            <p:nvSpPr>
              <p:cNvPr id="1136" name="Rectangle 120"/>
              <p:cNvSpPr>
                <a:spLocks noChangeArrowheads="1"/>
              </p:cNvSpPr>
              <p:nvPr userDrawn="1"/>
            </p:nvSpPr>
            <p:spPr bwMode="ltGray">
              <a:xfrm rot="4500520">
                <a:off x="522" y="3847"/>
                <a:ext cx="132"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smtClean="0"/>
              </a:p>
            </p:txBody>
          </p:sp>
          <p:sp>
            <p:nvSpPr>
              <p:cNvPr id="1137" name="Rectangle 121"/>
              <p:cNvSpPr>
                <a:spLocks noChangeArrowheads="1"/>
              </p:cNvSpPr>
              <p:nvPr userDrawn="1"/>
            </p:nvSpPr>
            <p:spPr bwMode="ltGray">
              <a:xfrm rot="3805227">
                <a:off x="670" y="3778"/>
                <a:ext cx="132"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smtClean="0"/>
              </a:p>
            </p:txBody>
          </p:sp>
          <p:sp>
            <p:nvSpPr>
              <p:cNvPr id="1138" name="Rectangle 122"/>
              <p:cNvSpPr>
                <a:spLocks noChangeArrowheads="1"/>
              </p:cNvSpPr>
              <p:nvPr userDrawn="1"/>
            </p:nvSpPr>
            <p:spPr bwMode="ltGray">
              <a:xfrm rot="3060138">
                <a:off x="813" y="3688"/>
                <a:ext cx="132"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smtClean="0"/>
              </a:p>
            </p:txBody>
          </p:sp>
          <p:sp>
            <p:nvSpPr>
              <p:cNvPr id="1139" name="Rectangle 123"/>
              <p:cNvSpPr>
                <a:spLocks noChangeArrowheads="1"/>
              </p:cNvSpPr>
              <p:nvPr userDrawn="1"/>
            </p:nvSpPr>
            <p:spPr bwMode="ltGray">
              <a:xfrm rot="2090281">
                <a:off x="938" y="3582"/>
                <a:ext cx="132"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smtClean="0"/>
              </a:p>
            </p:txBody>
          </p:sp>
          <p:sp>
            <p:nvSpPr>
              <p:cNvPr id="1140" name="Rectangle 124"/>
              <p:cNvSpPr>
                <a:spLocks noChangeArrowheads="1"/>
              </p:cNvSpPr>
              <p:nvPr userDrawn="1"/>
            </p:nvSpPr>
            <p:spPr bwMode="ltGray">
              <a:xfrm rot="-7168347">
                <a:off x="-18" y="2506"/>
                <a:ext cx="132"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smtClean="0"/>
              </a:p>
            </p:txBody>
          </p:sp>
          <p:sp>
            <p:nvSpPr>
              <p:cNvPr id="1141" name="Rectangle 125"/>
              <p:cNvSpPr>
                <a:spLocks noChangeArrowheads="1"/>
              </p:cNvSpPr>
              <p:nvPr userDrawn="1"/>
            </p:nvSpPr>
            <p:spPr bwMode="ltGray">
              <a:xfrm rot="-6406501">
                <a:off x="136" y="2433"/>
                <a:ext cx="132"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smtClean="0"/>
              </a:p>
            </p:txBody>
          </p:sp>
          <p:sp>
            <p:nvSpPr>
              <p:cNvPr id="1142" name="Rectangle 126"/>
              <p:cNvSpPr>
                <a:spLocks noChangeArrowheads="1"/>
              </p:cNvSpPr>
              <p:nvPr userDrawn="1"/>
            </p:nvSpPr>
            <p:spPr bwMode="ltGray">
              <a:xfrm rot="-4970620">
                <a:off x="447" y="2364"/>
                <a:ext cx="138"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smtClean="0"/>
              </a:p>
            </p:txBody>
          </p:sp>
          <p:sp>
            <p:nvSpPr>
              <p:cNvPr id="1143" name="Rectangle 127"/>
              <p:cNvSpPr>
                <a:spLocks noChangeArrowheads="1"/>
              </p:cNvSpPr>
              <p:nvPr userDrawn="1"/>
            </p:nvSpPr>
            <p:spPr bwMode="ltGray">
              <a:xfrm rot="-4298502">
                <a:off x="597" y="2360"/>
                <a:ext cx="150"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smtClean="0"/>
              </a:p>
            </p:txBody>
          </p:sp>
          <p:sp>
            <p:nvSpPr>
              <p:cNvPr id="1144" name="Rectangle 128"/>
              <p:cNvSpPr>
                <a:spLocks noChangeArrowheads="1"/>
              </p:cNvSpPr>
              <p:nvPr userDrawn="1"/>
            </p:nvSpPr>
            <p:spPr bwMode="ltGray">
              <a:xfrm rot="-3676305">
                <a:off x="739" y="2386"/>
                <a:ext cx="155"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smtClean="0"/>
              </a:p>
            </p:txBody>
          </p:sp>
          <p:sp>
            <p:nvSpPr>
              <p:cNvPr id="1145" name="Rectangle 129"/>
              <p:cNvSpPr>
                <a:spLocks noChangeArrowheads="1"/>
              </p:cNvSpPr>
              <p:nvPr userDrawn="1"/>
            </p:nvSpPr>
            <p:spPr bwMode="ltGray">
              <a:xfrm rot="-3188616">
                <a:off x="869" y="2430"/>
                <a:ext cx="167"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smtClean="0"/>
              </a:p>
            </p:txBody>
          </p:sp>
          <p:sp>
            <p:nvSpPr>
              <p:cNvPr id="1146" name="Rectangle 130"/>
              <p:cNvSpPr>
                <a:spLocks noChangeArrowheads="1"/>
              </p:cNvSpPr>
              <p:nvPr userDrawn="1"/>
            </p:nvSpPr>
            <p:spPr bwMode="ltGray">
              <a:xfrm rot="-2610246">
                <a:off x="984" y="2497"/>
                <a:ext cx="167"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smtClean="0"/>
              </a:p>
            </p:txBody>
          </p:sp>
          <p:sp>
            <p:nvSpPr>
              <p:cNvPr id="1147" name="Rectangle 131"/>
              <p:cNvSpPr>
                <a:spLocks noChangeArrowheads="1"/>
              </p:cNvSpPr>
              <p:nvPr userDrawn="1"/>
            </p:nvSpPr>
            <p:spPr bwMode="ltGray">
              <a:xfrm rot="-2190008">
                <a:off x="1075" y="2585"/>
                <a:ext cx="173"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smtClean="0"/>
              </a:p>
            </p:txBody>
          </p:sp>
          <p:sp>
            <p:nvSpPr>
              <p:cNvPr id="1148" name="Rectangle 132"/>
              <p:cNvSpPr>
                <a:spLocks noChangeArrowheads="1"/>
              </p:cNvSpPr>
              <p:nvPr userDrawn="1"/>
            </p:nvSpPr>
            <p:spPr bwMode="ltGray">
              <a:xfrm rot="-1728558">
                <a:off x="1147" y="2688"/>
                <a:ext cx="167"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smtClean="0"/>
              </a:p>
            </p:txBody>
          </p:sp>
          <p:sp>
            <p:nvSpPr>
              <p:cNvPr id="1149" name="Rectangle 133"/>
              <p:cNvSpPr>
                <a:spLocks noChangeArrowheads="1"/>
              </p:cNvSpPr>
              <p:nvPr userDrawn="1"/>
            </p:nvSpPr>
            <p:spPr bwMode="ltGray">
              <a:xfrm rot="-1172118">
                <a:off x="1198" y="2805"/>
                <a:ext cx="167"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smtClean="0"/>
              </a:p>
            </p:txBody>
          </p:sp>
          <p:sp>
            <p:nvSpPr>
              <p:cNvPr id="1150" name="Rectangle 134"/>
              <p:cNvSpPr>
                <a:spLocks noChangeArrowheads="1"/>
              </p:cNvSpPr>
              <p:nvPr userDrawn="1"/>
            </p:nvSpPr>
            <p:spPr bwMode="ltGray">
              <a:xfrm rot="-753845">
                <a:off x="1218" y="2930"/>
                <a:ext cx="167"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smtClean="0"/>
              </a:p>
            </p:txBody>
          </p:sp>
          <p:sp>
            <p:nvSpPr>
              <p:cNvPr id="1151" name="Rectangle 135"/>
              <p:cNvSpPr>
                <a:spLocks noChangeArrowheads="1"/>
              </p:cNvSpPr>
              <p:nvPr userDrawn="1"/>
            </p:nvSpPr>
            <p:spPr bwMode="ltGray">
              <a:xfrm rot="-287823">
                <a:off x="1213" y="3066"/>
                <a:ext cx="167"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smtClean="0"/>
              </a:p>
            </p:txBody>
          </p:sp>
          <p:sp>
            <p:nvSpPr>
              <p:cNvPr id="1152" name="Rectangle 136"/>
              <p:cNvSpPr>
                <a:spLocks noChangeArrowheads="1"/>
              </p:cNvSpPr>
              <p:nvPr userDrawn="1"/>
            </p:nvSpPr>
            <p:spPr bwMode="ltGray">
              <a:xfrm rot="696741">
                <a:off x="1126" y="3337"/>
                <a:ext cx="150"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smtClean="0"/>
              </a:p>
            </p:txBody>
          </p:sp>
          <p:sp>
            <p:nvSpPr>
              <p:cNvPr id="1153" name="Rectangle 137"/>
              <p:cNvSpPr>
                <a:spLocks noChangeArrowheads="1"/>
              </p:cNvSpPr>
              <p:nvPr userDrawn="1"/>
            </p:nvSpPr>
            <p:spPr bwMode="ltGray">
              <a:xfrm rot="1529990">
                <a:off x="1041" y="3465"/>
                <a:ext cx="140"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smtClean="0"/>
              </a:p>
            </p:txBody>
          </p:sp>
          <p:sp>
            <p:nvSpPr>
              <p:cNvPr id="1154" name="Freeform 138"/>
              <p:cNvSpPr>
                <a:spLocks/>
              </p:cNvSpPr>
              <p:nvPr userDrawn="1"/>
            </p:nvSpPr>
            <p:spPr bwMode="ltGray">
              <a:xfrm>
                <a:off x="850" y="3136"/>
                <a:ext cx="204" cy="120"/>
              </a:xfrm>
              <a:custGeom>
                <a:avLst/>
                <a:gdLst>
                  <a:gd name="T0" fmla="*/ 168 w 204"/>
                  <a:gd name="T1" fmla="*/ 120 h 120"/>
                  <a:gd name="T2" fmla="*/ 204 w 204"/>
                  <a:gd name="T3" fmla="*/ 12 h 120"/>
                  <a:gd name="T4" fmla="*/ 42 w 204"/>
                  <a:gd name="T5" fmla="*/ 0 h 120"/>
                  <a:gd name="T6" fmla="*/ 0 w 204"/>
                  <a:gd name="T7" fmla="*/ 108 h 120"/>
                  <a:gd name="T8" fmla="*/ 30 w 204"/>
                  <a:gd name="T9" fmla="*/ 114 h 120"/>
                  <a:gd name="T10" fmla="*/ 60 w 204"/>
                  <a:gd name="T11" fmla="*/ 30 h 120"/>
                  <a:gd name="T12" fmla="*/ 102 w 204"/>
                  <a:gd name="T13" fmla="*/ 36 h 120"/>
                  <a:gd name="T14" fmla="*/ 78 w 204"/>
                  <a:gd name="T15" fmla="*/ 108 h 120"/>
                  <a:gd name="T16" fmla="*/ 102 w 204"/>
                  <a:gd name="T17" fmla="*/ 108 h 120"/>
                  <a:gd name="T18" fmla="*/ 132 w 204"/>
                  <a:gd name="T19" fmla="*/ 36 h 120"/>
                  <a:gd name="T20" fmla="*/ 162 w 204"/>
                  <a:gd name="T21" fmla="*/ 36 h 120"/>
                  <a:gd name="T22" fmla="*/ 138 w 204"/>
                  <a:gd name="T23" fmla="*/ 114 h 120"/>
                  <a:gd name="T24" fmla="*/ 168 w 204"/>
                  <a:gd name="T25" fmla="*/ 120 h 12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204" h="120">
                    <a:moveTo>
                      <a:pt x="168" y="120"/>
                    </a:moveTo>
                    <a:lnTo>
                      <a:pt x="204" y="12"/>
                    </a:lnTo>
                    <a:lnTo>
                      <a:pt x="42" y="0"/>
                    </a:lnTo>
                    <a:lnTo>
                      <a:pt x="0" y="108"/>
                    </a:lnTo>
                    <a:lnTo>
                      <a:pt x="30" y="114"/>
                    </a:lnTo>
                    <a:lnTo>
                      <a:pt x="60" y="30"/>
                    </a:lnTo>
                    <a:lnTo>
                      <a:pt x="102" y="36"/>
                    </a:lnTo>
                    <a:lnTo>
                      <a:pt x="78" y="108"/>
                    </a:lnTo>
                    <a:lnTo>
                      <a:pt x="102" y="108"/>
                    </a:lnTo>
                    <a:lnTo>
                      <a:pt x="132" y="36"/>
                    </a:lnTo>
                    <a:lnTo>
                      <a:pt x="162" y="36"/>
                    </a:lnTo>
                    <a:lnTo>
                      <a:pt x="138" y="114"/>
                    </a:lnTo>
                    <a:lnTo>
                      <a:pt x="168" y="120"/>
                    </a:lnTo>
                    <a:close/>
                  </a:path>
                </a:pathLst>
              </a:custGeom>
              <a:solidFill>
                <a:schemeClr val="bg2"/>
              </a:solidFill>
              <a:ln w="9525">
                <a:noFill/>
                <a:round/>
                <a:headEnd/>
                <a:tailEnd/>
              </a:ln>
            </p:spPr>
            <p:txBody>
              <a:bodyPr/>
              <a:lstStyle/>
              <a:p>
                <a:endParaRPr lang="en-US"/>
              </a:p>
            </p:txBody>
          </p:sp>
          <p:sp>
            <p:nvSpPr>
              <p:cNvPr id="1155" name="Freeform 139"/>
              <p:cNvSpPr>
                <a:spLocks/>
              </p:cNvSpPr>
              <p:nvPr userDrawn="1"/>
            </p:nvSpPr>
            <p:spPr bwMode="ltGray">
              <a:xfrm>
                <a:off x="19" y="2722"/>
                <a:ext cx="90" cy="78"/>
              </a:xfrm>
              <a:custGeom>
                <a:avLst/>
                <a:gdLst>
                  <a:gd name="T0" fmla="*/ 66 w 90"/>
                  <a:gd name="T1" fmla="*/ 36 h 78"/>
                  <a:gd name="T2" fmla="*/ 66 w 90"/>
                  <a:gd name="T3" fmla="*/ 36 h 78"/>
                  <a:gd name="T4" fmla="*/ 18 w 90"/>
                  <a:gd name="T5" fmla="*/ 24 h 78"/>
                  <a:gd name="T6" fmla="*/ 0 w 90"/>
                  <a:gd name="T7" fmla="*/ 30 h 78"/>
                  <a:gd name="T8" fmla="*/ 36 w 90"/>
                  <a:gd name="T9" fmla="*/ 78 h 78"/>
                  <a:gd name="T10" fmla="*/ 48 w 90"/>
                  <a:gd name="T11" fmla="*/ 72 h 78"/>
                  <a:gd name="T12" fmla="*/ 24 w 90"/>
                  <a:gd name="T13" fmla="*/ 36 h 78"/>
                  <a:gd name="T14" fmla="*/ 24 w 90"/>
                  <a:gd name="T15" fmla="*/ 36 h 78"/>
                  <a:gd name="T16" fmla="*/ 72 w 90"/>
                  <a:gd name="T17" fmla="*/ 54 h 78"/>
                  <a:gd name="T18" fmla="*/ 90 w 90"/>
                  <a:gd name="T19" fmla="*/ 42 h 78"/>
                  <a:gd name="T20" fmla="*/ 54 w 90"/>
                  <a:gd name="T21" fmla="*/ 0 h 78"/>
                  <a:gd name="T22" fmla="*/ 42 w 90"/>
                  <a:gd name="T23" fmla="*/ 6 h 78"/>
                  <a:gd name="T24" fmla="*/ 66 w 90"/>
                  <a:gd name="T25" fmla="*/ 36 h 78"/>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90" h="78">
                    <a:moveTo>
                      <a:pt x="66" y="36"/>
                    </a:moveTo>
                    <a:lnTo>
                      <a:pt x="66" y="36"/>
                    </a:lnTo>
                    <a:lnTo>
                      <a:pt x="18" y="24"/>
                    </a:lnTo>
                    <a:lnTo>
                      <a:pt x="0" y="30"/>
                    </a:lnTo>
                    <a:lnTo>
                      <a:pt x="36" y="78"/>
                    </a:lnTo>
                    <a:lnTo>
                      <a:pt x="48" y="72"/>
                    </a:lnTo>
                    <a:lnTo>
                      <a:pt x="24" y="36"/>
                    </a:lnTo>
                    <a:lnTo>
                      <a:pt x="72" y="54"/>
                    </a:lnTo>
                    <a:lnTo>
                      <a:pt x="90" y="42"/>
                    </a:lnTo>
                    <a:lnTo>
                      <a:pt x="54" y="0"/>
                    </a:lnTo>
                    <a:lnTo>
                      <a:pt x="42" y="6"/>
                    </a:lnTo>
                    <a:lnTo>
                      <a:pt x="66" y="36"/>
                    </a:lnTo>
                    <a:close/>
                  </a:path>
                </a:pathLst>
              </a:custGeom>
              <a:solidFill>
                <a:schemeClr val="bg2"/>
              </a:solidFill>
              <a:ln w="9525">
                <a:noFill/>
                <a:round/>
                <a:headEnd/>
                <a:tailEnd/>
              </a:ln>
            </p:spPr>
            <p:txBody>
              <a:bodyPr/>
              <a:lstStyle/>
              <a:p>
                <a:endParaRPr lang="en-US"/>
              </a:p>
            </p:txBody>
          </p:sp>
          <p:sp>
            <p:nvSpPr>
              <p:cNvPr id="1156" name="Freeform 140"/>
              <p:cNvSpPr>
                <a:spLocks/>
              </p:cNvSpPr>
              <p:nvPr userDrawn="1"/>
            </p:nvSpPr>
            <p:spPr bwMode="ltGray">
              <a:xfrm>
                <a:off x="97" y="2651"/>
                <a:ext cx="101" cy="89"/>
              </a:xfrm>
              <a:custGeom>
                <a:avLst/>
                <a:gdLst>
                  <a:gd name="T0" fmla="*/ 54 w 101"/>
                  <a:gd name="T1" fmla="*/ 89 h 89"/>
                  <a:gd name="T2" fmla="*/ 65 w 101"/>
                  <a:gd name="T3" fmla="*/ 83 h 89"/>
                  <a:gd name="T4" fmla="*/ 48 w 101"/>
                  <a:gd name="T5" fmla="*/ 35 h 89"/>
                  <a:gd name="T6" fmla="*/ 89 w 101"/>
                  <a:gd name="T7" fmla="*/ 65 h 89"/>
                  <a:gd name="T8" fmla="*/ 101 w 101"/>
                  <a:gd name="T9" fmla="*/ 59 h 89"/>
                  <a:gd name="T10" fmla="*/ 83 w 101"/>
                  <a:gd name="T11" fmla="*/ 0 h 89"/>
                  <a:gd name="T12" fmla="*/ 71 w 101"/>
                  <a:gd name="T13" fmla="*/ 12 h 89"/>
                  <a:gd name="T14" fmla="*/ 83 w 101"/>
                  <a:gd name="T15" fmla="*/ 41 h 89"/>
                  <a:gd name="T16" fmla="*/ 48 w 101"/>
                  <a:gd name="T17" fmla="*/ 23 h 89"/>
                  <a:gd name="T18" fmla="*/ 36 w 101"/>
                  <a:gd name="T19" fmla="*/ 29 h 89"/>
                  <a:gd name="T20" fmla="*/ 45 w 101"/>
                  <a:gd name="T21" fmla="*/ 68 h 89"/>
                  <a:gd name="T22" fmla="*/ 18 w 101"/>
                  <a:gd name="T23" fmla="*/ 41 h 89"/>
                  <a:gd name="T24" fmla="*/ 0 w 101"/>
                  <a:gd name="T25" fmla="*/ 53 h 89"/>
                  <a:gd name="T26" fmla="*/ 54 w 101"/>
                  <a:gd name="T27" fmla="*/ 89 h 89"/>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101" h="89">
                    <a:moveTo>
                      <a:pt x="54" y="89"/>
                    </a:moveTo>
                    <a:lnTo>
                      <a:pt x="65" y="83"/>
                    </a:lnTo>
                    <a:lnTo>
                      <a:pt x="48" y="35"/>
                    </a:lnTo>
                    <a:lnTo>
                      <a:pt x="89" y="65"/>
                    </a:lnTo>
                    <a:lnTo>
                      <a:pt x="101" y="59"/>
                    </a:lnTo>
                    <a:lnTo>
                      <a:pt x="83" y="0"/>
                    </a:lnTo>
                    <a:lnTo>
                      <a:pt x="71" y="12"/>
                    </a:lnTo>
                    <a:lnTo>
                      <a:pt x="83" y="41"/>
                    </a:lnTo>
                    <a:lnTo>
                      <a:pt x="48" y="23"/>
                    </a:lnTo>
                    <a:lnTo>
                      <a:pt x="36" y="29"/>
                    </a:lnTo>
                    <a:lnTo>
                      <a:pt x="45" y="68"/>
                    </a:lnTo>
                    <a:lnTo>
                      <a:pt x="18" y="41"/>
                    </a:lnTo>
                    <a:lnTo>
                      <a:pt x="0" y="53"/>
                    </a:lnTo>
                    <a:lnTo>
                      <a:pt x="54" y="89"/>
                    </a:lnTo>
                    <a:close/>
                  </a:path>
                </a:pathLst>
              </a:custGeom>
              <a:solidFill>
                <a:schemeClr val="bg2"/>
              </a:solidFill>
              <a:ln w="9525">
                <a:noFill/>
                <a:round/>
                <a:headEnd/>
                <a:tailEnd/>
              </a:ln>
            </p:spPr>
            <p:txBody>
              <a:bodyPr/>
              <a:lstStyle/>
              <a:p>
                <a:endParaRPr lang="en-US"/>
              </a:p>
            </p:txBody>
          </p:sp>
          <p:sp>
            <p:nvSpPr>
              <p:cNvPr id="1157" name="Freeform 141"/>
              <p:cNvSpPr>
                <a:spLocks/>
              </p:cNvSpPr>
              <p:nvPr userDrawn="1"/>
            </p:nvSpPr>
            <p:spPr bwMode="ltGray">
              <a:xfrm>
                <a:off x="677" y="3502"/>
                <a:ext cx="83" cy="78"/>
              </a:xfrm>
              <a:custGeom>
                <a:avLst/>
                <a:gdLst>
                  <a:gd name="T0" fmla="*/ 36 w 83"/>
                  <a:gd name="T1" fmla="*/ 78 h 78"/>
                  <a:gd name="T2" fmla="*/ 83 w 83"/>
                  <a:gd name="T3" fmla="*/ 48 h 78"/>
                  <a:gd name="T4" fmla="*/ 54 w 83"/>
                  <a:gd name="T5" fmla="*/ 0 h 78"/>
                  <a:gd name="T6" fmla="*/ 0 w 83"/>
                  <a:gd name="T7" fmla="*/ 30 h 78"/>
                  <a:gd name="T8" fmla="*/ 6 w 83"/>
                  <a:gd name="T9" fmla="*/ 36 h 78"/>
                  <a:gd name="T10" fmla="*/ 42 w 83"/>
                  <a:gd name="T11" fmla="*/ 18 h 78"/>
                  <a:gd name="T12" fmla="*/ 54 w 83"/>
                  <a:gd name="T13" fmla="*/ 30 h 78"/>
                  <a:gd name="T14" fmla="*/ 24 w 83"/>
                  <a:gd name="T15" fmla="*/ 48 h 78"/>
                  <a:gd name="T16" fmla="*/ 30 w 83"/>
                  <a:gd name="T17" fmla="*/ 54 h 78"/>
                  <a:gd name="T18" fmla="*/ 60 w 83"/>
                  <a:gd name="T19" fmla="*/ 36 h 78"/>
                  <a:gd name="T20" fmla="*/ 66 w 83"/>
                  <a:gd name="T21" fmla="*/ 48 h 78"/>
                  <a:gd name="T22" fmla="*/ 30 w 83"/>
                  <a:gd name="T23" fmla="*/ 66 h 78"/>
                  <a:gd name="T24" fmla="*/ 36 w 83"/>
                  <a:gd name="T25" fmla="*/ 78 h 78"/>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83" h="78">
                    <a:moveTo>
                      <a:pt x="36" y="78"/>
                    </a:moveTo>
                    <a:lnTo>
                      <a:pt x="83" y="48"/>
                    </a:lnTo>
                    <a:lnTo>
                      <a:pt x="54" y="0"/>
                    </a:lnTo>
                    <a:lnTo>
                      <a:pt x="0" y="30"/>
                    </a:lnTo>
                    <a:lnTo>
                      <a:pt x="6" y="36"/>
                    </a:lnTo>
                    <a:lnTo>
                      <a:pt x="42" y="18"/>
                    </a:lnTo>
                    <a:lnTo>
                      <a:pt x="54" y="30"/>
                    </a:lnTo>
                    <a:lnTo>
                      <a:pt x="24" y="48"/>
                    </a:lnTo>
                    <a:lnTo>
                      <a:pt x="30" y="54"/>
                    </a:lnTo>
                    <a:lnTo>
                      <a:pt x="60" y="36"/>
                    </a:lnTo>
                    <a:lnTo>
                      <a:pt x="66" y="48"/>
                    </a:lnTo>
                    <a:lnTo>
                      <a:pt x="30" y="66"/>
                    </a:lnTo>
                    <a:lnTo>
                      <a:pt x="36" y="78"/>
                    </a:lnTo>
                    <a:close/>
                  </a:path>
                </a:pathLst>
              </a:custGeom>
              <a:solidFill>
                <a:schemeClr val="bg2"/>
              </a:solidFill>
              <a:ln w="9525">
                <a:noFill/>
                <a:round/>
                <a:headEnd/>
                <a:tailEnd/>
              </a:ln>
            </p:spPr>
            <p:txBody>
              <a:bodyPr/>
              <a:lstStyle/>
              <a:p>
                <a:endParaRPr lang="en-US"/>
              </a:p>
            </p:txBody>
          </p:sp>
          <p:sp>
            <p:nvSpPr>
              <p:cNvPr id="1158" name="Freeform 142"/>
              <p:cNvSpPr>
                <a:spLocks/>
              </p:cNvSpPr>
              <p:nvPr userDrawn="1"/>
            </p:nvSpPr>
            <p:spPr bwMode="ltGray">
              <a:xfrm>
                <a:off x="940" y="2782"/>
                <a:ext cx="90" cy="72"/>
              </a:xfrm>
              <a:custGeom>
                <a:avLst/>
                <a:gdLst>
                  <a:gd name="T0" fmla="*/ 90 w 90"/>
                  <a:gd name="T1" fmla="*/ 30 h 72"/>
                  <a:gd name="T2" fmla="*/ 66 w 90"/>
                  <a:gd name="T3" fmla="*/ 0 h 72"/>
                  <a:gd name="T4" fmla="*/ 0 w 90"/>
                  <a:gd name="T5" fmla="*/ 36 h 72"/>
                  <a:gd name="T6" fmla="*/ 24 w 90"/>
                  <a:gd name="T7" fmla="*/ 72 h 72"/>
                  <a:gd name="T8" fmla="*/ 36 w 90"/>
                  <a:gd name="T9" fmla="*/ 66 h 72"/>
                  <a:gd name="T10" fmla="*/ 18 w 90"/>
                  <a:gd name="T11" fmla="*/ 42 h 72"/>
                  <a:gd name="T12" fmla="*/ 36 w 90"/>
                  <a:gd name="T13" fmla="*/ 30 h 72"/>
                  <a:gd name="T14" fmla="*/ 54 w 90"/>
                  <a:gd name="T15" fmla="*/ 54 h 72"/>
                  <a:gd name="T16" fmla="*/ 60 w 90"/>
                  <a:gd name="T17" fmla="*/ 48 h 72"/>
                  <a:gd name="T18" fmla="*/ 48 w 90"/>
                  <a:gd name="T19" fmla="*/ 24 h 72"/>
                  <a:gd name="T20" fmla="*/ 60 w 90"/>
                  <a:gd name="T21" fmla="*/ 12 h 72"/>
                  <a:gd name="T22" fmla="*/ 78 w 90"/>
                  <a:gd name="T23" fmla="*/ 42 h 72"/>
                  <a:gd name="T24" fmla="*/ 90 w 90"/>
                  <a:gd name="T25" fmla="*/ 30 h 7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90" h="72">
                    <a:moveTo>
                      <a:pt x="90" y="30"/>
                    </a:moveTo>
                    <a:lnTo>
                      <a:pt x="66" y="0"/>
                    </a:lnTo>
                    <a:lnTo>
                      <a:pt x="0" y="36"/>
                    </a:lnTo>
                    <a:lnTo>
                      <a:pt x="24" y="72"/>
                    </a:lnTo>
                    <a:lnTo>
                      <a:pt x="36" y="66"/>
                    </a:lnTo>
                    <a:lnTo>
                      <a:pt x="18" y="42"/>
                    </a:lnTo>
                    <a:lnTo>
                      <a:pt x="36" y="30"/>
                    </a:lnTo>
                    <a:lnTo>
                      <a:pt x="54" y="54"/>
                    </a:lnTo>
                    <a:lnTo>
                      <a:pt x="60" y="48"/>
                    </a:lnTo>
                    <a:lnTo>
                      <a:pt x="48" y="24"/>
                    </a:lnTo>
                    <a:lnTo>
                      <a:pt x="60" y="12"/>
                    </a:lnTo>
                    <a:lnTo>
                      <a:pt x="78" y="42"/>
                    </a:lnTo>
                    <a:lnTo>
                      <a:pt x="90" y="30"/>
                    </a:lnTo>
                    <a:close/>
                  </a:path>
                </a:pathLst>
              </a:custGeom>
              <a:solidFill>
                <a:schemeClr val="bg2"/>
              </a:solidFill>
              <a:ln w="9525">
                <a:noFill/>
                <a:round/>
                <a:headEnd/>
                <a:tailEnd/>
              </a:ln>
            </p:spPr>
            <p:txBody>
              <a:bodyPr/>
              <a:lstStyle/>
              <a:p>
                <a:endParaRPr lang="en-US"/>
              </a:p>
            </p:txBody>
          </p:sp>
          <p:sp>
            <p:nvSpPr>
              <p:cNvPr id="1159" name="Freeform 143"/>
              <p:cNvSpPr>
                <a:spLocks/>
              </p:cNvSpPr>
              <p:nvPr userDrawn="1"/>
            </p:nvSpPr>
            <p:spPr bwMode="ltGray">
              <a:xfrm>
                <a:off x="898" y="2716"/>
                <a:ext cx="90" cy="84"/>
              </a:xfrm>
              <a:custGeom>
                <a:avLst/>
                <a:gdLst>
                  <a:gd name="T0" fmla="*/ 42 w 90"/>
                  <a:gd name="T1" fmla="*/ 60 h 84"/>
                  <a:gd name="T2" fmla="*/ 42 w 90"/>
                  <a:gd name="T3" fmla="*/ 60 h 84"/>
                  <a:gd name="T4" fmla="*/ 72 w 90"/>
                  <a:gd name="T5" fmla="*/ 12 h 84"/>
                  <a:gd name="T6" fmla="*/ 66 w 90"/>
                  <a:gd name="T7" fmla="*/ 0 h 84"/>
                  <a:gd name="T8" fmla="*/ 0 w 90"/>
                  <a:gd name="T9" fmla="*/ 42 h 84"/>
                  <a:gd name="T10" fmla="*/ 6 w 90"/>
                  <a:gd name="T11" fmla="*/ 54 h 84"/>
                  <a:gd name="T12" fmla="*/ 54 w 90"/>
                  <a:gd name="T13" fmla="*/ 24 h 84"/>
                  <a:gd name="T14" fmla="*/ 54 w 90"/>
                  <a:gd name="T15" fmla="*/ 24 h 84"/>
                  <a:gd name="T16" fmla="*/ 18 w 90"/>
                  <a:gd name="T17" fmla="*/ 72 h 84"/>
                  <a:gd name="T18" fmla="*/ 24 w 90"/>
                  <a:gd name="T19" fmla="*/ 84 h 84"/>
                  <a:gd name="T20" fmla="*/ 90 w 90"/>
                  <a:gd name="T21" fmla="*/ 42 h 84"/>
                  <a:gd name="T22" fmla="*/ 84 w 90"/>
                  <a:gd name="T23" fmla="*/ 30 h 84"/>
                  <a:gd name="T24" fmla="*/ 42 w 90"/>
                  <a:gd name="T25" fmla="*/ 60 h 84"/>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90" h="84">
                    <a:moveTo>
                      <a:pt x="42" y="60"/>
                    </a:moveTo>
                    <a:lnTo>
                      <a:pt x="42" y="60"/>
                    </a:lnTo>
                    <a:lnTo>
                      <a:pt x="72" y="12"/>
                    </a:lnTo>
                    <a:lnTo>
                      <a:pt x="66" y="0"/>
                    </a:lnTo>
                    <a:lnTo>
                      <a:pt x="0" y="42"/>
                    </a:lnTo>
                    <a:lnTo>
                      <a:pt x="6" y="54"/>
                    </a:lnTo>
                    <a:lnTo>
                      <a:pt x="54" y="24"/>
                    </a:lnTo>
                    <a:lnTo>
                      <a:pt x="18" y="72"/>
                    </a:lnTo>
                    <a:lnTo>
                      <a:pt x="24" y="84"/>
                    </a:lnTo>
                    <a:lnTo>
                      <a:pt x="90" y="42"/>
                    </a:lnTo>
                    <a:lnTo>
                      <a:pt x="84" y="30"/>
                    </a:lnTo>
                    <a:lnTo>
                      <a:pt x="42" y="60"/>
                    </a:lnTo>
                    <a:close/>
                  </a:path>
                </a:pathLst>
              </a:custGeom>
              <a:solidFill>
                <a:schemeClr val="bg2"/>
              </a:solidFill>
              <a:ln w="9525">
                <a:noFill/>
                <a:round/>
                <a:headEnd/>
                <a:tailEnd/>
              </a:ln>
            </p:spPr>
            <p:txBody>
              <a:bodyPr/>
              <a:lstStyle/>
              <a:p>
                <a:endParaRPr lang="en-US"/>
              </a:p>
            </p:txBody>
          </p:sp>
          <p:sp>
            <p:nvSpPr>
              <p:cNvPr id="1160" name="Freeform 144"/>
              <p:cNvSpPr>
                <a:spLocks/>
              </p:cNvSpPr>
              <p:nvPr userDrawn="1"/>
            </p:nvSpPr>
            <p:spPr bwMode="ltGray">
              <a:xfrm>
                <a:off x="7" y="3837"/>
                <a:ext cx="6" cy="12"/>
              </a:xfrm>
              <a:custGeom>
                <a:avLst/>
                <a:gdLst>
                  <a:gd name="T0" fmla="*/ 6 w 6"/>
                  <a:gd name="T1" fmla="*/ 0 h 12"/>
                  <a:gd name="T2" fmla="*/ 6 w 6"/>
                  <a:gd name="T3" fmla="*/ 0 h 12"/>
                  <a:gd name="T4" fmla="*/ 0 w 6"/>
                  <a:gd name="T5" fmla="*/ 0 h 12"/>
                  <a:gd name="T6" fmla="*/ 0 w 6"/>
                  <a:gd name="T7" fmla="*/ 0 h 12"/>
                  <a:gd name="T8" fmla="*/ 0 w 6"/>
                  <a:gd name="T9" fmla="*/ 12 h 12"/>
                  <a:gd name="T10" fmla="*/ 6 w 6"/>
                  <a:gd name="T11" fmla="*/ 0 h 12"/>
                  <a:gd name="T12" fmla="*/ 6 w 6"/>
                  <a:gd name="T13" fmla="*/ 0 h 1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6" h="12">
                    <a:moveTo>
                      <a:pt x="6" y="0"/>
                    </a:moveTo>
                    <a:lnTo>
                      <a:pt x="6" y="0"/>
                    </a:lnTo>
                    <a:lnTo>
                      <a:pt x="0" y="0"/>
                    </a:lnTo>
                    <a:lnTo>
                      <a:pt x="0" y="12"/>
                    </a:lnTo>
                    <a:lnTo>
                      <a:pt x="6" y="0"/>
                    </a:lnTo>
                    <a:close/>
                  </a:path>
                </a:pathLst>
              </a:custGeom>
              <a:solidFill>
                <a:schemeClr val="bg2"/>
              </a:solidFill>
              <a:ln w="9525">
                <a:noFill/>
                <a:round/>
                <a:headEnd/>
                <a:tailEnd/>
              </a:ln>
            </p:spPr>
            <p:txBody>
              <a:bodyPr/>
              <a:lstStyle/>
              <a:p>
                <a:endParaRPr lang="en-US"/>
              </a:p>
            </p:txBody>
          </p:sp>
          <p:sp>
            <p:nvSpPr>
              <p:cNvPr id="1161" name="Freeform 145"/>
              <p:cNvSpPr>
                <a:spLocks/>
              </p:cNvSpPr>
              <p:nvPr userDrawn="1"/>
            </p:nvSpPr>
            <p:spPr bwMode="ltGray">
              <a:xfrm>
                <a:off x="7" y="2555"/>
                <a:ext cx="30" cy="48"/>
              </a:xfrm>
              <a:custGeom>
                <a:avLst/>
                <a:gdLst>
                  <a:gd name="T0" fmla="*/ 18 w 30"/>
                  <a:gd name="T1" fmla="*/ 48 h 48"/>
                  <a:gd name="T2" fmla="*/ 18 w 30"/>
                  <a:gd name="T3" fmla="*/ 48 h 48"/>
                  <a:gd name="T4" fmla="*/ 30 w 30"/>
                  <a:gd name="T5" fmla="*/ 42 h 48"/>
                  <a:gd name="T6" fmla="*/ 0 w 30"/>
                  <a:gd name="T7" fmla="*/ 0 h 48"/>
                  <a:gd name="T8" fmla="*/ 0 w 30"/>
                  <a:gd name="T9" fmla="*/ 24 h 48"/>
                  <a:gd name="T10" fmla="*/ 18 w 30"/>
                  <a:gd name="T11" fmla="*/ 48 h 48"/>
                  <a:gd name="T12" fmla="*/ 18 w 30"/>
                  <a:gd name="T13" fmla="*/ 48 h 48"/>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30" h="48">
                    <a:moveTo>
                      <a:pt x="18" y="48"/>
                    </a:moveTo>
                    <a:lnTo>
                      <a:pt x="18" y="48"/>
                    </a:lnTo>
                    <a:lnTo>
                      <a:pt x="30" y="42"/>
                    </a:lnTo>
                    <a:lnTo>
                      <a:pt x="0" y="0"/>
                    </a:lnTo>
                    <a:lnTo>
                      <a:pt x="0" y="24"/>
                    </a:lnTo>
                    <a:lnTo>
                      <a:pt x="18" y="48"/>
                    </a:lnTo>
                    <a:close/>
                  </a:path>
                </a:pathLst>
              </a:custGeom>
              <a:solidFill>
                <a:schemeClr val="bg2"/>
              </a:solidFill>
              <a:ln w="9525">
                <a:noFill/>
                <a:round/>
                <a:headEnd/>
                <a:tailEnd/>
              </a:ln>
            </p:spPr>
            <p:txBody>
              <a:bodyPr/>
              <a:lstStyle/>
              <a:p>
                <a:endParaRPr lang="en-US"/>
              </a:p>
            </p:txBody>
          </p:sp>
          <p:sp>
            <p:nvSpPr>
              <p:cNvPr id="1162" name="Freeform 146"/>
              <p:cNvSpPr>
                <a:spLocks/>
              </p:cNvSpPr>
              <p:nvPr userDrawn="1"/>
            </p:nvSpPr>
            <p:spPr bwMode="ltGray">
              <a:xfrm>
                <a:off x="7" y="3843"/>
                <a:ext cx="36" cy="66"/>
              </a:xfrm>
              <a:custGeom>
                <a:avLst/>
                <a:gdLst>
                  <a:gd name="T0" fmla="*/ 36 w 36"/>
                  <a:gd name="T1" fmla="*/ 0 h 66"/>
                  <a:gd name="T2" fmla="*/ 24 w 36"/>
                  <a:gd name="T3" fmla="*/ 0 h 66"/>
                  <a:gd name="T4" fmla="*/ 24 w 36"/>
                  <a:gd name="T5" fmla="*/ 0 h 66"/>
                  <a:gd name="T6" fmla="*/ 0 w 36"/>
                  <a:gd name="T7" fmla="*/ 36 h 66"/>
                  <a:gd name="T8" fmla="*/ 0 w 36"/>
                  <a:gd name="T9" fmla="*/ 66 h 66"/>
                  <a:gd name="T10" fmla="*/ 36 w 36"/>
                  <a:gd name="T11" fmla="*/ 0 h 66"/>
                  <a:gd name="T12" fmla="*/ 36 w 36"/>
                  <a:gd name="T13" fmla="*/ 0 h 66"/>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36" h="66">
                    <a:moveTo>
                      <a:pt x="36" y="0"/>
                    </a:moveTo>
                    <a:lnTo>
                      <a:pt x="24" y="0"/>
                    </a:lnTo>
                    <a:lnTo>
                      <a:pt x="0" y="36"/>
                    </a:lnTo>
                    <a:lnTo>
                      <a:pt x="0" y="66"/>
                    </a:lnTo>
                    <a:lnTo>
                      <a:pt x="36" y="0"/>
                    </a:lnTo>
                    <a:close/>
                  </a:path>
                </a:pathLst>
              </a:custGeom>
              <a:solidFill>
                <a:schemeClr val="bg2"/>
              </a:solidFill>
              <a:ln w="9525">
                <a:noFill/>
                <a:round/>
                <a:headEnd/>
                <a:tailEnd/>
              </a:ln>
            </p:spPr>
            <p:txBody>
              <a:bodyPr/>
              <a:lstStyle/>
              <a:p>
                <a:endParaRPr lang="en-US"/>
              </a:p>
            </p:txBody>
          </p:sp>
          <p:sp>
            <p:nvSpPr>
              <p:cNvPr id="1163" name="Rectangle 147"/>
              <p:cNvSpPr>
                <a:spLocks noChangeArrowheads="1"/>
              </p:cNvSpPr>
              <p:nvPr userDrawn="1"/>
            </p:nvSpPr>
            <p:spPr bwMode="ltGray">
              <a:xfrm rot="244926">
                <a:off x="1177" y="3201"/>
                <a:ext cx="161"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smtClean="0"/>
              </a:p>
            </p:txBody>
          </p:sp>
          <p:sp>
            <p:nvSpPr>
              <p:cNvPr id="1164" name="Rectangle 148"/>
              <p:cNvSpPr>
                <a:spLocks noChangeArrowheads="1"/>
              </p:cNvSpPr>
              <p:nvPr userDrawn="1"/>
            </p:nvSpPr>
            <p:spPr bwMode="ltGray">
              <a:xfrm rot="-5598588">
                <a:off x="290" y="2386"/>
                <a:ext cx="138" cy="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endParaRPr lang="en-US" altLang="en-US" smtClean="0"/>
              </a:p>
            </p:txBody>
          </p:sp>
          <p:sp>
            <p:nvSpPr>
              <p:cNvPr id="1165" name="Freeform 149"/>
              <p:cNvSpPr>
                <a:spLocks/>
              </p:cNvSpPr>
              <p:nvPr userDrawn="1"/>
            </p:nvSpPr>
            <p:spPr bwMode="ltGray">
              <a:xfrm>
                <a:off x="139" y="3573"/>
                <a:ext cx="144" cy="154"/>
              </a:xfrm>
              <a:custGeom>
                <a:avLst/>
                <a:gdLst>
                  <a:gd name="T0" fmla="*/ 0 w 144"/>
                  <a:gd name="T1" fmla="*/ 102 h 154"/>
                  <a:gd name="T2" fmla="*/ 59 w 144"/>
                  <a:gd name="T3" fmla="*/ 154 h 154"/>
                  <a:gd name="T4" fmla="*/ 117 w 144"/>
                  <a:gd name="T5" fmla="*/ 120 h 154"/>
                  <a:gd name="T6" fmla="*/ 62 w 144"/>
                  <a:gd name="T7" fmla="*/ 55 h 154"/>
                  <a:gd name="T8" fmla="*/ 104 w 144"/>
                  <a:gd name="T9" fmla="*/ 34 h 154"/>
                  <a:gd name="T10" fmla="*/ 117 w 144"/>
                  <a:gd name="T11" fmla="*/ 53 h 154"/>
                  <a:gd name="T12" fmla="*/ 141 w 144"/>
                  <a:gd name="T13" fmla="*/ 47 h 154"/>
                  <a:gd name="T14" fmla="*/ 97 w 144"/>
                  <a:gd name="T15" fmla="*/ 2 h 154"/>
                  <a:gd name="T16" fmla="*/ 36 w 144"/>
                  <a:gd name="T17" fmla="*/ 33 h 154"/>
                  <a:gd name="T18" fmla="*/ 90 w 144"/>
                  <a:gd name="T19" fmla="*/ 107 h 154"/>
                  <a:gd name="T20" fmla="*/ 28 w 144"/>
                  <a:gd name="T21" fmla="*/ 101 h 154"/>
                  <a:gd name="T22" fmla="*/ 0 w 144"/>
                  <a:gd name="T23" fmla="*/ 102 h 154"/>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44" h="154">
                    <a:moveTo>
                      <a:pt x="0" y="102"/>
                    </a:moveTo>
                    <a:cubicBezTo>
                      <a:pt x="6" y="140"/>
                      <a:pt x="25" y="154"/>
                      <a:pt x="59" y="154"/>
                    </a:cubicBezTo>
                    <a:cubicBezTo>
                      <a:pt x="111" y="152"/>
                      <a:pt x="106" y="130"/>
                      <a:pt x="117" y="120"/>
                    </a:cubicBezTo>
                    <a:cubicBezTo>
                      <a:pt x="119" y="61"/>
                      <a:pt x="84" y="84"/>
                      <a:pt x="62" y="55"/>
                    </a:cubicBezTo>
                    <a:cubicBezTo>
                      <a:pt x="59" y="42"/>
                      <a:pt x="78" y="11"/>
                      <a:pt x="104" y="34"/>
                    </a:cubicBezTo>
                    <a:cubicBezTo>
                      <a:pt x="108" y="41"/>
                      <a:pt x="111" y="51"/>
                      <a:pt x="117" y="53"/>
                    </a:cubicBezTo>
                    <a:cubicBezTo>
                      <a:pt x="123" y="55"/>
                      <a:pt x="144" y="55"/>
                      <a:pt x="141" y="47"/>
                    </a:cubicBezTo>
                    <a:cubicBezTo>
                      <a:pt x="138" y="39"/>
                      <a:pt x="126" y="5"/>
                      <a:pt x="97" y="2"/>
                    </a:cubicBezTo>
                    <a:cubicBezTo>
                      <a:pt x="77" y="0"/>
                      <a:pt x="48" y="0"/>
                      <a:pt x="36" y="33"/>
                    </a:cubicBezTo>
                    <a:cubicBezTo>
                      <a:pt x="15" y="89"/>
                      <a:pt x="83" y="79"/>
                      <a:pt x="90" y="107"/>
                    </a:cubicBezTo>
                    <a:cubicBezTo>
                      <a:pt x="96" y="130"/>
                      <a:pt x="34" y="147"/>
                      <a:pt x="28" y="101"/>
                    </a:cubicBezTo>
                    <a:cubicBezTo>
                      <a:pt x="12" y="104"/>
                      <a:pt x="15" y="98"/>
                      <a:pt x="0" y="102"/>
                    </a:cubicBezTo>
                    <a:close/>
                  </a:path>
                </a:pathLst>
              </a:custGeom>
              <a:solidFill>
                <a:schemeClr val="bg2"/>
              </a:solidFill>
              <a:ln w="9525">
                <a:noFill/>
                <a:round/>
                <a:headEnd/>
                <a:tailEnd/>
              </a:ln>
            </p:spPr>
            <p:txBody>
              <a:bodyPr/>
              <a:lstStyle/>
              <a:p>
                <a:endParaRPr lang="en-US"/>
              </a:p>
            </p:txBody>
          </p:sp>
          <p:sp>
            <p:nvSpPr>
              <p:cNvPr id="1166" name="Freeform 150"/>
              <p:cNvSpPr>
                <a:spLocks/>
              </p:cNvSpPr>
              <p:nvPr userDrawn="1"/>
            </p:nvSpPr>
            <p:spPr bwMode="ltGray">
              <a:xfrm rot="-2857037">
                <a:off x="619" y="3550"/>
                <a:ext cx="68" cy="69"/>
              </a:xfrm>
              <a:custGeom>
                <a:avLst/>
                <a:gdLst>
                  <a:gd name="T0" fmla="*/ 0 w 144"/>
                  <a:gd name="T1" fmla="*/ 0 h 154"/>
                  <a:gd name="T2" fmla="*/ 0 w 144"/>
                  <a:gd name="T3" fmla="*/ 0 h 154"/>
                  <a:gd name="T4" fmla="*/ 0 w 144"/>
                  <a:gd name="T5" fmla="*/ 0 h 154"/>
                  <a:gd name="T6" fmla="*/ 0 w 144"/>
                  <a:gd name="T7" fmla="*/ 0 h 154"/>
                  <a:gd name="T8" fmla="*/ 0 w 144"/>
                  <a:gd name="T9" fmla="*/ 0 h 154"/>
                  <a:gd name="T10" fmla="*/ 0 w 144"/>
                  <a:gd name="T11" fmla="*/ 0 h 154"/>
                  <a:gd name="T12" fmla="*/ 0 w 144"/>
                  <a:gd name="T13" fmla="*/ 0 h 154"/>
                  <a:gd name="T14" fmla="*/ 0 w 144"/>
                  <a:gd name="T15" fmla="*/ 0 h 154"/>
                  <a:gd name="T16" fmla="*/ 0 w 144"/>
                  <a:gd name="T17" fmla="*/ 0 h 154"/>
                  <a:gd name="T18" fmla="*/ 0 w 144"/>
                  <a:gd name="T19" fmla="*/ 0 h 154"/>
                  <a:gd name="T20" fmla="*/ 0 w 144"/>
                  <a:gd name="T21" fmla="*/ 0 h 154"/>
                  <a:gd name="T22" fmla="*/ 0 w 144"/>
                  <a:gd name="T23" fmla="*/ 0 h 154"/>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44" h="154">
                    <a:moveTo>
                      <a:pt x="0" y="102"/>
                    </a:moveTo>
                    <a:cubicBezTo>
                      <a:pt x="6" y="140"/>
                      <a:pt x="25" y="154"/>
                      <a:pt x="59" y="154"/>
                    </a:cubicBezTo>
                    <a:cubicBezTo>
                      <a:pt x="111" y="152"/>
                      <a:pt x="106" y="130"/>
                      <a:pt x="117" y="120"/>
                    </a:cubicBezTo>
                    <a:cubicBezTo>
                      <a:pt x="113" y="47"/>
                      <a:pt x="84" y="84"/>
                      <a:pt x="62" y="55"/>
                    </a:cubicBezTo>
                    <a:cubicBezTo>
                      <a:pt x="59" y="42"/>
                      <a:pt x="78" y="11"/>
                      <a:pt x="104" y="34"/>
                    </a:cubicBezTo>
                    <a:cubicBezTo>
                      <a:pt x="108" y="41"/>
                      <a:pt x="111" y="51"/>
                      <a:pt x="117" y="53"/>
                    </a:cubicBezTo>
                    <a:cubicBezTo>
                      <a:pt x="123" y="55"/>
                      <a:pt x="144" y="55"/>
                      <a:pt x="141" y="47"/>
                    </a:cubicBezTo>
                    <a:cubicBezTo>
                      <a:pt x="138" y="39"/>
                      <a:pt x="126" y="5"/>
                      <a:pt x="97" y="2"/>
                    </a:cubicBezTo>
                    <a:cubicBezTo>
                      <a:pt x="77" y="0"/>
                      <a:pt x="48" y="0"/>
                      <a:pt x="36" y="33"/>
                    </a:cubicBezTo>
                    <a:cubicBezTo>
                      <a:pt x="15" y="89"/>
                      <a:pt x="83" y="79"/>
                      <a:pt x="90" y="107"/>
                    </a:cubicBezTo>
                    <a:cubicBezTo>
                      <a:pt x="96" y="130"/>
                      <a:pt x="34" y="147"/>
                      <a:pt x="28" y="101"/>
                    </a:cubicBezTo>
                    <a:cubicBezTo>
                      <a:pt x="12" y="104"/>
                      <a:pt x="15" y="98"/>
                      <a:pt x="0" y="102"/>
                    </a:cubicBezTo>
                    <a:close/>
                  </a:path>
                </a:pathLst>
              </a:custGeom>
              <a:solidFill>
                <a:schemeClr val="bg2"/>
              </a:solidFill>
              <a:ln w="9525">
                <a:noFill/>
                <a:round/>
                <a:headEnd/>
                <a:tailEnd/>
              </a:ln>
            </p:spPr>
            <p:txBody>
              <a:bodyPr/>
              <a:lstStyle/>
              <a:p>
                <a:endParaRPr lang="en-US"/>
              </a:p>
            </p:txBody>
          </p:sp>
          <p:sp>
            <p:nvSpPr>
              <p:cNvPr id="4247" name="Freeform 151"/>
              <p:cNvSpPr>
                <a:spLocks/>
              </p:cNvSpPr>
              <p:nvPr userDrawn="1"/>
            </p:nvSpPr>
            <p:spPr bwMode="ltGray">
              <a:xfrm>
                <a:off x="235" y="2503"/>
                <a:ext cx="348" cy="1272"/>
              </a:xfrm>
              <a:custGeom>
                <a:avLst/>
                <a:gdLst>
                  <a:gd name="T0" fmla="*/ 0 w 348"/>
                  <a:gd name="T1" fmla="*/ 0 h 1272"/>
                  <a:gd name="T2" fmla="*/ 287 w 348"/>
                  <a:gd name="T3" fmla="*/ 582 h 1272"/>
                  <a:gd name="T4" fmla="*/ 348 w 348"/>
                  <a:gd name="T5" fmla="*/ 1272 h 1272"/>
                  <a:gd name="T6" fmla="*/ 54 w 348"/>
                  <a:gd name="T7" fmla="*/ 676 h 1272"/>
                  <a:gd name="T8" fmla="*/ 0 w 348"/>
                  <a:gd name="T9" fmla="*/ 0 h 1272"/>
                </a:gdLst>
                <a:ahLst/>
                <a:cxnLst>
                  <a:cxn ang="0">
                    <a:pos x="T0" y="T1"/>
                  </a:cxn>
                  <a:cxn ang="0">
                    <a:pos x="T2" y="T3"/>
                  </a:cxn>
                  <a:cxn ang="0">
                    <a:pos x="T4" y="T5"/>
                  </a:cxn>
                  <a:cxn ang="0">
                    <a:pos x="T6" y="T7"/>
                  </a:cxn>
                  <a:cxn ang="0">
                    <a:pos x="T8" y="T9"/>
                  </a:cxn>
                </a:cxnLst>
                <a:rect l="0" t="0" r="r" b="b"/>
                <a:pathLst>
                  <a:path w="348" h="1272">
                    <a:moveTo>
                      <a:pt x="0" y="0"/>
                    </a:moveTo>
                    <a:lnTo>
                      <a:pt x="287" y="582"/>
                    </a:lnTo>
                    <a:lnTo>
                      <a:pt x="348" y="1272"/>
                    </a:lnTo>
                    <a:lnTo>
                      <a:pt x="54" y="676"/>
                    </a:lnTo>
                    <a:lnTo>
                      <a:pt x="0" y="0"/>
                    </a:lnTo>
                    <a:close/>
                  </a:path>
                </a:pathLst>
              </a:custGeom>
              <a:gradFill rotWithShape="0">
                <a:gsLst>
                  <a:gs pos="0">
                    <a:schemeClr val="bg2"/>
                  </a:gs>
                  <a:gs pos="100000">
                    <a:schemeClr val="bg2">
                      <a:gamma/>
                      <a:shade val="96863"/>
                      <a:invGamma/>
                    </a:schemeClr>
                  </a:gs>
                </a:gsLst>
                <a:lin ang="18900000" scaled="1"/>
              </a:gradFill>
              <a:ln>
                <a:noFill/>
              </a:ln>
              <a:effectLst/>
              <a:extLst/>
            </p:spPr>
            <p:txBody>
              <a:bodyPr/>
              <a:lstStyle/>
              <a:p>
                <a:pPr>
                  <a:defRPr/>
                </a:pPr>
                <a:endParaRPr lang="en-US">
                  <a:latin typeface="Tahoma" charset="0"/>
                </a:endParaRPr>
              </a:p>
            </p:txBody>
          </p:sp>
          <p:sp>
            <p:nvSpPr>
              <p:cNvPr id="4248" name="Oval 152"/>
              <p:cNvSpPr>
                <a:spLocks noChangeArrowheads="1"/>
              </p:cNvSpPr>
              <p:nvPr userDrawn="1"/>
            </p:nvSpPr>
            <p:spPr bwMode="ltGray">
              <a:xfrm rot="-1684349">
                <a:off x="296" y="3047"/>
                <a:ext cx="221" cy="174"/>
              </a:xfrm>
              <a:prstGeom prst="ellipse">
                <a:avLst/>
              </a:prstGeom>
              <a:gradFill rotWithShape="0">
                <a:gsLst>
                  <a:gs pos="0">
                    <a:schemeClr val="bg2">
                      <a:gamma/>
                      <a:shade val="90980"/>
                      <a:invGamma/>
                    </a:schemeClr>
                  </a:gs>
                  <a:gs pos="50000">
                    <a:schemeClr val="bg2"/>
                  </a:gs>
                  <a:gs pos="100000">
                    <a:schemeClr val="bg2">
                      <a:gamma/>
                      <a:shade val="90980"/>
                      <a:invGamma/>
                    </a:schemeClr>
                  </a:gs>
                </a:gsLst>
                <a:lin ang="18900000" scaled="1"/>
              </a:gradFill>
              <a:ln>
                <a:noFill/>
              </a:ln>
              <a:effectLst/>
              <a:extLst/>
            </p:spPr>
            <p:txBody>
              <a:bodyPr/>
              <a:lstStyle/>
              <a:p>
                <a:pPr>
                  <a:defRPr/>
                </a:pPr>
                <a:endParaRPr lang="en-US">
                  <a:latin typeface="Tahoma" charset="0"/>
                </a:endParaRPr>
              </a:p>
            </p:txBody>
          </p:sp>
        </p:grpSp>
      </p:grpSp>
      <p:sp>
        <p:nvSpPr>
          <p:cNvPr id="4249" name="Rectangle 153"/>
          <p:cNvSpPr>
            <a:spLocks noGrp="1" noRot="1" noChangeArrowheads="1"/>
          </p:cNvSpPr>
          <p:nvPr>
            <p:ph type="title"/>
          </p:nvPr>
        </p:nvSpPr>
        <p:spPr bwMode="auto">
          <a:xfrm>
            <a:off x="301625" y="228600"/>
            <a:ext cx="8540750" cy="1143000"/>
          </a:xfrm>
          <a:prstGeom prst="rect">
            <a:avLst/>
          </a:prstGeom>
          <a:noFill/>
          <a:ln>
            <a:noFill/>
          </a:ln>
          <a:effectLs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4250" name="Rectangle 154"/>
          <p:cNvSpPr>
            <a:spLocks noGrp="1" noChangeArrowheads="1"/>
          </p:cNvSpPr>
          <p:nvPr>
            <p:ph type="dt" sz="half" idx="2"/>
          </p:nvPr>
        </p:nvSpPr>
        <p:spPr bwMode="auto">
          <a:xfrm>
            <a:off x="301625" y="6245225"/>
            <a:ext cx="2289175"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eaLnBrk="1" hangingPunct="1">
              <a:defRPr sz="1000">
                <a:latin typeface="Arial" charset="0"/>
              </a:defRPr>
            </a:lvl1pPr>
          </a:lstStyle>
          <a:p>
            <a:pPr>
              <a:defRPr/>
            </a:pPr>
            <a:endParaRPr lang="en-US"/>
          </a:p>
        </p:txBody>
      </p:sp>
      <p:sp>
        <p:nvSpPr>
          <p:cNvPr id="4251" name="Rectangle 155"/>
          <p:cNvSpPr>
            <a:spLocks noGrp="1" noChangeArrowheads="1"/>
          </p:cNvSpPr>
          <p:nvPr>
            <p:ph type="ftr" sz="quarter" idx="3"/>
          </p:nvPr>
        </p:nvSpPr>
        <p:spPr bwMode="auto">
          <a:xfrm>
            <a:off x="3124200" y="6245225"/>
            <a:ext cx="2895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ctr" eaLnBrk="1" hangingPunct="1">
              <a:defRPr sz="1000">
                <a:latin typeface="Arial" charset="0"/>
              </a:defRPr>
            </a:lvl1pPr>
          </a:lstStyle>
          <a:p>
            <a:pPr>
              <a:defRPr/>
            </a:pPr>
            <a:endParaRPr lang="en-US"/>
          </a:p>
        </p:txBody>
      </p:sp>
      <p:sp>
        <p:nvSpPr>
          <p:cNvPr id="4252" name="Rectangle 156"/>
          <p:cNvSpPr>
            <a:spLocks noGrp="1" noChangeArrowheads="1"/>
          </p:cNvSpPr>
          <p:nvPr>
            <p:ph type="sldNum" sz="quarter" idx="4"/>
          </p:nvPr>
        </p:nvSpPr>
        <p:spPr bwMode="auto">
          <a:xfrm>
            <a:off x="6553200" y="6245225"/>
            <a:ext cx="2289175"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eaLnBrk="1" hangingPunct="1">
              <a:defRPr sz="1000">
                <a:latin typeface="Arial" charset="0"/>
              </a:defRPr>
            </a:lvl1pPr>
          </a:lstStyle>
          <a:p>
            <a:fld id="{7174D648-8157-4616-96E4-2A6EF93A541A}" type="slidenum">
              <a:rPr lang="en-US" altLang="en-US"/>
              <a:pPr/>
              <a:t>‹#›</a:t>
            </a:fld>
            <a:endParaRPr lang="en-US" altLang="en-US"/>
          </a:p>
        </p:txBody>
      </p:sp>
      <p:sp>
        <p:nvSpPr>
          <p:cNvPr id="4253" name="Rectangle 157"/>
          <p:cNvSpPr>
            <a:spLocks noGrp="1" noRot="1" noChangeArrowheads="1"/>
          </p:cNvSpPr>
          <p:nvPr>
            <p:ph type="body" idx="1"/>
          </p:nvPr>
        </p:nvSpPr>
        <p:spPr bwMode="auto">
          <a:xfrm>
            <a:off x="301625" y="1600200"/>
            <a:ext cx="8540750" cy="4498975"/>
          </a:xfrm>
          <a:prstGeom prst="rect">
            <a:avLst/>
          </a:prstGeom>
          <a:noFill/>
          <a:ln>
            <a:noFill/>
          </a:ln>
          <a:effectLs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dk2" tx1="lt1" bg2="dk1" tx2="lt2" accent1="accent1" accent2="accent2" accent3="accent3" accent4="accent4" accent5="accent5" accent6="accent6" hlink="hlink" folHlink="folHlink"/>
  <p:sldLayoutIdLst>
    <p:sldLayoutId id="2147483791" r:id="rId1"/>
    <p:sldLayoutId id="2147483780" r:id="rId2"/>
    <p:sldLayoutId id="2147483781" r:id="rId3"/>
    <p:sldLayoutId id="2147483782" r:id="rId4"/>
    <p:sldLayoutId id="2147483783" r:id="rId5"/>
    <p:sldLayoutId id="2147483784" r:id="rId6"/>
    <p:sldLayoutId id="2147483785" r:id="rId7"/>
    <p:sldLayoutId id="2147483786" r:id="rId8"/>
    <p:sldLayoutId id="2147483787" r:id="rId9"/>
    <p:sldLayoutId id="2147483788" r:id="rId10"/>
    <p:sldLayoutId id="2147483789" r:id="rId11"/>
    <p:sldLayoutId id="2147483790" r:id="rId12"/>
  </p:sldLayoutIdLst>
  <p:txStyles>
    <p:titleStyle>
      <a:lvl1pPr algn="ctr" rtl="0" eaLnBrk="0" fontAlgn="base" hangingPunct="0">
        <a:spcBef>
          <a:spcPct val="0"/>
        </a:spcBef>
        <a:spcAft>
          <a:spcPct val="0"/>
        </a:spcAft>
        <a:defRPr sz="4400" b="0" i="0" u="none">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Tahoma"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Tahoma"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Tahoma"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Tahoma" charset="0"/>
        </a:defRPr>
      </a:lvl9pPr>
    </p:titleStyle>
    <p:bodyStyle>
      <a:lvl1pPr marL="342900" indent="-342900" algn="l" rtl="0" eaLnBrk="0" fontAlgn="base" hangingPunct="0">
        <a:spcBef>
          <a:spcPct val="20000"/>
        </a:spcBef>
        <a:spcAft>
          <a:spcPct val="0"/>
        </a:spcAft>
        <a:buClr>
          <a:schemeClr val="hlink"/>
        </a:buClr>
        <a:buSzPct val="80000"/>
        <a:buFont typeface="Arial" charset="0"/>
        <a:buChar char="►"/>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folHlink"/>
        </a:buClr>
        <a:buFont typeface="Wingdings" pitchFamily="2" charset="2"/>
        <a:buChar char="§"/>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hlink"/>
        </a:buClr>
        <a:buSzPct val="80000"/>
        <a:buFont typeface="Arial" charset="0"/>
        <a:buChar char="►"/>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folHlink"/>
        </a:buClr>
        <a:buFont typeface="Wingdings" pitchFamily="2" charset="2"/>
        <a:buChar char="§"/>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SzPct val="80000"/>
        <a:buFont typeface="Arial" charset="0"/>
        <a:buChar char="►"/>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80000"/>
        <a:buFont typeface="Arial" charset="0"/>
        <a:buChar char="►"/>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80000"/>
        <a:buFont typeface="Arial" charset="0"/>
        <a:buChar char="►"/>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80000"/>
        <a:buFont typeface="Arial" charset="0"/>
        <a:buChar char="►"/>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80000"/>
        <a:buFont typeface="Arial" charset="0"/>
        <a:buChar char="►"/>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plewis66@illinois.edu"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www.going-to-college.org/planning/applying.html"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5" Type="http://schemas.openxmlformats.org/officeDocument/2006/relationships/hyperlink" Target="http://sat.collegeboard.com/register/for-students-with-disabilities" TargetMode="External"/><Relationship Id="rId4" Type="http://schemas.openxmlformats.org/officeDocument/2006/relationships/hyperlink" Target="http://www.act.org/aap/disab/chart.html"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apps.collegeboard.com/fincalc/ep/wizard-home.jsp"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hyperlink" Target="http://www.fastweb.com/financial-aid/articles/231-15-questions-to-ask-your-financial-aid-office" TargetMode="External"/><Relationship Id="rId5" Type="http://schemas.openxmlformats.org/officeDocument/2006/relationships/hyperlink" Target="http://www.collegeboard.com/student/pay/add-it-up/398.html" TargetMode="External"/><Relationship Id="rId4" Type="http://schemas.openxmlformats.org/officeDocument/2006/relationships/hyperlink" Target="http://www.vaview.vt.edu/resources/pdf/9-12/Financial%20Aid%20Planning%20Calendar.pdf" TargetMode="Externa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4.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3" Type="http://schemas.openxmlformats.org/officeDocument/2006/relationships/hyperlink" Target="mailto:plewis66@illinois.edu" TargetMode="External"/><Relationship Id="rId2" Type="http://schemas.openxmlformats.org/officeDocument/2006/relationships/hyperlink" Target="http://disability.illinois.edu/beckwith-residential-support-services-nugent-hall/getting-started-nugent-hall/prospective-student" TargetMode="Externa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hyperlink" Target="mailto:sheft@illinois.edu"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762000" y="0"/>
            <a:ext cx="7772400" cy="1752600"/>
          </a:xfrm>
        </p:spPr>
        <p:txBody>
          <a:bodyPr/>
          <a:lstStyle/>
          <a:p>
            <a:pPr eaLnBrk="1" hangingPunct="1">
              <a:defRPr/>
            </a:pPr>
            <a:r>
              <a:rPr lang="en-US" sz="3200" dirty="0" smtClean="0"/>
              <a:t/>
            </a:r>
            <a:br>
              <a:rPr lang="en-US" sz="3200" dirty="0" smtClean="0"/>
            </a:br>
            <a:r>
              <a:rPr lang="en-US" sz="3200" dirty="0" smtClean="0"/>
              <a:t/>
            </a:r>
            <a:br>
              <a:rPr lang="en-US" sz="3200" dirty="0" smtClean="0"/>
            </a:br>
            <a:r>
              <a:rPr lang="en-US" sz="3200" dirty="0" smtClean="0"/>
              <a:t/>
            </a:r>
            <a:br>
              <a:rPr lang="en-US" sz="3200" dirty="0" smtClean="0"/>
            </a:br>
            <a:r>
              <a:rPr lang="en-US" sz="3200" dirty="0" smtClean="0"/>
              <a:t>Transition to College for Students with Disabilities:</a:t>
            </a:r>
          </a:p>
        </p:txBody>
      </p:sp>
      <p:sp>
        <p:nvSpPr>
          <p:cNvPr id="2051" name="Rectangle 3"/>
          <p:cNvSpPr>
            <a:spLocks noGrp="1" noChangeArrowheads="1"/>
          </p:cNvSpPr>
          <p:nvPr>
            <p:ph type="subTitle" idx="1"/>
          </p:nvPr>
        </p:nvSpPr>
        <p:spPr>
          <a:xfrm>
            <a:off x="1371600" y="1676400"/>
            <a:ext cx="6400800" cy="3962400"/>
          </a:xfrm>
        </p:spPr>
        <p:txBody>
          <a:bodyPr/>
          <a:lstStyle/>
          <a:p>
            <a:pPr eaLnBrk="1" hangingPunct="1">
              <a:defRPr/>
            </a:pPr>
            <a:r>
              <a:rPr lang="en-US" dirty="0" smtClean="0"/>
              <a:t>Some things to consider</a:t>
            </a:r>
          </a:p>
        </p:txBody>
      </p:sp>
      <p:sp>
        <p:nvSpPr>
          <p:cNvPr id="5124" name="Text Box 4"/>
          <p:cNvSpPr txBox="1">
            <a:spLocks noChangeArrowheads="1"/>
          </p:cNvSpPr>
          <p:nvPr/>
        </p:nvSpPr>
        <p:spPr bwMode="auto">
          <a:xfrm>
            <a:off x="228600" y="2590800"/>
            <a:ext cx="8686800" cy="3416320"/>
          </a:xfrm>
          <a:prstGeom prst="rect">
            <a:avLst/>
          </a:prstGeom>
          <a:noFill/>
          <a:ln w="9525">
            <a:noFill/>
            <a:miter lim="800000"/>
            <a:headEnd/>
            <a:tailEnd/>
          </a:ln>
        </p:spPr>
        <p:txBody>
          <a:bodyPr wrap="square">
            <a:spAutoFit/>
          </a:bodyPr>
          <a:lstStyle/>
          <a:p>
            <a:pPr algn="ctr"/>
            <a:endParaRPr lang="en-US" altLang="en-US" dirty="0"/>
          </a:p>
          <a:p>
            <a:pPr algn="ctr"/>
            <a:r>
              <a:rPr lang="en-US" altLang="en-US" sz="2000" dirty="0"/>
              <a:t>	</a:t>
            </a:r>
            <a:r>
              <a:rPr lang="en-US" altLang="en-US" sz="2000" dirty="0" smtClean="0"/>
              <a:t>Paige Lewis, Disability Specialist </a:t>
            </a:r>
          </a:p>
          <a:p>
            <a:pPr algn="ctr"/>
            <a:r>
              <a:rPr lang="en-US" altLang="en-US" sz="2000" dirty="0" smtClean="0"/>
              <a:t>Beckwith Residential Support Services - </a:t>
            </a:r>
            <a:r>
              <a:rPr lang="en-US" altLang="en-US" sz="2000" dirty="0"/>
              <a:t>University of Illinois</a:t>
            </a:r>
          </a:p>
          <a:p>
            <a:pPr algn="ctr"/>
            <a:r>
              <a:rPr lang="en-US" altLang="en-US" sz="2000" dirty="0"/>
              <a:t>Disability Resources and Educational Services (DRES)</a:t>
            </a:r>
          </a:p>
          <a:p>
            <a:pPr algn="ctr"/>
            <a:r>
              <a:rPr lang="en-US" altLang="en-US" sz="2000" dirty="0" smtClean="0"/>
              <a:t> 207 W. Gregory Dr., </a:t>
            </a:r>
            <a:r>
              <a:rPr lang="en-US" altLang="en-US" sz="2000" dirty="0"/>
              <a:t>Champaign, IL </a:t>
            </a:r>
            <a:r>
              <a:rPr lang="en-US" altLang="en-US" sz="2000" dirty="0" smtClean="0"/>
              <a:t>61820</a:t>
            </a:r>
          </a:p>
          <a:p>
            <a:pPr algn="ctr"/>
            <a:r>
              <a:rPr lang="en-US" altLang="en-US" sz="2000" dirty="0" smtClean="0">
                <a:hlinkClick r:id="rId3"/>
              </a:rPr>
              <a:t>plewis66@illinois.edu</a:t>
            </a:r>
            <a:r>
              <a:rPr lang="en-US" altLang="en-US" sz="2000" dirty="0" smtClean="0"/>
              <a:t>  </a:t>
            </a:r>
          </a:p>
          <a:p>
            <a:pPr algn="ctr"/>
            <a:endParaRPr lang="en-US" altLang="en-US" sz="2000" dirty="0"/>
          </a:p>
          <a:p>
            <a:pPr algn="ctr"/>
            <a:r>
              <a:rPr lang="en-US" altLang="en-US" sz="2000" dirty="0"/>
              <a:t>http://disability.illinois.edu/beckwith-residential-support-services-nugent-hall/getting-started-nugent-hall/beckwith-residential</a:t>
            </a:r>
          </a:p>
          <a:p>
            <a:pPr algn="ctr"/>
            <a:endParaRPr lang="en-US" altLang="en-US" sz="2000" dirty="0"/>
          </a:p>
          <a:p>
            <a:pPr algn="ctr"/>
            <a:endParaRPr lang="en-US" alt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842126076"/>
              </p:ext>
            </p:extLst>
          </p:nvPr>
        </p:nvGraphicFramePr>
        <p:xfrm>
          <a:off x="1" y="-2"/>
          <a:ext cx="4495802" cy="6858002"/>
        </p:xfrm>
        <a:graphic>
          <a:graphicData uri="http://schemas.openxmlformats.org/drawingml/2006/table">
            <a:tbl>
              <a:tblPr>
                <a:tableStyleId>{5C22544A-7EE6-4342-B048-85BDC9FD1C3A}</a:tableStyleId>
              </a:tblPr>
              <a:tblGrid>
                <a:gridCol w="674370">
                  <a:extLst>
                    <a:ext uri="{9D8B030D-6E8A-4147-A177-3AD203B41FA5}">
                      <a16:colId xmlns:a16="http://schemas.microsoft.com/office/drawing/2014/main" val="20000"/>
                    </a:ext>
                  </a:extLst>
                </a:gridCol>
                <a:gridCol w="749300">
                  <a:extLst>
                    <a:ext uri="{9D8B030D-6E8A-4147-A177-3AD203B41FA5}">
                      <a16:colId xmlns:a16="http://schemas.microsoft.com/office/drawing/2014/main" val="20001"/>
                    </a:ext>
                  </a:extLst>
                </a:gridCol>
                <a:gridCol w="772738">
                  <a:extLst>
                    <a:ext uri="{9D8B030D-6E8A-4147-A177-3AD203B41FA5}">
                      <a16:colId xmlns:a16="http://schemas.microsoft.com/office/drawing/2014/main" val="20002"/>
                    </a:ext>
                  </a:extLst>
                </a:gridCol>
                <a:gridCol w="709610">
                  <a:extLst>
                    <a:ext uri="{9D8B030D-6E8A-4147-A177-3AD203B41FA5}">
                      <a16:colId xmlns:a16="http://schemas.microsoft.com/office/drawing/2014/main" val="20003"/>
                    </a:ext>
                  </a:extLst>
                </a:gridCol>
                <a:gridCol w="791674">
                  <a:extLst>
                    <a:ext uri="{9D8B030D-6E8A-4147-A177-3AD203B41FA5}">
                      <a16:colId xmlns:a16="http://schemas.microsoft.com/office/drawing/2014/main" val="20004"/>
                    </a:ext>
                  </a:extLst>
                </a:gridCol>
                <a:gridCol w="798110">
                  <a:extLst>
                    <a:ext uri="{9D8B030D-6E8A-4147-A177-3AD203B41FA5}">
                      <a16:colId xmlns:a16="http://schemas.microsoft.com/office/drawing/2014/main" val="20005"/>
                    </a:ext>
                  </a:extLst>
                </a:gridCol>
              </a:tblGrid>
              <a:tr h="306717">
                <a:tc gridSpan="6">
                  <a:txBody>
                    <a:bodyPr/>
                    <a:lstStyle/>
                    <a:p>
                      <a:pPr algn="ctr" fontAlgn="b"/>
                      <a:r>
                        <a:rPr lang="en-US" sz="1600" u="none" strike="noStrike" dirty="0">
                          <a:effectLst/>
                        </a:rPr>
                        <a:t> </a:t>
                      </a:r>
                      <a:r>
                        <a:rPr lang="en-US" sz="1600" u="none" strike="noStrike" dirty="0" smtClean="0">
                          <a:effectLst>
                            <a:outerShdw blurRad="38100" dist="38100" dir="2700000" algn="tl">
                              <a:srgbClr val="000000">
                                <a:alpha val="43137"/>
                              </a:srgbClr>
                            </a:outerShdw>
                          </a:effectLst>
                        </a:rPr>
                        <a:t>Transition</a:t>
                      </a:r>
                      <a:r>
                        <a:rPr lang="en-US" sz="1600" b="0" i="0" u="none" strike="noStrike" baseline="0" dirty="0" smtClean="0">
                          <a:effectLst>
                            <a:outerShdw blurRad="38100" dist="38100" dir="2700000" algn="tl">
                              <a:srgbClr val="000000">
                                <a:alpha val="43137"/>
                              </a:srgbClr>
                            </a:outerShdw>
                          </a:effectLst>
                          <a:latin typeface="Arial"/>
                        </a:rPr>
                        <a:t> </a:t>
                      </a:r>
                      <a:r>
                        <a:rPr lang="en-US" sz="1600" u="none" strike="noStrike" dirty="0" smtClean="0">
                          <a:effectLst>
                            <a:outerShdw blurRad="38100" dist="38100" dir="2700000" algn="tl">
                              <a:srgbClr val="000000">
                                <a:alpha val="43137"/>
                              </a:srgbClr>
                            </a:outerShdw>
                          </a:effectLst>
                        </a:rPr>
                        <a:t>Guide for Students and Families</a:t>
                      </a:r>
                      <a:endParaRPr lang="en-US" sz="1600" b="1" i="0" u="none" strike="noStrike" dirty="0" smtClean="0">
                        <a:effectLst>
                          <a:outerShdw blurRad="38100" dist="38100" dir="2700000" algn="tl">
                            <a:srgbClr val="000000">
                              <a:alpha val="43137"/>
                            </a:srgbClr>
                          </a:outerShdw>
                        </a:effectLst>
                        <a:latin typeface="Times New Roman"/>
                      </a:endParaRPr>
                    </a:p>
                  </a:txBody>
                  <a:tcPr marL="4035" marR="4035" marT="4035" marB="0" anchor="b"/>
                </a:tc>
                <a:tc hMerge="1">
                  <a:txBody>
                    <a:bodyPr/>
                    <a:lstStyle/>
                    <a:p>
                      <a:pPr algn="l" fontAlgn="b"/>
                      <a:endParaRPr lang="en-US" sz="1600" b="0" i="0" u="none" strike="noStrike" dirty="0">
                        <a:effectLst/>
                        <a:latin typeface="Arial"/>
                      </a:endParaRPr>
                    </a:p>
                  </a:txBody>
                  <a:tcPr marL="4035" marR="4035" marT="4035" marB="0" anchor="b"/>
                </a:tc>
                <a:tc hMerge="1">
                  <a:txBody>
                    <a:bodyPr/>
                    <a:lstStyle/>
                    <a:p>
                      <a:pPr algn="l" fontAlgn="b"/>
                      <a:endParaRPr lang="en-US" sz="1600" b="1" i="0" u="none" strike="noStrike" dirty="0">
                        <a:effectLst/>
                        <a:latin typeface="Times New Roman"/>
                      </a:endParaRPr>
                    </a:p>
                  </a:txBody>
                  <a:tcPr marL="4035" marR="4035" marT="4035" marB="0" anchor="b"/>
                </a:tc>
                <a:tc hMerge="1">
                  <a:txBody>
                    <a:bodyPr/>
                    <a:lstStyle/>
                    <a:p>
                      <a:endParaRPr lang="en-US"/>
                    </a:p>
                  </a:txBody>
                  <a:tcPr/>
                </a:tc>
                <a:tc hMerge="1">
                  <a:txBody>
                    <a:bodyPr/>
                    <a:lstStyle/>
                    <a:p>
                      <a:endParaRPr lang="en-US"/>
                    </a:p>
                  </a:txBody>
                  <a:tcPr/>
                </a:tc>
                <a:tc hMerge="1">
                  <a:txBody>
                    <a:bodyPr/>
                    <a:lstStyle/>
                    <a:p>
                      <a:pPr marL="0" marR="0" indent="0" algn="l" defTabSz="914400" rtl="0" eaLnBrk="1" fontAlgn="b" latinLnBrk="0" hangingPunct="1">
                        <a:lnSpc>
                          <a:spcPct val="100000"/>
                        </a:lnSpc>
                        <a:spcBef>
                          <a:spcPts val="0"/>
                        </a:spcBef>
                        <a:spcAft>
                          <a:spcPts val="0"/>
                        </a:spcAft>
                        <a:buClrTx/>
                        <a:buSzTx/>
                        <a:buFontTx/>
                        <a:buNone/>
                        <a:tabLst/>
                        <a:defRPr/>
                      </a:pPr>
                      <a:endParaRPr lang="en-US" sz="1600" b="1" i="0" u="none" strike="noStrike" dirty="0" smtClean="0">
                        <a:effectLst/>
                        <a:latin typeface="Times New Roman"/>
                      </a:endParaRPr>
                    </a:p>
                  </a:txBody>
                  <a:tcPr marL="4035" marR="4035" marT="4035" marB="0" anchor="b"/>
                </a:tc>
                <a:extLst>
                  <a:ext uri="{0D108BD9-81ED-4DB2-BD59-A6C34878D82A}">
                    <a16:rowId xmlns:a16="http://schemas.microsoft.com/office/drawing/2014/main" val="10000"/>
                  </a:ext>
                </a:extLst>
              </a:tr>
              <a:tr h="306715">
                <a:tc>
                  <a:txBody>
                    <a:bodyPr/>
                    <a:lstStyle/>
                    <a:p>
                      <a:pPr algn="l" fontAlgn="b"/>
                      <a:r>
                        <a:rPr lang="en-US" sz="500" u="none" strike="noStrike" dirty="0">
                          <a:effectLst/>
                        </a:rPr>
                        <a:t> </a:t>
                      </a:r>
                      <a:endParaRPr lang="en-US" sz="500" b="0" i="0" u="none" strike="noStrike" dirty="0">
                        <a:effectLst/>
                        <a:latin typeface="Arial"/>
                      </a:endParaRPr>
                    </a:p>
                  </a:txBody>
                  <a:tcPr marL="4035" marR="4035" marT="4035" marB="0" anchor="b"/>
                </a:tc>
                <a:tc>
                  <a:txBody>
                    <a:bodyPr/>
                    <a:lstStyle/>
                    <a:p>
                      <a:pPr algn="ctr" fontAlgn="b"/>
                      <a:r>
                        <a:rPr lang="en-US" sz="900" b="1" u="none" strike="noStrike" dirty="0">
                          <a:effectLst/>
                        </a:rPr>
                        <a:t>Middle School</a:t>
                      </a:r>
                      <a:endParaRPr lang="en-US" sz="900" b="1" i="0" u="none" strike="noStrike" dirty="0">
                        <a:effectLst/>
                        <a:latin typeface="Times New Roman"/>
                      </a:endParaRPr>
                    </a:p>
                  </a:txBody>
                  <a:tcPr marL="4035" marR="4035" marT="4035" marB="0" anchor="b"/>
                </a:tc>
                <a:tc>
                  <a:txBody>
                    <a:bodyPr/>
                    <a:lstStyle/>
                    <a:p>
                      <a:pPr algn="ctr" fontAlgn="b"/>
                      <a:r>
                        <a:rPr lang="en-US" sz="900" b="1" u="none" strike="noStrike" dirty="0">
                          <a:effectLst/>
                        </a:rPr>
                        <a:t>Freshman</a:t>
                      </a:r>
                      <a:endParaRPr lang="en-US" sz="900" b="1" i="0" u="none" strike="noStrike" dirty="0">
                        <a:effectLst/>
                        <a:latin typeface="Times New Roman"/>
                      </a:endParaRPr>
                    </a:p>
                  </a:txBody>
                  <a:tcPr marL="4035" marR="4035" marT="4035" marB="0" anchor="b"/>
                </a:tc>
                <a:tc>
                  <a:txBody>
                    <a:bodyPr/>
                    <a:lstStyle/>
                    <a:p>
                      <a:pPr algn="ctr" fontAlgn="b"/>
                      <a:r>
                        <a:rPr lang="en-US" sz="900" b="1" u="none" strike="noStrike" dirty="0">
                          <a:effectLst/>
                        </a:rPr>
                        <a:t>Sophomore</a:t>
                      </a:r>
                      <a:endParaRPr lang="en-US" sz="900" b="1" i="0" u="none" strike="noStrike" dirty="0">
                        <a:effectLst/>
                        <a:latin typeface="Times New Roman"/>
                      </a:endParaRPr>
                    </a:p>
                  </a:txBody>
                  <a:tcPr marL="4035" marR="4035" marT="4035" marB="0" anchor="b"/>
                </a:tc>
                <a:tc>
                  <a:txBody>
                    <a:bodyPr/>
                    <a:lstStyle/>
                    <a:p>
                      <a:pPr algn="ctr" fontAlgn="b"/>
                      <a:r>
                        <a:rPr lang="en-US" sz="900" b="1" u="none" strike="noStrike" dirty="0">
                          <a:effectLst/>
                        </a:rPr>
                        <a:t>Junior</a:t>
                      </a:r>
                      <a:endParaRPr lang="en-US" sz="900" b="1" i="0" u="none" strike="noStrike" dirty="0">
                        <a:effectLst/>
                        <a:latin typeface="Times New Roman"/>
                      </a:endParaRPr>
                    </a:p>
                  </a:txBody>
                  <a:tcPr marL="4035" marR="4035" marT="4035" marB="0" anchor="b"/>
                </a:tc>
                <a:tc>
                  <a:txBody>
                    <a:bodyPr/>
                    <a:lstStyle/>
                    <a:p>
                      <a:pPr algn="ctr" fontAlgn="b"/>
                      <a:r>
                        <a:rPr lang="en-US" sz="900" b="1" u="none" strike="noStrike" dirty="0">
                          <a:effectLst/>
                        </a:rPr>
                        <a:t>Senior</a:t>
                      </a:r>
                      <a:endParaRPr lang="en-US" sz="900" b="1" i="0" u="none" strike="noStrike" dirty="0">
                        <a:effectLst/>
                        <a:latin typeface="Times New Roman"/>
                      </a:endParaRPr>
                    </a:p>
                  </a:txBody>
                  <a:tcPr marL="4035" marR="4035" marT="4035" marB="0" anchor="b"/>
                </a:tc>
                <a:extLst>
                  <a:ext uri="{0D108BD9-81ED-4DB2-BD59-A6C34878D82A}">
                    <a16:rowId xmlns:a16="http://schemas.microsoft.com/office/drawing/2014/main" val="10001"/>
                  </a:ext>
                </a:extLst>
              </a:tr>
              <a:tr h="3788034">
                <a:tc>
                  <a:txBody>
                    <a:bodyPr/>
                    <a:lstStyle/>
                    <a:p>
                      <a:pPr algn="ctr" fontAlgn="ctr"/>
                      <a:r>
                        <a:rPr lang="en-US" sz="1050" u="none" strike="noStrike" dirty="0">
                          <a:effectLst/>
                        </a:rPr>
                        <a:t>PA s</a:t>
                      </a:r>
                      <a:endParaRPr lang="en-US" sz="1050" b="1" i="0" u="none" strike="noStrike" dirty="0">
                        <a:effectLst/>
                        <a:latin typeface="Times New Roman"/>
                      </a:endParaRPr>
                    </a:p>
                  </a:txBody>
                  <a:tcPr marL="4035" marR="4035" marT="4035" marB="0" anchor="ctr"/>
                </a:tc>
                <a:tc>
                  <a:txBody>
                    <a:bodyPr/>
                    <a:lstStyle/>
                    <a:p>
                      <a:pPr algn="l" fontAlgn="ctr"/>
                      <a:r>
                        <a:rPr lang="en-US" sz="900" u="none" strike="noStrike" dirty="0">
                          <a:effectLst/>
                        </a:rPr>
                        <a:t>• Begin paying attention to ways you need </a:t>
                      </a:r>
                      <a:r>
                        <a:rPr lang="en-US" sz="900" u="none" strike="noStrike" dirty="0" smtClean="0">
                          <a:effectLst/>
                        </a:rPr>
                        <a:t>to be helped at home and at school.</a:t>
                      </a:r>
                    </a:p>
                    <a:p>
                      <a:pPr algn="l" fontAlgn="ctr"/>
                      <a:r>
                        <a:rPr lang="en-US" sz="900" u="none" strike="noStrike" dirty="0" smtClean="0">
                          <a:effectLst/>
                        </a:rPr>
                        <a:t>• Do</a:t>
                      </a:r>
                      <a:r>
                        <a:rPr lang="en-US" sz="900" u="none" strike="noStrike" baseline="0" dirty="0" smtClean="0">
                          <a:effectLst/>
                        </a:rPr>
                        <a:t> </a:t>
                      </a:r>
                      <a:r>
                        <a:rPr lang="en-US" sz="900" u="none" strike="noStrike" dirty="0" smtClean="0">
                          <a:effectLst/>
                        </a:rPr>
                        <a:t>as much as you can</a:t>
                      </a:r>
                      <a:r>
                        <a:rPr lang="en-US" sz="900" u="none" strike="noStrike" baseline="0" dirty="0" smtClean="0">
                          <a:effectLst/>
                        </a:rPr>
                        <a:t> for yourself when possible. </a:t>
                      </a:r>
                    </a:p>
                    <a:p>
                      <a:pPr algn="l" fontAlgn="ctr"/>
                      <a:r>
                        <a:rPr lang="en-US" sz="900" u="none" strike="noStrike" dirty="0" smtClean="0">
                          <a:effectLst/>
                        </a:rPr>
                        <a:t>• Get</a:t>
                      </a:r>
                      <a:r>
                        <a:rPr lang="en-US" sz="900" u="none" strike="noStrike" baseline="0" dirty="0" smtClean="0">
                          <a:effectLst/>
                        </a:rPr>
                        <a:t> in the habit of directing how you are being helped.</a:t>
                      </a:r>
                      <a:endParaRPr lang="en-US" sz="900" b="0" i="0" u="none" strike="noStrike" dirty="0">
                        <a:effectLst/>
                        <a:latin typeface="Times New Roman"/>
                      </a:endParaRPr>
                    </a:p>
                  </a:txBody>
                  <a:tcPr marL="4035" marR="4035" marT="4035" marB="0" anchor="ctr"/>
                </a:tc>
                <a:tc>
                  <a:txBody>
                    <a:bodyPr/>
                    <a:lstStyle/>
                    <a:p>
                      <a:pPr algn="l" fontAlgn="ctr"/>
                      <a:r>
                        <a:rPr lang="en-US" sz="900" u="none" strike="noStrike" dirty="0">
                          <a:effectLst/>
                        </a:rPr>
                        <a:t>• </a:t>
                      </a:r>
                      <a:r>
                        <a:rPr lang="en-US" sz="900" u="none" strike="noStrike" dirty="0" smtClean="0">
                          <a:effectLst/>
                        </a:rPr>
                        <a:t>Include in IEP/504 option</a:t>
                      </a:r>
                      <a:r>
                        <a:rPr lang="en-US" sz="900" u="none" strike="noStrike" baseline="0" dirty="0" smtClean="0">
                          <a:effectLst/>
                        </a:rPr>
                        <a:t> </a:t>
                      </a:r>
                      <a:r>
                        <a:rPr lang="en-US" sz="900" u="none" strike="noStrike" dirty="0" smtClean="0">
                          <a:effectLst/>
                        </a:rPr>
                        <a:t> for</a:t>
                      </a:r>
                      <a:r>
                        <a:rPr lang="en-US" sz="900" u="none" strike="noStrike" baseline="0" dirty="0" smtClean="0">
                          <a:effectLst/>
                        </a:rPr>
                        <a:t> limiting </a:t>
                      </a:r>
                      <a:r>
                        <a:rPr lang="en-US" sz="900" u="none" strike="noStrike" dirty="0" smtClean="0">
                          <a:effectLst/>
                        </a:rPr>
                        <a:t>role </a:t>
                      </a:r>
                      <a:r>
                        <a:rPr lang="en-US" sz="900" u="none" strike="noStrike" dirty="0">
                          <a:effectLst/>
                        </a:rPr>
                        <a:t>of 1:1 </a:t>
                      </a:r>
                      <a:r>
                        <a:rPr lang="en-US" sz="900" u="none" strike="noStrike" dirty="0" smtClean="0">
                          <a:effectLst/>
                        </a:rPr>
                        <a:t>aide.</a:t>
                      </a:r>
                    </a:p>
                    <a:p>
                      <a:pPr algn="l" fontAlgn="ctr"/>
                      <a:r>
                        <a:rPr lang="en-US" sz="900" u="none" strike="noStrike" dirty="0" smtClean="0">
                          <a:effectLst/>
                        </a:rPr>
                        <a:t>• Develop</a:t>
                      </a:r>
                      <a:r>
                        <a:rPr lang="en-US" sz="900" u="none" strike="noStrike" baseline="0" dirty="0" smtClean="0">
                          <a:effectLst/>
                        </a:rPr>
                        <a:t> plan and </a:t>
                      </a:r>
                      <a:r>
                        <a:rPr lang="en-US" sz="900" u="none" strike="noStrike" dirty="0" smtClean="0">
                          <a:effectLst/>
                        </a:rPr>
                        <a:t>actively </a:t>
                      </a:r>
                      <a:r>
                        <a:rPr lang="en-US" sz="900" u="none" strike="noStrike" dirty="0">
                          <a:effectLst/>
                        </a:rPr>
                        <a:t>work on skills to achieve that goal daily. </a:t>
                      </a:r>
                      <a:endParaRPr lang="en-US" sz="900" u="none" strike="noStrike" dirty="0" smtClean="0">
                        <a:effectLst/>
                      </a:endParaRPr>
                    </a:p>
                    <a:p>
                      <a:pPr algn="l" fontAlgn="ctr"/>
                      <a:r>
                        <a:rPr lang="en-US" sz="900" u="none" strike="noStrike" dirty="0" smtClean="0">
                          <a:effectLst/>
                        </a:rPr>
                        <a:t>• Get used to asking a friend</a:t>
                      </a:r>
                      <a:r>
                        <a:rPr lang="en-US" sz="900" u="none" strike="noStrike" baseline="0" dirty="0" smtClean="0">
                          <a:effectLst/>
                        </a:rPr>
                        <a:t> to help with easy tasks.</a:t>
                      </a:r>
                      <a:endParaRPr lang="en-US" sz="900" b="0" i="0" u="none" strike="noStrike" dirty="0">
                        <a:effectLst/>
                        <a:latin typeface="Times New Roman"/>
                      </a:endParaRPr>
                    </a:p>
                  </a:txBody>
                  <a:tcPr marL="4035" marR="4035" marT="4035" marB="0" anchor="ctr"/>
                </a:tc>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n-US" sz="900" u="none" strike="noStrike" dirty="0" smtClean="0">
                          <a:effectLst/>
                        </a:rPr>
                        <a:t>• Continue improving skills from Freshman year.</a:t>
                      </a:r>
                    </a:p>
                    <a:p>
                      <a:pPr algn="l" fontAlgn="ctr"/>
                      <a:r>
                        <a:rPr lang="en-US" sz="900" u="none" strike="noStrike" dirty="0" smtClean="0">
                          <a:effectLst/>
                        </a:rPr>
                        <a:t>• Utilize 1:1 aide less than last year.                    • Take more active role in discussion of ADL needs and how they are done at home.  </a:t>
                      </a:r>
                      <a:endParaRPr lang="en-US" sz="900" b="0" i="0" u="none" strike="noStrike" dirty="0">
                        <a:effectLst/>
                        <a:latin typeface="Times New Roman"/>
                      </a:endParaRPr>
                    </a:p>
                  </a:txBody>
                  <a:tcPr marL="4035" marR="4035" marT="4035" marB="0" anchor="ctr"/>
                </a:tc>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n-US" sz="900" u="none" strike="noStrike" dirty="0" smtClean="0">
                          <a:effectLst/>
                        </a:rPr>
                        <a:t>• Continue improving skills from Sophomore year.</a:t>
                      </a:r>
                    </a:p>
                    <a:p>
                      <a:pPr algn="l" fontAlgn="ctr"/>
                      <a:r>
                        <a:rPr lang="en-US" sz="900" u="none" strike="noStrike" dirty="0" smtClean="0">
                          <a:effectLst/>
                        </a:rPr>
                        <a:t>• Consider how  </a:t>
                      </a:r>
                      <a:r>
                        <a:rPr lang="en-US" sz="900" u="none" strike="noStrike" dirty="0">
                          <a:effectLst/>
                        </a:rPr>
                        <a:t>personal and academic </a:t>
                      </a:r>
                      <a:r>
                        <a:rPr lang="en-US" sz="900" u="none" strike="noStrike" dirty="0" smtClean="0">
                          <a:effectLst/>
                        </a:rPr>
                        <a:t>support will change after high school.                          </a:t>
                      </a:r>
                      <a:r>
                        <a:rPr lang="en-US" sz="900" u="none" strike="noStrike" dirty="0">
                          <a:effectLst/>
                        </a:rPr>
                        <a:t>• Utilize 1:1 aide less than last year.                  • Get used to directing </a:t>
                      </a:r>
                      <a:r>
                        <a:rPr lang="en-US" sz="900" u="none" strike="noStrike" dirty="0" smtClean="0">
                          <a:effectLst/>
                        </a:rPr>
                        <a:t>all of your support  at </a:t>
                      </a:r>
                      <a:r>
                        <a:rPr lang="en-US" sz="900" u="none" strike="noStrike" dirty="0">
                          <a:effectLst/>
                        </a:rPr>
                        <a:t>home and </a:t>
                      </a:r>
                      <a:r>
                        <a:rPr lang="en-US" sz="900" u="none" strike="noStrike" dirty="0" smtClean="0">
                          <a:effectLst/>
                        </a:rPr>
                        <a:t> at </a:t>
                      </a:r>
                      <a:r>
                        <a:rPr lang="en-US" sz="900" u="none" strike="noStrike" dirty="0">
                          <a:effectLst/>
                        </a:rPr>
                        <a:t>school.                          • Student </a:t>
                      </a:r>
                      <a:r>
                        <a:rPr lang="en-US" sz="900" u="none" strike="noStrike" dirty="0" smtClean="0">
                          <a:effectLst/>
                        </a:rPr>
                        <a:t> takes </a:t>
                      </a:r>
                      <a:r>
                        <a:rPr lang="en-US" sz="900" u="none" strike="noStrike" dirty="0">
                          <a:effectLst/>
                        </a:rPr>
                        <a:t>primary role training </a:t>
                      </a:r>
                      <a:r>
                        <a:rPr lang="en-US" sz="900" u="none" strike="noStrike" dirty="0" smtClean="0">
                          <a:effectLst/>
                        </a:rPr>
                        <a:t>1:1 aide and other staff at </a:t>
                      </a:r>
                      <a:r>
                        <a:rPr lang="en-US" sz="900" u="none" strike="noStrike" dirty="0">
                          <a:effectLst/>
                        </a:rPr>
                        <a:t>school.</a:t>
                      </a:r>
                      <a:endParaRPr lang="en-US" sz="900" b="0" i="0" u="none" strike="noStrike" dirty="0">
                        <a:effectLst/>
                        <a:latin typeface="Times New Roman"/>
                      </a:endParaRPr>
                    </a:p>
                  </a:txBody>
                  <a:tcPr marL="4035" marR="4035" marT="4035" marB="0" anchor="ctr"/>
                </a:tc>
                <a:tc>
                  <a:txBody>
                    <a:bodyPr/>
                    <a:lstStyle/>
                    <a:p>
                      <a:pPr algn="l" fontAlgn="t"/>
                      <a:r>
                        <a:rPr lang="en-US" sz="900" u="none" strike="noStrike" dirty="0">
                          <a:effectLst/>
                        </a:rPr>
                        <a:t>• Ask yourself the following questions:                                  • What are my care needs?                             • When do I need help? Night? Day? Morning? 24/7?                                       • How many people </a:t>
                      </a:r>
                      <a:r>
                        <a:rPr lang="en-US" sz="900" u="none" strike="noStrike" dirty="0" smtClean="0">
                          <a:effectLst/>
                        </a:rPr>
                        <a:t>cover </a:t>
                      </a:r>
                      <a:r>
                        <a:rPr lang="en-US" sz="900" u="none" strike="noStrike" dirty="0">
                          <a:effectLst/>
                        </a:rPr>
                        <a:t>my needs?            </a:t>
                      </a:r>
                      <a:endParaRPr lang="en-US" sz="900" u="none" strike="noStrike" dirty="0" smtClean="0">
                        <a:effectLst/>
                      </a:endParaRPr>
                    </a:p>
                    <a:p>
                      <a:pPr algn="l" fontAlgn="t"/>
                      <a:r>
                        <a:rPr lang="en-US" sz="900" u="none" strike="noStrike" dirty="0" smtClean="0">
                          <a:effectLst/>
                        </a:rPr>
                        <a:t>• When hiring, consider</a:t>
                      </a:r>
                      <a:r>
                        <a:rPr lang="en-US" sz="900" u="none" strike="noStrike" baseline="0" dirty="0" smtClean="0">
                          <a:effectLst/>
                        </a:rPr>
                        <a:t> w</a:t>
                      </a:r>
                      <a:r>
                        <a:rPr lang="en-US" sz="900" u="none" strike="noStrike" dirty="0" smtClean="0">
                          <a:effectLst/>
                        </a:rPr>
                        <a:t>hat your PA expectations might be?                       </a:t>
                      </a:r>
                      <a:r>
                        <a:rPr lang="en-US" sz="900" u="none" strike="noStrike" dirty="0">
                          <a:effectLst/>
                        </a:rPr>
                        <a:t>• Is gender a consideration?                        • What personal qualities do I want my </a:t>
                      </a:r>
                      <a:r>
                        <a:rPr lang="en-US" sz="900" u="none" strike="noStrike" dirty="0" smtClean="0">
                          <a:effectLst/>
                        </a:rPr>
                        <a:t>PAs </a:t>
                      </a:r>
                      <a:r>
                        <a:rPr lang="en-US" sz="900" u="none" strike="noStrike" dirty="0">
                          <a:effectLst/>
                        </a:rPr>
                        <a:t>to have?        </a:t>
                      </a:r>
                      <a:r>
                        <a:rPr lang="en-US" sz="900" u="none" strike="noStrike" baseline="0" dirty="0" smtClean="0">
                          <a:effectLst/>
                        </a:rPr>
                        <a:t>     </a:t>
                      </a:r>
                    </a:p>
                    <a:p>
                      <a:pPr algn="l" fontAlgn="t"/>
                      <a:r>
                        <a:rPr lang="en-US" sz="900" u="none" strike="noStrike" dirty="0" smtClean="0">
                          <a:effectLst/>
                        </a:rPr>
                        <a:t>• </a:t>
                      </a:r>
                      <a:r>
                        <a:rPr lang="en-US" sz="900" u="none" strike="noStrike" dirty="0">
                          <a:effectLst/>
                        </a:rPr>
                        <a:t>Try </a:t>
                      </a:r>
                      <a:r>
                        <a:rPr lang="en-US" sz="900" u="none" strike="noStrike" dirty="0" smtClean="0">
                          <a:effectLst/>
                        </a:rPr>
                        <a:t>to only</a:t>
                      </a:r>
                      <a:r>
                        <a:rPr lang="en-US" sz="900" u="none" strike="noStrike" baseline="0" dirty="0" smtClean="0">
                          <a:effectLst/>
                        </a:rPr>
                        <a:t> </a:t>
                      </a:r>
                      <a:r>
                        <a:rPr lang="en-US" sz="900" u="none" strike="noStrike" dirty="0" smtClean="0">
                          <a:effectLst/>
                        </a:rPr>
                        <a:t> </a:t>
                      </a:r>
                      <a:r>
                        <a:rPr lang="en-US" sz="900" u="none" strike="noStrike" dirty="0">
                          <a:effectLst/>
                        </a:rPr>
                        <a:t>use 1:1 aide </a:t>
                      </a:r>
                      <a:r>
                        <a:rPr lang="en-US" sz="900" u="none" strike="noStrike" dirty="0" smtClean="0">
                          <a:effectLst/>
                        </a:rPr>
                        <a:t> for toileting this year.                  </a:t>
                      </a:r>
                      <a:endParaRPr lang="en-US" sz="900" b="0" i="0" u="none" strike="noStrike" dirty="0">
                        <a:effectLst/>
                        <a:latin typeface="Times New Roman"/>
                      </a:endParaRPr>
                    </a:p>
                  </a:txBody>
                  <a:tcPr marL="4035" marR="4035" marT="4035" marB="0"/>
                </a:tc>
                <a:extLst>
                  <a:ext uri="{0D108BD9-81ED-4DB2-BD59-A6C34878D82A}">
                    <a16:rowId xmlns:a16="http://schemas.microsoft.com/office/drawing/2014/main" val="10002"/>
                  </a:ext>
                </a:extLst>
              </a:tr>
              <a:tr h="2400055">
                <a:tc>
                  <a:txBody>
                    <a:bodyPr/>
                    <a:lstStyle/>
                    <a:p>
                      <a:pPr algn="ctr" fontAlgn="ctr"/>
                      <a:r>
                        <a:rPr lang="en-US" sz="1050" u="none" strike="noStrike" dirty="0">
                          <a:effectLst/>
                        </a:rPr>
                        <a:t>Financial Assistance</a:t>
                      </a:r>
                      <a:endParaRPr lang="en-US" sz="1050" b="1" i="0" u="none" strike="noStrike" dirty="0">
                        <a:effectLst/>
                        <a:latin typeface="Times New Roman"/>
                      </a:endParaRPr>
                    </a:p>
                  </a:txBody>
                  <a:tcPr marL="4035" marR="4035" marT="4035" marB="0" anchor="ctr"/>
                </a:tc>
                <a:tc>
                  <a:txBody>
                    <a:bodyPr/>
                    <a:lstStyle/>
                    <a:p>
                      <a:pPr algn="l" rtl="0" fontAlgn="ctr"/>
                      <a:r>
                        <a:rPr lang="en-US" sz="900" u="none" strike="noStrike" dirty="0">
                          <a:effectLst/>
                        </a:rPr>
                        <a:t>• </a:t>
                      </a:r>
                      <a:r>
                        <a:rPr lang="en-US" sz="900" u="none" strike="noStrike" dirty="0" smtClean="0">
                          <a:effectLst/>
                        </a:rPr>
                        <a:t>Initiate </a:t>
                      </a:r>
                      <a:r>
                        <a:rPr lang="en-US" sz="900" u="none" strike="noStrike" dirty="0">
                          <a:effectLst/>
                        </a:rPr>
                        <a:t>discussion with Dept. of Human Services (DHS</a:t>
                      </a:r>
                      <a:r>
                        <a:rPr lang="en-US" sz="900" u="none" strike="noStrike" dirty="0" smtClean="0">
                          <a:effectLst/>
                        </a:rPr>
                        <a:t>) to see if your family is able </a:t>
                      </a:r>
                      <a:r>
                        <a:rPr lang="en-US" sz="900" u="none" strike="noStrike" dirty="0">
                          <a:effectLst/>
                        </a:rPr>
                        <a:t>to </a:t>
                      </a:r>
                      <a:r>
                        <a:rPr lang="en-US" sz="900" u="none" strike="noStrike" dirty="0" smtClean="0">
                          <a:effectLst/>
                        </a:rPr>
                        <a:t>receive any support with</a:t>
                      </a:r>
                      <a:r>
                        <a:rPr lang="en-US" sz="900" u="none" strike="noStrike" baseline="0" dirty="0" smtClean="0">
                          <a:effectLst/>
                        </a:rPr>
                        <a:t> you being a </a:t>
                      </a:r>
                      <a:r>
                        <a:rPr lang="en-US" sz="900" u="none" strike="noStrike" dirty="0" smtClean="0">
                          <a:effectLst/>
                        </a:rPr>
                        <a:t> </a:t>
                      </a:r>
                      <a:r>
                        <a:rPr lang="en-US" sz="900" u="none" strike="noStrike" dirty="0">
                          <a:effectLst/>
                        </a:rPr>
                        <a:t>dependent.</a:t>
                      </a:r>
                      <a:endParaRPr lang="en-US" sz="900" b="0" i="0" u="none" strike="noStrike" dirty="0">
                        <a:effectLst/>
                        <a:latin typeface="Times New Roman"/>
                      </a:endParaRPr>
                    </a:p>
                  </a:txBody>
                  <a:tcPr marL="4035" marR="4035" marT="4035" marB="0" anchor="ctr"/>
                </a:tc>
                <a:tc>
                  <a:txBody>
                    <a:bodyPr/>
                    <a:lstStyle/>
                    <a:p>
                      <a:pPr algn="l" fontAlgn="ctr"/>
                      <a:r>
                        <a:rPr lang="en-US" sz="900" u="none" strike="noStrike" dirty="0">
                          <a:effectLst/>
                        </a:rPr>
                        <a:t>• Work with DHS and </a:t>
                      </a:r>
                      <a:r>
                        <a:rPr lang="en-US" sz="900" u="none" strike="noStrike" dirty="0" smtClean="0">
                          <a:effectLst/>
                        </a:rPr>
                        <a:t>your school </a:t>
                      </a:r>
                      <a:r>
                        <a:rPr lang="en-US" sz="900" u="none" strike="noStrike" dirty="0">
                          <a:effectLst/>
                        </a:rPr>
                        <a:t>district </a:t>
                      </a:r>
                      <a:r>
                        <a:rPr lang="en-US" sz="900" u="none" strike="noStrike" dirty="0" smtClean="0">
                          <a:effectLst/>
                        </a:rPr>
                        <a:t>on </a:t>
                      </a:r>
                      <a:r>
                        <a:rPr lang="en-US" sz="900" u="none" strike="noStrike" dirty="0">
                          <a:effectLst/>
                        </a:rPr>
                        <a:t>funding of assistive technology and personal assistants if necessary.</a:t>
                      </a:r>
                      <a:endParaRPr lang="en-US" sz="900" b="0" i="0" u="none" strike="noStrike" dirty="0">
                        <a:effectLst/>
                        <a:latin typeface="Times New Roman"/>
                      </a:endParaRPr>
                    </a:p>
                  </a:txBody>
                  <a:tcPr marL="4035" marR="4035" marT="4035" marB="0" anchor="ctr"/>
                </a:tc>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n-US" sz="900" u="none" strike="noStrike" dirty="0" smtClean="0">
                          <a:effectLst/>
                        </a:rPr>
                        <a:t>• Continue improving skills from Freshman year.</a:t>
                      </a:r>
                    </a:p>
                    <a:p>
                      <a:pPr algn="l" fontAlgn="ctr"/>
                      <a:r>
                        <a:rPr lang="en-US" sz="900" u="none" strike="noStrike" dirty="0" smtClean="0">
                          <a:effectLst/>
                        </a:rPr>
                        <a:t>• Begin researching scholarships</a:t>
                      </a:r>
                      <a:r>
                        <a:rPr lang="en-US" sz="900" u="none" strike="noStrike" baseline="0" dirty="0" smtClean="0">
                          <a:effectLst/>
                        </a:rPr>
                        <a:t> that you might be eligible for in two years.</a:t>
                      </a:r>
                      <a:endParaRPr lang="en-US" sz="900" b="0" i="0" u="none" strike="noStrike" dirty="0">
                        <a:effectLst/>
                        <a:latin typeface="Times New Roman"/>
                      </a:endParaRPr>
                    </a:p>
                  </a:txBody>
                  <a:tcPr marL="4035" marR="4035" marT="4035" marB="0" anchor="ctr"/>
                </a:tc>
                <a:tc>
                  <a:txBody>
                    <a:bodyPr/>
                    <a:lstStyle/>
                    <a:p>
                      <a:pPr algn="l" fontAlgn="ctr"/>
                      <a:r>
                        <a:rPr lang="en-US" sz="900" u="none" strike="noStrike" dirty="0">
                          <a:effectLst/>
                        </a:rPr>
                        <a:t>• Follow-up with your local Dept. of Human Services about </a:t>
                      </a:r>
                      <a:r>
                        <a:rPr lang="en-US" sz="900" u="none" strike="noStrike" dirty="0" smtClean="0">
                          <a:effectLst/>
                        </a:rPr>
                        <a:t>eligibility</a:t>
                      </a:r>
                      <a:r>
                        <a:rPr lang="en-US" sz="900" u="none" strike="noStrike" baseline="0" dirty="0" smtClean="0">
                          <a:effectLst/>
                        </a:rPr>
                        <a:t> and steps for applying after turning 18.</a:t>
                      </a:r>
                      <a:r>
                        <a:rPr lang="en-US" sz="900" u="none" strike="noStrike" dirty="0" smtClean="0">
                          <a:effectLst/>
                        </a:rPr>
                        <a:t>                            </a:t>
                      </a:r>
                      <a:r>
                        <a:rPr lang="en-US" sz="900" u="none" strike="noStrike" dirty="0">
                          <a:effectLst/>
                        </a:rPr>
                        <a:t>• </a:t>
                      </a:r>
                      <a:r>
                        <a:rPr lang="en-US" sz="900" u="none" strike="noStrike" dirty="0" smtClean="0">
                          <a:effectLst/>
                        </a:rPr>
                        <a:t>Keep</a:t>
                      </a:r>
                      <a:r>
                        <a:rPr lang="en-US" sz="900" u="none" strike="noStrike" baseline="0" dirty="0" smtClean="0">
                          <a:effectLst/>
                        </a:rPr>
                        <a:t> r</a:t>
                      </a:r>
                      <a:r>
                        <a:rPr lang="en-US" sz="900" u="none" strike="noStrike" dirty="0" smtClean="0">
                          <a:effectLst/>
                        </a:rPr>
                        <a:t>esearching potential </a:t>
                      </a:r>
                      <a:r>
                        <a:rPr lang="en-US" sz="900" u="none" strike="noStrike" dirty="0">
                          <a:effectLst/>
                        </a:rPr>
                        <a:t>scholarships </a:t>
                      </a:r>
                      <a:r>
                        <a:rPr lang="en-US" sz="900" u="none" strike="noStrike" dirty="0" smtClean="0">
                          <a:effectLst/>
                        </a:rPr>
                        <a:t>local, national and</a:t>
                      </a:r>
                      <a:r>
                        <a:rPr lang="en-US" sz="900" u="none" strike="noStrike" baseline="0" dirty="0" smtClean="0">
                          <a:effectLst/>
                        </a:rPr>
                        <a:t> </a:t>
                      </a:r>
                      <a:r>
                        <a:rPr lang="en-US" sz="900" u="none" strike="noStrike" dirty="0" smtClean="0">
                          <a:effectLst/>
                        </a:rPr>
                        <a:t>specific </a:t>
                      </a:r>
                      <a:r>
                        <a:rPr lang="en-US" sz="900" u="none" strike="noStrike" dirty="0">
                          <a:effectLst/>
                        </a:rPr>
                        <a:t>for students with disabilities.</a:t>
                      </a:r>
                      <a:endParaRPr lang="en-US" sz="900" b="0" i="0" u="none" strike="noStrike" dirty="0">
                        <a:effectLst/>
                        <a:latin typeface="Times New Roman"/>
                      </a:endParaRPr>
                    </a:p>
                  </a:txBody>
                  <a:tcPr marL="4035" marR="4035" marT="4035" marB="0" anchor="ctr"/>
                </a:tc>
                <a:tc>
                  <a:txBody>
                    <a:bodyPr/>
                    <a:lstStyle/>
                    <a:p>
                      <a:pPr algn="l" fontAlgn="ctr"/>
                      <a:r>
                        <a:rPr lang="en-US" sz="900" u="none" strike="noStrike" dirty="0">
                          <a:effectLst/>
                        </a:rPr>
                        <a:t>• </a:t>
                      </a:r>
                      <a:r>
                        <a:rPr lang="en-US" sz="900" u="none" strike="noStrike" dirty="0" smtClean="0">
                          <a:effectLst/>
                        </a:rPr>
                        <a:t>After</a:t>
                      </a:r>
                      <a:r>
                        <a:rPr lang="en-US" sz="900" u="none" strike="noStrike" baseline="0" dirty="0" smtClean="0">
                          <a:effectLst/>
                        </a:rPr>
                        <a:t> 18</a:t>
                      </a:r>
                      <a:r>
                        <a:rPr lang="en-US" sz="900" u="none" strike="noStrike" baseline="30000" dirty="0" smtClean="0">
                          <a:effectLst/>
                        </a:rPr>
                        <a:t>th</a:t>
                      </a:r>
                      <a:r>
                        <a:rPr lang="en-US" sz="900" u="none" strike="noStrike" baseline="0" dirty="0" smtClean="0">
                          <a:effectLst/>
                        </a:rPr>
                        <a:t> birthday, a</a:t>
                      </a:r>
                      <a:r>
                        <a:rPr lang="en-US" sz="900" u="none" strike="noStrike" dirty="0" smtClean="0">
                          <a:effectLst/>
                        </a:rPr>
                        <a:t>pply </a:t>
                      </a:r>
                      <a:r>
                        <a:rPr lang="en-US" sz="900" u="none" strike="noStrike" dirty="0">
                          <a:effectLst/>
                        </a:rPr>
                        <a:t>as </a:t>
                      </a:r>
                      <a:r>
                        <a:rPr lang="en-US" sz="900" u="none" strike="noStrike" dirty="0" smtClean="0">
                          <a:effectLst/>
                        </a:rPr>
                        <a:t>an independent </a:t>
                      </a:r>
                      <a:r>
                        <a:rPr lang="en-US" sz="900" u="none" strike="noStrike" dirty="0">
                          <a:effectLst/>
                        </a:rPr>
                        <a:t>as </a:t>
                      </a:r>
                      <a:r>
                        <a:rPr lang="en-US" sz="900" u="none" strike="noStrike" dirty="0" smtClean="0">
                          <a:effectLst/>
                        </a:rPr>
                        <a:t>with </a:t>
                      </a:r>
                      <a:r>
                        <a:rPr lang="en-US" sz="900" u="none" strike="noStrike" dirty="0">
                          <a:effectLst/>
                        </a:rPr>
                        <a:t>the </a:t>
                      </a:r>
                      <a:r>
                        <a:rPr lang="en-US" sz="900" u="none" strike="noStrike" dirty="0" smtClean="0">
                          <a:effectLst/>
                        </a:rPr>
                        <a:t>Dept</a:t>
                      </a:r>
                      <a:r>
                        <a:rPr lang="en-US" sz="900" u="none" strike="noStrike" dirty="0">
                          <a:effectLst/>
                        </a:rPr>
                        <a:t>. of Human Services</a:t>
                      </a:r>
                      <a:r>
                        <a:rPr lang="en-US" sz="900" u="none" strike="noStrike" dirty="0" smtClean="0">
                          <a:effectLst/>
                        </a:rPr>
                        <a:t>.-Voc Rehab</a:t>
                      </a:r>
                      <a:r>
                        <a:rPr lang="en-US" sz="900" u="none" strike="noStrike" baseline="0" dirty="0" smtClean="0">
                          <a:effectLst/>
                        </a:rPr>
                        <a:t> and Home Services.</a:t>
                      </a:r>
                      <a:endParaRPr lang="en-US" sz="900" u="none" strike="noStrike" dirty="0" smtClean="0">
                        <a:effectLst/>
                      </a:endParaRPr>
                    </a:p>
                    <a:p>
                      <a:pPr algn="l" fontAlgn="ctr"/>
                      <a:r>
                        <a:rPr lang="en-US" sz="900" u="none" strike="noStrike" dirty="0" smtClean="0">
                          <a:effectLst/>
                        </a:rPr>
                        <a:t>• Apply for Social Security benefit</a:t>
                      </a:r>
                      <a:r>
                        <a:rPr lang="en-US" sz="900" u="none" strike="noStrike" baseline="0" dirty="0" smtClean="0">
                          <a:effectLst/>
                        </a:rPr>
                        <a:t> at: </a:t>
                      </a:r>
                      <a:r>
                        <a:rPr lang="en-US" sz="900" u="none" strike="noStrike" dirty="0" smtClean="0">
                          <a:effectLst/>
                        </a:rPr>
                        <a:t>ssa.gov                              </a:t>
                      </a:r>
                      <a:r>
                        <a:rPr lang="en-US" sz="900" u="none" strike="noStrike" dirty="0">
                          <a:effectLst/>
                        </a:rPr>
                        <a:t>• Apply </a:t>
                      </a:r>
                      <a:r>
                        <a:rPr lang="en-US" sz="900" u="none" strike="noStrike" dirty="0" smtClean="0">
                          <a:effectLst/>
                        </a:rPr>
                        <a:t>for</a:t>
                      </a:r>
                      <a:r>
                        <a:rPr lang="en-US" sz="900" u="none" strike="noStrike" baseline="0" dirty="0" smtClean="0">
                          <a:effectLst/>
                        </a:rPr>
                        <a:t> </a:t>
                      </a:r>
                      <a:r>
                        <a:rPr lang="en-US" sz="900" u="none" strike="noStrike" dirty="0" smtClean="0">
                          <a:effectLst/>
                        </a:rPr>
                        <a:t>scholarships/ other </a:t>
                      </a:r>
                      <a:r>
                        <a:rPr lang="en-US" sz="900" u="none" strike="noStrike" dirty="0">
                          <a:effectLst/>
                        </a:rPr>
                        <a:t>financial aid/grants.</a:t>
                      </a:r>
                      <a:endParaRPr lang="en-US" sz="900" b="0" i="0" u="none" strike="noStrike" dirty="0">
                        <a:effectLst/>
                        <a:latin typeface="Times New Roman"/>
                      </a:endParaRPr>
                    </a:p>
                  </a:txBody>
                  <a:tcPr marL="4035" marR="4035" marT="4035" marB="0" anchor="ctr"/>
                </a:tc>
                <a:extLst>
                  <a:ext uri="{0D108BD9-81ED-4DB2-BD59-A6C34878D82A}">
                    <a16:rowId xmlns:a16="http://schemas.microsoft.com/office/drawing/2014/main" val="10003"/>
                  </a:ext>
                </a:extLst>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2217179085"/>
              </p:ext>
            </p:extLst>
          </p:nvPr>
        </p:nvGraphicFramePr>
        <p:xfrm>
          <a:off x="4571999" y="3"/>
          <a:ext cx="4572001" cy="6857996"/>
        </p:xfrm>
        <a:graphic>
          <a:graphicData uri="http://schemas.openxmlformats.org/drawingml/2006/table">
            <a:tbl>
              <a:tblPr>
                <a:tableStyleId>{5C22544A-7EE6-4342-B048-85BDC9FD1C3A}</a:tableStyleId>
              </a:tblPr>
              <a:tblGrid>
                <a:gridCol w="762001">
                  <a:extLst>
                    <a:ext uri="{9D8B030D-6E8A-4147-A177-3AD203B41FA5}">
                      <a16:colId xmlns:a16="http://schemas.microsoft.com/office/drawing/2014/main" val="20000"/>
                    </a:ext>
                  </a:extLst>
                </a:gridCol>
                <a:gridCol w="762000">
                  <a:extLst>
                    <a:ext uri="{9D8B030D-6E8A-4147-A177-3AD203B41FA5}">
                      <a16:colId xmlns:a16="http://schemas.microsoft.com/office/drawing/2014/main" val="20001"/>
                    </a:ext>
                  </a:extLst>
                </a:gridCol>
                <a:gridCol w="762000">
                  <a:extLst>
                    <a:ext uri="{9D8B030D-6E8A-4147-A177-3AD203B41FA5}">
                      <a16:colId xmlns:a16="http://schemas.microsoft.com/office/drawing/2014/main" val="20002"/>
                    </a:ext>
                  </a:extLst>
                </a:gridCol>
                <a:gridCol w="789710">
                  <a:extLst>
                    <a:ext uri="{9D8B030D-6E8A-4147-A177-3AD203B41FA5}">
                      <a16:colId xmlns:a16="http://schemas.microsoft.com/office/drawing/2014/main" val="20003"/>
                    </a:ext>
                  </a:extLst>
                </a:gridCol>
                <a:gridCol w="734290">
                  <a:extLst>
                    <a:ext uri="{9D8B030D-6E8A-4147-A177-3AD203B41FA5}">
                      <a16:colId xmlns:a16="http://schemas.microsoft.com/office/drawing/2014/main" val="20004"/>
                    </a:ext>
                  </a:extLst>
                </a:gridCol>
                <a:gridCol w="762000">
                  <a:extLst>
                    <a:ext uri="{9D8B030D-6E8A-4147-A177-3AD203B41FA5}">
                      <a16:colId xmlns:a16="http://schemas.microsoft.com/office/drawing/2014/main" val="20005"/>
                    </a:ext>
                  </a:extLst>
                </a:gridCol>
              </a:tblGrid>
              <a:tr h="284598">
                <a:tc gridSpan="6">
                  <a:txBody>
                    <a:bodyPr/>
                    <a:lstStyle/>
                    <a:p>
                      <a:pPr algn="ctr" fontAlgn="b"/>
                      <a:r>
                        <a:rPr lang="en-US" sz="1600" u="none" strike="noStrike" dirty="0" smtClean="0">
                          <a:effectLst>
                            <a:outerShdw blurRad="38100" dist="38100" dir="2700000" algn="tl">
                              <a:srgbClr val="000000">
                                <a:alpha val="43137"/>
                              </a:srgbClr>
                            </a:outerShdw>
                          </a:effectLst>
                        </a:rPr>
                        <a:t>Transition Guide for Students and Families</a:t>
                      </a:r>
                      <a:endParaRPr lang="en-US" sz="1600" b="1" i="0" u="none" strike="noStrike" dirty="0" smtClean="0">
                        <a:effectLst>
                          <a:outerShdw blurRad="38100" dist="38100" dir="2700000" algn="tl">
                            <a:srgbClr val="000000">
                              <a:alpha val="43137"/>
                            </a:srgbClr>
                          </a:outerShdw>
                        </a:effectLst>
                        <a:latin typeface="Times New Roman"/>
                      </a:endParaRPr>
                    </a:p>
                  </a:txBody>
                  <a:tcPr marL="5065" marR="5065" marT="5065" marB="0" anchor="b"/>
                </a:tc>
                <a:tc hMerge="1">
                  <a:txBody>
                    <a:bodyPr/>
                    <a:lstStyle/>
                    <a:p>
                      <a:pPr algn="ctr" fontAlgn="b"/>
                      <a:endParaRPr lang="en-US" sz="1050" b="0" i="0" u="none" strike="noStrike" dirty="0">
                        <a:effectLst>
                          <a:outerShdw blurRad="38100" dist="38100" dir="2700000" algn="tl">
                            <a:srgbClr val="000000">
                              <a:alpha val="43137"/>
                            </a:srgbClr>
                          </a:outerShdw>
                        </a:effectLst>
                        <a:latin typeface="Arial"/>
                      </a:endParaRPr>
                    </a:p>
                  </a:txBody>
                  <a:tcPr marL="4035" marR="4035" marT="4035" marB="0" anchor="b"/>
                </a:tc>
                <a:tc hMerge="1">
                  <a:txBody>
                    <a:bodyPr/>
                    <a:lstStyle/>
                    <a:p>
                      <a:pPr algn="ctr" fontAlgn="b"/>
                      <a:endParaRPr lang="en-US" sz="1050" b="1" i="0" u="none" strike="noStrike" dirty="0">
                        <a:effectLst>
                          <a:outerShdw blurRad="38100" dist="38100" dir="2700000" algn="tl">
                            <a:srgbClr val="000000">
                              <a:alpha val="43137"/>
                            </a:srgbClr>
                          </a:outerShdw>
                        </a:effectLst>
                        <a:latin typeface="Times New Roman"/>
                      </a:endParaRPr>
                    </a:p>
                  </a:txBody>
                  <a:tcPr marL="4035" marR="4035" marT="4035" marB="0" anchor="b"/>
                </a:tc>
                <a:tc hMerge="1">
                  <a:txBody>
                    <a:bodyPr/>
                    <a:lstStyle/>
                    <a:p>
                      <a:endParaRPr lang="en-US"/>
                    </a:p>
                  </a:txBody>
                  <a:tcPr/>
                </a:tc>
                <a:tc hMerge="1">
                  <a:txBody>
                    <a:bodyPr/>
                    <a:lstStyle/>
                    <a:p>
                      <a:endParaRPr lang="en-US"/>
                    </a:p>
                  </a:txBody>
                  <a:tcPr/>
                </a:tc>
                <a:tc hMerge="1">
                  <a:txBody>
                    <a:bodyPr/>
                    <a:lstStyle/>
                    <a:p>
                      <a:pPr marL="0" marR="0" indent="0" algn="ctr" defTabSz="914400" rtl="0" eaLnBrk="1" fontAlgn="b" latinLnBrk="0" hangingPunct="1">
                        <a:lnSpc>
                          <a:spcPct val="100000"/>
                        </a:lnSpc>
                        <a:spcBef>
                          <a:spcPts val="0"/>
                        </a:spcBef>
                        <a:spcAft>
                          <a:spcPts val="0"/>
                        </a:spcAft>
                        <a:buClrTx/>
                        <a:buSzTx/>
                        <a:buFontTx/>
                        <a:buNone/>
                        <a:tabLst/>
                        <a:defRPr/>
                      </a:pPr>
                      <a:endParaRPr lang="en-US" sz="1050" b="1" i="0" u="none" strike="noStrike" dirty="0" smtClean="0">
                        <a:effectLst>
                          <a:outerShdw blurRad="38100" dist="38100" dir="2700000" algn="tl">
                            <a:srgbClr val="000000">
                              <a:alpha val="43137"/>
                            </a:srgbClr>
                          </a:outerShdw>
                        </a:effectLst>
                        <a:latin typeface="Times New Roman"/>
                      </a:endParaRPr>
                    </a:p>
                  </a:txBody>
                  <a:tcPr marL="5065" marR="5065" marT="5065" marB="0" anchor="b"/>
                </a:tc>
                <a:extLst>
                  <a:ext uri="{0D108BD9-81ED-4DB2-BD59-A6C34878D82A}">
                    <a16:rowId xmlns:a16="http://schemas.microsoft.com/office/drawing/2014/main" val="10000"/>
                  </a:ext>
                </a:extLst>
              </a:tr>
              <a:tr h="314129">
                <a:tc>
                  <a:txBody>
                    <a:bodyPr/>
                    <a:lstStyle/>
                    <a:p>
                      <a:pPr algn="l" fontAlgn="b"/>
                      <a:r>
                        <a:rPr lang="en-US" sz="500" u="none" strike="noStrike" dirty="0">
                          <a:effectLst/>
                        </a:rPr>
                        <a:t> </a:t>
                      </a:r>
                      <a:endParaRPr lang="en-US" sz="500" b="0" i="0" u="none" strike="noStrike" dirty="0">
                        <a:effectLst/>
                        <a:latin typeface="Arial"/>
                      </a:endParaRPr>
                    </a:p>
                  </a:txBody>
                  <a:tcPr marL="5065" marR="5065" marT="5065" marB="0" anchor="b"/>
                </a:tc>
                <a:tc>
                  <a:txBody>
                    <a:bodyPr/>
                    <a:lstStyle/>
                    <a:p>
                      <a:pPr algn="ctr" fontAlgn="b"/>
                      <a:r>
                        <a:rPr lang="en-US" sz="900" b="1" u="none" strike="noStrike" dirty="0">
                          <a:effectLst/>
                        </a:rPr>
                        <a:t>Middle School</a:t>
                      </a:r>
                      <a:endParaRPr lang="en-US" sz="900" b="1" i="0" u="none" strike="noStrike" dirty="0">
                        <a:effectLst/>
                        <a:latin typeface="Times New Roman"/>
                      </a:endParaRPr>
                    </a:p>
                  </a:txBody>
                  <a:tcPr marL="5065" marR="5065" marT="5065" marB="0" anchor="b"/>
                </a:tc>
                <a:tc>
                  <a:txBody>
                    <a:bodyPr/>
                    <a:lstStyle/>
                    <a:p>
                      <a:pPr algn="ctr" fontAlgn="b"/>
                      <a:r>
                        <a:rPr lang="en-US" sz="900" b="1" u="none" strike="noStrike" dirty="0">
                          <a:effectLst/>
                        </a:rPr>
                        <a:t>Freshman</a:t>
                      </a:r>
                      <a:endParaRPr lang="en-US" sz="900" b="1" i="0" u="none" strike="noStrike" dirty="0">
                        <a:effectLst/>
                        <a:latin typeface="Times New Roman"/>
                      </a:endParaRPr>
                    </a:p>
                  </a:txBody>
                  <a:tcPr marL="5065" marR="5065" marT="5065" marB="0" anchor="b"/>
                </a:tc>
                <a:tc>
                  <a:txBody>
                    <a:bodyPr/>
                    <a:lstStyle/>
                    <a:p>
                      <a:pPr algn="ctr" fontAlgn="b"/>
                      <a:r>
                        <a:rPr lang="en-US" sz="900" b="1" u="none" strike="noStrike" dirty="0">
                          <a:effectLst/>
                        </a:rPr>
                        <a:t>Sophomore</a:t>
                      </a:r>
                      <a:endParaRPr lang="en-US" sz="900" b="1" i="0" u="none" strike="noStrike" dirty="0">
                        <a:effectLst/>
                        <a:latin typeface="Times New Roman"/>
                      </a:endParaRPr>
                    </a:p>
                  </a:txBody>
                  <a:tcPr marL="5065" marR="5065" marT="5065" marB="0" anchor="b"/>
                </a:tc>
                <a:tc>
                  <a:txBody>
                    <a:bodyPr/>
                    <a:lstStyle/>
                    <a:p>
                      <a:pPr algn="ctr" fontAlgn="b"/>
                      <a:r>
                        <a:rPr lang="en-US" sz="900" b="1" u="none" strike="noStrike" dirty="0">
                          <a:effectLst/>
                        </a:rPr>
                        <a:t>Junior</a:t>
                      </a:r>
                      <a:endParaRPr lang="en-US" sz="900" b="1" i="0" u="none" strike="noStrike" dirty="0">
                        <a:effectLst/>
                        <a:latin typeface="Times New Roman"/>
                      </a:endParaRPr>
                    </a:p>
                  </a:txBody>
                  <a:tcPr marL="5065" marR="5065" marT="5065" marB="0" anchor="b"/>
                </a:tc>
                <a:tc>
                  <a:txBody>
                    <a:bodyPr/>
                    <a:lstStyle/>
                    <a:p>
                      <a:pPr algn="ctr" fontAlgn="b"/>
                      <a:r>
                        <a:rPr lang="en-US" sz="900" b="1" u="none" strike="noStrike" dirty="0">
                          <a:effectLst/>
                        </a:rPr>
                        <a:t>Senior</a:t>
                      </a:r>
                      <a:endParaRPr lang="en-US" sz="900" b="1" i="0" u="none" strike="noStrike" dirty="0">
                        <a:effectLst/>
                        <a:latin typeface="Times New Roman"/>
                      </a:endParaRPr>
                    </a:p>
                  </a:txBody>
                  <a:tcPr marL="5065" marR="5065" marT="5065" marB="0" anchor="b"/>
                </a:tc>
                <a:extLst>
                  <a:ext uri="{0D108BD9-81ED-4DB2-BD59-A6C34878D82A}">
                    <a16:rowId xmlns:a16="http://schemas.microsoft.com/office/drawing/2014/main" val="10001"/>
                  </a:ext>
                </a:extLst>
              </a:tr>
              <a:tr h="2935808">
                <a:tc>
                  <a:txBody>
                    <a:bodyPr/>
                    <a:lstStyle/>
                    <a:p>
                      <a:pPr algn="ctr" fontAlgn="ctr"/>
                      <a:r>
                        <a:rPr lang="en-US" sz="850" u="none" strike="noStrike" dirty="0" smtClean="0">
                          <a:effectLst/>
                        </a:rPr>
                        <a:t>Empowerment- Entitlement</a:t>
                      </a:r>
                      <a:endParaRPr lang="en-US" sz="850" b="1" i="0" u="none" strike="noStrike" dirty="0">
                        <a:effectLst/>
                        <a:latin typeface="Times New Roman"/>
                      </a:endParaRPr>
                    </a:p>
                  </a:txBody>
                  <a:tcPr marL="5065" marR="5065" marT="5065" marB="0" anchor="ctr"/>
                </a:tc>
                <a:tc>
                  <a:txBody>
                    <a:bodyPr/>
                    <a:lstStyle/>
                    <a:p>
                      <a:pPr algn="l" fontAlgn="ctr"/>
                      <a:r>
                        <a:rPr lang="en-US" sz="800" u="none" strike="noStrike" dirty="0">
                          <a:effectLst/>
                        </a:rPr>
                        <a:t>• Feel </a:t>
                      </a:r>
                      <a:r>
                        <a:rPr lang="en-US" sz="800" u="none" strike="noStrike" dirty="0" smtClean="0">
                          <a:effectLst/>
                        </a:rPr>
                        <a:t>okay with asking questions.                              </a:t>
                      </a:r>
                      <a:r>
                        <a:rPr lang="en-US" sz="800" u="none" strike="noStrike" dirty="0">
                          <a:effectLst/>
                        </a:rPr>
                        <a:t>• Discuss </a:t>
                      </a:r>
                      <a:r>
                        <a:rPr lang="en-US" sz="800" u="none" strike="noStrike" dirty="0" smtClean="0">
                          <a:effectLst/>
                        </a:rPr>
                        <a:t>what</a:t>
                      </a:r>
                      <a:r>
                        <a:rPr lang="en-US" sz="800" u="none" strike="noStrike" baseline="0" dirty="0" smtClean="0">
                          <a:effectLst/>
                        </a:rPr>
                        <a:t> it means to be </a:t>
                      </a:r>
                      <a:r>
                        <a:rPr lang="en-US" sz="800" u="none" strike="noStrike" dirty="0" smtClean="0">
                          <a:effectLst/>
                        </a:rPr>
                        <a:t> entitled</a:t>
                      </a:r>
                      <a:r>
                        <a:rPr lang="en-US" sz="800" u="none" strike="noStrike" baseline="0" dirty="0" smtClean="0">
                          <a:effectLst/>
                        </a:rPr>
                        <a:t> </a:t>
                      </a:r>
                      <a:r>
                        <a:rPr lang="en-US" sz="800" u="none" strike="noStrike" dirty="0" smtClean="0">
                          <a:effectLst/>
                        </a:rPr>
                        <a:t>and empowered.</a:t>
                      </a:r>
                    </a:p>
                    <a:p>
                      <a:pPr algn="l" fontAlgn="ctr"/>
                      <a:r>
                        <a:rPr lang="en-US" sz="800" u="none" strike="noStrike" dirty="0" smtClean="0">
                          <a:effectLst/>
                        </a:rPr>
                        <a:t>• Decide which one</a:t>
                      </a:r>
                      <a:r>
                        <a:rPr lang="en-US" sz="800" u="none" strike="noStrike" baseline="0" dirty="0" smtClean="0">
                          <a:effectLst/>
                        </a:rPr>
                        <a:t> </a:t>
                      </a:r>
                      <a:r>
                        <a:rPr lang="en-US" sz="800" u="none" strike="noStrike" dirty="0" smtClean="0">
                          <a:effectLst/>
                        </a:rPr>
                        <a:t>you want to be</a:t>
                      </a:r>
                      <a:r>
                        <a:rPr lang="en-US" sz="800" u="none" strike="noStrike" baseline="0" dirty="0" smtClean="0">
                          <a:effectLst/>
                        </a:rPr>
                        <a:t> – entitled or empowered and why.</a:t>
                      </a:r>
                      <a:endParaRPr lang="en-US" sz="800" b="0" i="0" u="none" strike="noStrike" dirty="0">
                        <a:effectLst/>
                        <a:latin typeface="Times New Roman"/>
                      </a:endParaRPr>
                    </a:p>
                  </a:txBody>
                  <a:tcPr marL="5065" marR="5065" marT="5065" marB="0" anchor="ctr"/>
                </a:tc>
                <a:tc>
                  <a:txBody>
                    <a:bodyPr/>
                    <a:lstStyle/>
                    <a:p>
                      <a:pPr algn="l" fontAlgn="ctr"/>
                      <a:r>
                        <a:rPr lang="en-US" sz="800" u="none" strike="noStrike" dirty="0">
                          <a:effectLst/>
                        </a:rPr>
                        <a:t>• Student needs to be able to be given the chance to fail and learn </a:t>
                      </a:r>
                      <a:r>
                        <a:rPr lang="en-US" sz="800" u="none" strike="noStrike" dirty="0" smtClean="0">
                          <a:effectLst/>
                        </a:rPr>
                        <a:t>how to have</a:t>
                      </a:r>
                      <a:r>
                        <a:rPr lang="en-US" sz="800" u="none" strike="noStrike" baseline="0" dirty="0" smtClean="0">
                          <a:effectLst/>
                        </a:rPr>
                        <a:t> a better result the next time. </a:t>
                      </a:r>
                      <a:r>
                        <a:rPr lang="en-US" sz="800" u="none" strike="noStrike" dirty="0" smtClean="0">
                          <a:effectLst/>
                        </a:rPr>
                        <a:t>• Play an active role in deciding what services</a:t>
                      </a:r>
                      <a:r>
                        <a:rPr lang="en-US" sz="800" u="none" strike="noStrike" baseline="0" dirty="0" smtClean="0">
                          <a:effectLst/>
                        </a:rPr>
                        <a:t> you really need at school. </a:t>
                      </a:r>
                    </a:p>
                    <a:p>
                      <a:pPr algn="l" fontAlgn="ctr"/>
                      <a:r>
                        <a:rPr lang="en-US" sz="800" u="none" strike="noStrike" dirty="0" smtClean="0">
                          <a:effectLst/>
                        </a:rPr>
                        <a:t> </a:t>
                      </a:r>
                      <a:endParaRPr lang="en-US" sz="800" b="0" i="0" u="none" strike="noStrike" dirty="0">
                        <a:effectLst/>
                        <a:latin typeface="Times New Roman"/>
                      </a:endParaRPr>
                    </a:p>
                  </a:txBody>
                  <a:tcPr marL="5065" marR="5065" marT="5065" marB="0" anchor="ctr"/>
                </a:tc>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n-US" sz="800" u="none" strike="noStrike" dirty="0" smtClean="0">
                          <a:effectLst/>
                        </a:rPr>
                        <a:t>• Continue improving skills from Freshman year.</a:t>
                      </a:r>
                    </a:p>
                    <a:p>
                      <a:pPr algn="l" fontAlgn="ctr"/>
                      <a:r>
                        <a:rPr lang="en-US" sz="800" u="none" strike="noStrike" dirty="0" smtClean="0">
                          <a:effectLst/>
                        </a:rPr>
                        <a:t>• Continue improving</a:t>
                      </a:r>
                      <a:r>
                        <a:rPr lang="en-US" sz="800" u="none" strike="noStrike" baseline="0" dirty="0" smtClean="0">
                          <a:effectLst/>
                        </a:rPr>
                        <a:t> </a:t>
                      </a:r>
                      <a:r>
                        <a:rPr lang="en-US" sz="800" u="none" strike="noStrike" dirty="0" smtClean="0">
                          <a:effectLst/>
                        </a:rPr>
                        <a:t>knowledge </a:t>
                      </a:r>
                      <a:r>
                        <a:rPr lang="en-US" sz="800" u="none" strike="noStrike" dirty="0">
                          <a:effectLst/>
                        </a:rPr>
                        <a:t>of </a:t>
                      </a:r>
                      <a:r>
                        <a:rPr lang="en-US" sz="800" u="none" strike="noStrike" dirty="0" smtClean="0">
                          <a:effectLst/>
                        </a:rPr>
                        <a:t>how to lead an  empowered life.                • </a:t>
                      </a:r>
                      <a:r>
                        <a:rPr lang="en-US" sz="800" u="none" strike="noStrike" dirty="0">
                          <a:effectLst/>
                        </a:rPr>
                        <a:t>Student should begin considering college options, if they haven't already.</a:t>
                      </a:r>
                      <a:endParaRPr lang="en-US" sz="800" b="0" i="0" u="none" strike="noStrike" dirty="0">
                        <a:effectLst/>
                        <a:latin typeface="Times New Roman"/>
                      </a:endParaRPr>
                    </a:p>
                  </a:txBody>
                  <a:tcPr marL="5065" marR="5065" marT="5065" marB="0" anchor="ctr"/>
                </a:tc>
                <a:tc>
                  <a:txBody>
                    <a:bodyPr/>
                    <a:lstStyle/>
                    <a:p>
                      <a:pPr algn="l" fontAlgn="ctr"/>
                      <a:r>
                        <a:rPr lang="en-US" sz="800" u="none" strike="noStrike" dirty="0">
                          <a:effectLst/>
                        </a:rPr>
                        <a:t> </a:t>
                      </a:r>
                      <a:r>
                        <a:rPr lang="en-US" sz="800" u="none" strike="noStrike" dirty="0" smtClean="0">
                          <a:effectLst/>
                        </a:rPr>
                        <a:t>• </a:t>
                      </a:r>
                      <a:r>
                        <a:rPr lang="en-US" sz="800" u="none" strike="noStrike" dirty="0">
                          <a:effectLst/>
                        </a:rPr>
                        <a:t>Student needs to make choice </a:t>
                      </a:r>
                      <a:r>
                        <a:rPr lang="en-US" sz="800" u="none" strike="noStrike" dirty="0" smtClean="0">
                          <a:effectLst/>
                        </a:rPr>
                        <a:t>for leading an empowered life, even when it</a:t>
                      </a:r>
                      <a:r>
                        <a:rPr lang="en-US" sz="800" u="none" strike="noStrike" baseline="0" dirty="0" smtClean="0">
                          <a:effectLst/>
                        </a:rPr>
                        <a:t> is hard</a:t>
                      </a:r>
                      <a:r>
                        <a:rPr lang="en-US" sz="800" u="none" strike="noStrike" dirty="0" smtClean="0">
                          <a:effectLst/>
                        </a:rPr>
                        <a:t>. </a:t>
                      </a:r>
                    </a:p>
                    <a:p>
                      <a:pPr algn="l" fontAlgn="ctr"/>
                      <a:r>
                        <a:rPr lang="en-US" sz="800" u="none" strike="noStrike" dirty="0" smtClean="0">
                          <a:effectLst/>
                        </a:rPr>
                        <a:t>• Talk about what colleges interest you and go on college </a:t>
                      </a:r>
                      <a:r>
                        <a:rPr lang="en-US" sz="800" u="none" strike="noStrike" dirty="0">
                          <a:effectLst/>
                        </a:rPr>
                        <a:t>visits.                                • Student should </a:t>
                      </a:r>
                      <a:r>
                        <a:rPr lang="en-US" sz="800" u="none" strike="noStrike" dirty="0" smtClean="0">
                          <a:effectLst/>
                        </a:rPr>
                        <a:t>make a list </a:t>
                      </a:r>
                      <a:r>
                        <a:rPr lang="en-US" sz="800" u="none" strike="noStrike" dirty="0">
                          <a:effectLst/>
                        </a:rPr>
                        <a:t>of </a:t>
                      </a:r>
                      <a:r>
                        <a:rPr lang="en-US" sz="800" u="none" strike="noStrike" dirty="0" smtClean="0">
                          <a:effectLst/>
                        </a:rPr>
                        <a:t>what they need,</a:t>
                      </a:r>
                      <a:r>
                        <a:rPr lang="en-US" sz="800" u="none" strike="noStrike" baseline="0" dirty="0" smtClean="0">
                          <a:effectLst/>
                        </a:rPr>
                        <a:t> </a:t>
                      </a:r>
                      <a:r>
                        <a:rPr lang="en-US" sz="800" u="none" strike="noStrike" dirty="0" smtClean="0">
                          <a:effectLst/>
                        </a:rPr>
                        <a:t>want</a:t>
                      </a:r>
                      <a:r>
                        <a:rPr lang="en-US" sz="800" u="none" strike="noStrike" baseline="0" dirty="0" smtClean="0">
                          <a:effectLst/>
                        </a:rPr>
                        <a:t> and desire to get out of college.</a:t>
                      </a:r>
                    </a:p>
                    <a:p>
                      <a:pPr algn="l" fontAlgn="ctr"/>
                      <a:r>
                        <a:rPr lang="en-US" sz="800" u="none" strike="noStrike" dirty="0" smtClean="0">
                          <a:effectLst/>
                        </a:rPr>
                        <a:t>• Update</a:t>
                      </a:r>
                      <a:r>
                        <a:rPr lang="en-US" sz="800" u="none" strike="noStrike" baseline="0" dirty="0" smtClean="0">
                          <a:effectLst/>
                        </a:rPr>
                        <a:t> how each college  visit stacks up to your list.</a:t>
                      </a:r>
                      <a:endParaRPr lang="en-US" sz="800" b="0" i="0" u="none" strike="noStrike" dirty="0">
                        <a:effectLst/>
                        <a:latin typeface="Times New Roman"/>
                      </a:endParaRPr>
                    </a:p>
                  </a:txBody>
                  <a:tcPr marL="5065" marR="5065" marT="5065" marB="0" anchor="ctr"/>
                </a:tc>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n-US" sz="800" u="none" strike="noStrike" dirty="0">
                          <a:effectLst/>
                        </a:rPr>
                        <a:t>• </a:t>
                      </a:r>
                      <a:r>
                        <a:rPr lang="en-US" sz="800" u="none" strike="noStrike" dirty="0" smtClean="0">
                          <a:effectLst/>
                        </a:rPr>
                        <a:t>Continue making </a:t>
                      </a:r>
                      <a:r>
                        <a:rPr lang="en-US" sz="800" u="none" strike="noStrike" dirty="0">
                          <a:effectLst/>
                        </a:rPr>
                        <a:t>empowered </a:t>
                      </a:r>
                      <a:r>
                        <a:rPr lang="en-US" sz="800" u="none" strike="noStrike" dirty="0" smtClean="0">
                          <a:effectLst/>
                        </a:rPr>
                        <a:t>decisions.      • Keep updating your</a:t>
                      </a:r>
                      <a:r>
                        <a:rPr lang="en-US" sz="800" u="none" strike="noStrike" baseline="0" dirty="0" smtClean="0">
                          <a:effectLst/>
                        </a:rPr>
                        <a:t> college visit checklist after each visit.</a:t>
                      </a:r>
                      <a:endParaRPr lang="en-US" sz="800" b="0" i="0" u="none" strike="noStrike" dirty="0" smtClean="0">
                        <a:effectLst/>
                        <a:latin typeface="Times New Roman"/>
                      </a:endParaRPr>
                    </a:p>
                    <a:p>
                      <a:pPr algn="l" fontAlgn="ctr"/>
                      <a:r>
                        <a:rPr lang="en-US" sz="800" u="none" strike="noStrike" dirty="0" smtClean="0">
                          <a:effectLst/>
                        </a:rPr>
                        <a:t>• </a:t>
                      </a:r>
                      <a:r>
                        <a:rPr lang="en-US" sz="800" u="none" strike="noStrike" dirty="0">
                          <a:effectLst/>
                        </a:rPr>
                        <a:t>Student should lead </a:t>
                      </a:r>
                      <a:r>
                        <a:rPr lang="en-US" sz="800" u="none" strike="noStrike" dirty="0" smtClean="0">
                          <a:effectLst/>
                        </a:rPr>
                        <a:t>discussions </a:t>
                      </a:r>
                      <a:r>
                        <a:rPr lang="en-US" sz="800" u="none" strike="noStrike" dirty="0">
                          <a:effectLst/>
                        </a:rPr>
                        <a:t>during college visits, not parents</a:t>
                      </a:r>
                      <a:r>
                        <a:rPr lang="en-US" sz="800" u="none" strike="noStrike" dirty="0" smtClean="0">
                          <a:effectLst/>
                        </a:rPr>
                        <a:t>.</a:t>
                      </a:r>
                    </a:p>
                    <a:p>
                      <a:pPr algn="l" fontAlgn="ctr"/>
                      <a:r>
                        <a:rPr lang="en-US" sz="800" u="none" strike="noStrike" dirty="0" smtClean="0">
                          <a:effectLst/>
                        </a:rPr>
                        <a:t>• Review and update the list from your  college visits when making decision of where to go next year. </a:t>
                      </a:r>
                      <a:endParaRPr lang="en-US" sz="800" b="0" i="0" u="none" strike="noStrike" dirty="0">
                        <a:effectLst/>
                        <a:latin typeface="Times New Roman"/>
                      </a:endParaRPr>
                    </a:p>
                  </a:txBody>
                  <a:tcPr marL="5065" marR="5065" marT="5065" marB="0" anchor="ctr"/>
                </a:tc>
                <a:extLst>
                  <a:ext uri="{0D108BD9-81ED-4DB2-BD59-A6C34878D82A}">
                    <a16:rowId xmlns:a16="http://schemas.microsoft.com/office/drawing/2014/main" val="10002"/>
                  </a:ext>
                </a:extLst>
              </a:tr>
              <a:tr h="3323461">
                <a:tc>
                  <a:txBody>
                    <a:bodyPr/>
                    <a:lstStyle/>
                    <a:p>
                      <a:pPr algn="ctr" fontAlgn="ctr"/>
                      <a:r>
                        <a:rPr lang="en-US" sz="900" u="none" strike="noStrike" dirty="0">
                          <a:effectLst/>
                        </a:rPr>
                        <a:t>Stress Management</a:t>
                      </a:r>
                      <a:endParaRPr lang="en-US" sz="900" b="1" i="0" u="none" strike="noStrike" dirty="0">
                        <a:effectLst/>
                        <a:latin typeface="Times New Roman"/>
                      </a:endParaRPr>
                    </a:p>
                  </a:txBody>
                  <a:tcPr marL="4035" marR="4035" marT="4035" marB="0" anchor="ctr"/>
                </a:tc>
                <a:tc>
                  <a:txBody>
                    <a:bodyPr/>
                    <a:lstStyle/>
                    <a:p>
                      <a:pPr algn="l" fontAlgn="ctr"/>
                      <a:r>
                        <a:rPr lang="en-US" sz="800" u="none" strike="noStrike" dirty="0" smtClean="0">
                          <a:effectLst/>
                        </a:rPr>
                        <a:t>• Think about</a:t>
                      </a:r>
                      <a:r>
                        <a:rPr lang="en-US" sz="800" u="none" strike="noStrike" baseline="0" dirty="0" smtClean="0">
                          <a:effectLst/>
                        </a:rPr>
                        <a:t> why you feel stressed.</a:t>
                      </a:r>
                      <a:r>
                        <a:rPr lang="en-US" sz="800" u="none" strike="noStrike" dirty="0" smtClean="0">
                          <a:effectLst/>
                        </a:rPr>
                        <a:t> </a:t>
                      </a:r>
                    </a:p>
                    <a:p>
                      <a:pPr algn="l" fontAlgn="ctr"/>
                      <a:r>
                        <a:rPr lang="en-US" sz="800" u="none" strike="noStrike" dirty="0" smtClean="0">
                          <a:effectLst/>
                        </a:rPr>
                        <a:t>• Think</a:t>
                      </a:r>
                      <a:r>
                        <a:rPr lang="en-US" sz="800" u="none" strike="noStrike" baseline="0" dirty="0" smtClean="0">
                          <a:effectLst/>
                        </a:rPr>
                        <a:t> about</a:t>
                      </a:r>
                      <a:r>
                        <a:rPr lang="en-US" sz="800" u="none" strike="noStrike" dirty="0" smtClean="0">
                          <a:effectLst/>
                        </a:rPr>
                        <a:t> how you can control how angry or frustrated</a:t>
                      </a:r>
                      <a:r>
                        <a:rPr lang="en-US" sz="800" u="none" strike="noStrike" baseline="0" dirty="0" smtClean="0">
                          <a:effectLst/>
                        </a:rPr>
                        <a:t> you get</a:t>
                      </a:r>
                      <a:r>
                        <a:rPr lang="en-US" sz="800" u="none" strike="noStrike" dirty="0" smtClean="0">
                          <a:effectLst/>
                        </a:rPr>
                        <a:t>. </a:t>
                      </a:r>
                    </a:p>
                    <a:p>
                      <a:pPr algn="l" fontAlgn="ctr"/>
                      <a:r>
                        <a:rPr lang="en-US" sz="800" u="none" strike="noStrike" dirty="0" smtClean="0">
                          <a:effectLst/>
                        </a:rPr>
                        <a:t>• Keep that strategy in your</a:t>
                      </a:r>
                      <a:r>
                        <a:rPr lang="en-US" sz="800" u="none" strike="noStrike" baseline="0" dirty="0" smtClean="0">
                          <a:effectLst/>
                        </a:rPr>
                        <a:t> mind, and try using it the next time you get mad. </a:t>
                      </a:r>
                    </a:p>
                    <a:p>
                      <a:pPr algn="l" fontAlgn="ctr"/>
                      <a:r>
                        <a:rPr lang="en-US" sz="800" u="none" strike="noStrike" dirty="0" smtClean="0">
                          <a:effectLst/>
                        </a:rPr>
                        <a:t>• Were you able to control</a:t>
                      </a:r>
                      <a:r>
                        <a:rPr lang="en-US" sz="800" u="none" strike="noStrike" baseline="0" dirty="0" smtClean="0">
                          <a:effectLst/>
                        </a:rPr>
                        <a:t> it better? How did you feel afterwards?</a:t>
                      </a:r>
                      <a:endParaRPr lang="en-US" sz="800" b="0" i="0" u="none" strike="noStrike" dirty="0">
                        <a:effectLst/>
                        <a:latin typeface="Times New Roman"/>
                      </a:endParaRPr>
                    </a:p>
                  </a:txBody>
                  <a:tcPr marL="4035" marR="4035" marT="4035" marB="0" anchor="ctr"/>
                </a:tc>
                <a:tc>
                  <a:txBody>
                    <a:bodyPr/>
                    <a:lstStyle/>
                    <a:p>
                      <a:pPr algn="l" fontAlgn="ctr"/>
                      <a:r>
                        <a:rPr lang="en-US" sz="800" u="none" strike="noStrike" dirty="0">
                          <a:effectLst/>
                        </a:rPr>
                        <a:t>• Look into </a:t>
                      </a:r>
                      <a:r>
                        <a:rPr lang="en-US" sz="800" u="none" strike="noStrike" dirty="0" smtClean="0">
                          <a:effectLst/>
                        </a:rPr>
                        <a:t>a leisure </a:t>
                      </a:r>
                      <a:r>
                        <a:rPr lang="en-US" sz="800" u="none" strike="noStrike" dirty="0">
                          <a:effectLst/>
                        </a:rPr>
                        <a:t>activity that can help with stress release (Tae Kwon Do, Relaxation Techniques, Meditation, video games, sports</a:t>
                      </a:r>
                      <a:r>
                        <a:rPr lang="en-US" sz="800" u="none" strike="noStrike" dirty="0" smtClean="0">
                          <a:effectLst/>
                        </a:rPr>
                        <a:t>…)</a:t>
                      </a:r>
                    </a:p>
                    <a:p>
                      <a:pPr algn="l" fontAlgn="ctr"/>
                      <a:r>
                        <a:rPr lang="en-US" sz="800" u="none" strike="noStrike" dirty="0" smtClean="0">
                          <a:effectLst/>
                        </a:rPr>
                        <a:t>• Continue</a:t>
                      </a:r>
                      <a:r>
                        <a:rPr lang="en-US" sz="800" u="none" strike="noStrike" baseline="0" dirty="0" smtClean="0">
                          <a:effectLst/>
                        </a:rPr>
                        <a:t> </a:t>
                      </a:r>
                      <a:r>
                        <a:rPr lang="en-US" sz="800" u="none" strike="noStrike" dirty="0" smtClean="0">
                          <a:effectLst/>
                        </a:rPr>
                        <a:t>working on controlling</a:t>
                      </a:r>
                      <a:r>
                        <a:rPr lang="en-US" sz="800" u="none" strike="noStrike" baseline="0" dirty="0" smtClean="0">
                          <a:effectLst/>
                        </a:rPr>
                        <a:t> your anger, because only you can do so.</a:t>
                      </a:r>
                      <a:endParaRPr lang="en-US" sz="800" b="0" i="0" u="none" strike="noStrike" dirty="0">
                        <a:effectLst/>
                        <a:latin typeface="Times New Roman"/>
                      </a:endParaRPr>
                    </a:p>
                  </a:txBody>
                  <a:tcPr marL="4035" marR="4035" marT="4035" marB="0" anchor="ctr"/>
                </a:tc>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n-US" sz="800" u="none" strike="noStrike" dirty="0" smtClean="0">
                          <a:effectLst/>
                        </a:rPr>
                        <a:t>• Continue improving skills from Freshman year.</a:t>
                      </a:r>
                    </a:p>
                    <a:p>
                      <a:pPr algn="l" fontAlgn="ctr"/>
                      <a:r>
                        <a:rPr lang="en-US" sz="800" u="none" strike="noStrike" dirty="0" smtClean="0">
                          <a:effectLst/>
                        </a:rPr>
                        <a:t>• </a:t>
                      </a:r>
                      <a:r>
                        <a:rPr lang="en-US" sz="800" u="none" strike="noStrike" dirty="0">
                          <a:effectLst/>
                        </a:rPr>
                        <a:t>Continue with leisure activity.                                 • Review “How to Develop Your Decision Making Skills </a:t>
                      </a:r>
                      <a:r>
                        <a:rPr lang="en-US" sz="800" u="none" strike="noStrike" dirty="0" smtClean="0">
                          <a:effectLst/>
                        </a:rPr>
                        <a:t>at: www.hooah4health.com/spirit/decisions.htm#</a:t>
                      </a:r>
                      <a:endParaRPr lang="en-US" sz="800" b="0" i="0" u="none" strike="noStrike" dirty="0">
                        <a:effectLst/>
                        <a:latin typeface="Times New Roman"/>
                      </a:endParaRPr>
                    </a:p>
                  </a:txBody>
                  <a:tcPr marL="4035" marR="4035" marT="4035" marB="0" anchor="ctr"/>
                </a:tc>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n-US" sz="800" u="none" strike="noStrike" dirty="0" smtClean="0">
                          <a:effectLst/>
                        </a:rPr>
                        <a:t>• Continue improving skills from Sophomore year.</a:t>
                      </a:r>
                    </a:p>
                    <a:p>
                      <a:pPr algn="l" fontAlgn="ctr"/>
                      <a:r>
                        <a:rPr lang="en-US" sz="800" u="none" strike="noStrike" dirty="0" smtClean="0">
                          <a:effectLst/>
                        </a:rPr>
                        <a:t>• </a:t>
                      </a:r>
                      <a:r>
                        <a:rPr lang="en-US" sz="800" u="none" strike="noStrike" dirty="0">
                          <a:effectLst/>
                        </a:rPr>
                        <a:t>Learn to take on more responsibility.                            • Continue with leisure activity.                                • Continue focus on improving decision-making skills, as this will decrease stress.</a:t>
                      </a:r>
                      <a:endParaRPr lang="en-US" sz="800" b="0" i="0" u="none" strike="noStrike" dirty="0">
                        <a:effectLst/>
                        <a:latin typeface="Times New Roman"/>
                      </a:endParaRPr>
                    </a:p>
                  </a:txBody>
                  <a:tcPr marL="4035" marR="4035" marT="4035" marB="0" anchor="ctr"/>
                </a:tc>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n-US" sz="800" u="none" strike="noStrike" dirty="0" smtClean="0">
                          <a:effectLst/>
                        </a:rPr>
                        <a:t>• Continue improving skills from Junior year.</a:t>
                      </a:r>
                    </a:p>
                    <a:p>
                      <a:pPr algn="l" fontAlgn="ctr"/>
                      <a:r>
                        <a:rPr lang="en-US" sz="800" u="none" strike="noStrike" dirty="0" smtClean="0">
                          <a:effectLst/>
                        </a:rPr>
                        <a:t>• Continue with leisure activities.                                     • Look into resources for stress management at colleges of interest.</a:t>
                      </a:r>
                    </a:p>
                    <a:p>
                      <a:pPr marL="0" marR="0" indent="0" algn="l" defTabSz="914400" rtl="0" eaLnBrk="1" fontAlgn="ctr" latinLnBrk="0" hangingPunct="1">
                        <a:lnSpc>
                          <a:spcPct val="100000"/>
                        </a:lnSpc>
                        <a:spcBef>
                          <a:spcPts val="0"/>
                        </a:spcBef>
                        <a:spcAft>
                          <a:spcPts val="0"/>
                        </a:spcAft>
                        <a:buClrTx/>
                        <a:buSzTx/>
                        <a:buFontTx/>
                        <a:buNone/>
                        <a:tabLst/>
                        <a:defRPr/>
                      </a:pPr>
                      <a:r>
                        <a:rPr lang="en-US" sz="800" u="none" strike="noStrike" dirty="0" smtClean="0">
                          <a:effectLst/>
                        </a:rPr>
                        <a:t>• Review</a:t>
                      </a:r>
                      <a:r>
                        <a:rPr lang="en-US" sz="800" u="none" strike="noStrike" baseline="0" dirty="0" smtClean="0">
                          <a:effectLst/>
                        </a:rPr>
                        <a:t> Module 4 under H.S. Mentoring at: www.</a:t>
                      </a:r>
                      <a:r>
                        <a:rPr lang="en-US" sz="800" u="none" strike="noStrike" dirty="0" smtClean="0">
                          <a:effectLst/>
                        </a:rPr>
                        <a:t>disability.illinois.edu/beckwith-residential-support-services-nugent-hall/getting-started-nugent-hall/prospective-student for any final tips.</a:t>
                      </a:r>
                      <a:endParaRPr lang="en-US" sz="800" b="0" i="0" u="none" strike="noStrike" dirty="0" smtClean="0">
                        <a:effectLst/>
                        <a:latin typeface="Times New Roman"/>
                      </a:endParaRPr>
                    </a:p>
                    <a:p>
                      <a:pPr algn="l" fontAlgn="ctr"/>
                      <a:endParaRPr lang="en-US" sz="800" b="0" i="0" u="none" strike="noStrike" dirty="0">
                        <a:effectLst/>
                        <a:latin typeface="Times New Roman"/>
                      </a:endParaRPr>
                    </a:p>
                  </a:txBody>
                  <a:tcPr marL="4035" marR="4035" marT="4035" marB="0" anchor="ct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212830947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sz="3600" dirty="0" smtClean="0"/>
              <a:t>Types of Higher Education Institutions</a:t>
            </a:r>
            <a:endParaRPr lang="en-US" sz="3600" dirty="0"/>
          </a:p>
        </p:txBody>
      </p:sp>
      <p:sp>
        <p:nvSpPr>
          <p:cNvPr id="3" name="Content Placeholder 2"/>
          <p:cNvSpPr>
            <a:spLocks noGrp="1"/>
          </p:cNvSpPr>
          <p:nvPr>
            <p:ph idx="1"/>
          </p:nvPr>
        </p:nvSpPr>
        <p:spPr/>
        <p:txBody>
          <a:bodyPr/>
          <a:lstStyle/>
          <a:p>
            <a:pPr>
              <a:defRPr/>
            </a:pPr>
            <a:r>
              <a:rPr lang="en-US" dirty="0" smtClean="0"/>
              <a:t>Junior or Community College</a:t>
            </a:r>
          </a:p>
          <a:p>
            <a:pPr marL="0" indent="0">
              <a:buFont typeface="Arial" charset="0"/>
              <a:buNone/>
              <a:defRPr/>
            </a:pPr>
            <a:endParaRPr lang="en-US" sz="1600" dirty="0" smtClean="0"/>
          </a:p>
          <a:p>
            <a:pPr>
              <a:defRPr/>
            </a:pPr>
            <a:r>
              <a:rPr lang="en-US" dirty="0" smtClean="0"/>
              <a:t>Technical/Vocational Schools</a:t>
            </a:r>
          </a:p>
          <a:p>
            <a:pPr marL="0" indent="0">
              <a:buFont typeface="Arial" charset="0"/>
              <a:buNone/>
              <a:defRPr/>
            </a:pPr>
            <a:endParaRPr lang="en-US" sz="1600" dirty="0" smtClean="0"/>
          </a:p>
          <a:p>
            <a:pPr>
              <a:defRPr/>
            </a:pPr>
            <a:r>
              <a:rPr lang="en-US" dirty="0" smtClean="0"/>
              <a:t>College (4 year)</a:t>
            </a:r>
          </a:p>
          <a:p>
            <a:pPr marL="0" indent="0">
              <a:buFont typeface="Arial" charset="0"/>
              <a:buNone/>
              <a:defRPr/>
            </a:pPr>
            <a:endParaRPr lang="en-US" sz="1600" dirty="0" smtClean="0"/>
          </a:p>
          <a:p>
            <a:pPr>
              <a:defRPr/>
            </a:pPr>
            <a:r>
              <a:rPr lang="en-US" dirty="0" smtClean="0"/>
              <a:t>University</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Rot="1" noChangeArrowheads="1"/>
          </p:cNvSpPr>
          <p:nvPr>
            <p:ph type="title"/>
          </p:nvPr>
        </p:nvSpPr>
        <p:spPr>
          <a:xfrm>
            <a:off x="304800" y="0"/>
            <a:ext cx="8540750" cy="914400"/>
          </a:xfrm>
        </p:spPr>
        <p:txBody>
          <a:bodyPr/>
          <a:lstStyle/>
          <a:p>
            <a:pPr eaLnBrk="1" hangingPunct="1">
              <a:defRPr/>
            </a:pPr>
            <a:r>
              <a:rPr lang="en-US" altLang="en-US" dirty="0">
                <a:solidFill>
                  <a:schemeClr val="tx1"/>
                </a:solidFill>
                <a:effectLst/>
              </a:rPr>
              <a:t>What is the Right Fit For You?</a:t>
            </a:r>
            <a:endParaRPr lang="en-US" dirty="0" smtClean="0"/>
          </a:p>
        </p:txBody>
      </p:sp>
      <p:graphicFrame>
        <p:nvGraphicFramePr>
          <p:cNvPr id="21558" name="Group 54"/>
          <p:cNvGraphicFramePr>
            <a:graphicFrameLocks noGrp="1"/>
          </p:cNvGraphicFramePr>
          <p:nvPr>
            <p:ph idx="1"/>
            <p:extLst>
              <p:ext uri="{D42A27DB-BD31-4B8C-83A1-F6EECF244321}">
                <p14:modId xmlns:p14="http://schemas.microsoft.com/office/powerpoint/2010/main" val="875717286"/>
              </p:ext>
            </p:extLst>
          </p:nvPr>
        </p:nvGraphicFramePr>
        <p:xfrm>
          <a:off x="152400" y="914401"/>
          <a:ext cx="8839200" cy="5730187"/>
        </p:xfrm>
        <a:graphic>
          <a:graphicData uri="http://schemas.openxmlformats.org/drawingml/2006/table">
            <a:tbl>
              <a:tblPr/>
              <a:tblGrid>
                <a:gridCol w="8839200">
                  <a:extLst>
                    <a:ext uri="{9D8B030D-6E8A-4147-A177-3AD203B41FA5}">
                      <a16:colId xmlns:a16="http://schemas.microsoft.com/office/drawing/2014/main" val="20000"/>
                    </a:ext>
                  </a:extLst>
                </a:gridCol>
              </a:tblGrid>
              <a:tr h="508734">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Arial" charset="0"/>
                        <a:buNone/>
                        <a:tabLst/>
                      </a:pPr>
                      <a:r>
                        <a:rPr kumimoji="0" lang="en-US" sz="2800" b="0" i="0" u="none" strike="noStrike" cap="none" normalizeH="0" baseline="0" dirty="0" smtClean="0">
                          <a:ln>
                            <a:noFill/>
                          </a:ln>
                          <a:solidFill>
                            <a:schemeClr val="tx1"/>
                          </a:solidFill>
                          <a:effectLst>
                            <a:outerShdw blurRad="38100" dist="38100" dir="2700000" algn="tl">
                              <a:srgbClr val="000000"/>
                            </a:outerShdw>
                          </a:effectLst>
                          <a:latin typeface="Tahoma" charset="0"/>
                        </a:rPr>
                        <a:t>College                          or                        Vocational</a:t>
                      </a:r>
                    </a:p>
                  </a:txBody>
                  <a:tcPr marT="45694" marB="45694"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853491">
                <a:tc>
                  <a:txBody>
                    <a:bodyPr/>
                    <a:lstStyle/>
                    <a:p>
                      <a:pPr marL="0" lvl="1" indent="0" eaLnBrk="1" hangingPunct="1">
                        <a:lnSpc>
                          <a:spcPct val="80000"/>
                        </a:lnSpc>
                        <a:defRPr/>
                      </a:pPr>
                      <a:r>
                        <a:rPr lang="en-US" sz="2000" dirty="0" smtClean="0">
                          <a:effectLst/>
                        </a:rPr>
                        <a:t>Talk with people who know you best (i.e. family, teachers, friends, guidance counselor)</a:t>
                      </a:r>
                      <a:r>
                        <a:rPr lang="en-US" sz="2000" baseline="0" dirty="0" smtClean="0">
                          <a:effectLst/>
                        </a:rPr>
                        <a:t> to explore your best options; then </a:t>
                      </a:r>
                      <a:r>
                        <a:rPr lang="en-US" sz="2000" dirty="0" smtClean="0">
                          <a:effectLst/>
                        </a:rPr>
                        <a:t>review various online resources i.e. college/university and various</a:t>
                      </a:r>
                      <a:r>
                        <a:rPr lang="en-US" sz="2000" baseline="0" dirty="0" smtClean="0">
                          <a:effectLst/>
                        </a:rPr>
                        <a:t> vocational/tech programs.</a:t>
                      </a:r>
                      <a:r>
                        <a:rPr lang="en-US" sz="2000" dirty="0" smtClean="0">
                          <a:effectLst/>
                        </a:rPr>
                        <a:t> </a:t>
                      </a:r>
                    </a:p>
                  </a:txBody>
                  <a:tcPr marT="45694" marB="45694"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990600">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Arial" charset="0"/>
                        <a:buNone/>
                        <a:tabLst/>
                        <a:defRPr/>
                      </a:pPr>
                      <a:r>
                        <a:rPr lang="en-US" sz="2000" dirty="0" smtClean="0">
                          <a:effectLst/>
                        </a:rPr>
                        <a:t>Visit the campuses you are most interested in or take a virtual tour on their websites if you aren’t able to visit in person. Contact/review admissions webpage for student comments/admission</a:t>
                      </a:r>
                      <a:r>
                        <a:rPr lang="en-US" sz="2000" baseline="0" dirty="0" smtClean="0">
                          <a:effectLst/>
                        </a:rPr>
                        <a:t> criteria/deadlines/tuition… </a:t>
                      </a:r>
                      <a:endParaRPr lang="en-US" altLang="en-US" sz="2000" dirty="0" smtClean="0"/>
                    </a:p>
                  </a:txBody>
                  <a:tcPr marT="45694" marB="45694"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959801">
                <a:tc>
                  <a:txBody>
                    <a:bodyPr/>
                    <a:lstStyle/>
                    <a:p>
                      <a:pPr marL="0" marR="0" indent="0" algn="l" defTabSz="914400" rtl="0" eaLnBrk="1" fontAlgn="auto" latinLnBrk="0" hangingPunct="1">
                        <a:lnSpc>
                          <a:spcPct val="100000"/>
                        </a:lnSpc>
                        <a:spcBef>
                          <a:spcPts val="480"/>
                        </a:spcBef>
                        <a:spcAft>
                          <a:spcPts val="0"/>
                        </a:spcAft>
                        <a:buClrTx/>
                        <a:buSzTx/>
                        <a:buFont typeface="Arial" charset="0"/>
                        <a:buNone/>
                        <a:tabLst/>
                        <a:defRPr/>
                      </a:pPr>
                      <a:r>
                        <a:rPr lang="en-US" sz="2000" dirty="0" smtClean="0">
                          <a:effectLst/>
                        </a:rPr>
                        <a:t>Talk to students with disabilities who are currently enrolled in the program to discuss physical accessibility,</a:t>
                      </a:r>
                      <a:r>
                        <a:rPr lang="en-US" sz="2000" baseline="0" dirty="0" smtClean="0">
                          <a:effectLst/>
                        </a:rPr>
                        <a:t> access to academic accommodations, what they do for fun, overall happiness with decision, what they plan to do when they complete program.</a:t>
                      </a:r>
                      <a:endParaRPr lang="en-US" altLang="en-US" sz="2000" dirty="0" smtClean="0"/>
                    </a:p>
                  </a:txBody>
                  <a:tcPr marT="45694" marB="45694"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1036424">
                <a:tc>
                  <a:txBody>
                    <a:bodyPr/>
                    <a:lstStyle/>
                    <a:p>
                      <a:pPr marL="0" marR="0" lvl="0" indent="0" algn="l" defTabSz="914400" rtl="0" eaLnBrk="1" fontAlgn="auto" latinLnBrk="0" hangingPunct="1">
                        <a:lnSpc>
                          <a:spcPct val="100000"/>
                        </a:lnSpc>
                        <a:spcBef>
                          <a:spcPts val="480"/>
                        </a:spcBef>
                        <a:spcAft>
                          <a:spcPts val="0"/>
                        </a:spcAft>
                        <a:buClrTx/>
                        <a:buSzTx/>
                        <a:buFont typeface="Arial" charset="0"/>
                        <a:buNone/>
                        <a:tabLst/>
                        <a:defRPr/>
                      </a:pPr>
                      <a:r>
                        <a:rPr lang="en-US" sz="2000" dirty="0" smtClean="0">
                          <a:effectLst/>
                        </a:rPr>
                        <a:t>Attend college/university fairs at your high school or in the community,</a:t>
                      </a:r>
                      <a:r>
                        <a:rPr lang="en-US" sz="2000" baseline="0" dirty="0" smtClean="0">
                          <a:effectLst/>
                        </a:rPr>
                        <a:t> or an</a:t>
                      </a:r>
                      <a:r>
                        <a:rPr kumimoji="0" lang="en-US" sz="2000" b="0" i="0" u="none" strike="noStrike" cap="none" normalizeH="0" baseline="0" dirty="0" smtClean="0">
                          <a:ln>
                            <a:noFill/>
                          </a:ln>
                          <a:solidFill>
                            <a:schemeClr val="tx1"/>
                          </a:solidFill>
                          <a:effectLst>
                            <a:outerShdw blurRad="38100" dist="38100" dir="2700000" algn="tl">
                              <a:srgbClr val="000000"/>
                            </a:outerShdw>
                          </a:effectLst>
                          <a:latin typeface="Tahoma" charset="0"/>
                        </a:rPr>
                        <a:t> information sessions at the school to find out if the program is what you expected and will meet your needs. </a:t>
                      </a:r>
                    </a:p>
                  </a:txBody>
                  <a:tcPr marT="45694" marB="45694"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959801">
                <a:tc>
                  <a:txBody>
                    <a:bodyPr/>
                    <a:lstStyle/>
                    <a:p>
                      <a:pPr marL="0" indent="0" algn="ctr" eaLnBrk="1" hangingPunct="1">
                        <a:lnSpc>
                          <a:spcPct val="100000"/>
                        </a:lnSpc>
                        <a:spcBef>
                          <a:spcPts val="480"/>
                        </a:spcBef>
                        <a:buFont typeface="Arial" charset="0"/>
                        <a:buNone/>
                      </a:pPr>
                      <a:r>
                        <a:rPr lang="en-US" altLang="en-US" sz="2000" b="1" dirty="0" smtClean="0">
                          <a:effectLst>
                            <a:outerShdw blurRad="38100" dist="38100" dir="2700000" algn="tl">
                              <a:srgbClr val="000000">
                                <a:alpha val="43137"/>
                              </a:srgbClr>
                            </a:outerShdw>
                          </a:effectLst>
                        </a:rPr>
                        <a:t>Ultimately,</a:t>
                      </a:r>
                      <a:r>
                        <a:rPr lang="en-US" altLang="en-US" sz="2000" b="1" baseline="0" dirty="0" smtClean="0">
                          <a:effectLst>
                            <a:outerShdw blurRad="38100" dist="38100" dir="2700000" algn="tl">
                              <a:srgbClr val="000000">
                                <a:alpha val="43137"/>
                              </a:srgbClr>
                            </a:outerShdw>
                          </a:effectLst>
                        </a:rPr>
                        <a:t> it’s up to you to decide what you want to do after high school and the best environment for you to do it in… even if it doesn’t mean college.  </a:t>
                      </a:r>
                      <a:endParaRPr lang="en-US" altLang="en-US" sz="2000" b="1" dirty="0" smtClean="0">
                        <a:effectLst>
                          <a:outerShdw blurRad="38100" dist="38100" dir="2700000" algn="tl">
                            <a:srgbClr val="000000">
                              <a:alpha val="43137"/>
                            </a:srgbClr>
                          </a:outerShdw>
                        </a:effectLst>
                      </a:endParaRPr>
                    </a:p>
                  </a:txBody>
                  <a:tcPr marT="45694" marB="45694"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235238753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1"/>
          <p:cNvSpPr>
            <a:spLocks noGrp="1"/>
          </p:cNvSpPr>
          <p:nvPr>
            <p:ph type="title"/>
          </p:nvPr>
        </p:nvSpPr>
        <p:spPr/>
        <p:txBody>
          <a:bodyPr/>
          <a:lstStyle/>
          <a:p>
            <a:pPr eaLnBrk="1" hangingPunct="1">
              <a:defRPr/>
            </a:pPr>
            <a:r>
              <a:rPr lang="en-US" dirty="0" smtClean="0"/>
              <a:t>College Admissions</a:t>
            </a:r>
          </a:p>
        </p:txBody>
      </p:sp>
      <p:sp>
        <p:nvSpPr>
          <p:cNvPr id="3" name="Content Placeholder 2"/>
          <p:cNvSpPr>
            <a:spLocks noGrp="1"/>
          </p:cNvSpPr>
          <p:nvPr>
            <p:ph idx="1"/>
          </p:nvPr>
        </p:nvSpPr>
        <p:spPr/>
        <p:txBody>
          <a:bodyPr rtlCol="0">
            <a:normAutofit fontScale="70000" lnSpcReduction="20000"/>
          </a:bodyPr>
          <a:lstStyle/>
          <a:p>
            <a:pPr eaLnBrk="1" fontAlgn="auto" hangingPunct="1">
              <a:spcAft>
                <a:spcPts val="0"/>
              </a:spcAft>
              <a:defRPr/>
            </a:pPr>
            <a:r>
              <a:rPr lang="en-US" sz="4000" b="1" dirty="0" smtClean="0"/>
              <a:t>Commonly asked questions about the admissions process:</a:t>
            </a:r>
          </a:p>
          <a:p>
            <a:pPr eaLnBrk="1" fontAlgn="auto" hangingPunct="1">
              <a:spcAft>
                <a:spcPts val="0"/>
              </a:spcAft>
              <a:buFont typeface="Arial" panose="020B0604020202020204" pitchFamily="34" charset="0"/>
              <a:buNone/>
              <a:defRPr/>
            </a:pPr>
            <a:endParaRPr lang="en-US" dirty="0" smtClean="0"/>
          </a:p>
          <a:p>
            <a:pPr marL="457200" lvl="1" indent="0" eaLnBrk="1" fontAlgn="auto" hangingPunct="1">
              <a:spcAft>
                <a:spcPts val="0"/>
              </a:spcAft>
              <a:buFont typeface="Arial" pitchFamily="34" charset="0"/>
              <a:buNone/>
              <a:defRPr/>
            </a:pPr>
            <a:r>
              <a:rPr lang="en-US" b="1" dirty="0" smtClean="0"/>
              <a:t>Will having a disability impact being admitted to a post-secondary institution?</a:t>
            </a:r>
            <a:endParaRPr lang="en-US" dirty="0" smtClean="0"/>
          </a:p>
          <a:p>
            <a:pPr lvl="1" eaLnBrk="1" fontAlgn="auto" hangingPunct="1">
              <a:spcAft>
                <a:spcPts val="0"/>
              </a:spcAft>
              <a:defRPr/>
            </a:pPr>
            <a:r>
              <a:rPr lang="en-US" dirty="0" smtClean="0"/>
              <a:t>Students with disability are admitted no differently than students without disabilities, i.e. you are held to same admission standards.</a:t>
            </a:r>
          </a:p>
          <a:p>
            <a:pPr eaLnBrk="1" fontAlgn="auto" hangingPunct="1">
              <a:spcAft>
                <a:spcPts val="0"/>
              </a:spcAft>
              <a:buFont typeface="Arial" panose="020B0604020202020204" pitchFamily="34" charset="0"/>
              <a:buNone/>
              <a:defRPr/>
            </a:pPr>
            <a:r>
              <a:rPr lang="en-US" b="1" dirty="0" smtClean="0"/>
              <a:t> </a:t>
            </a:r>
            <a:endParaRPr lang="en-US" dirty="0" smtClean="0"/>
          </a:p>
          <a:p>
            <a:pPr indent="114300" eaLnBrk="1" fontAlgn="auto" hangingPunct="1">
              <a:spcAft>
                <a:spcPts val="0"/>
              </a:spcAft>
              <a:buFont typeface="Arial" panose="020B0604020202020204" pitchFamily="34" charset="0"/>
              <a:buNone/>
              <a:defRPr/>
            </a:pPr>
            <a:r>
              <a:rPr lang="en-US" b="1" dirty="0" smtClean="0"/>
              <a:t>When should I disclose my disability information?</a:t>
            </a:r>
          </a:p>
          <a:p>
            <a:pPr lvl="1" eaLnBrk="1" fontAlgn="auto" hangingPunct="1">
              <a:spcAft>
                <a:spcPts val="0"/>
              </a:spcAft>
              <a:defRPr/>
            </a:pPr>
            <a:r>
              <a:rPr lang="en-US" dirty="0" smtClean="0"/>
              <a:t>You are not required to disclose disability status during admissions process; may choose to do so if feel this information is necessary to explain portions of your academic record (e.g. missing foreign language classes, change in grades due to diagnosis and subsequent disability-related services)</a:t>
            </a:r>
          </a:p>
          <a:p>
            <a:pPr eaLnBrk="1" fontAlgn="auto" hangingPunct="1">
              <a:spcAft>
                <a:spcPts val="0"/>
              </a:spcAft>
              <a:defRPr/>
            </a:pPr>
            <a:endParaRPr lang="en-US" dirty="0" smtClean="0"/>
          </a:p>
          <a:p>
            <a:pPr eaLnBrk="1" fontAlgn="auto" hangingPunct="1">
              <a:spcAft>
                <a:spcPts val="0"/>
              </a:spcAft>
              <a:defRPr/>
            </a:pP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p:nvPr>
        </p:nvSpPr>
        <p:spPr/>
        <p:txBody>
          <a:bodyPr/>
          <a:lstStyle/>
          <a:p>
            <a:pPr eaLnBrk="1" hangingPunct="1">
              <a:defRPr/>
            </a:pPr>
            <a:r>
              <a:rPr lang="en-US" smtClean="0"/>
              <a:t>College Admissions Cont…</a:t>
            </a:r>
          </a:p>
        </p:txBody>
      </p:sp>
      <p:sp>
        <p:nvSpPr>
          <p:cNvPr id="3" name="Content Placeholder 2"/>
          <p:cNvSpPr>
            <a:spLocks noGrp="1"/>
          </p:cNvSpPr>
          <p:nvPr>
            <p:ph idx="1"/>
          </p:nvPr>
        </p:nvSpPr>
        <p:spPr/>
        <p:txBody>
          <a:bodyPr rtlCol="0">
            <a:normAutofit fontScale="70000" lnSpcReduction="20000"/>
          </a:bodyPr>
          <a:lstStyle/>
          <a:p>
            <a:pPr indent="0" eaLnBrk="1" fontAlgn="auto" hangingPunct="1">
              <a:spcAft>
                <a:spcPts val="0"/>
              </a:spcAft>
              <a:buFont typeface="Arial" panose="020B0604020202020204" pitchFamily="34" charset="0"/>
              <a:buNone/>
              <a:defRPr/>
            </a:pPr>
            <a:r>
              <a:rPr lang="en-US" b="1" dirty="0" smtClean="0"/>
              <a:t>I think I want to disclose information about my disability, what should I tell the admissions committee?</a:t>
            </a:r>
            <a:endParaRPr lang="en-US" dirty="0" smtClean="0"/>
          </a:p>
          <a:p>
            <a:pPr lvl="1" eaLnBrk="1" fontAlgn="auto" hangingPunct="1">
              <a:spcAft>
                <a:spcPts val="0"/>
              </a:spcAft>
              <a:defRPr/>
            </a:pPr>
            <a:r>
              <a:rPr lang="en-US" dirty="0" smtClean="0"/>
              <a:t>Type of services received, strengths, academic interests, other information necessary for admissions committee to understand your academic record and/or unique high school experience</a:t>
            </a:r>
          </a:p>
          <a:p>
            <a:pPr eaLnBrk="1" fontAlgn="auto" hangingPunct="1">
              <a:spcAft>
                <a:spcPts val="0"/>
              </a:spcAft>
              <a:defRPr/>
            </a:pPr>
            <a:endParaRPr lang="en-US" dirty="0" smtClean="0"/>
          </a:p>
          <a:p>
            <a:pPr indent="0" eaLnBrk="1" fontAlgn="auto" hangingPunct="1">
              <a:spcAft>
                <a:spcPts val="0"/>
              </a:spcAft>
              <a:buFont typeface="Arial" panose="020B0604020202020204" pitchFamily="34" charset="0"/>
              <a:buNone/>
              <a:defRPr/>
            </a:pPr>
            <a:r>
              <a:rPr lang="en-US" b="1" dirty="0" smtClean="0"/>
              <a:t>Does the admissions committee need my disability documentation paperwork?</a:t>
            </a:r>
            <a:endParaRPr lang="en-US" dirty="0" smtClean="0"/>
          </a:p>
          <a:p>
            <a:pPr lvl="1" eaLnBrk="1" fontAlgn="auto" hangingPunct="1">
              <a:spcAft>
                <a:spcPts val="0"/>
              </a:spcAft>
              <a:defRPr/>
            </a:pPr>
            <a:r>
              <a:rPr lang="en-US" dirty="0" smtClean="0"/>
              <a:t>Specific disability documentation (e.g., psychological assessment report, IEP, 504 plan) should not be sent to an admissions committee. This information can be sent to the disability services office at the institution of choice, once the student has accepted an offer to attend.</a:t>
            </a:r>
          </a:p>
          <a:p>
            <a:pPr eaLnBrk="1" fontAlgn="auto" hangingPunct="1">
              <a:spcAft>
                <a:spcPts val="0"/>
              </a:spcAft>
              <a:defRPr/>
            </a:pP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731838"/>
          </a:xfrm>
        </p:spPr>
        <p:txBody>
          <a:bodyPr rtlCol="0">
            <a:normAutofit fontScale="90000"/>
          </a:bodyPr>
          <a:lstStyle/>
          <a:p>
            <a:pPr eaLnBrk="1" fontAlgn="auto" hangingPunct="1">
              <a:spcAft>
                <a:spcPts val="0"/>
              </a:spcAft>
              <a:defRPr/>
            </a:pPr>
            <a:r>
              <a:rPr lang="en-US" dirty="0"/>
              <a:t>College </a:t>
            </a:r>
            <a:r>
              <a:rPr lang="en-US" dirty="0" smtClean="0"/>
              <a:t>Application Preparation</a:t>
            </a:r>
            <a:r>
              <a:rPr lang="en-US" dirty="0"/>
              <a:t/>
            </a:r>
            <a:br>
              <a:rPr lang="en-US" dirty="0"/>
            </a:br>
            <a:endParaRPr lang="en-US" dirty="0"/>
          </a:p>
        </p:txBody>
      </p:sp>
      <p:sp>
        <p:nvSpPr>
          <p:cNvPr id="3" name="Content Placeholder 2"/>
          <p:cNvSpPr>
            <a:spLocks noGrp="1"/>
          </p:cNvSpPr>
          <p:nvPr>
            <p:ph idx="1"/>
          </p:nvPr>
        </p:nvSpPr>
        <p:spPr>
          <a:xfrm>
            <a:off x="457200" y="1219200"/>
            <a:ext cx="8229600" cy="5257800"/>
          </a:xfrm>
        </p:spPr>
        <p:txBody>
          <a:bodyPr rtlCol="0">
            <a:normAutofit fontScale="92500" lnSpcReduction="10000"/>
          </a:bodyPr>
          <a:lstStyle/>
          <a:p>
            <a:pPr eaLnBrk="1" fontAlgn="auto" hangingPunct="1">
              <a:spcAft>
                <a:spcPts val="0"/>
              </a:spcAft>
              <a:defRPr/>
            </a:pPr>
            <a:r>
              <a:rPr lang="en-US" sz="2400" dirty="0" smtClean="0"/>
              <a:t>Visit </a:t>
            </a:r>
            <a:r>
              <a:rPr lang="en-US" sz="2400" dirty="0" smtClean="0">
                <a:hlinkClick r:id="rId3"/>
              </a:rPr>
              <a:t>www.going-to-college.org/planning/applying.html</a:t>
            </a:r>
            <a:r>
              <a:rPr lang="en-US" sz="2400" dirty="0" smtClean="0"/>
              <a:t> for more tips, thoughts and suggestions on applying to college.</a:t>
            </a:r>
          </a:p>
          <a:p>
            <a:pPr lvl="1" eaLnBrk="1" fontAlgn="auto" hangingPunct="1">
              <a:spcAft>
                <a:spcPts val="0"/>
              </a:spcAft>
              <a:defRPr/>
            </a:pPr>
            <a:r>
              <a:rPr lang="en-US" sz="2000" dirty="0" smtClean="0"/>
              <a:t>Before you get started, think about how you would answer the following questions:</a:t>
            </a:r>
          </a:p>
          <a:p>
            <a:pPr lvl="2" eaLnBrk="1" fontAlgn="auto" hangingPunct="1">
              <a:spcAft>
                <a:spcPts val="0"/>
              </a:spcAft>
              <a:defRPr/>
            </a:pPr>
            <a:r>
              <a:rPr lang="en-US" sz="1800" dirty="0" smtClean="0"/>
              <a:t>What is the best way for you to manage multiple deadlines?</a:t>
            </a:r>
          </a:p>
          <a:p>
            <a:pPr lvl="2" eaLnBrk="1" fontAlgn="auto" hangingPunct="1">
              <a:spcAft>
                <a:spcPts val="0"/>
              </a:spcAft>
              <a:defRPr/>
            </a:pPr>
            <a:r>
              <a:rPr lang="en-US" sz="1800" dirty="0" smtClean="0"/>
              <a:t>What resources are available in your high school to help you write an impressive personal essay for your college application?</a:t>
            </a:r>
          </a:p>
          <a:p>
            <a:pPr lvl="2" eaLnBrk="1" fontAlgn="auto" hangingPunct="1">
              <a:spcAft>
                <a:spcPts val="0"/>
              </a:spcAft>
              <a:defRPr/>
            </a:pPr>
            <a:r>
              <a:rPr lang="en-US" sz="1800" dirty="0" smtClean="0"/>
              <a:t>What are some advantages and disadvantages of disclosing your disability in your college essay? </a:t>
            </a:r>
          </a:p>
          <a:p>
            <a:pPr lvl="3" eaLnBrk="1" fontAlgn="auto" hangingPunct="1">
              <a:spcAft>
                <a:spcPts val="0"/>
              </a:spcAft>
              <a:defRPr/>
            </a:pPr>
            <a:r>
              <a:rPr lang="en-US" sz="1600" dirty="0" smtClean="0"/>
              <a:t>Think about using an optional essay to do this and explain any discrepancies.</a:t>
            </a:r>
          </a:p>
          <a:p>
            <a:pPr eaLnBrk="1" fontAlgn="auto" hangingPunct="1">
              <a:spcAft>
                <a:spcPts val="0"/>
              </a:spcAft>
              <a:defRPr/>
            </a:pPr>
            <a:endParaRPr lang="en-US" sz="1100" dirty="0" smtClean="0"/>
          </a:p>
          <a:p>
            <a:pPr eaLnBrk="1" fontAlgn="auto" hangingPunct="1">
              <a:spcAft>
                <a:spcPts val="0"/>
              </a:spcAft>
              <a:defRPr/>
            </a:pPr>
            <a:r>
              <a:rPr lang="en-US" sz="2400" dirty="0" smtClean="0"/>
              <a:t>ACT/SAT</a:t>
            </a:r>
          </a:p>
          <a:p>
            <a:pPr lvl="1" eaLnBrk="1" fontAlgn="auto" hangingPunct="1">
              <a:spcAft>
                <a:spcPts val="0"/>
              </a:spcAft>
              <a:defRPr/>
            </a:pPr>
            <a:r>
              <a:rPr lang="en-US" sz="2000" dirty="0" smtClean="0"/>
              <a:t>Find out if a standardized test is required; if so, does the college prefer the SAT or ACT.</a:t>
            </a:r>
          </a:p>
          <a:p>
            <a:pPr lvl="1" eaLnBrk="1" fontAlgn="auto" hangingPunct="1">
              <a:spcAft>
                <a:spcPts val="0"/>
              </a:spcAft>
              <a:defRPr/>
            </a:pPr>
            <a:r>
              <a:rPr lang="en-US" sz="2000" dirty="0" smtClean="0"/>
              <a:t>In appropriate situations, students can receive testing accommodations for both types of exams:</a:t>
            </a:r>
          </a:p>
          <a:p>
            <a:pPr lvl="2" eaLnBrk="1" fontAlgn="auto" hangingPunct="1">
              <a:spcAft>
                <a:spcPts val="0"/>
              </a:spcAft>
              <a:defRPr/>
            </a:pPr>
            <a:r>
              <a:rPr lang="en-US" sz="1600" dirty="0" smtClean="0"/>
              <a:t>ACT - </a:t>
            </a:r>
            <a:r>
              <a:rPr lang="en-US" sz="1600" dirty="0" smtClean="0">
                <a:hlinkClick r:id="rId4"/>
              </a:rPr>
              <a:t>www.act.org/aap/disab/chart.html</a:t>
            </a:r>
            <a:endParaRPr lang="en-US" sz="1600" dirty="0" smtClean="0"/>
          </a:p>
          <a:p>
            <a:pPr lvl="2" eaLnBrk="1" fontAlgn="auto" hangingPunct="1">
              <a:spcAft>
                <a:spcPts val="0"/>
              </a:spcAft>
              <a:defRPr/>
            </a:pPr>
            <a:r>
              <a:rPr lang="en-US" sz="1600" dirty="0" smtClean="0"/>
              <a:t>SAT - </a:t>
            </a:r>
            <a:r>
              <a:rPr lang="en-US" sz="1600" dirty="0" smtClean="0">
                <a:hlinkClick r:id="rId5"/>
              </a:rPr>
              <a:t>http://sat.collegeboard.com/register/for-students-with-disabilities</a:t>
            </a:r>
            <a:endParaRPr lang="en-US" sz="1600" dirty="0" smtClean="0"/>
          </a:p>
          <a:p>
            <a:pPr lvl="2" eaLnBrk="1" fontAlgn="auto" hangingPunct="1">
              <a:spcAft>
                <a:spcPts val="0"/>
              </a:spcAft>
              <a:defRPr/>
            </a:pPr>
            <a:endParaRPr lang="en-US" sz="1600" dirty="0" smtClean="0"/>
          </a:p>
          <a:p>
            <a:pPr lvl="2" eaLnBrk="1" fontAlgn="auto" hangingPunct="1">
              <a:spcAft>
                <a:spcPts val="0"/>
              </a:spcAft>
              <a:defRPr/>
            </a:pPr>
            <a:endParaRPr lang="en-US" sz="1600" dirty="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Rot="1" noChangeArrowheads="1"/>
          </p:cNvSpPr>
          <p:nvPr>
            <p:ph type="title"/>
          </p:nvPr>
        </p:nvSpPr>
        <p:spPr/>
        <p:txBody>
          <a:bodyPr/>
          <a:lstStyle/>
          <a:p>
            <a:pPr eaLnBrk="1" hangingPunct="1">
              <a:defRPr/>
            </a:pPr>
            <a:r>
              <a:rPr lang="en-US" sz="4000" smtClean="0"/>
              <a:t>How to Access Disability-Related Services at the College Level</a:t>
            </a:r>
          </a:p>
        </p:txBody>
      </p:sp>
      <p:sp>
        <p:nvSpPr>
          <p:cNvPr id="25603" name="Rectangle 3"/>
          <p:cNvSpPr>
            <a:spLocks noGrp="1" noRot="1" noChangeArrowheads="1"/>
          </p:cNvSpPr>
          <p:nvPr>
            <p:ph type="body" idx="1"/>
          </p:nvPr>
        </p:nvSpPr>
        <p:spPr/>
        <p:txBody>
          <a:bodyPr/>
          <a:lstStyle/>
          <a:p>
            <a:pPr eaLnBrk="1" hangingPunct="1">
              <a:lnSpc>
                <a:spcPct val="90000"/>
              </a:lnSpc>
              <a:defRPr/>
            </a:pPr>
            <a:r>
              <a:rPr lang="en-US" sz="2400" dirty="0" smtClean="0"/>
              <a:t>Look at college website and search for “Disability Services”.</a:t>
            </a:r>
          </a:p>
          <a:p>
            <a:pPr eaLnBrk="1" hangingPunct="1">
              <a:lnSpc>
                <a:spcPct val="90000"/>
              </a:lnSpc>
              <a:defRPr/>
            </a:pPr>
            <a:r>
              <a:rPr lang="en-US" sz="2400" dirty="0" smtClean="0"/>
              <a:t>Application process for Disability Services is usually different than, and separate from, the application process for admission to the institution.</a:t>
            </a:r>
          </a:p>
          <a:p>
            <a:pPr eaLnBrk="1" hangingPunct="1">
              <a:lnSpc>
                <a:spcPct val="90000"/>
              </a:lnSpc>
              <a:defRPr/>
            </a:pPr>
            <a:r>
              <a:rPr lang="en-US" sz="2400" dirty="0" smtClean="0"/>
              <a:t>Make an appointment to visit staff the Disability Services office and come with questions (it is best if </a:t>
            </a:r>
            <a:r>
              <a:rPr lang="en-US" sz="2400" u="sng" dirty="0" smtClean="0"/>
              <a:t>the student</a:t>
            </a:r>
            <a:r>
              <a:rPr lang="en-US" sz="2400" dirty="0" smtClean="0"/>
              <a:t> does most, if not all, of the talking!)</a:t>
            </a:r>
          </a:p>
          <a:p>
            <a:pPr eaLnBrk="1" hangingPunct="1">
              <a:lnSpc>
                <a:spcPct val="90000"/>
              </a:lnSpc>
              <a:defRPr/>
            </a:pPr>
            <a:r>
              <a:rPr lang="en-US" sz="2400" dirty="0" smtClean="0"/>
              <a:t>Once a student is registered with Disability Services, he/she needs to follow their procedures to access services. Advanced notice is usually necessary before services and accommodations (e.g., extended time on tests) can be provided. </a:t>
            </a:r>
          </a:p>
          <a:p>
            <a:pPr eaLnBrk="1" hangingPunct="1">
              <a:lnSpc>
                <a:spcPct val="90000"/>
              </a:lnSpc>
              <a:defRPr/>
            </a:pPr>
            <a:endParaRPr lang="en-US" sz="2400" dirty="0"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Rectangle 2"/>
          <p:cNvSpPr>
            <a:spLocks noGrp="1" noChangeArrowheads="1"/>
          </p:cNvSpPr>
          <p:nvPr>
            <p:ph type="title"/>
          </p:nvPr>
        </p:nvSpPr>
        <p:spPr>
          <a:xfrm>
            <a:off x="457200" y="304800"/>
            <a:ext cx="8229600" cy="609600"/>
          </a:xfrm>
        </p:spPr>
        <p:txBody>
          <a:bodyPr/>
          <a:lstStyle/>
          <a:p>
            <a:pPr eaLnBrk="1" hangingPunct="1"/>
            <a:r>
              <a:rPr lang="en-US" sz="3200" dirty="0" smtClean="0">
                <a:solidFill>
                  <a:schemeClr val="accent6">
                    <a:lumMod val="20000"/>
                    <a:lumOff val="80000"/>
                  </a:schemeClr>
                </a:solidFill>
              </a:rPr>
              <a:t>Examples of Academic Supports</a:t>
            </a:r>
          </a:p>
        </p:txBody>
      </p:sp>
      <p:sp>
        <p:nvSpPr>
          <p:cNvPr id="44034" name="Rectangle 3"/>
          <p:cNvSpPr>
            <a:spLocks noGrp="1" noChangeArrowheads="1"/>
          </p:cNvSpPr>
          <p:nvPr>
            <p:ph type="body" idx="1"/>
          </p:nvPr>
        </p:nvSpPr>
        <p:spPr>
          <a:xfrm>
            <a:off x="457200" y="990600"/>
            <a:ext cx="8229600" cy="4572000"/>
          </a:xfrm>
        </p:spPr>
        <p:txBody>
          <a:bodyPr/>
          <a:lstStyle/>
          <a:p>
            <a:pPr eaLnBrk="1" hangingPunct="1">
              <a:lnSpc>
                <a:spcPct val="80000"/>
              </a:lnSpc>
            </a:pPr>
            <a:r>
              <a:rPr lang="en-US" sz="1600" dirty="0" smtClean="0"/>
              <a:t>Accessible location for the classroom and place for faculty to meet with student.</a:t>
            </a:r>
          </a:p>
          <a:p>
            <a:pPr marL="0" indent="0" eaLnBrk="1" hangingPunct="1">
              <a:lnSpc>
                <a:spcPct val="80000"/>
              </a:lnSpc>
              <a:buNone/>
            </a:pPr>
            <a:endParaRPr lang="en-US" sz="800" dirty="0" smtClean="0"/>
          </a:p>
          <a:p>
            <a:pPr eaLnBrk="1" hangingPunct="1">
              <a:lnSpc>
                <a:spcPct val="80000"/>
              </a:lnSpc>
            </a:pPr>
            <a:r>
              <a:rPr lang="en-US" sz="1600" dirty="0" smtClean="0"/>
              <a:t>Adaptive seating in classrooms, and adjustable lab or drafting tables. </a:t>
            </a:r>
          </a:p>
          <a:p>
            <a:pPr marL="0" indent="0" eaLnBrk="1" hangingPunct="1">
              <a:lnSpc>
                <a:spcPct val="80000"/>
              </a:lnSpc>
              <a:buNone/>
            </a:pPr>
            <a:endParaRPr lang="en-US" sz="800" dirty="0" smtClean="0"/>
          </a:p>
          <a:p>
            <a:pPr eaLnBrk="1" hangingPunct="1">
              <a:lnSpc>
                <a:spcPct val="80000"/>
              </a:lnSpc>
            </a:pPr>
            <a:r>
              <a:rPr lang="en-US" sz="1600" dirty="0" smtClean="0"/>
              <a:t>Note takers, tape recorders, laptop computers or copies of instructor and/or classmate’s notes.</a:t>
            </a:r>
          </a:p>
          <a:p>
            <a:pPr marL="0" indent="0" eaLnBrk="1" hangingPunct="1">
              <a:lnSpc>
                <a:spcPct val="80000"/>
              </a:lnSpc>
              <a:buNone/>
            </a:pPr>
            <a:endParaRPr lang="en-US" sz="800" dirty="0" smtClean="0"/>
          </a:p>
          <a:p>
            <a:pPr eaLnBrk="1" hangingPunct="1">
              <a:lnSpc>
                <a:spcPct val="80000"/>
              </a:lnSpc>
            </a:pPr>
            <a:r>
              <a:rPr lang="en-US" sz="1600" dirty="0" smtClean="0"/>
              <a:t>Assistive computer equipment/software:</a:t>
            </a:r>
          </a:p>
          <a:p>
            <a:pPr lvl="1" eaLnBrk="1" hangingPunct="1">
              <a:lnSpc>
                <a:spcPct val="80000"/>
              </a:lnSpc>
            </a:pPr>
            <a:r>
              <a:rPr lang="en-US" sz="1600" dirty="0" smtClean="0"/>
              <a:t>voice activated word processing, word prediction, keyboard and/or mouse modification.</a:t>
            </a:r>
          </a:p>
          <a:p>
            <a:pPr marL="457200" lvl="1" indent="0" eaLnBrk="1" hangingPunct="1">
              <a:lnSpc>
                <a:spcPct val="80000"/>
              </a:lnSpc>
              <a:buNone/>
            </a:pPr>
            <a:endParaRPr lang="en-US" sz="800" dirty="0" smtClean="0"/>
          </a:p>
          <a:p>
            <a:pPr eaLnBrk="1" hangingPunct="1">
              <a:lnSpc>
                <a:spcPct val="80000"/>
              </a:lnSpc>
            </a:pPr>
            <a:r>
              <a:rPr lang="en-US" sz="1600" dirty="0" smtClean="0"/>
              <a:t>Test accommodations: </a:t>
            </a:r>
          </a:p>
          <a:p>
            <a:pPr lvl="1" eaLnBrk="1" hangingPunct="1">
              <a:lnSpc>
                <a:spcPct val="80000"/>
              </a:lnSpc>
            </a:pPr>
            <a:r>
              <a:rPr lang="en-US" sz="1600" dirty="0" smtClean="0"/>
              <a:t>extended time, separate location, scribes, access to adapted computers.</a:t>
            </a:r>
          </a:p>
          <a:p>
            <a:pPr marL="457200" lvl="1" indent="0" eaLnBrk="1" hangingPunct="1">
              <a:lnSpc>
                <a:spcPct val="80000"/>
              </a:lnSpc>
              <a:buNone/>
            </a:pPr>
            <a:endParaRPr lang="en-US" sz="800" dirty="0" smtClean="0"/>
          </a:p>
          <a:p>
            <a:pPr eaLnBrk="1" hangingPunct="1">
              <a:lnSpc>
                <a:spcPct val="80000"/>
              </a:lnSpc>
            </a:pPr>
            <a:r>
              <a:rPr lang="en-US" sz="1600" dirty="0" smtClean="0"/>
              <a:t>Some flexibility with deadlines if assignments require access to community resources.</a:t>
            </a:r>
          </a:p>
          <a:p>
            <a:pPr marL="0" indent="0" eaLnBrk="1" hangingPunct="1">
              <a:lnSpc>
                <a:spcPct val="80000"/>
              </a:lnSpc>
              <a:buNone/>
            </a:pPr>
            <a:r>
              <a:rPr lang="en-US" sz="800" dirty="0" smtClean="0"/>
              <a:t> </a:t>
            </a:r>
          </a:p>
          <a:p>
            <a:pPr eaLnBrk="1" hangingPunct="1">
              <a:lnSpc>
                <a:spcPct val="80000"/>
              </a:lnSpc>
            </a:pPr>
            <a:r>
              <a:rPr lang="en-US" sz="1600" dirty="0" smtClean="0"/>
              <a:t>Lab assistant.</a:t>
            </a:r>
          </a:p>
          <a:p>
            <a:pPr marL="0" indent="0" eaLnBrk="1" hangingPunct="1">
              <a:lnSpc>
                <a:spcPct val="80000"/>
              </a:lnSpc>
              <a:buNone/>
            </a:pPr>
            <a:endParaRPr lang="en-US" sz="800" dirty="0" smtClean="0"/>
          </a:p>
          <a:p>
            <a:pPr eaLnBrk="1" hangingPunct="1">
              <a:lnSpc>
                <a:spcPct val="80000"/>
              </a:lnSpc>
            </a:pPr>
            <a:r>
              <a:rPr lang="en-US" sz="1600" dirty="0" smtClean="0"/>
              <a:t>Accessible parking in close proximity to the building.</a:t>
            </a:r>
          </a:p>
          <a:p>
            <a:pPr marL="0" indent="0" eaLnBrk="1" hangingPunct="1">
              <a:lnSpc>
                <a:spcPct val="80000"/>
              </a:lnSpc>
              <a:buNone/>
            </a:pPr>
            <a:endParaRPr lang="en-US" sz="800" dirty="0" smtClean="0"/>
          </a:p>
          <a:p>
            <a:pPr eaLnBrk="1" hangingPunct="1">
              <a:lnSpc>
                <a:spcPct val="80000"/>
              </a:lnSpc>
            </a:pPr>
            <a:r>
              <a:rPr lang="en-US" sz="1600" dirty="0" smtClean="0"/>
              <a:t>Taped texts.</a:t>
            </a:r>
          </a:p>
          <a:p>
            <a:pPr marL="0" indent="0" eaLnBrk="1" hangingPunct="1">
              <a:lnSpc>
                <a:spcPct val="80000"/>
              </a:lnSpc>
              <a:buNone/>
            </a:pPr>
            <a:endParaRPr lang="en-US" sz="800" dirty="0" smtClean="0"/>
          </a:p>
          <a:p>
            <a:pPr eaLnBrk="1" hangingPunct="1">
              <a:lnSpc>
                <a:spcPct val="80000"/>
              </a:lnSpc>
            </a:pPr>
            <a:r>
              <a:rPr lang="en-US" sz="1600" dirty="0" smtClean="0"/>
              <a:t>Advance planning for field trips to ensure accessibility/ability to arrange a Personal Assistant.</a:t>
            </a:r>
          </a:p>
        </p:txBody>
      </p:sp>
    </p:spTree>
  </p:cSld>
  <p:clrMapOvr>
    <a:masterClrMapping/>
  </p:clrMapOvr>
  <p:transition spd="med">
    <p:wip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Rectangle 2"/>
          <p:cNvSpPr>
            <a:spLocks noGrp="1" noChangeArrowheads="1"/>
          </p:cNvSpPr>
          <p:nvPr>
            <p:ph type="title"/>
          </p:nvPr>
        </p:nvSpPr>
        <p:spPr/>
        <p:txBody>
          <a:bodyPr/>
          <a:lstStyle/>
          <a:p>
            <a:pPr eaLnBrk="1" hangingPunct="1"/>
            <a:r>
              <a:rPr lang="en-US" sz="4000" dirty="0" smtClean="0">
                <a:solidFill>
                  <a:schemeClr val="accent6">
                    <a:lumMod val="20000"/>
                    <a:lumOff val="80000"/>
                  </a:schemeClr>
                </a:solidFill>
              </a:rPr>
              <a:t>College ~ Non-Academic Supports</a:t>
            </a:r>
          </a:p>
        </p:txBody>
      </p:sp>
      <p:sp>
        <p:nvSpPr>
          <p:cNvPr id="47106" name="Rectangle 3"/>
          <p:cNvSpPr>
            <a:spLocks noGrp="1" noChangeArrowheads="1"/>
          </p:cNvSpPr>
          <p:nvPr>
            <p:ph type="body" idx="1"/>
          </p:nvPr>
        </p:nvSpPr>
        <p:spPr/>
        <p:txBody>
          <a:bodyPr/>
          <a:lstStyle/>
          <a:p>
            <a:pPr eaLnBrk="1" hangingPunct="1"/>
            <a:r>
              <a:rPr lang="en-US" sz="2000" smtClean="0"/>
              <a:t>Adapted Athletics</a:t>
            </a:r>
          </a:p>
          <a:p>
            <a:pPr eaLnBrk="1" hangingPunct="1">
              <a:buFont typeface="Wingdings" pitchFamily="2" charset="2"/>
              <a:buNone/>
            </a:pPr>
            <a:endParaRPr lang="en-US" sz="800" smtClean="0"/>
          </a:p>
          <a:p>
            <a:pPr eaLnBrk="1" hangingPunct="1"/>
            <a:r>
              <a:rPr lang="en-US" sz="2000" smtClean="0"/>
              <a:t>Personal Assistance Service</a:t>
            </a:r>
          </a:p>
          <a:p>
            <a:pPr eaLnBrk="1" hangingPunct="1">
              <a:buFont typeface="Wingdings" pitchFamily="2" charset="2"/>
              <a:buNone/>
            </a:pPr>
            <a:endParaRPr lang="en-US" sz="800" smtClean="0"/>
          </a:p>
          <a:p>
            <a:pPr eaLnBrk="1" hangingPunct="1"/>
            <a:r>
              <a:rPr lang="en-US" sz="2000" smtClean="0"/>
              <a:t>Driver Education </a:t>
            </a:r>
          </a:p>
          <a:p>
            <a:pPr eaLnBrk="1" hangingPunct="1">
              <a:buFont typeface="Wingdings" pitchFamily="2" charset="2"/>
              <a:buNone/>
            </a:pPr>
            <a:endParaRPr lang="en-US" sz="800" smtClean="0"/>
          </a:p>
          <a:p>
            <a:pPr eaLnBrk="1" hangingPunct="1"/>
            <a:r>
              <a:rPr lang="en-US" sz="2000" smtClean="0"/>
              <a:t>Career Services</a:t>
            </a:r>
          </a:p>
          <a:p>
            <a:pPr eaLnBrk="1" hangingPunct="1">
              <a:buFont typeface="Wingdings" pitchFamily="2" charset="2"/>
              <a:buNone/>
            </a:pPr>
            <a:endParaRPr lang="en-US" sz="800" smtClean="0"/>
          </a:p>
          <a:p>
            <a:pPr eaLnBrk="1" hangingPunct="1"/>
            <a:r>
              <a:rPr lang="en-US" sz="2000" smtClean="0"/>
              <a:t>Physical Therapy  </a:t>
            </a:r>
          </a:p>
          <a:p>
            <a:pPr eaLnBrk="1" hangingPunct="1">
              <a:buFont typeface="Wingdings" pitchFamily="2" charset="2"/>
              <a:buNone/>
            </a:pPr>
            <a:endParaRPr lang="en-US" sz="800" smtClean="0"/>
          </a:p>
          <a:p>
            <a:pPr eaLnBrk="1" hangingPunct="1"/>
            <a:r>
              <a:rPr lang="en-US" sz="2000" smtClean="0"/>
              <a:t>Recruitment / Internship Opportunities specifically targeted toward students with disabilities</a:t>
            </a:r>
          </a:p>
          <a:p>
            <a:pPr eaLnBrk="1" hangingPunct="1">
              <a:buFont typeface="Wingdings" pitchFamily="2" charset="2"/>
              <a:buNone/>
            </a:pPr>
            <a:endParaRPr lang="en-US" sz="800" smtClean="0"/>
          </a:p>
          <a:p>
            <a:pPr eaLnBrk="1" hangingPunct="1"/>
            <a:r>
              <a:rPr lang="en-US" sz="2000" smtClean="0"/>
              <a:t>Transportation </a:t>
            </a:r>
          </a:p>
        </p:txBody>
      </p:sp>
    </p:spTree>
  </p:cSld>
  <p:clrMapOvr>
    <a:masterClrMapping/>
  </p:clrMapOvr>
  <p:transition spd="med">
    <p:wip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itle 1"/>
          <p:cNvSpPr>
            <a:spLocks noGrp="1"/>
          </p:cNvSpPr>
          <p:nvPr>
            <p:ph type="title"/>
          </p:nvPr>
        </p:nvSpPr>
        <p:spPr/>
        <p:txBody>
          <a:bodyPr/>
          <a:lstStyle/>
          <a:p>
            <a:pPr eaLnBrk="1" hangingPunct="1">
              <a:defRPr/>
            </a:pPr>
            <a:r>
              <a:rPr lang="en-US" smtClean="0"/>
              <a:t>Financial Planning</a:t>
            </a:r>
          </a:p>
        </p:txBody>
      </p:sp>
      <p:sp>
        <p:nvSpPr>
          <p:cNvPr id="3" name="Content Placeholder 2"/>
          <p:cNvSpPr>
            <a:spLocks noGrp="1"/>
          </p:cNvSpPr>
          <p:nvPr>
            <p:ph idx="1"/>
          </p:nvPr>
        </p:nvSpPr>
        <p:spPr>
          <a:xfrm>
            <a:off x="457200" y="1371600"/>
            <a:ext cx="8229600" cy="4525963"/>
          </a:xfrm>
        </p:spPr>
        <p:txBody>
          <a:bodyPr rtlCol="0">
            <a:normAutofit fontScale="62500" lnSpcReduction="20000"/>
          </a:bodyPr>
          <a:lstStyle/>
          <a:p>
            <a:pPr eaLnBrk="1" fontAlgn="auto" hangingPunct="1">
              <a:spcAft>
                <a:spcPts val="0"/>
              </a:spcAft>
              <a:defRPr/>
            </a:pPr>
            <a:r>
              <a:rPr lang="en-US" b="1" dirty="0" smtClean="0"/>
              <a:t>What is financial aid?</a:t>
            </a:r>
          </a:p>
          <a:p>
            <a:pPr lvl="1" eaLnBrk="1" fontAlgn="auto" hangingPunct="1">
              <a:spcAft>
                <a:spcPts val="0"/>
              </a:spcAft>
              <a:defRPr/>
            </a:pPr>
            <a:r>
              <a:rPr lang="en-US" dirty="0" smtClean="0"/>
              <a:t>Financial aid is monetary assistance that allows individuals to pay the costs of attending college when their own resources are not enough. </a:t>
            </a:r>
          </a:p>
          <a:p>
            <a:pPr marL="457200" lvl="1" indent="0" eaLnBrk="1" fontAlgn="auto" hangingPunct="1">
              <a:spcAft>
                <a:spcPts val="0"/>
              </a:spcAft>
              <a:buFont typeface="Wingdings" pitchFamily="2" charset="2"/>
              <a:buNone/>
              <a:defRPr/>
            </a:pPr>
            <a:endParaRPr lang="en-US" dirty="0" smtClean="0"/>
          </a:p>
          <a:p>
            <a:pPr lvl="1" eaLnBrk="1" fontAlgn="auto" hangingPunct="1">
              <a:spcAft>
                <a:spcPts val="0"/>
              </a:spcAft>
              <a:defRPr/>
            </a:pPr>
            <a:r>
              <a:rPr lang="en-US" dirty="0" smtClean="0"/>
              <a:t>There are four types of financial aid (Heath Resource Center, 2007):</a:t>
            </a:r>
          </a:p>
          <a:p>
            <a:pPr marL="457200" lvl="1" indent="0" eaLnBrk="1" fontAlgn="auto" hangingPunct="1">
              <a:spcAft>
                <a:spcPts val="0"/>
              </a:spcAft>
              <a:buFont typeface="Wingdings" pitchFamily="2" charset="2"/>
              <a:buNone/>
              <a:defRPr/>
            </a:pPr>
            <a:endParaRPr lang="en-US" dirty="0" smtClean="0"/>
          </a:p>
          <a:p>
            <a:pPr lvl="2" eaLnBrk="1" fontAlgn="auto" hangingPunct="1">
              <a:spcAft>
                <a:spcPts val="0"/>
              </a:spcAft>
              <a:defRPr/>
            </a:pPr>
            <a:r>
              <a:rPr lang="en-US" b="1" dirty="0" smtClean="0"/>
              <a:t>Grants</a:t>
            </a:r>
            <a:r>
              <a:rPr lang="en-US" dirty="0" smtClean="0"/>
              <a:t> – Aid that generally does not have to be repaid.</a:t>
            </a:r>
          </a:p>
          <a:p>
            <a:pPr marL="914400" lvl="2" indent="0" eaLnBrk="1" fontAlgn="auto" hangingPunct="1">
              <a:spcAft>
                <a:spcPts val="0"/>
              </a:spcAft>
              <a:buFont typeface="Arial" charset="0"/>
              <a:buNone/>
              <a:defRPr/>
            </a:pPr>
            <a:endParaRPr lang="en-US" dirty="0" smtClean="0"/>
          </a:p>
          <a:p>
            <a:pPr lvl="2" eaLnBrk="1" fontAlgn="auto" hangingPunct="1">
              <a:spcAft>
                <a:spcPts val="0"/>
              </a:spcAft>
              <a:defRPr/>
            </a:pPr>
            <a:r>
              <a:rPr lang="en-US" b="1" dirty="0" smtClean="0"/>
              <a:t>Loans</a:t>
            </a:r>
            <a:r>
              <a:rPr lang="en-US" dirty="0" smtClean="0"/>
              <a:t> – Money borrowed to cover school costs, which must be repaid, usually with interest, over a specified period of time, typically after the student has graduated or left school. </a:t>
            </a:r>
          </a:p>
          <a:p>
            <a:pPr marL="914400" lvl="2" indent="0" eaLnBrk="1" fontAlgn="auto" hangingPunct="1">
              <a:spcAft>
                <a:spcPts val="0"/>
              </a:spcAft>
              <a:buFont typeface="Arial" charset="0"/>
              <a:buNone/>
              <a:defRPr/>
            </a:pPr>
            <a:endParaRPr lang="en-US" dirty="0" smtClean="0"/>
          </a:p>
          <a:p>
            <a:pPr lvl="2" eaLnBrk="1" fontAlgn="auto" hangingPunct="1">
              <a:spcAft>
                <a:spcPts val="0"/>
              </a:spcAft>
              <a:defRPr/>
            </a:pPr>
            <a:r>
              <a:rPr lang="en-US" b="1" dirty="0" smtClean="0"/>
              <a:t>Work-study</a:t>
            </a:r>
            <a:r>
              <a:rPr lang="en-US" dirty="0" smtClean="0"/>
              <a:t> – Employment that enables a student to earn money toward a portion of school costs during or between periods of enrollment. These usually on-campus positions are supplemented by the federal government.</a:t>
            </a:r>
          </a:p>
          <a:p>
            <a:pPr marL="914400" lvl="2" indent="0" eaLnBrk="1" fontAlgn="auto" hangingPunct="1">
              <a:spcAft>
                <a:spcPts val="0"/>
              </a:spcAft>
              <a:buFont typeface="Arial" charset="0"/>
              <a:buNone/>
              <a:defRPr/>
            </a:pPr>
            <a:endParaRPr lang="en-US" dirty="0" smtClean="0"/>
          </a:p>
          <a:p>
            <a:pPr lvl="2" eaLnBrk="1" fontAlgn="auto" hangingPunct="1">
              <a:spcAft>
                <a:spcPts val="0"/>
              </a:spcAft>
              <a:defRPr/>
            </a:pPr>
            <a:r>
              <a:rPr lang="en-US" b="1" dirty="0" smtClean="0"/>
              <a:t>Scholarships</a:t>
            </a:r>
            <a:r>
              <a:rPr lang="en-US" dirty="0" smtClean="0"/>
              <a:t> – Gifts and awards based on a student’s academic achievement, background or other criteria. </a:t>
            </a:r>
            <a:endParaRPr lang="en-US" dirty="0"/>
          </a:p>
        </p:txBody>
      </p:sp>
      <p:sp>
        <p:nvSpPr>
          <p:cNvPr id="35844" name="TextBox 5"/>
          <p:cNvSpPr txBox="1">
            <a:spLocks noChangeArrowheads="1"/>
          </p:cNvSpPr>
          <p:nvPr/>
        </p:nvSpPr>
        <p:spPr bwMode="auto">
          <a:xfrm>
            <a:off x="5410200" y="5867400"/>
            <a:ext cx="3454400" cy="307975"/>
          </a:xfrm>
          <a:prstGeom prst="rect">
            <a:avLst/>
          </a:prstGeom>
          <a:noFill/>
          <a:ln w="9525">
            <a:noFill/>
            <a:miter lim="800000"/>
            <a:headEnd/>
            <a:tailEnd/>
          </a:ln>
        </p:spPr>
        <p:txBody>
          <a:bodyPr wrap="none">
            <a:spAutoFit/>
          </a:bodyPr>
          <a:lstStyle/>
          <a:p>
            <a:pPr eaLnBrk="1" hangingPunct="1"/>
            <a:r>
              <a:rPr lang="en-US" altLang="en-US" sz="1400" dirty="0">
                <a:latin typeface="Calibri" pitchFamily="34" charset="0"/>
                <a:cs typeface="Arial" charset="0"/>
              </a:rPr>
              <a:t>www.going-to-college.org/planning/aid.html</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Rot="1" noChangeArrowheads="1"/>
          </p:cNvSpPr>
          <p:nvPr>
            <p:ph type="title"/>
          </p:nvPr>
        </p:nvSpPr>
        <p:spPr/>
        <p:txBody>
          <a:bodyPr/>
          <a:lstStyle/>
          <a:p>
            <a:pPr eaLnBrk="1" hangingPunct="1">
              <a:defRPr/>
            </a:pPr>
            <a:r>
              <a:rPr lang="en-US" smtClean="0"/>
              <a:t>Session Agenda</a:t>
            </a:r>
          </a:p>
        </p:txBody>
      </p:sp>
      <p:sp>
        <p:nvSpPr>
          <p:cNvPr id="8195" name="Rectangle 3"/>
          <p:cNvSpPr>
            <a:spLocks noGrp="1" noRot="1" noChangeArrowheads="1"/>
          </p:cNvSpPr>
          <p:nvPr>
            <p:ph type="body" idx="1"/>
          </p:nvPr>
        </p:nvSpPr>
        <p:spPr/>
        <p:txBody>
          <a:bodyPr/>
          <a:lstStyle/>
          <a:p>
            <a:pPr eaLnBrk="1" hangingPunct="1">
              <a:lnSpc>
                <a:spcPct val="90000"/>
              </a:lnSpc>
              <a:defRPr/>
            </a:pPr>
            <a:r>
              <a:rPr lang="en-US" dirty="0" smtClean="0"/>
              <a:t>Differences between high school and college for students with disabilities. </a:t>
            </a:r>
          </a:p>
          <a:p>
            <a:pPr marL="0" indent="0" eaLnBrk="1" hangingPunct="1">
              <a:lnSpc>
                <a:spcPct val="90000"/>
              </a:lnSpc>
              <a:buNone/>
              <a:defRPr/>
            </a:pPr>
            <a:endParaRPr lang="en-US" sz="1600" dirty="0" smtClean="0"/>
          </a:p>
          <a:p>
            <a:pPr eaLnBrk="1" hangingPunct="1">
              <a:lnSpc>
                <a:spcPct val="90000"/>
              </a:lnSpc>
              <a:defRPr/>
            </a:pPr>
            <a:r>
              <a:rPr lang="en-US" dirty="0" smtClean="0"/>
              <a:t>Ways to prepare for college while in high school. </a:t>
            </a:r>
          </a:p>
          <a:p>
            <a:pPr marL="0" indent="0" eaLnBrk="1" hangingPunct="1">
              <a:lnSpc>
                <a:spcPct val="90000"/>
              </a:lnSpc>
              <a:buNone/>
              <a:defRPr/>
            </a:pPr>
            <a:endParaRPr lang="en-US" sz="1600" dirty="0" smtClean="0"/>
          </a:p>
          <a:p>
            <a:pPr eaLnBrk="1" hangingPunct="1">
              <a:lnSpc>
                <a:spcPct val="90000"/>
              </a:lnSpc>
              <a:defRPr/>
            </a:pPr>
            <a:r>
              <a:rPr lang="en-US" dirty="0" smtClean="0"/>
              <a:t>How to access disability-related services at the college level.</a:t>
            </a:r>
          </a:p>
          <a:p>
            <a:pPr marL="0" indent="0" eaLnBrk="1" hangingPunct="1">
              <a:lnSpc>
                <a:spcPct val="90000"/>
              </a:lnSpc>
              <a:buNone/>
              <a:defRPr/>
            </a:pPr>
            <a:endParaRPr lang="en-US" sz="1600" dirty="0" smtClean="0"/>
          </a:p>
          <a:p>
            <a:pPr eaLnBrk="1" hangingPunct="1">
              <a:lnSpc>
                <a:spcPct val="90000"/>
              </a:lnSpc>
              <a:defRPr/>
            </a:pPr>
            <a:r>
              <a:rPr lang="en-US" dirty="0" smtClean="0"/>
              <a:t>Questions, comments</a:t>
            </a:r>
          </a:p>
        </p:txBody>
      </p:sp>
    </p:spTree>
    <p:extLst>
      <p:ext uri="{BB962C8B-B14F-4D97-AF65-F5344CB8AC3E}">
        <p14:creationId xmlns:p14="http://schemas.microsoft.com/office/powerpoint/2010/main" val="265115312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itle 1"/>
          <p:cNvSpPr>
            <a:spLocks noGrp="1"/>
          </p:cNvSpPr>
          <p:nvPr>
            <p:ph type="title"/>
          </p:nvPr>
        </p:nvSpPr>
        <p:spPr/>
        <p:txBody>
          <a:bodyPr/>
          <a:lstStyle/>
          <a:p>
            <a:pPr eaLnBrk="1" hangingPunct="1">
              <a:defRPr/>
            </a:pPr>
            <a:r>
              <a:rPr lang="en-US" dirty="0" smtClean="0"/>
              <a:t>Financial Planning</a:t>
            </a:r>
          </a:p>
        </p:txBody>
      </p:sp>
      <p:sp>
        <p:nvSpPr>
          <p:cNvPr id="3" name="Content Placeholder 2"/>
          <p:cNvSpPr>
            <a:spLocks noGrp="1"/>
          </p:cNvSpPr>
          <p:nvPr>
            <p:ph idx="1"/>
          </p:nvPr>
        </p:nvSpPr>
        <p:spPr/>
        <p:txBody>
          <a:bodyPr rtlCol="0">
            <a:normAutofit fontScale="85000" lnSpcReduction="20000"/>
          </a:bodyPr>
          <a:lstStyle/>
          <a:p>
            <a:pPr eaLnBrk="1" fontAlgn="auto" hangingPunct="1">
              <a:spcAft>
                <a:spcPts val="0"/>
              </a:spcAft>
              <a:defRPr/>
            </a:pPr>
            <a:r>
              <a:rPr lang="en-US" dirty="0" smtClean="0"/>
              <a:t>Online resources:</a:t>
            </a:r>
          </a:p>
          <a:p>
            <a:pPr lvl="1" eaLnBrk="1" fontAlgn="auto" hangingPunct="1">
              <a:spcAft>
                <a:spcPts val="0"/>
              </a:spcAft>
              <a:defRPr/>
            </a:pPr>
            <a:r>
              <a:rPr lang="en-US" dirty="0" smtClean="0"/>
              <a:t>Financial Aid Easy </a:t>
            </a:r>
            <a:r>
              <a:rPr lang="en-US" dirty="0"/>
              <a:t>P</a:t>
            </a:r>
            <a:r>
              <a:rPr lang="en-US" dirty="0" smtClean="0"/>
              <a:t>lanner – determines cost, see if you’re saving enough, search for scholarships, apply for aid and more!</a:t>
            </a:r>
          </a:p>
          <a:p>
            <a:pPr lvl="2" eaLnBrk="1" fontAlgn="auto" hangingPunct="1">
              <a:spcAft>
                <a:spcPts val="0"/>
              </a:spcAft>
              <a:defRPr/>
            </a:pPr>
            <a:r>
              <a:rPr lang="en-US" sz="1900" dirty="0" smtClean="0">
                <a:hlinkClick r:id="rId3"/>
              </a:rPr>
              <a:t>http://apps.collegeboard.com/fincalc/ep/wizard-home.jsp</a:t>
            </a:r>
            <a:endParaRPr lang="en-US" sz="1900" dirty="0" smtClean="0"/>
          </a:p>
          <a:p>
            <a:pPr lvl="2" eaLnBrk="1" fontAlgn="auto" hangingPunct="1">
              <a:spcAft>
                <a:spcPts val="0"/>
              </a:spcAft>
              <a:defRPr/>
            </a:pPr>
            <a:endParaRPr lang="en-US" sz="1200" dirty="0" smtClean="0"/>
          </a:p>
          <a:p>
            <a:pPr lvl="1" eaLnBrk="1" fontAlgn="auto" hangingPunct="1">
              <a:spcAft>
                <a:spcPts val="0"/>
              </a:spcAft>
              <a:defRPr/>
            </a:pPr>
            <a:r>
              <a:rPr lang="en-US" dirty="0" smtClean="0"/>
              <a:t>Financial Aid </a:t>
            </a:r>
            <a:r>
              <a:rPr lang="en-US" dirty="0"/>
              <a:t>P</a:t>
            </a:r>
            <a:r>
              <a:rPr lang="en-US" dirty="0" smtClean="0"/>
              <a:t>lanning Calendar for your senior year:</a:t>
            </a:r>
          </a:p>
          <a:p>
            <a:pPr lvl="2" eaLnBrk="1" fontAlgn="auto" hangingPunct="1">
              <a:spcAft>
                <a:spcPts val="0"/>
              </a:spcAft>
              <a:defRPr/>
            </a:pPr>
            <a:r>
              <a:rPr lang="en-US" sz="1900" dirty="0" smtClean="0">
                <a:hlinkClick r:id="rId4"/>
              </a:rPr>
              <a:t>http://www.vaview.vt.edu/resources/pdf/9-12/Financial%20Aid%20Planning%20Calendar.pdf</a:t>
            </a:r>
            <a:endParaRPr lang="en-US" sz="1900" dirty="0" smtClean="0"/>
          </a:p>
          <a:p>
            <a:pPr lvl="2" eaLnBrk="1" fontAlgn="auto" hangingPunct="1">
              <a:spcAft>
                <a:spcPts val="0"/>
              </a:spcAft>
              <a:defRPr/>
            </a:pPr>
            <a:endParaRPr lang="en-US" sz="1300" dirty="0" smtClean="0"/>
          </a:p>
          <a:p>
            <a:pPr lvl="1" eaLnBrk="1" fontAlgn="auto" hangingPunct="1">
              <a:spcAft>
                <a:spcPts val="0"/>
              </a:spcAft>
              <a:defRPr/>
            </a:pPr>
            <a:r>
              <a:rPr lang="en-US" dirty="0" smtClean="0"/>
              <a:t>Questions to ask financial aid offices at the colleges of your choice:</a:t>
            </a:r>
          </a:p>
          <a:p>
            <a:pPr lvl="2" eaLnBrk="1" fontAlgn="auto" hangingPunct="1">
              <a:spcAft>
                <a:spcPts val="0"/>
              </a:spcAft>
              <a:defRPr/>
            </a:pPr>
            <a:r>
              <a:rPr lang="en-US" sz="1900" dirty="0" smtClean="0">
                <a:hlinkClick r:id="rId5"/>
              </a:rPr>
              <a:t>www.collegeboard.com/student/pay/add-it-up/398.html</a:t>
            </a:r>
            <a:endParaRPr lang="en-US" sz="1900" dirty="0" smtClean="0"/>
          </a:p>
          <a:p>
            <a:pPr lvl="2" eaLnBrk="1" fontAlgn="auto" hangingPunct="1">
              <a:spcAft>
                <a:spcPts val="0"/>
              </a:spcAft>
              <a:defRPr/>
            </a:pPr>
            <a:r>
              <a:rPr lang="en-US" sz="1900" dirty="0" smtClean="0">
                <a:hlinkClick r:id="rId6"/>
              </a:rPr>
              <a:t>www.fastweb.com/financial-aid/articles/231-15-questions-to-ask-your-financial-aid-office</a:t>
            </a:r>
            <a:endParaRPr lang="en-US" sz="1900" dirty="0" smtClean="0"/>
          </a:p>
          <a:p>
            <a:pPr lvl="2" eaLnBrk="1" fontAlgn="auto" hangingPunct="1">
              <a:spcAft>
                <a:spcPts val="0"/>
              </a:spcAft>
              <a:defRPr/>
            </a:pPr>
            <a:endParaRPr lang="en-US" dirty="0" smtClean="0"/>
          </a:p>
          <a:p>
            <a:pPr lvl="1" eaLnBrk="1" fontAlgn="auto" hangingPunct="1">
              <a:spcAft>
                <a:spcPts val="0"/>
              </a:spcAft>
              <a:defRPr/>
            </a:pPr>
            <a:endParaRPr lang="en-US" dirty="0" smtClean="0"/>
          </a:p>
          <a:p>
            <a:pPr lvl="2" eaLnBrk="1" fontAlgn="auto" hangingPunct="1">
              <a:spcAft>
                <a:spcPts val="0"/>
              </a:spcAft>
              <a:defRPr/>
            </a:pPr>
            <a:endParaRPr lang="en-US" dirty="0" smtClean="0"/>
          </a:p>
          <a:p>
            <a:pPr lvl="2" eaLnBrk="1" fontAlgn="auto" hangingPunct="1">
              <a:spcAft>
                <a:spcPts val="0"/>
              </a:spcAft>
              <a:defRPr/>
            </a:pPr>
            <a:endParaRPr lang="en-US" dirty="0"/>
          </a:p>
          <a:p>
            <a:pPr eaLnBrk="1" fontAlgn="auto" hangingPunct="1">
              <a:spcAft>
                <a:spcPts val="0"/>
              </a:spcAft>
              <a:defRPr/>
            </a:pPr>
            <a:endParaRPr lang="en-US" dirty="0" smtClean="0"/>
          </a:p>
          <a:p>
            <a:pPr lvl="1" eaLnBrk="1" fontAlgn="auto" hangingPunct="1">
              <a:spcAft>
                <a:spcPts val="0"/>
              </a:spcAft>
              <a:defRPr/>
            </a:pP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Rectangle 2"/>
          <p:cNvSpPr>
            <a:spLocks noGrp="1" noChangeArrowheads="1"/>
          </p:cNvSpPr>
          <p:nvPr>
            <p:ph type="title"/>
          </p:nvPr>
        </p:nvSpPr>
        <p:spPr>
          <a:xfrm>
            <a:off x="304800" y="9525"/>
            <a:ext cx="8540750" cy="1143000"/>
          </a:xfrm>
        </p:spPr>
        <p:txBody>
          <a:bodyPr/>
          <a:lstStyle/>
          <a:p>
            <a:pPr eaLnBrk="1" hangingPunct="1"/>
            <a:r>
              <a:rPr lang="en-US" sz="3600" dirty="0" smtClean="0">
                <a:solidFill>
                  <a:schemeClr val="accent6">
                    <a:lumMod val="20000"/>
                    <a:lumOff val="80000"/>
                  </a:schemeClr>
                </a:solidFill>
              </a:rPr>
              <a:t>Finances ~ Disability Related Expenses</a:t>
            </a:r>
          </a:p>
        </p:txBody>
      </p:sp>
      <p:sp>
        <p:nvSpPr>
          <p:cNvPr id="49154" name="Rectangle 3"/>
          <p:cNvSpPr>
            <a:spLocks noGrp="1" noChangeArrowheads="1"/>
          </p:cNvSpPr>
          <p:nvPr>
            <p:ph type="body" idx="1"/>
          </p:nvPr>
        </p:nvSpPr>
        <p:spPr>
          <a:xfrm>
            <a:off x="381000" y="914400"/>
            <a:ext cx="8305800" cy="4572000"/>
          </a:xfrm>
        </p:spPr>
        <p:txBody>
          <a:bodyPr/>
          <a:lstStyle/>
          <a:p>
            <a:pPr eaLnBrk="1" hangingPunct="1">
              <a:lnSpc>
                <a:spcPct val="85000"/>
              </a:lnSpc>
              <a:buFont typeface="Wingdings" pitchFamily="2" charset="2"/>
              <a:buNone/>
            </a:pPr>
            <a:r>
              <a:rPr lang="en-US" sz="1600" dirty="0" smtClean="0"/>
              <a:t>The student with a disability is often faced with additional expenses not incurred by other students. These may include:</a:t>
            </a:r>
          </a:p>
          <a:p>
            <a:pPr eaLnBrk="1" hangingPunct="1">
              <a:lnSpc>
                <a:spcPct val="85000"/>
              </a:lnSpc>
              <a:buFont typeface="Wingdings" pitchFamily="2" charset="2"/>
              <a:buNone/>
            </a:pPr>
            <a:endParaRPr lang="en-US" sz="800" dirty="0" smtClean="0"/>
          </a:p>
          <a:p>
            <a:pPr eaLnBrk="1" hangingPunct="1">
              <a:lnSpc>
                <a:spcPct val="85000"/>
              </a:lnSpc>
            </a:pPr>
            <a:r>
              <a:rPr lang="en-US" sz="1600" dirty="0" smtClean="0"/>
              <a:t>Special equipment and its maintenance.</a:t>
            </a:r>
          </a:p>
          <a:p>
            <a:pPr marL="0" indent="0" eaLnBrk="1" hangingPunct="1">
              <a:lnSpc>
                <a:spcPct val="85000"/>
              </a:lnSpc>
              <a:buNone/>
            </a:pPr>
            <a:endParaRPr lang="en-US" sz="800" dirty="0" smtClean="0"/>
          </a:p>
          <a:p>
            <a:pPr eaLnBrk="1" hangingPunct="1">
              <a:lnSpc>
                <a:spcPct val="85000"/>
              </a:lnSpc>
            </a:pPr>
            <a:r>
              <a:rPr lang="en-US" sz="1600" dirty="0" smtClean="0"/>
              <a:t>Cost of services for personal use such as personal care attendants.</a:t>
            </a:r>
          </a:p>
          <a:p>
            <a:pPr marL="0" indent="0" eaLnBrk="1" hangingPunct="1">
              <a:lnSpc>
                <a:spcPct val="85000"/>
              </a:lnSpc>
              <a:buNone/>
            </a:pPr>
            <a:endParaRPr lang="en-US" sz="800" dirty="0" smtClean="0"/>
          </a:p>
          <a:p>
            <a:pPr eaLnBrk="1" hangingPunct="1">
              <a:lnSpc>
                <a:spcPct val="85000"/>
              </a:lnSpc>
            </a:pPr>
            <a:r>
              <a:rPr lang="en-US" sz="1600" dirty="0" smtClean="0"/>
              <a:t>Transportation, if traditional means are not accessible.</a:t>
            </a:r>
          </a:p>
          <a:p>
            <a:pPr marL="0" indent="0" eaLnBrk="1" hangingPunct="1">
              <a:lnSpc>
                <a:spcPct val="85000"/>
              </a:lnSpc>
              <a:buNone/>
            </a:pPr>
            <a:endParaRPr lang="en-US" sz="800" dirty="0" smtClean="0"/>
          </a:p>
          <a:p>
            <a:pPr eaLnBrk="1" hangingPunct="1">
              <a:lnSpc>
                <a:spcPct val="85000"/>
              </a:lnSpc>
            </a:pPr>
            <a:r>
              <a:rPr lang="en-US" sz="1600" dirty="0" smtClean="0"/>
              <a:t>Medical expenses not covered by insurance that relate directly to the individual’s disability.</a:t>
            </a:r>
          </a:p>
          <a:p>
            <a:pPr marL="0" indent="0" eaLnBrk="1" hangingPunct="1">
              <a:lnSpc>
                <a:spcPct val="85000"/>
              </a:lnSpc>
              <a:buNone/>
            </a:pPr>
            <a:endParaRPr lang="en-US" sz="800" dirty="0" smtClean="0"/>
          </a:p>
          <a:p>
            <a:pPr eaLnBrk="1" hangingPunct="1">
              <a:lnSpc>
                <a:spcPct val="85000"/>
              </a:lnSpc>
            </a:pPr>
            <a:r>
              <a:rPr lang="en-US" sz="1600" dirty="0" smtClean="0"/>
              <a:t>Students should be sure to inform the aid administrator of disability-related expenses that may previously have been covered by the family budget, e.g., service animals, personal assistants. </a:t>
            </a:r>
          </a:p>
          <a:p>
            <a:pPr marL="0" indent="0" eaLnBrk="1" hangingPunct="1">
              <a:lnSpc>
                <a:spcPct val="85000"/>
              </a:lnSpc>
              <a:buNone/>
            </a:pPr>
            <a:endParaRPr lang="en-US" sz="800" dirty="0" smtClean="0"/>
          </a:p>
          <a:p>
            <a:pPr eaLnBrk="1" hangingPunct="1">
              <a:lnSpc>
                <a:spcPct val="85000"/>
              </a:lnSpc>
            </a:pPr>
            <a:r>
              <a:rPr lang="en-US" sz="1600" dirty="0" smtClean="0"/>
              <a:t>Leaving home often necessitates the purchase of new or additional equipment that will allow the student to be independent at college. For example, the student’s secondary school may have furnished an adapted computer or other disability-related equipment, but that equipment belongs to and remains at the high school after the student graduates. </a:t>
            </a:r>
          </a:p>
          <a:p>
            <a:pPr marL="0" indent="0" eaLnBrk="1" hangingPunct="1">
              <a:lnSpc>
                <a:spcPct val="85000"/>
              </a:lnSpc>
              <a:buNone/>
            </a:pPr>
            <a:endParaRPr lang="en-US" sz="800" dirty="0" smtClean="0"/>
          </a:p>
          <a:p>
            <a:pPr eaLnBrk="1" hangingPunct="1">
              <a:lnSpc>
                <a:spcPct val="85000"/>
              </a:lnSpc>
            </a:pPr>
            <a:r>
              <a:rPr lang="en-US" sz="1600" dirty="0" smtClean="0"/>
              <a:t>Once these expenses have been identified, students should provide the financial aid administrator with documentation of any disability-related expense that is necessary to ensure attainment of the student’s educational goal. </a:t>
            </a:r>
          </a:p>
        </p:txBody>
      </p:sp>
    </p:spTree>
  </p:cSld>
  <p:clrMapOvr>
    <a:masterClrMapping/>
  </p:clrMapOvr>
  <p:transition spd="med">
    <p:wip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Rectangle 2"/>
          <p:cNvSpPr>
            <a:spLocks noGrp="1" noChangeArrowheads="1"/>
          </p:cNvSpPr>
          <p:nvPr>
            <p:ph type="title"/>
          </p:nvPr>
        </p:nvSpPr>
        <p:spPr/>
        <p:txBody>
          <a:bodyPr/>
          <a:lstStyle/>
          <a:p>
            <a:pPr eaLnBrk="1" hangingPunct="1"/>
            <a:r>
              <a:rPr lang="en-US" sz="2800" dirty="0" smtClean="0">
                <a:solidFill>
                  <a:srgbClr val="000099"/>
                </a:solidFill>
              </a:rPr>
              <a:t> </a:t>
            </a:r>
            <a:r>
              <a:rPr lang="en-US" sz="4000" dirty="0" smtClean="0">
                <a:solidFill>
                  <a:schemeClr val="accent6">
                    <a:lumMod val="20000"/>
                    <a:lumOff val="80000"/>
                  </a:schemeClr>
                </a:solidFill>
              </a:rPr>
              <a:t>Financial Resources</a:t>
            </a:r>
          </a:p>
        </p:txBody>
      </p:sp>
      <p:sp>
        <p:nvSpPr>
          <p:cNvPr id="51202" name="Rectangle 3"/>
          <p:cNvSpPr>
            <a:spLocks noGrp="1" noChangeArrowheads="1"/>
          </p:cNvSpPr>
          <p:nvPr>
            <p:ph type="body" idx="1"/>
          </p:nvPr>
        </p:nvSpPr>
        <p:spPr/>
        <p:txBody>
          <a:bodyPr/>
          <a:lstStyle/>
          <a:p>
            <a:pPr eaLnBrk="1" hangingPunct="1">
              <a:lnSpc>
                <a:spcPct val="90000"/>
              </a:lnSpc>
            </a:pPr>
            <a:r>
              <a:rPr lang="en-US" sz="1800" b="1" smtClean="0"/>
              <a:t>Fastweb http://www.fastweb.com</a:t>
            </a:r>
            <a:r>
              <a:rPr lang="en-US" sz="1800" smtClean="0"/>
              <a:t> </a:t>
            </a:r>
          </a:p>
          <a:p>
            <a:pPr lvl="1" eaLnBrk="1" hangingPunct="1">
              <a:lnSpc>
                <a:spcPct val="90000"/>
              </a:lnSpc>
            </a:pPr>
            <a:r>
              <a:rPr lang="en-US" sz="1600" smtClean="0"/>
              <a:t>FastWeb is the nation’s largest source of local national and college-specific scholarships.</a:t>
            </a:r>
          </a:p>
          <a:p>
            <a:pPr lvl="1" eaLnBrk="1" hangingPunct="1">
              <a:lnSpc>
                <a:spcPct val="90000"/>
              </a:lnSpc>
              <a:buFontTx/>
              <a:buNone/>
            </a:pPr>
            <a:endParaRPr lang="en-US" sz="900" b="1" smtClean="0"/>
          </a:p>
          <a:p>
            <a:pPr eaLnBrk="1" hangingPunct="1">
              <a:lnSpc>
                <a:spcPct val="90000"/>
              </a:lnSpc>
            </a:pPr>
            <a:r>
              <a:rPr lang="en-US" sz="1800" b="1" smtClean="0"/>
              <a:t>BrokeScholar ~  http://www.brokescholar.com</a:t>
            </a:r>
          </a:p>
          <a:p>
            <a:pPr eaLnBrk="1" hangingPunct="1">
              <a:lnSpc>
                <a:spcPct val="90000"/>
              </a:lnSpc>
              <a:buFont typeface="Wingdings" pitchFamily="2" charset="2"/>
              <a:buNone/>
            </a:pPr>
            <a:endParaRPr lang="en-US" sz="900" b="1" smtClean="0"/>
          </a:p>
          <a:p>
            <a:pPr eaLnBrk="1" hangingPunct="1">
              <a:lnSpc>
                <a:spcPct val="90000"/>
              </a:lnSpc>
            </a:pPr>
            <a:r>
              <a:rPr lang="en-US" sz="1800" b="1" smtClean="0"/>
              <a:t>College.net ~ http://www.collegenet.com</a:t>
            </a:r>
          </a:p>
          <a:p>
            <a:pPr eaLnBrk="1" hangingPunct="1">
              <a:lnSpc>
                <a:spcPct val="90000"/>
              </a:lnSpc>
              <a:buFont typeface="Wingdings" pitchFamily="2" charset="2"/>
              <a:buNone/>
            </a:pPr>
            <a:endParaRPr lang="en-US" sz="900" smtClean="0"/>
          </a:p>
          <a:p>
            <a:pPr eaLnBrk="1" hangingPunct="1">
              <a:lnSpc>
                <a:spcPct val="90000"/>
              </a:lnSpc>
            </a:pPr>
            <a:r>
              <a:rPr lang="en-US" sz="1800" smtClean="0"/>
              <a:t>Scholarship information can be found under scholarship search engines on the Internet as well as with the office of financial aid or the office of students with disabilities on college campuses</a:t>
            </a:r>
            <a:r>
              <a:rPr lang="en-US" smtClean="0"/>
              <a:t>.</a:t>
            </a:r>
          </a:p>
          <a:p>
            <a:pPr eaLnBrk="1" hangingPunct="1">
              <a:lnSpc>
                <a:spcPct val="90000"/>
              </a:lnSpc>
            </a:pPr>
            <a:endParaRPr lang="en-US" sz="900" smtClean="0"/>
          </a:p>
          <a:p>
            <a:pPr eaLnBrk="1" hangingPunct="1">
              <a:lnSpc>
                <a:spcPct val="90000"/>
              </a:lnSpc>
            </a:pPr>
            <a:r>
              <a:rPr lang="en-US" sz="1800" b="1" smtClean="0"/>
              <a:t>CREATING OPTIONS: 2007 FINANCIAL AID FOR INDIVIDUALS WITH DISABILITIES ~</a:t>
            </a:r>
            <a:r>
              <a:rPr lang="en-US" smtClean="0"/>
              <a:t> </a:t>
            </a:r>
            <a:r>
              <a:rPr lang="en-US" sz="1800" b="1" smtClean="0"/>
              <a:t>http://www.heath.gwu.edu/files/active/0/creating_options_2007.pdf</a:t>
            </a:r>
          </a:p>
        </p:txBody>
      </p:sp>
    </p:spTree>
  </p:cSld>
  <p:clrMapOvr>
    <a:masterClrMapping/>
  </p:clrMapOvr>
  <p:transition spd="med">
    <p:wip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Rot="1" noChangeArrowheads="1"/>
          </p:cNvSpPr>
          <p:nvPr>
            <p:ph type="title"/>
          </p:nvPr>
        </p:nvSpPr>
        <p:spPr/>
        <p:txBody>
          <a:bodyPr/>
          <a:lstStyle/>
          <a:p>
            <a:pPr eaLnBrk="1" hangingPunct="1">
              <a:defRPr/>
            </a:pPr>
            <a:r>
              <a:rPr lang="en-US" sz="4000" smtClean="0"/>
              <a:t>Top Ten Ways to Prepare for the College Transition</a:t>
            </a:r>
          </a:p>
        </p:txBody>
      </p:sp>
      <p:sp>
        <p:nvSpPr>
          <p:cNvPr id="58371" name="Rectangle 3"/>
          <p:cNvSpPr>
            <a:spLocks noGrp="1" noRot="1" noChangeArrowheads="1"/>
          </p:cNvSpPr>
          <p:nvPr>
            <p:ph type="body" idx="1"/>
          </p:nvPr>
        </p:nvSpPr>
        <p:spPr/>
        <p:txBody>
          <a:bodyPr/>
          <a:lstStyle/>
          <a:p>
            <a:pPr algn="ctr" eaLnBrk="1" hangingPunct="1">
              <a:lnSpc>
                <a:spcPct val="80000"/>
              </a:lnSpc>
              <a:buFont typeface="Arial" charset="0"/>
              <a:buNone/>
              <a:defRPr/>
            </a:pPr>
            <a:r>
              <a:rPr lang="en-US" sz="2400" dirty="0" smtClean="0"/>
              <a:t>KNOW (OR BE WILLING TO LEARN) HOW TO:</a:t>
            </a:r>
          </a:p>
          <a:p>
            <a:pPr eaLnBrk="1" hangingPunct="1">
              <a:lnSpc>
                <a:spcPct val="80000"/>
              </a:lnSpc>
              <a:buFont typeface="Arial" charset="0"/>
              <a:buNone/>
              <a:defRPr/>
            </a:pPr>
            <a:endParaRPr lang="en-US" sz="2400" dirty="0" smtClean="0"/>
          </a:p>
          <a:p>
            <a:pPr eaLnBrk="1" hangingPunct="1">
              <a:lnSpc>
                <a:spcPct val="80000"/>
              </a:lnSpc>
              <a:buFont typeface="Arial" charset="0"/>
              <a:buNone/>
              <a:defRPr/>
            </a:pPr>
            <a:r>
              <a:rPr lang="en-US" sz="2400" dirty="0" smtClean="0"/>
              <a:t>10. Effectively use assistive technology.</a:t>
            </a:r>
          </a:p>
          <a:p>
            <a:pPr eaLnBrk="1" hangingPunct="1">
              <a:lnSpc>
                <a:spcPct val="80000"/>
              </a:lnSpc>
              <a:buFont typeface="Arial" charset="0"/>
              <a:buNone/>
              <a:defRPr/>
            </a:pPr>
            <a:endParaRPr lang="en-US" sz="1200" dirty="0" smtClean="0"/>
          </a:p>
          <a:p>
            <a:pPr eaLnBrk="1" hangingPunct="1">
              <a:lnSpc>
                <a:spcPct val="80000"/>
              </a:lnSpc>
              <a:buFont typeface="Arial" charset="0"/>
              <a:buNone/>
              <a:defRPr/>
            </a:pPr>
            <a:r>
              <a:rPr lang="en-US" sz="2400" dirty="0" smtClean="0"/>
              <a:t>  9. Effectively use organizational strategies.</a:t>
            </a:r>
          </a:p>
          <a:p>
            <a:pPr eaLnBrk="1" hangingPunct="1">
              <a:lnSpc>
                <a:spcPct val="80000"/>
              </a:lnSpc>
              <a:buFont typeface="Arial" charset="0"/>
              <a:buNone/>
              <a:defRPr/>
            </a:pPr>
            <a:endParaRPr lang="en-US" sz="1200" dirty="0" smtClean="0"/>
          </a:p>
          <a:p>
            <a:pPr eaLnBrk="1" hangingPunct="1">
              <a:lnSpc>
                <a:spcPct val="80000"/>
              </a:lnSpc>
              <a:buFont typeface="Arial" charset="0"/>
              <a:buNone/>
              <a:defRPr/>
            </a:pPr>
            <a:r>
              <a:rPr lang="en-US" sz="2400" dirty="0" smtClean="0"/>
              <a:t>  8. Effectively use time management strategies.</a:t>
            </a:r>
          </a:p>
          <a:p>
            <a:pPr eaLnBrk="1" hangingPunct="1">
              <a:lnSpc>
                <a:spcPct val="80000"/>
              </a:lnSpc>
              <a:buFont typeface="Arial" charset="0"/>
              <a:buNone/>
              <a:defRPr/>
            </a:pPr>
            <a:endParaRPr lang="en-US" sz="1200" dirty="0" smtClean="0"/>
          </a:p>
          <a:p>
            <a:pPr eaLnBrk="1" hangingPunct="1">
              <a:lnSpc>
                <a:spcPct val="80000"/>
              </a:lnSpc>
              <a:buFont typeface="Arial" charset="0"/>
              <a:buNone/>
              <a:defRPr/>
            </a:pPr>
            <a:r>
              <a:rPr lang="en-US" sz="2400" dirty="0" smtClean="0"/>
              <a:t>  7. Effectively use learning strategies and accommodations (especially in reading).</a:t>
            </a:r>
          </a:p>
          <a:p>
            <a:pPr eaLnBrk="1" hangingPunct="1">
              <a:lnSpc>
                <a:spcPct val="80000"/>
              </a:lnSpc>
              <a:buFont typeface="Arial" charset="0"/>
              <a:buNone/>
              <a:defRPr/>
            </a:pPr>
            <a:endParaRPr lang="en-US" sz="1200" dirty="0" smtClean="0"/>
          </a:p>
          <a:p>
            <a:pPr eaLnBrk="1" hangingPunct="1">
              <a:lnSpc>
                <a:spcPct val="80000"/>
              </a:lnSpc>
              <a:buFont typeface="Arial" charset="0"/>
              <a:buNone/>
              <a:defRPr/>
            </a:pPr>
            <a:r>
              <a:rPr lang="en-US" sz="2400" dirty="0" smtClean="0"/>
              <a:t>  6.  Effectively use test preparation and test-taking strategies.</a:t>
            </a:r>
          </a:p>
          <a:p>
            <a:pPr eaLnBrk="1" hangingPunct="1">
              <a:lnSpc>
                <a:spcPct val="80000"/>
              </a:lnSpc>
              <a:buFont typeface="Arial" charset="0"/>
              <a:buNone/>
              <a:defRPr/>
            </a:pPr>
            <a:endParaRPr lang="en-US" sz="2400" dirty="0" smtClean="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Rot="1" noChangeArrowheads="1"/>
          </p:cNvSpPr>
          <p:nvPr>
            <p:ph type="title"/>
          </p:nvPr>
        </p:nvSpPr>
        <p:spPr/>
        <p:txBody>
          <a:bodyPr/>
          <a:lstStyle/>
          <a:p>
            <a:pPr eaLnBrk="1" hangingPunct="1">
              <a:defRPr/>
            </a:pPr>
            <a:r>
              <a:rPr lang="en-US" dirty="0" smtClean="0"/>
              <a:t>Top Ten Ways (cont.)</a:t>
            </a:r>
          </a:p>
        </p:txBody>
      </p:sp>
      <p:sp>
        <p:nvSpPr>
          <p:cNvPr id="59395" name="Rectangle 3"/>
          <p:cNvSpPr>
            <a:spLocks noGrp="1" noRot="1" noChangeArrowheads="1"/>
          </p:cNvSpPr>
          <p:nvPr>
            <p:ph type="body" idx="1"/>
          </p:nvPr>
        </p:nvSpPr>
        <p:spPr/>
        <p:txBody>
          <a:bodyPr/>
          <a:lstStyle/>
          <a:p>
            <a:pPr marL="0" indent="0" algn="ctr" eaLnBrk="1" hangingPunct="1">
              <a:lnSpc>
                <a:spcPct val="80000"/>
              </a:lnSpc>
              <a:buNone/>
              <a:defRPr/>
            </a:pPr>
            <a:r>
              <a:rPr lang="en-US" sz="2400" dirty="0"/>
              <a:t>KNOW (OR BE WILLING TO LEARN) HOW TO:</a:t>
            </a:r>
          </a:p>
          <a:p>
            <a:pPr marL="0" indent="0" eaLnBrk="1" hangingPunct="1">
              <a:lnSpc>
                <a:spcPct val="80000"/>
              </a:lnSpc>
              <a:buNone/>
              <a:defRPr/>
            </a:pPr>
            <a:endParaRPr lang="en-US" sz="1200" dirty="0" smtClean="0"/>
          </a:p>
          <a:p>
            <a:pPr marL="0" indent="0" eaLnBrk="1" hangingPunct="1">
              <a:lnSpc>
                <a:spcPct val="80000"/>
              </a:lnSpc>
              <a:buNone/>
              <a:defRPr/>
            </a:pPr>
            <a:r>
              <a:rPr lang="en-US" sz="2400" dirty="0" smtClean="0"/>
              <a:t>5. Effectively understand and describe your learning strengths and weaknesses (including areas of disability).</a:t>
            </a:r>
          </a:p>
          <a:p>
            <a:pPr marL="0" indent="0" eaLnBrk="1" hangingPunct="1">
              <a:lnSpc>
                <a:spcPct val="80000"/>
              </a:lnSpc>
              <a:buNone/>
              <a:defRPr/>
            </a:pPr>
            <a:endParaRPr lang="en-US" sz="1200" dirty="0"/>
          </a:p>
          <a:p>
            <a:pPr marL="0" indent="0" eaLnBrk="1" hangingPunct="1">
              <a:lnSpc>
                <a:spcPct val="80000"/>
              </a:lnSpc>
              <a:buNone/>
              <a:defRPr/>
            </a:pPr>
            <a:r>
              <a:rPr lang="en-US" sz="2400" dirty="0" smtClean="0"/>
              <a:t>4. Effectively understand and describe your rights and responsibilities as a student with a disability.</a:t>
            </a:r>
          </a:p>
          <a:p>
            <a:pPr marL="0" indent="0" eaLnBrk="1" hangingPunct="1">
              <a:lnSpc>
                <a:spcPct val="80000"/>
              </a:lnSpc>
              <a:buNone/>
              <a:defRPr/>
            </a:pPr>
            <a:endParaRPr lang="en-US" sz="1200" dirty="0" smtClean="0"/>
          </a:p>
          <a:p>
            <a:pPr marL="0" indent="0" eaLnBrk="1" hangingPunct="1">
              <a:lnSpc>
                <a:spcPct val="80000"/>
              </a:lnSpc>
              <a:buNone/>
              <a:defRPr/>
            </a:pPr>
            <a:r>
              <a:rPr lang="en-US" sz="2400" dirty="0" smtClean="0"/>
              <a:t>3. Seek help when necessary, including utilizing appropriate disability services.</a:t>
            </a:r>
          </a:p>
          <a:p>
            <a:pPr marL="0" indent="0" eaLnBrk="1" hangingPunct="1">
              <a:lnSpc>
                <a:spcPct val="80000"/>
              </a:lnSpc>
              <a:buNone/>
              <a:defRPr/>
            </a:pPr>
            <a:endParaRPr lang="en-US" sz="1200" dirty="0" smtClean="0"/>
          </a:p>
          <a:p>
            <a:pPr marL="0" indent="0" eaLnBrk="1" hangingPunct="1">
              <a:lnSpc>
                <a:spcPct val="80000"/>
              </a:lnSpc>
              <a:buNone/>
              <a:defRPr/>
            </a:pPr>
            <a:r>
              <a:rPr lang="en-US" sz="2400" dirty="0" smtClean="0"/>
              <a:t>2. Effectively advocate for yourself and your needs.</a:t>
            </a:r>
          </a:p>
          <a:p>
            <a:pPr marL="0" indent="0" eaLnBrk="1" hangingPunct="1">
              <a:lnSpc>
                <a:spcPct val="80000"/>
              </a:lnSpc>
              <a:buNone/>
              <a:defRPr/>
            </a:pPr>
            <a:endParaRPr lang="en-US" sz="1200" dirty="0" smtClean="0"/>
          </a:p>
          <a:p>
            <a:pPr eaLnBrk="1" hangingPunct="1">
              <a:lnSpc>
                <a:spcPct val="80000"/>
              </a:lnSpc>
              <a:buFont typeface="Arial" charset="0"/>
              <a:buNone/>
              <a:defRPr/>
            </a:pPr>
            <a:r>
              <a:rPr lang="en-US" sz="2400" dirty="0" smtClean="0"/>
              <a:t>1. Take responsibility for your own learning.</a:t>
            </a:r>
            <a:endParaRPr lang="en-US" sz="2400" b="1" dirty="0" smtClean="0"/>
          </a:p>
          <a:p>
            <a:pPr eaLnBrk="1" hangingPunct="1">
              <a:lnSpc>
                <a:spcPct val="80000"/>
              </a:lnSpc>
              <a:buFont typeface="Arial" charset="0"/>
              <a:buNone/>
              <a:defRPr/>
            </a:pPr>
            <a:endParaRPr lang="en-US" sz="2400" b="1" dirty="0" smtClean="0"/>
          </a:p>
          <a:p>
            <a:pPr eaLnBrk="1" hangingPunct="1">
              <a:lnSpc>
                <a:spcPct val="80000"/>
              </a:lnSpc>
              <a:buFont typeface="Arial" charset="0"/>
              <a:buNone/>
              <a:defRPr/>
            </a:pPr>
            <a:r>
              <a:rPr lang="en-US" sz="2400" dirty="0" smtClean="0"/>
              <a:t>By putting these steps into practice, you will be more likely to be successful during your post high school pursuits!</a:t>
            </a:r>
          </a:p>
          <a:p>
            <a:pPr eaLnBrk="1" hangingPunct="1">
              <a:lnSpc>
                <a:spcPct val="80000"/>
              </a:lnSpc>
              <a:buFont typeface="Arial" charset="0"/>
              <a:buNone/>
              <a:defRPr/>
            </a:pPr>
            <a:endParaRPr lang="en-US" sz="1600" dirty="0" smtClean="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Rot="1" noChangeArrowheads="1"/>
          </p:cNvSpPr>
          <p:nvPr>
            <p:ph type="title"/>
          </p:nvPr>
        </p:nvSpPr>
        <p:spPr/>
        <p:txBody>
          <a:bodyPr/>
          <a:lstStyle/>
          <a:p>
            <a:pPr eaLnBrk="1" hangingPunct="1">
              <a:defRPr/>
            </a:pPr>
            <a:r>
              <a:rPr lang="en-US" smtClean="0"/>
              <a:t>Wrap-Up</a:t>
            </a:r>
          </a:p>
        </p:txBody>
      </p:sp>
      <p:sp>
        <p:nvSpPr>
          <p:cNvPr id="62467" name="Rectangle 3"/>
          <p:cNvSpPr>
            <a:spLocks noGrp="1" noRot="1" noChangeArrowheads="1"/>
          </p:cNvSpPr>
          <p:nvPr>
            <p:ph type="body" idx="1"/>
          </p:nvPr>
        </p:nvSpPr>
        <p:spPr>
          <a:xfrm>
            <a:off x="1447800" y="2057400"/>
            <a:ext cx="6302375" cy="2362200"/>
          </a:xfrm>
        </p:spPr>
        <p:txBody>
          <a:bodyPr/>
          <a:lstStyle/>
          <a:p>
            <a:pPr eaLnBrk="1" hangingPunct="1">
              <a:defRPr/>
            </a:pPr>
            <a:r>
              <a:rPr lang="en-US" dirty="0" smtClean="0"/>
              <a:t>Questions, comments?</a:t>
            </a:r>
          </a:p>
          <a:p>
            <a:pPr marL="0" indent="0" eaLnBrk="1" hangingPunct="1">
              <a:buNone/>
              <a:defRPr/>
            </a:pPr>
            <a:endParaRPr lang="en-US" sz="1600" dirty="0" smtClean="0"/>
          </a:p>
          <a:p>
            <a:pPr eaLnBrk="1" hangingPunct="1">
              <a:defRPr/>
            </a:pPr>
            <a:r>
              <a:rPr lang="en-US" dirty="0" smtClean="0"/>
              <a:t>Please contact us!</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Rot="1" noChangeArrowheads="1"/>
          </p:cNvSpPr>
          <p:nvPr>
            <p:ph type="title"/>
          </p:nvPr>
        </p:nvSpPr>
        <p:spPr>
          <a:xfrm>
            <a:off x="304800" y="0"/>
            <a:ext cx="8540750" cy="914400"/>
          </a:xfrm>
        </p:spPr>
        <p:txBody>
          <a:bodyPr/>
          <a:lstStyle/>
          <a:p>
            <a:pPr eaLnBrk="1" hangingPunct="1">
              <a:defRPr/>
            </a:pPr>
            <a:r>
              <a:rPr lang="en-US" dirty="0" smtClean="0"/>
              <a:t>Practical differences </a:t>
            </a:r>
          </a:p>
        </p:txBody>
      </p:sp>
      <p:graphicFrame>
        <p:nvGraphicFramePr>
          <p:cNvPr id="17411" name="Object 4"/>
          <p:cNvGraphicFramePr>
            <a:graphicFrameLocks noGrp="1" noChangeAspect="1"/>
          </p:cNvGraphicFramePr>
          <p:nvPr>
            <p:ph sz="half" idx="1"/>
          </p:nvPr>
        </p:nvGraphicFramePr>
        <p:xfrm>
          <a:off x="301625" y="2449513"/>
          <a:ext cx="4194175" cy="2798762"/>
        </p:xfrm>
        <a:graphic>
          <a:graphicData uri="http://schemas.openxmlformats.org/presentationml/2006/ole">
            <mc:AlternateContent xmlns:mc="http://schemas.openxmlformats.org/markup-compatibility/2006">
              <mc:Choice xmlns:v="urn:schemas-microsoft-com:vml" Requires="v">
                <p:oleObj spid="_x0000_s1027" name="Chart" r:id="rId4" imgW="6096000" imgH="4067230" progId="MSGraph.Chart.8">
                  <p:embed followColorScheme="full"/>
                </p:oleObj>
              </mc:Choice>
              <mc:Fallback>
                <p:oleObj name="Chart" r:id="rId4" imgW="6096000" imgH="4067230" progId="MSGraph.Chart.8">
                  <p:embed followColorScheme="full"/>
                  <p:pic>
                    <p:nvPicPr>
                      <p:cNvPr id="17411" name="Object 4"/>
                      <p:cNvPicPr>
                        <a:picLocks noGrp="1" noChangeAspect="1" noChangeArrowheads="1"/>
                      </p:cNvPicPr>
                      <p:nvPr/>
                    </p:nvPicPr>
                    <p:blipFill>
                      <a:blip r:embed="rId5"/>
                      <a:srcRect/>
                      <a:stretch>
                        <a:fillRect/>
                      </a:stretch>
                    </p:blipFill>
                    <p:spPr bwMode="auto">
                      <a:xfrm>
                        <a:off x="301625" y="2449513"/>
                        <a:ext cx="4194175" cy="279876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6452" name="Group 68"/>
          <p:cNvGraphicFramePr>
            <a:graphicFrameLocks noGrp="1"/>
          </p:cNvGraphicFramePr>
          <p:nvPr>
            <p:ph sz="half" idx="2"/>
          </p:nvPr>
        </p:nvGraphicFramePr>
        <p:xfrm>
          <a:off x="228600" y="914400"/>
          <a:ext cx="8763000" cy="5730188"/>
        </p:xfrm>
        <a:graphic>
          <a:graphicData uri="http://schemas.openxmlformats.org/drawingml/2006/table">
            <a:tbl>
              <a:tblPr/>
              <a:tblGrid>
                <a:gridCol w="4344988">
                  <a:extLst>
                    <a:ext uri="{9D8B030D-6E8A-4147-A177-3AD203B41FA5}">
                      <a16:colId xmlns:a16="http://schemas.microsoft.com/office/drawing/2014/main" val="20000"/>
                    </a:ext>
                  </a:extLst>
                </a:gridCol>
                <a:gridCol w="4418012">
                  <a:extLst>
                    <a:ext uri="{9D8B030D-6E8A-4147-A177-3AD203B41FA5}">
                      <a16:colId xmlns:a16="http://schemas.microsoft.com/office/drawing/2014/main" val="20001"/>
                    </a:ext>
                  </a:extLst>
                </a:gridCol>
              </a:tblGrid>
              <a:tr h="533400">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Arial" charset="0"/>
                        <a:buNone/>
                        <a:tabLst/>
                      </a:pPr>
                      <a:r>
                        <a:rPr kumimoji="0" lang="en-US" sz="2800" b="0" i="0" u="none" strike="noStrike" cap="none" normalizeH="0" baseline="0" dirty="0" smtClean="0">
                          <a:ln>
                            <a:noFill/>
                          </a:ln>
                          <a:solidFill>
                            <a:schemeClr val="tx1"/>
                          </a:solidFill>
                          <a:effectLst>
                            <a:outerShdw blurRad="38100" dist="38100" dir="2700000" algn="tl">
                              <a:srgbClr val="000000"/>
                            </a:outerShdw>
                          </a:effectLst>
                          <a:latin typeface="Tahoma" charset="0"/>
                        </a:rPr>
                        <a:t>High School</a:t>
                      </a:r>
                    </a:p>
                  </a:txBody>
                  <a:tcPr marT="45723" marB="4572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Arial" charset="0"/>
                        <a:buNone/>
                        <a:tabLst/>
                      </a:pPr>
                      <a:r>
                        <a:rPr kumimoji="0" lang="en-US" sz="2800" b="0" i="0" u="none" strike="noStrike" cap="none" normalizeH="0" baseline="0" dirty="0" smtClean="0">
                          <a:ln>
                            <a:noFill/>
                          </a:ln>
                          <a:solidFill>
                            <a:schemeClr val="tx1"/>
                          </a:solidFill>
                          <a:effectLst>
                            <a:outerShdw blurRad="38100" dist="38100" dir="2700000" algn="tl">
                              <a:srgbClr val="000000"/>
                            </a:outerShdw>
                          </a:effectLst>
                          <a:latin typeface="Tahoma" charset="0"/>
                        </a:rPr>
                        <a:t>College</a:t>
                      </a:r>
                    </a:p>
                  </a:txBody>
                  <a:tcPr marT="45723" marB="4572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801791">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Arial" charset="0"/>
                        <a:buNone/>
                        <a:tabLst/>
                      </a:pPr>
                      <a:r>
                        <a:rPr kumimoji="0" lang="en-US" sz="2000" b="0" i="0" u="none" strike="noStrike" cap="none" normalizeH="0" baseline="0" dirty="0" smtClean="0">
                          <a:ln>
                            <a:noFill/>
                          </a:ln>
                          <a:solidFill>
                            <a:schemeClr val="tx1"/>
                          </a:solidFill>
                          <a:effectLst>
                            <a:outerShdw blurRad="38100" dist="38100" dir="2700000" algn="tl">
                              <a:srgbClr val="000000"/>
                            </a:outerShdw>
                          </a:effectLst>
                          <a:latin typeface="Tahoma" charset="0"/>
                        </a:rPr>
                        <a:t>School day is structured.</a:t>
                      </a:r>
                    </a:p>
                  </a:txBody>
                  <a:tcPr marT="45723" marB="4572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Arial" charset="0"/>
                        <a:buNone/>
                        <a:tabLst/>
                      </a:pPr>
                      <a:r>
                        <a:rPr kumimoji="0" lang="en-US" sz="2000" b="0" i="0" u="none" strike="noStrike" cap="none" normalizeH="0" baseline="0" dirty="0" smtClean="0">
                          <a:ln>
                            <a:noFill/>
                          </a:ln>
                          <a:solidFill>
                            <a:schemeClr val="tx1"/>
                          </a:solidFill>
                          <a:effectLst>
                            <a:outerShdw blurRad="38100" dist="38100" dir="2700000" algn="tl">
                              <a:srgbClr val="000000"/>
                            </a:outerShdw>
                          </a:effectLst>
                          <a:latin typeface="Tahoma" charset="0"/>
                        </a:rPr>
                        <a:t>School day is unstructured – Student is responsible for managing their time.</a:t>
                      </a:r>
                    </a:p>
                  </a:txBody>
                  <a:tcPr marT="45723" marB="4572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066800">
                <a:tc>
                  <a:txBody>
                    <a:bodyPr/>
                    <a:lstStyle/>
                    <a:p>
                      <a:pPr lvl="0" eaLnBrk="1" hangingPunct="1">
                        <a:spcBef>
                          <a:spcPct val="20000"/>
                        </a:spcBef>
                        <a:buClr>
                          <a:schemeClr val="hlink"/>
                        </a:buClr>
                        <a:buSzPct val="80000"/>
                      </a:pPr>
                      <a:r>
                        <a:rPr kumimoji="0" lang="en-US" sz="2000" b="0" i="0" u="none" strike="noStrike" cap="none" normalizeH="0" baseline="0" dirty="0" smtClean="0">
                          <a:ln>
                            <a:noFill/>
                          </a:ln>
                          <a:solidFill>
                            <a:schemeClr val="tx1"/>
                          </a:solidFill>
                          <a:effectLst>
                            <a:outerShdw blurRad="38100" dist="38100" dir="2700000" algn="tl">
                              <a:srgbClr val="000000"/>
                            </a:outerShdw>
                          </a:effectLst>
                          <a:latin typeface="Tahoma" charset="0"/>
                        </a:rPr>
                        <a:t>School provides assessment of disability.</a:t>
                      </a:r>
                    </a:p>
                  </a:txBody>
                  <a:tcPr marT="45723" marB="4572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Arial" charset="0"/>
                        <a:buNone/>
                        <a:tabLst/>
                      </a:pPr>
                      <a:r>
                        <a:rPr kumimoji="0" lang="en-US" sz="2000" b="0" i="0" u="none" strike="noStrike" cap="none" normalizeH="0" baseline="0" dirty="0" smtClean="0">
                          <a:ln>
                            <a:noFill/>
                          </a:ln>
                          <a:solidFill>
                            <a:schemeClr val="tx1"/>
                          </a:solidFill>
                          <a:effectLst>
                            <a:outerShdw blurRad="38100" dist="38100" dir="2700000" algn="tl">
                              <a:srgbClr val="000000"/>
                            </a:outerShdw>
                          </a:effectLst>
                          <a:latin typeface="Tahoma" charset="0"/>
                        </a:rPr>
                        <a:t>Student is responsible for identifying themselves and providing documentation of the disability.</a:t>
                      </a:r>
                    </a:p>
                  </a:txBody>
                  <a:tcPr marT="45723" marB="4572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1661154">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Arial" charset="0"/>
                        <a:buNone/>
                        <a:tabLst/>
                      </a:pPr>
                      <a:r>
                        <a:rPr kumimoji="0" lang="en-US" sz="2000" b="0" i="0" u="none" strike="noStrike" cap="none" normalizeH="0" baseline="0" dirty="0" smtClean="0">
                          <a:ln>
                            <a:noFill/>
                          </a:ln>
                          <a:solidFill>
                            <a:schemeClr val="tx1"/>
                          </a:solidFill>
                          <a:effectLst>
                            <a:outerShdw blurRad="38100" dist="38100" dir="2700000" algn="tl">
                              <a:srgbClr val="000000"/>
                            </a:outerShdw>
                          </a:effectLst>
                          <a:latin typeface="Tahoma" charset="0"/>
                        </a:rPr>
                        <a:t>Eligibility for services is determined by disability diagnosis.</a:t>
                      </a:r>
                    </a:p>
                    <a:p>
                      <a:pPr marL="0" marR="0" lvl="0" indent="0" algn="l" defTabSz="914400" rtl="0" eaLnBrk="1" fontAlgn="base" latinLnBrk="0" hangingPunct="1">
                        <a:lnSpc>
                          <a:spcPct val="100000"/>
                        </a:lnSpc>
                        <a:spcBef>
                          <a:spcPct val="20000"/>
                        </a:spcBef>
                        <a:spcAft>
                          <a:spcPct val="0"/>
                        </a:spcAft>
                        <a:buClr>
                          <a:schemeClr val="hlink"/>
                        </a:buClr>
                        <a:buSzPct val="80000"/>
                        <a:buFont typeface="Arial" charset="0"/>
                        <a:buNone/>
                        <a:tabLst/>
                        <a:defRPr/>
                      </a:pPr>
                      <a:r>
                        <a:rPr lang="en-US" altLang="en-US" sz="2000" dirty="0" smtClean="0"/>
                        <a:t> </a:t>
                      </a:r>
                    </a:p>
                    <a:p>
                      <a:pPr marL="0" marR="0" lvl="0" indent="0" algn="l" defTabSz="914400" rtl="0" eaLnBrk="1" fontAlgn="base" latinLnBrk="0" hangingPunct="1">
                        <a:lnSpc>
                          <a:spcPct val="100000"/>
                        </a:lnSpc>
                        <a:spcBef>
                          <a:spcPct val="20000"/>
                        </a:spcBef>
                        <a:spcAft>
                          <a:spcPct val="0"/>
                        </a:spcAft>
                        <a:buClr>
                          <a:schemeClr val="hlink"/>
                        </a:buClr>
                        <a:buSzPct val="80000"/>
                        <a:buFont typeface="Arial" charset="0"/>
                        <a:buNone/>
                        <a:tabLst/>
                      </a:pPr>
                      <a:endParaRPr kumimoji="0" lang="en-US" sz="2000" b="0" i="0" u="none" strike="noStrike" cap="none" normalizeH="0" baseline="0" dirty="0" smtClean="0">
                        <a:ln>
                          <a:noFill/>
                        </a:ln>
                        <a:solidFill>
                          <a:schemeClr val="tx1"/>
                        </a:solidFill>
                        <a:effectLst>
                          <a:outerShdw blurRad="38100" dist="38100" dir="2700000" algn="tl">
                            <a:srgbClr val="000000"/>
                          </a:outerShdw>
                        </a:effectLst>
                        <a:latin typeface="Tahoma" charset="0"/>
                      </a:endParaRPr>
                    </a:p>
                  </a:txBody>
                  <a:tcPr marT="45723" marB="4572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Arial" charset="0"/>
                        <a:buNone/>
                        <a:tabLst/>
                      </a:pPr>
                      <a:r>
                        <a:rPr kumimoji="0" lang="en-US" sz="2000" b="0" i="0" u="none" strike="noStrike" cap="none" normalizeH="0" baseline="0" dirty="0" smtClean="0">
                          <a:ln>
                            <a:noFill/>
                          </a:ln>
                          <a:solidFill>
                            <a:schemeClr val="tx1"/>
                          </a:solidFill>
                          <a:effectLst>
                            <a:outerShdw blurRad="38100" dist="38100" dir="2700000" algn="tl">
                              <a:srgbClr val="000000"/>
                            </a:outerShdw>
                          </a:effectLst>
                          <a:latin typeface="Tahoma" charset="0"/>
                        </a:rPr>
                        <a:t>Eligibility for services is determined by the severity of the impact of the disability on a major life activity (learning, speaking, walking, concentrating).</a:t>
                      </a:r>
                    </a:p>
                  </a:txBody>
                  <a:tcPr marT="45723" marB="4572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890004">
                <a:tc>
                  <a:txBody>
                    <a:bodyPr/>
                    <a:lstStyle/>
                    <a:p>
                      <a:pPr eaLnBrk="1" hangingPunct="1">
                        <a:lnSpc>
                          <a:spcPct val="90000"/>
                        </a:lnSpc>
                      </a:pPr>
                      <a:r>
                        <a:rPr lang="en-US" sz="2000" dirty="0" smtClean="0"/>
                        <a:t>Students are given IEP’s or 504 Plans to accommodate their disability. </a:t>
                      </a:r>
                    </a:p>
                    <a:p>
                      <a:pPr eaLnBrk="1" hangingPunct="1">
                        <a:lnSpc>
                          <a:spcPct val="90000"/>
                        </a:lnSpc>
                      </a:pPr>
                      <a:r>
                        <a:rPr lang="en-US" sz="2000" dirty="0" smtClean="0"/>
                        <a:t> </a:t>
                      </a:r>
                      <a:endParaRPr lang="en-US" altLang="en-US" sz="2000" dirty="0"/>
                    </a:p>
                  </a:txBody>
                  <a:tcPr marT="45694" marB="4569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eaLnBrk="1" hangingPunct="1">
                        <a:lnSpc>
                          <a:spcPct val="90000"/>
                        </a:lnSpc>
                      </a:pPr>
                      <a:r>
                        <a:rPr lang="en-US" sz="2000" dirty="0" smtClean="0"/>
                        <a:t>Student must seek out the Office of Disability Services to obtain academic supports.  Services are not automatic and </a:t>
                      </a:r>
                      <a:r>
                        <a:rPr lang="en-US" sz="2000" u="sng" dirty="0" smtClean="0"/>
                        <a:t>must be requested by the student</a:t>
                      </a:r>
                      <a:r>
                        <a:rPr lang="en-US" sz="2000" dirty="0" smtClean="0"/>
                        <a:t>.</a:t>
                      </a:r>
                    </a:p>
                  </a:txBody>
                  <a:tcPr marT="45694" marB="4569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388892352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Rot="1" noChangeArrowheads="1"/>
          </p:cNvSpPr>
          <p:nvPr>
            <p:ph type="title"/>
          </p:nvPr>
        </p:nvSpPr>
        <p:spPr>
          <a:xfrm>
            <a:off x="304800" y="0"/>
            <a:ext cx="8540750" cy="990600"/>
          </a:xfrm>
        </p:spPr>
        <p:txBody>
          <a:bodyPr/>
          <a:lstStyle/>
          <a:p>
            <a:pPr eaLnBrk="1" hangingPunct="1">
              <a:defRPr/>
            </a:pPr>
            <a:r>
              <a:rPr lang="en-US" dirty="0" smtClean="0"/>
              <a:t>Practical differences (cont.)</a:t>
            </a:r>
          </a:p>
        </p:txBody>
      </p:sp>
      <p:graphicFrame>
        <p:nvGraphicFramePr>
          <p:cNvPr id="21558" name="Group 54"/>
          <p:cNvGraphicFramePr>
            <a:graphicFrameLocks noGrp="1"/>
          </p:cNvGraphicFramePr>
          <p:nvPr>
            <p:ph idx="1"/>
            <p:extLst/>
          </p:nvPr>
        </p:nvGraphicFramePr>
        <p:xfrm>
          <a:off x="152400" y="990600"/>
          <a:ext cx="8842375" cy="4983434"/>
        </p:xfrm>
        <a:graphic>
          <a:graphicData uri="http://schemas.openxmlformats.org/drawingml/2006/table">
            <a:tbl>
              <a:tblPr/>
              <a:tblGrid>
                <a:gridCol w="4421188">
                  <a:extLst>
                    <a:ext uri="{9D8B030D-6E8A-4147-A177-3AD203B41FA5}">
                      <a16:colId xmlns:a16="http://schemas.microsoft.com/office/drawing/2014/main" val="20000"/>
                    </a:ext>
                  </a:extLst>
                </a:gridCol>
                <a:gridCol w="4421187">
                  <a:extLst>
                    <a:ext uri="{9D8B030D-6E8A-4147-A177-3AD203B41FA5}">
                      <a16:colId xmlns:a16="http://schemas.microsoft.com/office/drawing/2014/main" val="20001"/>
                    </a:ext>
                  </a:extLst>
                </a:gridCol>
              </a:tblGrid>
              <a:tr h="533109">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Arial" charset="0"/>
                        <a:buNone/>
                        <a:tabLst/>
                      </a:pPr>
                      <a:r>
                        <a:rPr kumimoji="0" lang="en-US" sz="2800" b="0" i="0" u="none" strike="noStrike" cap="none" normalizeH="0" baseline="0" dirty="0" smtClean="0">
                          <a:ln>
                            <a:noFill/>
                          </a:ln>
                          <a:solidFill>
                            <a:schemeClr val="tx1"/>
                          </a:solidFill>
                          <a:effectLst>
                            <a:outerShdw blurRad="38100" dist="38100" dir="2700000" algn="tl">
                              <a:srgbClr val="000000"/>
                            </a:outerShdw>
                          </a:effectLst>
                          <a:latin typeface="Tahoma" charset="0"/>
                        </a:rPr>
                        <a:t>High School</a:t>
                      </a:r>
                    </a:p>
                  </a:txBody>
                  <a:tcPr marT="45694" marB="4569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Arial" charset="0"/>
                        <a:buNone/>
                        <a:tabLst/>
                      </a:pPr>
                      <a:r>
                        <a:rPr kumimoji="0" lang="en-US" sz="2800" b="0" i="0" u="none" strike="noStrike" cap="none" normalizeH="0" baseline="0" dirty="0" smtClean="0">
                          <a:ln>
                            <a:noFill/>
                          </a:ln>
                          <a:solidFill>
                            <a:schemeClr val="tx1"/>
                          </a:solidFill>
                          <a:effectLst>
                            <a:outerShdw blurRad="38100" dist="38100" dir="2700000" algn="tl">
                              <a:srgbClr val="000000"/>
                            </a:outerShdw>
                          </a:effectLst>
                          <a:latin typeface="Tahoma" charset="0"/>
                        </a:rPr>
                        <a:t>College</a:t>
                      </a:r>
                    </a:p>
                  </a:txBody>
                  <a:tcPr marT="45694" marB="4569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1067091">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Arial" charset="0"/>
                        <a:buNone/>
                        <a:tabLst/>
                      </a:pPr>
                      <a:r>
                        <a:rPr kumimoji="0" lang="en-US" sz="2000" b="0" i="0" u="none" strike="noStrike" cap="none" normalizeH="0" baseline="0" dirty="0" smtClean="0">
                          <a:ln>
                            <a:noFill/>
                          </a:ln>
                          <a:solidFill>
                            <a:schemeClr val="tx1"/>
                          </a:solidFill>
                          <a:effectLst>
                            <a:outerShdw blurRad="38100" dist="38100" dir="2700000" algn="tl">
                              <a:srgbClr val="000000"/>
                            </a:outerShdw>
                          </a:effectLst>
                          <a:latin typeface="Tahoma" charset="0"/>
                        </a:rPr>
                        <a:t>Parents and/or high school special education teachers or 504 coordinators determine and inform teachers of student’s needs.</a:t>
                      </a:r>
                    </a:p>
                  </a:txBody>
                  <a:tcPr marT="45723" marB="4572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ts val="0"/>
                        </a:spcBef>
                        <a:spcAft>
                          <a:spcPct val="0"/>
                        </a:spcAft>
                        <a:buClr>
                          <a:schemeClr val="hlink"/>
                        </a:buClr>
                        <a:buSzPct val="80000"/>
                        <a:buFont typeface="Arial" charset="0"/>
                        <a:buNone/>
                        <a:tabLst/>
                        <a:defRPr/>
                      </a:pPr>
                      <a:r>
                        <a:rPr kumimoji="0" lang="en-US" sz="2000" b="0" i="0" u="none" strike="noStrike" cap="none" normalizeH="0" baseline="0" dirty="0" smtClean="0">
                          <a:ln>
                            <a:noFill/>
                          </a:ln>
                          <a:solidFill>
                            <a:schemeClr val="tx1"/>
                          </a:solidFill>
                          <a:effectLst>
                            <a:outerShdw blurRad="38100" dist="38100" dir="2700000" algn="tl">
                              <a:srgbClr val="000000"/>
                            </a:outerShdw>
                          </a:effectLst>
                          <a:latin typeface="Tahoma" charset="0"/>
                        </a:rPr>
                        <a:t>Student informs professors of their needs (usually by means of a letter from Disability Services).</a:t>
                      </a:r>
                    </a:p>
                  </a:txBody>
                  <a:tcPr marT="45723" marB="4572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067091">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Arial" charset="0"/>
                        <a:buNone/>
                        <a:tabLst/>
                        <a:defRPr/>
                      </a:pPr>
                      <a:r>
                        <a:rPr kumimoji="0" lang="en-US" sz="2000" b="0" i="0" u="none" strike="noStrike" cap="none" normalizeH="0" baseline="0" dirty="0" smtClean="0">
                          <a:ln>
                            <a:noFill/>
                          </a:ln>
                          <a:solidFill>
                            <a:schemeClr val="tx1"/>
                          </a:solidFill>
                          <a:effectLst>
                            <a:outerShdw blurRad="38100" dist="38100" dir="2700000" algn="tl">
                              <a:srgbClr val="000000"/>
                            </a:outerShdw>
                          </a:effectLst>
                          <a:latin typeface="Tahoma" charset="0"/>
                        </a:rPr>
                        <a:t>Parents and/or high school special education teachers can speak with teachers about student’s grades and progress.</a:t>
                      </a:r>
                    </a:p>
                  </a:txBody>
                  <a:tcPr marT="45694" marB="4569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Arial" charset="0"/>
                        <a:buNone/>
                        <a:tabLst/>
                        <a:defRPr/>
                      </a:pPr>
                      <a:r>
                        <a:rPr kumimoji="0" lang="en-US" sz="2000" b="0" i="0" u="none" strike="noStrike" cap="none" normalizeH="0" baseline="0" dirty="0" smtClean="0">
                          <a:ln>
                            <a:noFill/>
                          </a:ln>
                          <a:solidFill>
                            <a:schemeClr val="tx1"/>
                          </a:solidFill>
                          <a:effectLst>
                            <a:outerShdw blurRad="38100" dist="38100" dir="2700000" algn="tl">
                              <a:srgbClr val="000000"/>
                            </a:outerShdw>
                          </a:effectLst>
                          <a:latin typeface="Tahoma" charset="0"/>
                        </a:rPr>
                        <a:t>Students need to speak to their professors about grades. Professors will not tell a student’s grades to Disability Services staff or parents. </a:t>
                      </a:r>
                    </a:p>
                  </a:txBody>
                  <a:tcPr marT="45694" marB="4569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823303">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Arial" charset="0"/>
                        <a:buNone/>
                        <a:tabLst/>
                        <a:defRPr/>
                      </a:pPr>
                      <a:r>
                        <a:rPr lang="en-US" altLang="en-US" sz="2000" dirty="0" smtClean="0"/>
                        <a:t>Information is shared with parents or guardians.</a:t>
                      </a:r>
                    </a:p>
                  </a:txBody>
                  <a:tcPr marT="45694" marB="4569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Arial" charset="0"/>
                        <a:buNone/>
                        <a:tabLst/>
                      </a:pPr>
                      <a:r>
                        <a:rPr lang="en-US" altLang="en-US" sz="2000" dirty="0" smtClean="0"/>
                        <a:t>Student’s rights to privacy and confidentiality are upheld.</a:t>
                      </a:r>
                      <a:endParaRPr kumimoji="0" lang="en-US" sz="2000" b="0" i="0" u="none" strike="noStrike" cap="none" normalizeH="0" baseline="0" dirty="0" smtClean="0">
                        <a:ln>
                          <a:noFill/>
                        </a:ln>
                        <a:solidFill>
                          <a:schemeClr val="tx1"/>
                        </a:solidFill>
                        <a:effectLst>
                          <a:outerShdw blurRad="38100" dist="38100" dir="2700000" algn="tl">
                            <a:srgbClr val="000000"/>
                          </a:outerShdw>
                        </a:effectLst>
                        <a:latin typeface="Tahoma" charset="0"/>
                      </a:endParaRPr>
                    </a:p>
                  </a:txBody>
                  <a:tcPr marT="45694" marB="4569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1005759">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Arial" charset="0"/>
                        <a:buNone/>
                        <a:tabLst/>
                        <a:defRPr/>
                      </a:pPr>
                      <a:r>
                        <a:rPr kumimoji="0" lang="en-US" sz="2000" b="0" i="0" u="none" strike="noStrike" cap="none" normalizeH="0" baseline="0" dirty="0" smtClean="0">
                          <a:ln>
                            <a:noFill/>
                          </a:ln>
                          <a:solidFill>
                            <a:schemeClr val="tx1"/>
                          </a:solidFill>
                          <a:effectLst>
                            <a:outerShdw blurRad="38100" dist="38100" dir="2700000" algn="tl">
                              <a:srgbClr val="000000"/>
                            </a:outerShdw>
                          </a:effectLst>
                          <a:latin typeface="Tahoma" charset="0"/>
                        </a:rPr>
                        <a:t>Student may be allowed to waive course requirements (e.g., foreign language).</a:t>
                      </a:r>
                    </a:p>
                  </a:txBody>
                  <a:tcPr marT="45694" marB="4569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Arial" charset="0"/>
                        <a:buNone/>
                        <a:tabLst/>
                      </a:pPr>
                      <a:r>
                        <a:rPr kumimoji="0" lang="en-US" sz="2000" b="0" i="0" u="none" strike="noStrike" cap="none" normalizeH="0" baseline="0" dirty="0" smtClean="0">
                          <a:ln>
                            <a:noFill/>
                          </a:ln>
                          <a:solidFill>
                            <a:schemeClr val="tx1"/>
                          </a:solidFill>
                          <a:effectLst>
                            <a:outerShdw blurRad="38100" dist="38100" dir="2700000" algn="tl">
                              <a:srgbClr val="000000"/>
                            </a:outerShdw>
                          </a:effectLst>
                          <a:latin typeface="Tahoma" charset="0"/>
                        </a:rPr>
                        <a:t>No waiver of course requirements (Many institutions offer substitutions of course requirements).</a:t>
                      </a:r>
                    </a:p>
                  </a:txBody>
                  <a:tcPr marT="45694" marB="4569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428324484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Rot="1" noChangeArrowheads="1"/>
          </p:cNvSpPr>
          <p:nvPr>
            <p:ph type="title"/>
          </p:nvPr>
        </p:nvSpPr>
        <p:spPr>
          <a:xfrm>
            <a:off x="304800" y="0"/>
            <a:ext cx="8540750" cy="914400"/>
          </a:xfrm>
        </p:spPr>
        <p:txBody>
          <a:bodyPr/>
          <a:lstStyle/>
          <a:p>
            <a:pPr eaLnBrk="1" hangingPunct="1">
              <a:defRPr/>
            </a:pPr>
            <a:r>
              <a:rPr lang="en-US" dirty="0" smtClean="0"/>
              <a:t>Practical differences (cont.)</a:t>
            </a:r>
          </a:p>
        </p:txBody>
      </p:sp>
      <p:graphicFrame>
        <p:nvGraphicFramePr>
          <p:cNvPr id="21558" name="Group 54"/>
          <p:cNvGraphicFramePr>
            <a:graphicFrameLocks noGrp="1"/>
          </p:cNvGraphicFramePr>
          <p:nvPr>
            <p:ph idx="1"/>
          </p:nvPr>
        </p:nvGraphicFramePr>
        <p:xfrm>
          <a:off x="152400" y="914401"/>
          <a:ext cx="8839200" cy="5211975"/>
        </p:xfrm>
        <a:graphic>
          <a:graphicData uri="http://schemas.openxmlformats.org/drawingml/2006/table">
            <a:tbl>
              <a:tblPr/>
              <a:tblGrid>
                <a:gridCol w="4419601">
                  <a:extLst>
                    <a:ext uri="{9D8B030D-6E8A-4147-A177-3AD203B41FA5}">
                      <a16:colId xmlns:a16="http://schemas.microsoft.com/office/drawing/2014/main" val="20000"/>
                    </a:ext>
                  </a:extLst>
                </a:gridCol>
                <a:gridCol w="4419599">
                  <a:extLst>
                    <a:ext uri="{9D8B030D-6E8A-4147-A177-3AD203B41FA5}">
                      <a16:colId xmlns:a16="http://schemas.microsoft.com/office/drawing/2014/main" val="20001"/>
                    </a:ext>
                  </a:extLst>
                </a:gridCol>
              </a:tblGrid>
              <a:tr h="508734">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Arial" charset="0"/>
                        <a:buNone/>
                        <a:tabLst/>
                      </a:pPr>
                      <a:r>
                        <a:rPr kumimoji="0" lang="en-US" sz="2800" b="0" i="0" u="none" strike="noStrike" cap="none" normalizeH="0" baseline="0" dirty="0" smtClean="0">
                          <a:ln>
                            <a:noFill/>
                          </a:ln>
                          <a:solidFill>
                            <a:schemeClr val="tx1"/>
                          </a:solidFill>
                          <a:effectLst>
                            <a:outerShdw blurRad="38100" dist="38100" dir="2700000" algn="tl">
                              <a:srgbClr val="000000"/>
                            </a:outerShdw>
                          </a:effectLst>
                          <a:latin typeface="Tahoma" charset="0"/>
                        </a:rPr>
                        <a:t>High School</a:t>
                      </a:r>
                    </a:p>
                  </a:txBody>
                  <a:tcPr marT="45694" marB="4569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Arial" charset="0"/>
                        <a:buNone/>
                        <a:tabLst/>
                      </a:pPr>
                      <a:r>
                        <a:rPr kumimoji="0" lang="en-US" sz="2800" b="0" i="0" u="none" strike="noStrike" cap="none" normalizeH="0" baseline="0" dirty="0" smtClean="0">
                          <a:ln>
                            <a:noFill/>
                          </a:ln>
                          <a:solidFill>
                            <a:schemeClr val="tx1"/>
                          </a:solidFill>
                          <a:effectLst>
                            <a:outerShdw blurRad="38100" dist="38100" dir="2700000" algn="tl">
                              <a:srgbClr val="000000"/>
                            </a:outerShdw>
                          </a:effectLst>
                          <a:latin typeface="Tahoma" charset="0"/>
                        </a:rPr>
                        <a:t>College</a:t>
                      </a:r>
                    </a:p>
                  </a:txBody>
                  <a:tcPr marT="45694" marB="4569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1005891">
                <a:tc>
                  <a:txBody>
                    <a:bodyPr/>
                    <a:lstStyle/>
                    <a:p>
                      <a:pPr marL="0" indent="-285750" eaLnBrk="1" hangingPunct="1">
                        <a:lnSpc>
                          <a:spcPct val="90000"/>
                        </a:lnSpc>
                        <a:spcBef>
                          <a:spcPts val="480"/>
                        </a:spcBef>
                        <a:buFont typeface="Arial" charset="0"/>
                        <a:buNone/>
                      </a:pPr>
                      <a:r>
                        <a:rPr lang="en-US" altLang="en-US" sz="2000" dirty="0" smtClean="0"/>
                        <a:t>Time spent on homework and studying in high school can be brief.</a:t>
                      </a:r>
                    </a:p>
                  </a:txBody>
                  <a:tcPr marT="45694" marB="4569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indent="0" algn="l" defTabSz="914400" rtl="0" eaLnBrk="1" fontAlgn="auto" latinLnBrk="0" hangingPunct="1">
                        <a:lnSpc>
                          <a:spcPct val="90000"/>
                        </a:lnSpc>
                        <a:spcBef>
                          <a:spcPts val="0"/>
                        </a:spcBef>
                        <a:spcAft>
                          <a:spcPts val="0"/>
                        </a:spcAft>
                        <a:buClrTx/>
                        <a:buSzTx/>
                        <a:buFontTx/>
                        <a:buNone/>
                        <a:tabLst/>
                        <a:defRPr/>
                      </a:pPr>
                      <a:r>
                        <a:rPr lang="en-US" altLang="en-US" sz="2000" dirty="0" smtClean="0"/>
                        <a:t>Time spent on homework is usually 2 hours for every hour spent in class (or more).</a:t>
                      </a:r>
                    </a:p>
                  </a:txBody>
                  <a:tcPr marT="45694" marB="4569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066800">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Arial" charset="0"/>
                        <a:buNone/>
                        <a:tabLst/>
                        <a:defRPr/>
                      </a:pPr>
                      <a:r>
                        <a:rPr kumimoji="0" lang="en-US" sz="2000" b="0" i="0" u="none" strike="noStrike" cap="none" normalizeH="0" baseline="0" dirty="0" smtClean="0">
                          <a:ln>
                            <a:noFill/>
                          </a:ln>
                          <a:solidFill>
                            <a:schemeClr val="tx1"/>
                          </a:solidFill>
                          <a:effectLst>
                            <a:outerShdw blurRad="38100" dist="38100" dir="2700000" algn="tl">
                              <a:srgbClr val="000000"/>
                            </a:outerShdw>
                          </a:effectLst>
                          <a:latin typeface="Tahoma" charset="0"/>
                        </a:rPr>
                        <a:t>Eligible for modified curriculum (e.g., student completes 10 math problems instead of 20).</a:t>
                      </a:r>
                    </a:p>
                  </a:txBody>
                  <a:tcPr marT="45694" marB="4569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Arial" charset="0"/>
                        <a:buNone/>
                        <a:tabLst/>
                        <a:defRPr/>
                      </a:pPr>
                      <a:r>
                        <a:rPr kumimoji="0" lang="en-US" sz="2000" b="0" i="0" u="none" strike="noStrike" cap="none" normalizeH="0" baseline="0" dirty="0" smtClean="0">
                          <a:ln>
                            <a:noFill/>
                          </a:ln>
                          <a:solidFill>
                            <a:schemeClr val="tx1"/>
                          </a:solidFill>
                          <a:effectLst>
                            <a:outerShdw blurRad="38100" dist="38100" dir="2700000" algn="tl">
                              <a:srgbClr val="000000"/>
                            </a:outerShdw>
                          </a:effectLst>
                          <a:latin typeface="Tahoma" charset="0"/>
                        </a:rPr>
                        <a:t>No modified curriculum – consider alternatives such as reduced course load.</a:t>
                      </a:r>
                    </a:p>
                  </a:txBody>
                  <a:tcPr marT="45694" marB="4569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1541529">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Arial" charset="0"/>
                        <a:buNone/>
                        <a:tabLst/>
                        <a:defRPr/>
                      </a:pPr>
                      <a:r>
                        <a:rPr lang="en-US" altLang="en-US" sz="2000" dirty="0" smtClean="0"/>
                        <a:t>Teachers clarify and remind students of exam dates and assignment deadlines.</a:t>
                      </a:r>
                    </a:p>
                  </a:txBody>
                  <a:tcPr marT="45694" marB="4569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Arial" charset="0"/>
                        <a:buNone/>
                        <a:tabLst/>
                        <a:defRPr/>
                      </a:pPr>
                      <a:r>
                        <a:rPr lang="en-US" altLang="en-US" sz="2000" dirty="0" smtClean="0"/>
                        <a:t>Students are expected to know exam dates and assignment deadlines by referring to their course syllabi, and are responsible for initiating any requests for clarification.</a:t>
                      </a:r>
                    </a:p>
                  </a:txBody>
                  <a:tcPr marT="45694" marB="4569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959801">
                <a:tc>
                  <a:txBody>
                    <a:bodyPr/>
                    <a:lstStyle/>
                    <a:p>
                      <a:pPr marL="0" indent="0" eaLnBrk="1" hangingPunct="1">
                        <a:lnSpc>
                          <a:spcPct val="100000"/>
                        </a:lnSpc>
                        <a:spcBef>
                          <a:spcPts val="480"/>
                        </a:spcBef>
                        <a:buFont typeface="Arial" charset="0"/>
                        <a:buNone/>
                      </a:pPr>
                      <a:r>
                        <a:rPr lang="en-US" altLang="en-US" sz="2000" dirty="0" smtClean="0"/>
                        <a:t>Preparing for exams usually involves</a:t>
                      </a:r>
                      <a:r>
                        <a:rPr lang="en-US" altLang="en-US" sz="2000" baseline="0" dirty="0" smtClean="0"/>
                        <a:t> </a:t>
                      </a:r>
                      <a:r>
                        <a:rPr lang="en-US" altLang="en-US" sz="2000" dirty="0" smtClean="0"/>
                        <a:t>memorization and identification of information.</a:t>
                      </a:r>
                    </a:p>
                  </a:txBody>
                  <a:tcPr marT="45694" marB="4569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indent="-285750" eaLnBrk="1" hangingPunct="1">
                        <a:lnSpc>
                          <a:spcPct val="100000"/>
                        </a:lnSpc>
                        <a:spcBef>
                          <a:spcPts val="480"/>
                        </a:spcBef>
                        <a:buFont typeface="Arial" charset="0"/>
                        <a:buNone/>
                      </a:pPr>
                      <a:r>
                        <a:rPr lang="en-US" altLang="en-US" sz="2000" dirty="0" smtClean="0"/>
                        <a:t>Preparing for exams will involve application of information.</a:t>
                      </a:r>
                      <a:endParaRPr lang="en-US" altLang="en-US" sz="2000" dirty="0"/>
                    </a:p>
                  </a:txBody>
                  <a:tcPr marT="45694" marB="4569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365725221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Rot="1" noChangeArrowheads="1"/>
          </p:cNvSpPr>
          <p:nvPr>
            <p:ph type="title"/>
          </p:nvPr>
        </p:nvSpPr>
        <p:spPr>
          <a:xfrm>
            <a:off x="304800" y="0"/>
            <a:ext cx="8540750" cy="914400"/>
          </a:xfrm>
        </p:spPr>
        <p:txBody>
          <a:bodyPr/>
          <a:lstStyle/>
          <a:p>
            <a:pPr eaLnBrk="1" hangingPunct="1">
              <a:defRPr/>
            </a:pPr>
            <a:r>
              <a:rPr lang="en-US" dirty="0" smtClean="0"/>
              <a:t>Practical differences (cont.)</a:t>
            </a:r>
          </a:p>
        </p:txBody>
      </p:sp>
      <p:graphicFrame>
        <p:nvGraphicFramePr>
          <p:cNvPr id="21558" name="Group 54"/>
          <p:cNvGraphicFramePr>
            <a:graphicFrameLocks noGrp="1"/>
          </p:cNvGraphicFramePr>
          <p:nvPr>
            <p:ph idx="1"/>
            <p:extLst/>
          </p:nvPr>
        </p:nvGraphicFramePr>
        <p:xfrm>
          <a:off x="914400" y="914401"/>
          <a:ext cx="7086600" cy="2264052"/>
        </p:xfrm>
        <a:graphic>
          <a:graphicData uri="http://schemas.openxmlformats.org/drawingml/2006/table">
            <a:tbl>
              <a:tblPr/>
              <a:tblGrid>
                <a:gridCol w="3416754">
                  <a:extLst>
                    <a:ext uri="{9D8B030D-6E8A-4147-A177-3AD203B41FA5}">
                      <a16:colId xmlns:a16="http://schemas.microsoft.com/office/drawing/2014/main" val="20000"/>
                    </a:ext>
                  </a:extLst>
                </a:gridCol>
                <a:gridCol w="3669846">
                  <a:extLst>
                    <a:ext uri="{9D8B030D-6E8A-4147-A177-3AD203B41FA5}">
                      <a16:colId xmlns:a16="http://schemas.microsoft.com/office/drawing/2014/main" val="20001"/>
                    </a:ext>
                  </a:extLst>
                </a:gridCol>
              </a:tblGrid>
              <a:tr h="508734">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Arial" charset="0"/>
                        <a:buNone/>
                        <a:tabLst/>
                      </a:pPr>
                      <a:r>
                        <a:rPr kumimoji="0" lang="en-US" sz="2800" b="0" i="0" u="none" strike="noStrike" cap="none" normalizeH="0" baseline="0" dirty="0" smtClean="0">
                          <a:ln>
                            <a:noFill/>
                          </a:ln>
                          <a:solidFill>
                            <a:schemeClr val="tx1"/>
                          </a:solidFill>
                          <a:effectLst>
                            <a:outerShdw blurRad="38100" dist="38100" dir="2700000" algn="tl">
                              <a:srgbClr val="000000"/>
                            </a:outerShdw>
                          </a:effectLst>
                          <a:latin typeface="Tahoma" charset="0"/>
                        </a:rPr>
                        <a:t>High School</a:t>
                      </a:r>
                    </a:p>
                  </a:txBody>
                  <a:tcPr marT="45694" marB="4569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80000"/>
                        <a:buFont typeface="Arial" charset="0"/>
                        <a:buNone/>
                        <a:tabLst/>
                      </a:pPr>
                      <a:r>
                        <a:rPr kumimoji="0" lang="en-US" sz="2800" b="0" i="0" u="none" strike="noStrike" cap="none" normalizeH="0" baseline="0" dirty="0" smtClean="0">
                          <a:ln>
                            <a:noFill/>
                          </a:ln>
                          <a:solidFill>
                            <a:schemeClr val="tx1"/>
                          </a:solidFill>
                          <a:effectLst>
                            <a:outerShdw blurRad="38100" dist="38100" dir="2700000" algn="tl">
                              <a:srgbClr val="000000"/>
                            </a:outerShdw>
                          </a:effectLst>
                          <a:latin typeface="Tahoma" charset="0"/>
                        </a:rPr>
                        <a:t>College</a:t>
                      </a:r>
                    </a:p>
                  </a:txBody>
                  <a:tcPr marT="45694" marB="4569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1005891">
                <a:tc>
                  <a:txBody>
                    <a:bodyPr/>
                    <a:lstStyle/>
                    <a:p>
                      <a:pPr marL="0" marR="0" indent="-285750" algn="l" defTabSz="914400" rtl="0" eaLnBrk="1" fontAlgn="auto" latinLnBrk="0" hangingPunct="1">
                        <a:lnSpc>
                          <a:spcPct val="90000"/>
                        </a:lnSpc>
                        <a:spcBef>
                          <a:spcPts val="480"/>
                        </a:spcBef>
                        <a:spcAft>
                          <a:spcPts val="0"/>
                        </a:spcAft>
                        <a:buClrTx/>
                        <a:buSzTx/>
                        <a:buFont typeface="Arial" charset="0"/>
                        <a:buNone/>
                        <a:tabLst/>
                        <a:defRPr/>
                      </a:pPr>
                      <a:r>
                        <a:rPr lang="en-US" sz="2400" dirty="0" smtClean="0">
                          <a:latin typeface="Tahoma" charset="0"/>
                        </a:rPr>
                        <a:t>The role of disability accommodations may better guarantee success.</a:t>
                      </a:r>
                    </a:p>
                    <a:p>
                      <a:pPr marL="0" indent="-285750" eaLnBrk="1" hangingPunct="1">
                        <a:lnSpc>
                          <a:spcPct val="90000"/>
                        </a:lnSpc>
                        <a:spcBef>
                          <a:spcPts val="480"/>
                        </a:spcBef>
                        <a:buFont typeface="Arial" charset="0"/>
                        <a:buNone/>
                      </a:pPr>
                      <a:endParaRPr lang="en-US" altLang="en-US" sz="2000" dirty="0" smtClean="0"/>
                    </a:p>
                  </a:txBody>
                  <a:tcPr marT="45694" marB="4569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auto" latinLnBrk="0" hangingPunct="1">
                        <a:lnSpc>
                          <a:spcPct val="90000"/>
                        </a:lnSpc>
                        <a:spcBef>
                          <a:spcPts val="0"/>
                        </a:spcBef>
                        <a:spcAft>
                          <a:spcPts val="0"/>
                        </a:spcAft>
                        <a:buClrTx/>
                        <a:buSzTx/>
                        <a:buFontTx/>
                        <a:buNone/>
                        <a:tabLst/>
                        <a:defRPr/>
                      </a:pPr>
                      <a:r>
                        <a:rPr lang="en-US" sz="2400" dirty="0" smtClean="0">
                          <a:latin typeface="Tahoma" charset="0"/>
                        </a:rPr>
                        <a:t>The role of disability accommodations provide an equal opportunity to either succeed or fail.</a:t>
                      </a:r>
                      <a:endParaRPr kumimoji="0" lang="en-US" sz="2400" b="0" i="0" u="none" strike="noStrike" cap="none" normalizeH="0" baseline="0" dirty="0" smtClean="0">
                        <a:ln>
                          <a:noFill/>
                        </a:ln>
                        <a:solidFill>
                          <a:schemeClr val="tx1"/>
                        </a:solidFill>
                        <a:effectLst>
                          <a:outerShdw blurRad="38100" dist="38100" dir="2700000" algn="tl">
                            <a:srgbClr val="000000"/>
                          </a:outerShdw>
                        </a:effectLst>
                        <a:latin typeface="Tahoma" charset="0"/>
                      </a:endParaRPr>
                    </a:p>
                  </a:txBody>
                  <a:tcPr marT="45694" marB="4569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graphicFrame>
        <p:nvGraphicFramePr>
          <p:cNvPr id="2" name="Table 1"/>
          <p:cNvGraphicFramePr>
            <a:graphicFrameLocks noGrp="1"/>
          </p:cNvGraphicFramePr>
          <p:nvPr>
            <p:extLst/>
          </p:nvPr>
        </p:nvGraphicFramePr>
        <p:xfrm>
          <a:off x="914400" y="3962400"/>
          <a:ext cx="7086599" cy="2468620"/>
        </p:xfrm>
        <a:graphic>
          <a:graphicData uri="http://schemas.openxmlformats.org/drawingml/2006/table">
            <a:tbl>
              <a:tblPr/>
              <a:tblGrid>
                <a:gridCol w="7086599">
                  <a:extLst>
                    <a:ext uri="{9D8B030D-6E8A-4147-A177-3AD203B41FA5}">
                      <a16:colId xmlns:a16="http://schemas.microsoft.com/office/drawing/2014/main" val="20000"/>
                    </a:ext>
                  </a:extLst>
                </a:gridCol>
              </a:tblGrid>
              <a:tr h="0">
                <a:tc>
                  <a:txBody>
                    <a:bodyPr/>
                    <a:lstStyle/>
                    <a:p>
                      <a:pPr>
                        <a:buFont typeface="Arial" panose="020B0604020202020204" pitchFamily="34" charset="0"/>
                        <a:buNone/>
                        <a:defRPr/>
                      </a:pPr>
                      <a:r>
                        <a:rPr lang="en-US" sz="2400" dirty="0" smtClean="0">
                          <a:latin typeface="Tahoma" panose="020B0604030504040204" pitchFamily="34" charset="0"/>
                          <a:ea typeface="Tahoma" panose="020B0604030504040204" pitchFamily="34" charset="0"/>
                          <a:cs typeface="Tahoma" panose="020B0604030504040204" pitchFamily="34" charset="0"/>
                        </a:rPr>
                        <a:t>More Responsibility is Placed on the Student</a:t>
                      </a:r>
                    </a:p>
                  </a:txBody>
                  <a:tcPr marT="45694" marB="45694"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44093">
                <a:tc>
                  <a:txBody>
                    <a:bodyPr/>
                    <a:lstStyle/>
                    <a:p>
                      <a:pPr marL="0" marR="0" indent="-285750" algn="l" defTabSz="914400" rtl="0" eaLnBrk="1" fontAlgn="auto" latinLnBrk="0" hangingPunct="1">
                        <a:lnSpc>
                          <a:spcPct val="90000"/>
                        </a:lnSpc>
                        <a:spcBef>
                          <a:spcPts val="480"/>
                        </a:spcBef>
                        <a:spcAft>
                          <a:spcPts val="0"/>
                        </a:spcAft>
                        <a:buClrTx/>
                        <a:buSzTx/>
                        <a:buFont typeface="Arial" charset="0"/>
                        <a:buNone/>
                        <a:tabLst/>
                        <a:defRPr/>
                      </a:pPr>
                      <a:r>
                        <a:rPr lang="en-US" sz="2400" dirty="0" smtClean="0">
                          <a:latin typeface="Tahoma" panose="020B0604030504040204" pitchFamily="34" charset="0"/>
                          <a:ea typeface="Tahoma" panose="020B0604030504040204" pitchFamily="34" charset="0"/>
                          <a:cs typeface="Tahoma" panose="020B0604030504040204" pitchFamily="34" charset="0"/>
                        </a:rPr>
                        <a:t>Scheduling Tutoring Services</a:t>
                      </a:r>
                    </a:p>
                  </a:txBody>
                  <a:tcPr marT="45694" marB="45694"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44093">
                <a:tc>
                  <a:txBody>
                    <a:bodyPr/>
                    <a:lstStyle/>
                    <a:p>
                      <a:pPr marL="0" marR="0" indent="-285750" algn="l" defTabSz="914400" rtl="0" eaLnBrk="1" fontAlgn="auto" latinLnBrk="0" hangingPunct="1">
                        <a:lnSpc>
                          <a:spcPct val="90000"/>
                        </a:lnSpc>
                        <a:spcBef>
                          <a:spcPts val="480"/>
                        </a:spcBef>
                        <a:spcAft>
                          <a:spcPts val="0"/>
                        </a:spcAft>
                        <a:buClrTx/>
                        <a:buSzTx/>
                        <a:buFont typeface="Arial" charset="0"/>
                        <a:buNone/>
                        <a:tabLst/>
                        <a:defRPr/>
                      </a:pPr>
                      <a:r>
                        <a:rPr lang="en-US" sz="2400" dirty="0" smtClean="0">
                          <a:latin typeface="Tahoma" panose="020B0604030504040204" pitchFamily="34" charset="0"/>
                          <a:ea typeface="Tahoma" panose="020B0604030504040204" pitchFamily="34" charset="0"/>
                          <a:cs typeface="Tahoma" panose="020B0604030504040204" pitchFamily="34" charset="0"/>
                        </a:rPr>
                        <a:t>Making Appointments to Take Your Tests</a:t>
                      </a:r>
                    </a:p>
                  </a:txBody>
                  <a:tcPr marT="45694" marB="45694"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44093">
                <a:tc>
                  <a:txBody>
                    <a:bodyPr/>
                    <a:lstStyle/>
                    <a:p>
                      <a:pPr marL="0" marR="0" indent="-285750" algn="l" defTabSz="914400" rtl="0" eaLnBrk="1" fontAlgn="auto" latinLnBrk="0" hangingPunct="1">
                        <a:lnSpc>
                          <a:spcPct val="90000"/>
                        </a:lnSpc>
                        <a:spcBef>
                          <a:spcPts val="480"/>
                        </a:spcBef>
                        <a:spcAft>
                          <a:spcPts val="0"/>
                        </a:spcAft>
                        <a:buClrTx/>
                        <a:buSzTx/>
                        <a:buFont typeface="Arial" charset="0"/>
                        <a:buNone/>
                        <a:tabLst/>
                        <a:defRPr/>
                      </a:pPr>
                      <a:r>
                        <a:rPr lang="en-US" sz="2400" dirty="0" smtClean="0">
                          <a:latin typeface="Tahoma" panose="020B0604030504040204" pitchFamily="34" charset="0"/>
                          <a:ea typeface="Tahoma" panose="020B0604030504040204" pitchFamily="34" charset="0"/>
                          <a:cs typeface="Tahoma" panose="020B0604030504040204" pitchFamily="34" charset="0"/>
                        </a:rPr>
                        <a:t>Meeting with Instructors to Discuss Your Progress</a:t>
                      </a:r>
                    </a:p>
                  </a:txBody>
                  <a:tcPr marT="45694" marB="45694"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499949">
                <a:tc>
                  <a:txBody>
                    <a:bodyPr/>
                    <a:lstStyle/>
                    <a:p>
                      <a:pPr marL="0" marR="0" indent="-285750" algn="l" defTabSz="914400" rtl="0" eaLnBrk="1" fontAlgn="auto" latinLnBrk="0" hangingPunct="1">
                        <a:lnSpc>
                          <a:spcPct val="90000"/>
                        </a:lnSpc>
                        <a:spcBef>
                          <a:spcPts val="480"/>
                        </a:spcBef>
                        <a:spcAft>
                          <a:spcPts val="0"/>
                        </a:spcAft>
                        <a:buClrTx/>
                        <a:buSzTx/>
                        <a:buFont typeface="Arial" charset="0"/>
                        <a:buNone/>
                        <a:tabLst/>
                        <a:defRPr/>
                      </a:pPr>
                      <a:r>
                        <a:rPr lang="en-US" sz="2400" dirty="0" smtClean="0">
                          <a:latin typeface="Tahoma" panose="020B0604030504040204" pitchFamily="34" charset="0"/>
                          <a:ea typeface="Tahoma" panose="020B0604030504040204" pitchFamily="34" charset="0"/>
                          <a:cs typeface="Tahoma" panose="020B0604030504040204" pitchFamily="34" charset="0"/>
                        </a:rPr>
                        <a:t>Maintaining Regular Contact with Disability Services</a:t>
                      </a:r>
                    </a:p>
                  </a:txBody>
                  <a:tcPr marT="45694" marB="45694"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
        <p:nvSpPr>
          <p:cNvPr id="3" name="TextBox 2"/>
          <p:cNvSpPr txBox="1"/>
          <p:nvPr/>
        </p:nvSpPr>
        <p:spPr>
          <a:xfrm>
            <a:off x="838200" y="3200400"/>
            <a:ext cx="7239000" cy="769441"/>
          </a:xfrm>
          <a:prstGeom prst="rect">
            <a:avLst/>
          </a:prstGeom>
          <a:noFill/>
        </p:spPr>
        <p:txBody>
          <a:bodyPr wrap="square" rtlCol="0">
            <a:spAutoFit/>
          </a:bodyPr>
          <a:lstStyle/>
          <a:p>
            <a:r>
              <a:rPr lang="en-US" sz="4400" dirty="0" smtClean="0">
                <a:solidFill>
                  <a:schemeClr val="accent6">
                    <a:lumMod val="20000"/>
                    <a:lumOff val="80000"/>
                  </a:schemeClr>
                </a:solidFill>
                <a:effectLst>
                  <a:outerShdw blurRad="38100" dist="38100" dir="2700000" algn="tl">
                    <a:srgbClr val="000000">
                      <a:alpha val="43137"/>
                    </a:srgbClr>
                  </a:outerShdw>
                </a:effectLst>
                <a:latin typeface="+mj-lt"/>
              </a:rPr>
              <a:t>Main differences</a:t>
            </a:r>
            <a:r>
              <a:rPr lang="en-US" sz="2400" dirty="0" smtClean="0">
                <a:solidFill>
                  <a:schemeClr val="accent6">
                    <a:lumMod val="20000"/>
                    <a:lumOff val="80000"/>
                  </a:schemeClr>
                </a:solidFill>
                <a:effectLst>
                  <a:outerShdw blurRad="38100" dist="38100" dir="2700000" algn="tl">
                    <a:srgbClr val="000000">
                      <a:alpha val="43137"/>
                    </a:srgbClr>
                  </a:outerShdw>
                </a:effectLst>
                <a:latin typeface="+mj-lt"/>
              </a:rPr>
              <a:t> </a:t>
            </a:r>
            <a:r>
              <a:rPr lang="en-US" sz="4400" dirty="0" smtClean="0">
                <a:solidFill>
                  <a:schemeClr val="accent6">
                    <a:lumMod val="20000"/>
                    <a:lumOff val="80000"/>
                  </a:schemeClr>
                </a:solidFill>
                <a:effectLst>
                  <a:outerShdw blurRad="38100" dist="38100" dir="2700000" algn="tl">
                    <a:srgbClr val="000000">
                      <a:alpha val="43137"/>
                    </a:srgbClr>
                  </a:outerShdw>
                </a:effectLst>
                <a:latin typeface="+mj-lt"/>
              </a:rPr>
              <a:t>…</a:t>
            </a:r>
            <a:r>
              <a:rPr lang="en-US" sz="2400" dirty="0" smtClean="0">
                <a:solidFill>
                  <a:schemeClr val="accent6">
                    <a:lumMod val="20000"/>
                    <a:lumOff val="80000"/>
                  </a:schemeClr>
                </a:solidFill>
                <a:effectLst>
                  <a:outerShdw blurRad="38100" dist="38100" dir="2700000" algn="tl">
                    <a:srgbClr val="000000">
                      <a:alpha val="43137"/>
                    </a:srgbClr>
                  </a:outerShdw>
                </a:effectLst>
                <a:latin typeface="+mj-lt"/>
              </a:rPr>
              <a:t> </a:t>
            </a:r>
            <a:r>
              <a:rPr lang="en-US" sz="4400" dirty="0" smtClean="0">
                <a:solidFill>
                  <a:schemeClr val="accent6">
                    <a:lumMod val="20000"/>
                    <a:lumOff val="80000"/>
                  </a:schemeClr>
                </a:solidFill>
                <a:effectLst>
                  <a:outerShdw blurRad="38100" dist="38100" dir="2700000" algn="tl">
                    <a:srgbClr val="000000">
                      <a:alpha val="43137"/>
                    </a:srgbClr>
                  </a:outerShdw>
                </a:effectLst>
                <a:latin typeface="+mj-lt"/>
              </a:rPr>
              <a:t>in college</a:t>
            </a:r>
            <a:endParaRPr lang="en-US" sz="4400" dirty="0">
              <a:solidFill>
                <a:schemeClr val="accent6">
                  <a:lumMod val="20000"/>
                  <a:lumOff val="80000"/>
                </a:schemeClr>
              </a:solidFill>
              <a:effectLst>
                <a:outerShdw blurRad="38100" dist="38100" dir="2700000" algn="tl">
                  <a:srgbClr val="000000">
                    <a:alpha val="43137"/>
                  </a:srgbClr>
                </a:outerShdw>
              </a:effectLst>
              <a:latin typeface="+mj-lt"/>
            </a:endParaRPr>
          </a:p>
        </p:txBody>
      </p:sp>
    </p:spTree>
    <p:extLst>
      <p:ext uri="{BB962C8B-B14F-4D97-AF65-F5344CB8AC3E}">
        <p14:creationId xmlns:p14="http://schemas.microsoft.com/office/powerpoint/2010/main" val="366189570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365964293"/>
              </p:ext>
            </p:extLst>
          </p:nvPr>
        </p:nvGraphicFramePr>
        <p:xfrm>
          <a:off x="1" y="9525"/>
          <a:ext cx="9143999" cy="4953023"/>
        </p:xfrm>
        <a:graphic>
          <a:graphicData uri="http://schemas.openxmlformats.org/drawingml/2006/table">
            <a:tbl>
              <a:tblPr>
                <a:tableStyleId>{5C22544A-7EE6-4342-B048-85BDC9FD1C3A}</a:tableStyleId>
              </a:tblPr>
              <a:tblGrid>
                <a:gridCol w="1163779">
                  <a:extLst>
                    <a:ext uri="{9D8B030D-6E8A-4147-A177-3AD203B41FA5}">
                      <a16:colId xmlns:a16="http://schemas.microsoft.com/office/drawing/2014/main" val="20000"/>
                    </a:ext>
                  </a:extLst>
                </a:gridCol>
                <a:gridCol w="1860220">
                  <a:extLst>
                    <a:ext uri="{9D8B030D-6E8A-4147-A177-3AD203B41FA5}">
                      <a16:colId xmlns:a16="http://schemas.microsoft.com/office/drawing/2014/main" val="20001"/>
                    </a:ext>
                  </a:extLst>
                </a:gridCol>
                <a:gridCol w="1443273">
                  <a:extLst>
                    <a:ext uri="{9D8B030D-6E8A-4147-A177-3AD203B41FA5}">
                      <a16:colId xmlns:a16="http://schemas.microsoft.com/office/drawing/2014/main" val="20002"/>
                    </a:ext>
                  </a:extLst>
                </a:gridCol>
                <a:gridCol w="1684143">
                  <a:extLst>
                    <a:ext uri="{9D8B030D-6E8A-4147-A177-3AD203B41FA5}">
                      <a16:colId xmlns:a16="http://schemas.microsoft.com/office/drawing/2014/main" val="20003"/>
                    </a:ext>
                  </a:extLst>
                </a:gridCol>
                <a:gridCol w="1369311">
                  <a:extLst>
                    <a:ext uri="{9D8B030D-6E8A-4147-A177-3AD203B41FA5}">
                      <a16:colId xmlns:a16="http://schemas.microsoft.com/office/drawing/2014/main" val="20004"/>
                    </a:ext>
                  </a:extLst>
                </a:gridCol>
                <a:gridCol w="1623273">
                  <a:extLst>
                    <a:ext uri="{9D8B030D-6E8A-4147-A177-3AD203B41FA5}">
                      <a16:colId xmlns:a16="http://schemas.microsoft.com/office/drawing/2014/main" val="20005"/>
                    </a:ext>
                  </a:extLst>
                </a:gridCol>
              </a:tblGrid>
              <a:tr h="231183">
                <a:tc>
                  <a:txBody>
                    <a:bodyPr/>
                    <a:lstStyle/>
                    <a:p>
                      <a:pPr algn="l" fontAlgn="b"/>
                      <a:r>
                        <a:rPr lang="en-US" sz="1000" u="none" strike="noStrike" dirty="0">
                          <a:effectLst/>
                        </a:rPr>
                        <a:t> </a:t>
                      </a:r>
                      <a:endParaRPr lang="en-US" sz="1000" b="0" i="0" u="none" strike="noStrike" dirty="0">
                        <a:effectLst/>
                        <a:latin typeface="Arial"/>
                      </a:endParaRPr>
                    </a:p>
                  </a:txBody>
                  <a:tcPr marL="7688" marR="7688" marT="7688" marB="0" anchor="b"/>
                </a:tc>
                <a:tc gridSpan="4">
                  <a:txBody>
                    <a:bodyPr/>
                    <a:lstStyle/>
                    <a:p>
                      <a:pPr algn="ctr" fontAlgn="b"/>
                      <a:r>
                        <a:rPr lang="en-US" sz="2400" u="none" strike="noStrike" dirty="0" smtClean="0">
                          <a:effectLst>
                            <a:outerShdw blurRad="38100" dist="38100" dir="2700000" algn="tl">
                              <a:srgbClr val="000000">
                                <a:alpha val="43137"/>
                              </a:srgbClr>
                            </a:outerShdw>
                          </a:effectLst>
                        </a:rPr>
                        <a:t>Transition </a:t>
                      </a:r>
                      <a:r>
                        <a:rPr lang="en-US" sz="2400" u="none" strike="noStrike" dirty="0">
                          <a:effectLst>
                            <a:outerShdw blurRad="38100" dist="38100" dir="2700000" algn="tl">
                              <a:srgbClr val="000000">
                                <a:alpha val="43137"/>
                              </a:srgbClr>
                            </a:outerShdw>
                          </a:effectLst>
                        </a:rPr>
                        <a:t>Guide for Students and Families </a:t>
                      </a:r>
                      <a:endParaRPr lang="en-US" sz="2400" b="1" i="0" u="none" strike="noStrike" dirty="0">
                        <a:effectLst>
                          <a:outerShdw blurRad="38100" dist="38100" dir="2700000" algn="tl">
                            <a:srgbClr val="000000">
                              <a:alpha val="43137"/>
                            </a:srgbClr>
                          </a:outerShdw>
                        </a:effectLst>
                        <a:latin typeface="Times New Roman"/>
                      </a:endParaRPr>
                    </a:p>
                  </a:txBody>
                  <a:tcPr marL="7688" marR="7688" marT="7688" marB="0" anchor="b"/>
                </a:tc>
                <a:tc hMerge="1">
                  <a:txBody>
                    <a:bodyPr/>
                    <a:lstStyle/>
                    <a:p>
                      <a:pPr algn="ctr" fontAlgn="b"/>
                      <a:endParaRPr lang="en-US" sz="1000" b="1" i="0" u="none" strike="noStrike" dirty="0">
                        <a:effectLst/>
                        <a:latin typeface="Times New Roman"/>
                      </a:endParaRPr>
                    </a:p>
                  </a:txBody>
                  <a:tcPr marL="7688" marR="7688" marT="7688" marB="0" anchor="b"/>
                </a:tc>
                <a:tc hMerge="1">
                  <a:txBody>
                    <a:bodyPr/>
                    <a:lstStyle/>
                    <a:p>
                      <a:pPr algn="ctr" fontAlgn="b"/>
                      <a:endParaRPr lang="en-US" sz="1100" b="1" i="0" u="none" strike="noStrike" dirty="0">
                        <a:effectLst/>
                        <a:latin typeface="Times New Roman"/>
                      </a:endParaRPr>
                    </a:p>
                  </a:txBody>
                  <a:tcPr marL="7688" marR="7688" marT="7688" marB="0" anchor="b"/>
                </a:tc>
                <a:tc hMerge="1">
                  <a:txBody>
                    <a:bodyPr/>
                    <a:lstStyle/>
                    <a:p>
                      <a:pPr algn="ctr" fontAlgn="b"/>
                      <a:endParaRPr lang="en-US" sz="1000" b="1" i="0" u="none" strike="noStrike" dirty="0">
                        <a:effectLst/>
                        <a:latin typeface="Times New Roman"/>
                      </a:endParaRPr>
                    </a:p>
                  </a:txBody>
                  <a:tcPr marL="7688" marR="7688" marT="7688" marB="0" anchor="b"/>
                </a:tc>
                <a:tc>
                  <a:txBody>
                    <a:bodyPr/>
                    <a:lstStyle/>
                    <a:p>
                      <a:pPr algn="ctr" fontAlgn="b"/>
                      <a:r>
                        <a:rPr lang="en-US" sz="1000" u="none" strike="noStrike">
                          <a:effectLst/>
                        </a:rPr>
                        <a:t> </a:t>
                      </a:r>
                      <a:endParaRPr lang="en-US" sz="1000" b="1" i="0" u="none" strike="noStrike">
                        <a:effectLst/>
                        <a:latin typeface="Times New Roman"/>
                      </a:endParaRPr>
                    </a:p>
                  </a:txBody>
                  <a:tcPr marL="7688" marR="7688" marT="7688" marB="0" anchor="b"/>
                </a:tc>
                <a:extLst>
                  <a:ext uri="{0D108BD9-81ED-4DB2-BD59-A6C34878D82A}">
                    <a16:rowId xmlns:a16="http://schemas.microsoft.com/office/drawing/2014/main" val="10000"/>
                  </a:ext>
                </a:extLst>
              </a:tr>
              <a:tr h="304687">
                <a:tc>
                  <a:txBody>
                    <a:bodyPr/>
                    <a:lstStyle/>
                    <a:p>
                      <a:pPr algn="l" fontAlgn="t"/>
                      <a:r>
                        <a:rPr lang="en-US" sz="1000" u="none" strike="noStrike">
                          <a:effectLst/>
                        </a:rPr>
                        <a:t> </a:t>
                      </a:r>
                      <a:endParaRPr lang="en-US" sz="1000" b="0" i="0" u="none" strike="noStrike">
                        <a:effectLst/>
                        <a:latin typeface="Arial"/>
                      </a:endParaRPr>
                    </a:p>
                  </a:txBody>
                  <a:tcPr marL="7688" marR="7688" marT="7688" marB="0"/>
                </a:tc>
                <a:tc>
                  <a:txBody>
                    <a:bodyPr/>
                    <a:lstStyle/>
                    <a:p>
                      <a:pPr algn="ctr" fontAlgn="t"/>
                      <a:r>
                        <a:rPr lang="en-US" sz="1050" b="1" u="none" strike="noStrike" dirty="0">
                          <a:effectLst/>
                        </a:rPr>
                        <a:t>Middle School</a:t>
                      </a:r>
                      <a:endParaRPr lang="en-US" sz="1050" b="1" i="0" u="none" strike="noStrike" dirty="0">
                        <a:effectLst/>
                        <a:latin typeface="Times New Roman"/>
                      </a:endParaRPr>
                    </a:p>
                  </a:txBody>
                  <a:tcPr marL="7688" marR="7688" marT="7688" marB="0"/>
                </a:tc>
                <a:tc>
                  <a:txBody>
                    <a:bodyPr/>
                    <a:lstStyle/>
                    <a:p>
                      <a:pPr algn="ctr" fontAlgn="t"/>
                      <a:r>
                        <a:rPr lang="en-US" sz="1050" b="1" u="none" strike="noStrike" dirty="0">
                          <a:effectLst/>
                        </a:rPr>
                        <a:t>Freshman</a:t>
                      </a:r>
                      <a:endParaRPr lang="en-US" sz="1050" b="1" i="0" u="none" strike="noStrike" dirty="0">
                        <a:effectLst/>
                        <a:latin typeface="Times New Roman"/>
                      </a:endParaRPr>
                    </a:p>
                  </a:txBody>
                  <a:tcPr marL="7688" marR="7688" marT="7688" marB="0"/>
                </a:tc>
                <a:tc>
                  <a:txBody>
                    <a:bodyPr/>
                    <a:lstStyle/>
                    <a:p>
                      <a:pPr algn="ctr" fontAlgn="t"/>
                      <a:r>
                        <a:rPr lang="en-US" sz="1050" b="1" u="none" strike="noStrike" dirty="0">
                          <a:effectLst/>
                        </a:rPr>
                        <a:t>Sophomore</a:t>
                      </a:r>
                      <a:endParaRPr lang="en-US" sz="1050" b="1" i="0" u="none" strike="noStrike" dirty="0">
                        <a:effectLst/>
                        <a:latin typeface="Times New Roman"/>
                      </a:endParaRPr>
                    </a:p>
                  </a:txBody>
                  <a:tcPr marL="7688" marR="7688" marT="7688" marB="0"/>
                </a:tc>
                <a:tc>
                  <a:txBody>
                    <a:bodyPr/>
                    <a:lstStyle/>
                    <a:p>
                      <a:pPr algn="ctr" fontAlgn="t"/>
                      <a:r>
                        <a:rPr lang="en-US" sz="1050" b="1" u="none" strike="noStrike" dirty="0">
                          <a:effectLst/>
                        </a:rPr>
                        <a:t>Junior</a:t>
                      </a:r>
                      <a:endParaRPr lang="en-US" sz="1050" b="1" i="0" u="none" strike="noStrike" dirty="0">
                        <a:effectLst/>
                        <a:latin typeface="Times New Roman"/>
                      </a:endParaRPr>
                    </a:p>
                  </a:txBody>
                  <a:tcPr marL="7688" marR="7688" marT="7688" marB="0"/>
                </a:tc>
                <a:tc>
                  <a:txBody>
                    <a:bodyPr/>
                    <a:lstStyle/>
                    <a:p>
                      <a:pPr algn="ctr" fontAlgn="t"/>
                      <a:r>
                        <a:rPr lang="en-US" sz="1050" b="1" u="none" strike="noStrike" dirty="0">
                          <a:effectLst/>
                        </a:rPr>
                        <a:t>Senior</a:t>
                      </a:r>
                      <a:endParaRPr lang="en-US" sz="1050" b="1" i="0" u="none" strike="noStrike" dirty="0">
                        <a:effectLst/>
                        <a:latin typeface="Times New Roman"/>
                      </a:endParaRPr>
                    </a:p>
                  </a:txBody>
                  <a:tcPr marL="7688" marR="7688" marT="7688" marB="0"/>
                </a:tc>
                <a:extLst>
                  <a:ext uri="{0D108BD9-81ED-4DB2-BD59-A6C34878D82A}">
                    <a16:rowId xmlns:a16="http://schemas.microsoft.com/office/drawing/2014/main" val="10001"/>
                  </a:ext>
                </a:extLst>
              </a:tr>
              <a:tr h="3950405">
                <a:tc>
                  <a:txBody>
                    <a:bodyPr/>
                    <a:lstStyle/>
                    <a:p>
                      <a:pPr algn="ctr" fontAlgn="ctr"/>
                      <a:r>
                        <a:rPr lang="en-US" sz="1050" u="none" strike="noStrike" dirty="0">
                          <a:effectLst/>
                        </a:rPr>
                        <a:t>Social Skills</a:t>
                      </a:r>
                      <a:endParaRPr lang="en-US" sz="1050" b="1" i="0" u="none" strike="noStrike" dirty="0">
                        <a:effectLst/>
                        <a:latin typeface="Times New Roman"/>
                      </a:endParaRPr>
                    </a:p>
                  </a:txBody>
                  <a:tcPr marL="7688" marR="7688" marT="7688" marB="0" anchor="ctr"/>
                </a:tc>
                <a:tc>
                  <a:txBody>
                    <a:bodyPr/>
                    <a:lstStyle/>
                    <a:p>
                      <a:pPr algn="l" fontAlgn="ctr"/>
                      <a:r>
                        <a:rPr lang="en-US" sz="1000" u="none" strike="noStrike" dirty="0">
                          <a:effectLst/>
                        </a:rPr>
                        <a:t>• </a:t>
                      </a:r>
                      <a:r>
                        <a:rPr lang="en-US" sz="1000" u="none" strike="noStrike" dirty="0" smtClean="0">
                          <a:effectLst/>
                        </a:rPr>
                        <a:t>Begin asking</a:t>
                      </a:r>
                      <a:r>
                        <a:rPr lang="en-US" sz="1000" u="none" strike="noStrike" baseline="0" dirty="0" smtClean="0">
                          <a:effectLst/>
                        </a:rPr>
                        <a:t> for what you need/want, rather than having someone decide for you.</a:t>
                      </a:r>
                      <a:r>
                        <a:rPr lang="en-US" sz="1000" u="none" strike="noStrike" dirty="0" smtClean="0">
                          <a:effectLst/>
                        </a:rPr>
                        <a:t>                                 </a:t>
                      </a:r>
                      <a:r>
                        <a:rPr lang="en-US" sz="1000" u="none" strike="noStrike" dirty="0">
                          <a:effectLst/>
                        </a:rPr>
                        <a:t>• </a:t>
                      </a:r>
                      <a:r>
                        <a:rPr lang="en-US" sz="1000" u="none" strike="noStrike" dirty="0" smtClean="0">
                          <a:effectLst/>
                        </a:rPr>
                        <a:t>Join a group at</a:t>
                      </a:r>
                      <a:r>
                        <a:rPr lang="en-US" sz="1000" u="none" strike="noStrike" baseline="0" dirty="0" smtClean="0">
                          <a:effectLst/>
                        </a:rPr>
                        <a:t> </a:t>
                      </a:r>
                      <a:r>
                        <a:rPr lang="en-US" sz="1000" u="none" strike="noStrike" dirty="0" smtClean="0">
                          <a:effectLst/>
                        </a:rPr>
                        <a:t>lunch.                       </a:t>
                      </a:r>
                      <a:r>
                        <a:rPr lang="en-US" sz="1000" u="none" strike="noStrike" dirty="0">
                          <a:effectLst/>
                        </a:rPr>
                        <a:t>• </a:t>
                      </a:r>
                      <a:r>
                        <a:rPr lang="en-US" sz="1000" u="none" strike="noStrike" dirty="0" smtClean="0">
                          <a:effectLst/>
                        </a:rPr>
                        <a:t>Actively participate during</a:t>
                      </a:r>
                      <a:r>
                        <a:rPr lang="en-US" sz="1000" u="none" strike="noStrike" baseline="0" dirty="0" smtClean="0">
                          <a:effectLst/>
                        </a:rPr>
                        <a:t> </a:t>
                      </a:r>
                      <a:r>
                        <a:rPr lang="en-US" sz="1000" u="none" strike="noStrike" dirty="0" smtClean="0">
                          <a:effectLst/>
                        </a:rPr>
                        <a:t>in-class </a:t>
                      </a:r>
                      <a:r>
                        <a:rPr lang="en-US" sz="1000" u="none" strike="noStrike" dirty="0">
                          <a:effectLst/>
                        </a:rPr>
                        <a:t>exercises and </a:t>
                      </a:r>
                      <a:r>
                        <a:rPr lang="en-US" sz="1000" u="none" strike="noStrike" dirty="0" smtClean="0">
                          <a:effectLst/>
                        </a:rPr>
                        <a:t>assignments.</a:t>
                      </a:r>
                    </a:p>
                    <a:p>
                      <a:pPr algn="l" fontAlgn="ctr"/>
                      <a:r>
                        <a:rPr lang="en-US" sz="1000" u="none" strike="noStrike" dirty="0" smtClean="0">
                          <a:effectLst/>
                        </a:rPr>
                        <a:t>• Realize importance </a:t>
                      </a:r>
                      <a:r>
                        <a:rPr lang="en-US" sz="1000" u="none" strike="noStrike" dirty="0">
                          <a:effectLst/>
                        </a:rPr>
                        <a:t>of using </a:t>
                      </a:r>
                      <a:r>
                        <a:rPr lang="en-US" sz="1000" u="none" strike="noStrike" dirty="0" smtClean="0">
                          <a:effectLst/>
                        </a:rPr>
                        <a:t>proper </a:t>
                      </a:r>
                      <a:r>
                        <a:rPr lang="en-US" sz="1000" u="none" strike="noStrike" dirty="0">
                          <a:effectLst/>
                        </a:rPr>
                        <a:t>social </a:t>
                      </a:r>
                      <a:r>
                        <a:rPr lang="en-US" sz="1000" u="none" strike="noStrike" dirty="0" smtClean="0">
                          <a:effectLst/>
                        </a:rPr>
                        <a:t>skills, (i.e. not</a:t>
                      </a:r>
                      <a:r>
                        <a:rPr lang="en-US" sz="1000" u="none" strike="noStrike" baseline="0" dirty="0" smtClean="0">
                          <a:effectLst/>
                        </a:rPr>
                        <a:t> interrupting others, positioning in wheelchair, eye contact, keeping a clean face..</a:t>
                      </a:r>
                      <a:r>
                        <a:rPr lang="en-US" sz="1000" u="none" strike="noStrike" dirty="0" smtClean="0">
                          <a:effectLst/>
                        </a:rPr>
                        <a:t>.)</a:t>
                      </a:r>
                      <a:endParaRPr lang="en-US" sz="1000" b="0" i="0" u="none" strike="noStrike" dirty="0">
                        <a:effectLst/>
                        <a:latin typeface="Times New Roman"/>
                      </a:endParaRPr>
                    </a:p>
                  </a:txBody>
                  <a:tcPr marL="7688" marR="7688" marT="7688" marB="0" anchor="ctr"/>
                </a:tc>
                <a:tc>
                  <a:txBody>
                    <a:bodyPr/>
                    <a:lstStyle/>
                    <a:p>
                      <a:pPr algn="l" fontAlgn="ctr"/>
                      <a:r>
                        <a:rPr lang="en-US" sz="1000" u="none" strike="noStrike" dirty="0" smtClean="0">
                          <a:effectLst/>
                        </a:rPr>
                        <a:t>• Continue asking</a:t>
                      </a:r>
                      <a:r>
                        <a:rPr lang="en-US" sz="1000" u="none" strike="noStrike" baseline="0" dirty="0" smtClean="0">
                          <a:effectLst/>
                        </a:rPr>
                        <a:t> for what you need/want, rather than your 1:1 aide doing it for you.</a:t>
                      </a:r>
                    </a:p>
                    <a:p>
                      <a:pPr marL="0" marR="0" indent="0" algn="l" defTabSz="914400" rtl="0" eaLnBrk="1" fontAlgn="ctr" latinLnBrk="0" hangingPunct="1">
                        <a:lnSpc>
                          <a:spcPct val="100000"/>
                        </a:lnSpc>
                        <a:spcBef>
                          <a:spcPts val="0"/>
                        </a:spcBef>
                        <a:spcAft>
                          <a:spcPts val="0"/>
                        </a:spcAft>
                        <a:buClrTx/>
                        <a:buSzTx/>
                        <a:buFontTx/>
                        <a:buNone/>
                        <a:tabLst/>
                        <a:defRPr/>
                      </a:pPr>
                      <a:r>
                        <a:rPr lang="en-US" sz="1000" u="none" strike="noStrike" dirty="0" smtClean="0">
                          <a:effectLst/>
                        </a:rPr>
                        <a:t>• Continue actively participate during</a:t>
                      </a:r>
                      <a:r>
                        <a:rPr lang="en-US" sz="1000" u="none" strike="noStrike" baseline="0" dirty="0" smtClean="0">
                          <a:effectLst/>
                        </a:rPr>
                        <a:t> </a:t>
                      </a:r>
                      <a:r>
                        <a:rPr lang="en-US" sz="1000" u="none" strike="noStrike" dirty="0" smtClean="0">
                          <a:effectLst/>
                        </a:rPr>
                        <a:t>in-class exercises and assignments. </a:t>
                      </a:r>
                    </a:p>
                    <a:p>
                      <a:pPr algn="l" fontAlgn="ctr"/>
                      <a:r>
                        <a:rPr lang="en-US" sz="1000" u="none" strike="noStrike" dirty="0" smtClean="0">
                          <a:effectLst/>
                        </a:rPr>
                        <a:t>• Start</a:t>
                      </a:r>
                      <a:r>
                        <a:rPr lang="en-US" sz="1000" u="none" strike="noStrike" baseline="0" dirty="0" smtClean="0">
                          <a:effectLst/>
                        </a:rPr>
                        <a:t> </a:t>
                      </a:r>
                      <a:r>
                        <a:rPr lang="en-US" sz="1000" u="none" strike="noStrike" dirty="0" smtClean="0">
                          <a:effectLst/>
                        </a:rPr>
                        <a:t>conversations </a:t>
                      </a:r>
                      <a:r>
                        <a:rPr lang="en-US" sz="1000" u="none" strike="noStrike" dirty="0">
                          <a:effectLst/>
                        </a:rPr>
                        <a:t>with </a:t>
                      </a:r>
                      <a:r>
                        <a:rPr lang="en-US" sz="1000" u="none" strike="noStrike" dirty="0" smtClean="0">
                          <a:effectLst/>
                        </a:rPr>
                        <a:t>peers at lunch.                                </a:t>
                      </a:r>
                      <a:r>
                        <a:rPr lang="en-US" sz="1000" u="none" strike="noStrike" dirty="0">
                          <a:effectLst/>
                        </a:rPr>
                        <a:t>• Be aware of making good eye contact, and facing the person you're talking </a:t>
                      </a:r>
                      <a:r>
                        <a:rPr lang="en-US" sz="1000" u="none" strike="noStrike" dirty="0" smtClean="0">
                          <a:effectLst/>
                        </a:rPr>
                        <a:t>to.                               </a:t>
                      </a:r>
                      <a:r>
                        <a:rPr lang="en-US" sz="1000" u="none" strike="noStrike" dirty="0">
                          <a:effectLst/>
                        </a:rPr>
                        <a:t>• Be </a:t>
                      </a:r>
                      <a:r>
                        <a:rPr lang="en-US" sz="1000" u="none" strike="noStrike" dirty="0" smtClean="0">
                          <a:effectLst/>
                        </a:rPr>
                        <a:t>aware </a:t>
                      </a:r>
                      <a:r>
                        <a:rPr lang="en-US" sz="1000" u="none" strike="noStrike" dirty="0">
                          <a:effectLst/>
                        </a:rPr>
                        <a:t>of your physical appearance (</a:t>
                      </a:r>
                      <a:r>
                        <a:rPr lang="en-US" sz="1000" u="none" strike="noStrike" dirty="0" err="1">
                          <a:effectLst/>
                        </a:rPr>
                        <a:t>i.e</a:t>
                      </a:r>
                      <a:r>
                        <a:rPr lang="en-US" sz="1000" u="none" strike="noStrike" dirty="0">
                          <a:effectLst/>
                        </a:rPr>
                        <a:t> dirty glasses, twisted clothes, </a:t>
                      </a:r>
                      <a:r>
                        <a:rPr lang="en-US" sz="1000" u="none" strike="noStrike" dirty="0" smtClean="0">
                          <a:effectLst/>
                        </a:rPr>
                        <a:t>food</a:t>
                      </a:r>
                      <a:r>
                        <a:rPr lang="en-US" sz="1000" u="none" strike="noStrike" baseline="0" dirty="0" smtClean="0">
                          <a:effectLst/>
                        </a:rPr>
                        <a:t> or </a:t>
                      </a:r>
                      <a:r>
                        <a:rPr lang="en-US" sz="1000" u="none" strike="noStrike" dirty="0" smtClean="0">
                          <a:effectLst/>
                        </a:rPr>
                        <a:t>drool </a:t>
                      </a:r>
                      <a:r>
                        <a:rPr lang="en-US" sz="1000" u="none" strike="noStrike" dirty="0">
                          <a:effectLst/>
                        </a:rPr>
                        <a:t>on face or clothes</a:t>
                      </a:r>
                      <a:r>
                        <a:rPr lang="en-US" sz="1000" u="none" strike="noStrike" dirty="0" smtClean="0">
                          <a:effectLst/>
                        </a:rPr>
                        <a:t>…)</a:t>
                      </a:r>
                    </a:p>
                    <a:p>
                      <a:pPr algn="l" fontAlgn="ctr"/>
                      <a:r>
                        <a:rPr lang="en-US" sz="1000" u="none" strike="noStrike" dirty="0" smtClean="0">
                          <a:effectLst/>
                        </a:rPr>
                        <a:t>• Look into ways to join club or other</a:t>
                      </a:r>
                      <a:r>
                        <a:rPr lang="en-US" sz="1000" u="none" strike="noStrike" baseline="0" dirty="0" smtClean="0">
                          <a:effectLst/>
                        </a:rPr>
                        <a:t> extra-curricular activity.</a:t>
                      </a:r>
                      <a:endParaRPr lang="en-US" sz="1000" b="0" i="0" u="none" strike="noStrike" dirty="0">
                        <a:effectLst/>
                        <a:latin typeface="Times New Roman"/>
                      </a:endParaRPr>
                    </a:p>
                  </a:txBody>
                  <a:tcPr marL="7688" marR="7688" marT="7688" marB="0" anchor="ctr"/>
                </a:tc>
                <a:tc>
                  <a:txBody>
                    <a:bodyPr/>
                    <a:lstStyle/>
                    <a:p>
                      <a:pPr algn="l" fontAlgn="ctr"/>
                      <a:r>
                        <a:rPr lang="en-US" sz="1000" u="none" strike="noStrike" dirty="0">
                          <a:effectLst/>
                        </a:rPr>
                        <a:t>• Continue improving skills from Freshman year.                                      •  Listen to comments from peers and consider if suggestion is feasible (change of hairstyle, style of clothes…) </a:t>
                      </a:r>
                      <a:endParaRPr lang="en-US" sz="1000" u="none" strike="noStrike" dirty="0" smtClean="0">
                        <a:effectLst/>
                      </a:endParaRPr>
                    </a:p>
                    <a:p>
                      <a:pPr algn="l" fontAlgn="ctr"/>
                      <a:r>
                        <a:rPr lang="en-US" sz="1000" u="none" strike="noStrike" dirty="0" smtClean="0">
                          <a:effectLst/>
                        </a:rPr>
                        <a:t>• Work on balance between</a:t>
                      </a:r>
                      <a:r>
                        <a:rPr lang="en-US" sz="1000" u="none" strike="noStrike" baseline="0" dirty="0" smtClean="0">
                          <a:effectLst/>
                        </a:rPr>
                        <a:t> amount of time spent with family and peers.</a:t>
                      </a:r>
                      <a:r>
                        <a:rPr lang="en-US" sz="1000" u="none" strike="noStrike" dirty="0" smtClean="0">
                          <a:effectLst/>
                        </a:rPr>
                        <a:t>     </a:t>
                      </a:r>
                      <a:endParaRPr lang="en-US" sz="1000" b="0" i="0" u="none" strike="noStrike" dirty="0">
                        <a:effectLst/>
                        <a:latin typeface="Times New Roman"/>
                      </a:endParaRPr>
                    </a:p>
                  </a:txBody>
                  <a:tcPr marL="7688" marR="7688" marT="7688" marB="0" anchor="ctr"/>
                </a:tc>
                <a:tc>
                  <a:txBody>
                    <a:bodyPr/>
                    <a:lstStyle/>
                    <a:p>
                      <a:pPr algn="l" fontAlgn="t"/>
                      <a:r>
                        <a:rPr lang="en-US" sz="1000" u="none" strike="noStrike" dirty="0" smtClean="0">
                          <a:effectLst/>
                        </a:rPr>
                        <a:t>• Continue improving skills from Sophomore year.</a:t>
                      </a:r>
                    </a:p>
                    <a:p>
                      <a:pPr algn="l" fontAlgn="t"/>
                      <a:r>
                        <a:rPr lang="en-US" sz="1000" u="none" strike="noStrike" dirty="0" smtClean="0">
                          <a:effectLst/>
                        </a:rPr>
                        <a:t>• </a:t>
                      </a:r>
                      <a:r>
                        <a:rPr lang="en-US" sz="1000" u="none" strike="noStrike" dirty="0">
                          <a:effectLst/>
                        </a:rPr>
                        <a:t>It’s helpful to think of social interaction as consisting of three basic elements:                         • Social intake — noticing and understanding other people’s speech, vocal inflection, body language, eye contact, and even cultural behaviors. </a:t>
                      </a:r>
                      <a:br>
                        <a:rPr lang="en-US" sz="1000" u="none" strike="noStrike" dirty="0">
                          <a:effectLst/>
                        </a:rPr>
                      </a:br>
                      <a:r>
                        <a:rPr lang="en-US" sz="1000" u="none" strike="noStrike" dirty="0">
                          <a:effectLst/>
                        </a:rPr>
                        <a:t>• Internal process — interpreting what others communicate to you as well as recognizing and managing your own emotions and reactions.</a:t>
                      </a:r>
                      <a:br>
                        <a:rPr lang="en-US" sz="1000" u="none" strike="noStrike" dirty="0">
                          <a:effectLst/>
                        </a:rPr>
                      </a:br>
                      <a:r>
                        <a:rPr lang="en-US" sz="1000" u="none" strike="noStrike" dirty="0">
                          <a:effectLst/>
                        </a:rPr>
                        <a:t>• Social output — how a person communicates with and reacts to others, through speech, gestures, and body language.                                                          </a:t>
                      </a:r>
                      <a:endParaRPr lang="en-US" sz="1000" b="0" i="0" u="none" strike="noStrike" dirty="0">
                        <a:effectLst/>
                        <a:latin typeface="Times New Roman"/>
                      </a:endParaRPr>
                    </a:p>
                  </a:txBody>
                  <a:tcPr marL="7688" marR="7688" marT="7688" marB="0"/>
                </a:tc>
                <a:tc>
                  <a:txBody>
                    <a:bodyPr/>
                    <a:lstStyle/>
                    <a:p>
                      <a:pPr algn="l" fontAlgn="ctr"/>
                      <a:r>
                        <a:rPr lang="en-US" sz="1000" u="none" strike="noStrike" dirty="0">
                          <a:effectLst/>
                        </a:rPr>
                        <a:t>• Focus on improving concepts from Junior year.          </a:t>
                      </a:r>
                      <a:endParaRPr lang="en-US" sz="1000" u="none" strike="noStrike" dirty="0" smtClean="0">
                        <a:effectLst/>
                      </a:endParaRPr>
                    </a:p>
                    <a:p>
                      <a:pPr algn="l" fontAlgn="ctr"/>
                      <a:r>
                        <a:rPr lang="en-US" sz="1000" u="none" strike="noStrike" dirty="0" smtClean="0">
                          <a:effectLst/>
                        </a:rPr>
                        <a:t>• </a:t>
                      </a:r>
                      <a:r>
                        <a:rPr lang="en-US" sz="1000" u="none" strike="noStrike" dirty="0">
                          <a:effectLst/>
                        </a:rPr>
                        <a:t>Consider various social situations that will </a:t>
                      </a:r>
                      <a:r>
                        <a:rPr lang="en-US" sz="1000" u="none" strike="noStrike" dirty="0" smtClean="0">
                          <a:effectLst/>
                        </a:rPr>
                        <a:t>occur after graduation </a:t>
                      </a:r>
                      <a:r>
                        <a:rPr lang="en-US" sz="1000" u="none" strike="noStrike" dirty="0">
                          <a:effectLst/>
                        </a:rPr>
                        <a:t>and </a:t>
                      </a:r>
                      <a:r>
                        <a:rPr lang="en-US" sz="1000" u="none" strike="noStrike" dirty="0" smtClean="0">
                          <a:effectLst/>
                        </a:rPr>
                        <a:t>try to think</a:t>
                      </a:r>
                      <a:r>
                        <a:rPr lang="en-US" sz="1000" u="none" strike="noStrike" baseline="0" dirty="0" smtClean="0">
                          <a:effectLst/>
                        </a:rPr>
                        <a:t> through how to get through them best.</a:t>
                      </a:r>
                      <a:endParaRPr lang="en-US" sz="1000" b="0" i="0" u="none" strike="noStrike" dirty="0">
                        <a:effectLst/>
                        <a:latin typeface="Times New Roman"/>
                      </a:endParaRPr>
                    </a:p>
                  </a:txBody>
                  <a:tcPr marL="7688" marR="7688" marT="7688" marB="0" anchor="ctr"/>
                </a:tc>
                <a:extLst>
                  <a:ext uri="{0D108BD9-81ED-4DB2-BD59-A6C34878D82A}">
                    <a16:rowId xmlns:a16="http://schemas.microsoft.com/office/drawing/2014/main" val="10002"/>
                  </a:ext>
                </a:extLst>
              </a:tr>
            </a:tbl>
          </a:graphicData>
        </a:graphic>
      </p:graphicFrame>
      <p:sp>
        <p:nvSpPr>
          <p:cNvPr id="3" name="TextBox 2"/>
          <p:cNvSpPr txBox="1"/>
          <p:nvPr/>
        </p:nvSpPr>
        <p:spPr>
          <a:xfrm>
            <a:off x="733424" y="4944367"/>
            <a:ext cx="8429626" cy="1923604"/>
          </a:xfrm>
          <a:prstGeom prst="rect">
            <a:avLst/>
          </a:prstGeom>
          <a:noFill/>
        </p:spPr>
        <p:txBody>
          <a:bodyPr wrap="square" rtlCol="0">
            <a:spAutoFit/>
          </a:bodyPr>
          <a:lstStyle/>
          <a:p>
            <a:pPr algn="ctr"/>
            <a:r>
              <a:rPr lang="en-US" sz="1600" b="1" dirty="0" smtClean="0"/>
              <a:t>To download this document scroll down to “High School Mentoring Program” at:   </a:t>
            </a:r>
            <a:r>
              <a:rPr lang="en-US" sz="1400" dirty="0" smtClean="0">
                <a:hlinkClick r:id="rId2"/>
              </a:rPr>
              <a:t>http</a:t>
            </a:r>
            <a:r>
              <a:rPr lang="en-US" sz="1400" dirty="0">
                <a:hlinkClick r:id="rId2"/>
              </a:rPr>
              <a:t>://</a:t>
            </a:r>
            <a:r>
              <a:rPr lang="en-US" sz="1400" dirty="0" smtClean="0">
                <a:hlinkClick r:id="rId2"/>
              </a:rPr>
              <a:t>disability.illinois.edu/beckwith-residential-support-services-nugent-hall/getting-started-nugent-  hall/prospective-student</a:t>
            </a:r>
            <a:endParaRPr lang="en-US" sz="1400" dirty="0" smtClean="0"/>
          </a:p>
          <a:p>
            <a:pPr algn="ctr"/>
            <a:r>
              <a:rPr lang="en-US" sz="1600" b="1" dirty="0"/>
              <a:t>or for additional </a:t>
            </a:r>
            <a:r>
              <a:rPr lang="en-US" sz="1600" b="1" dirty="0" smtClean="0"/>
              <a:t>transition information</a:t>
            </a:r>
            <a:r>
              <a:rPr lang="en-US" sz="1600" b="1" dirty="0"/>
              <a:t>, please go to</a:t>
            </a:r>
            <a:r>
              <a:rPr lang="en-US" sz="1600" b="1" dirty="0" smtClean="0"/>
              <a:t>: </a:t>
            </a:r>
          </a:p>
          <a:p>
            <a:pPr algn="ctr"/>
            <a:r>
              <a:rPr lang="en-US" sz="1400" dirty="0"/>
              <a:t>http://disability.illinois.edu/thinking-about-illinois/transitioning-college </a:t>
            </a:r>
            <a:endParaRPr lang="en-US" sz="1400" dirty="0" smtClean="0"/>
          </a:p>
          <a:p>
            <a:pPr algn="ctr"/>
            <a:endParaRPr lang="en-US" sz="700" dirty="0" smtClean="0"/>
          </a:p>
          <a:p>
            <a:pPr algn="ctr"/>
            <a:r>
              <a:rPr lang="en-US" sz="1200" dirty="0" smtClean="0"/>
              <a:t>     This document was created </a:t>
            </a:r>
            <a:r>
              <a:rPr lang="en-US" sz="1200" dirty="0"/>
              <a:t>by Paige Lewis, M.S. and Susann Sears, M.Ed., </a:t>
            </a:r>
          </a:p>
          <a:p>
            <a:pPr algn="ctr"/>
            <a:r>
              <a:rPr lang="en-US" sz="1200" dirty="0" smtClean="0"/>
              <a:t>                 Division </a:t>
            </a:r>
            <a:r>
              <a:rPr lang="en-US" sz="1200" dirty="0"/>
              <a:t>of Disability Resources and Educational Services, </a:t>
            </a:r>
            <a:r>
              <a:rPr lang="en-US" sz="1200" dirty="0" smtClean="0"/>
              <a:t>University </a:t>
            </a:r>
            <a:r>
              <a:rPr lang="en-US" sz="1200" dirty="0"/>
              <a:t>of Illinois at </a:t>
            </a:r>
            <a:r>
              <a:rPr lang="en-US" sz="1200" dirty="0" smtClean="0"/>
              <a:t>Urbana-Champaign</a:t>
            </a:r>
          </a:p>
          <a:p>
            <a:pPr algn="ctr"/>
            <a:r>
              <a:rPr lang="en-US" sz="1200" dirty="0" smtClean="0"/>
              <a:t>              </a:t>
            </a:r>
            <a:r>
              <a:rPr lang="en-US" sz="1200" dirty="0" smtClean="0">
                <a:hlinkClick r:id="rId3"/>
              </a:rPr>
              <a:t>plewis66@illinois.edu</a:t>
            </a:r>
            <a:r>
              <a:rPr lang="en-US" sz="1200" dirty="0" smtClean="0"/>
              <a:t> or </a:t>
            </a:r>
            <a:r>
              <a:rPr lang="en-US" sz="1200" dirty="0" smtClean="0">
                <a:hlinkClick r:id="rId4"/>
              </a:rPr>
              <a:t>sheft@illinois.edu</a:t>
            </a:r>
            <a:r>
              <a:rPr lang="en-US" sz="1200" dirty="0" smtClean="0"/>
              <a:t> </a:t>
            </a:r>
            <a:endParaRPr lang="en-US" sz="1200" dirty="0"/>
          </a:p>
        </p:txBody>
      </p:sp>
      <p:pic>
        <p:nvPicPr>
          <p:cNvPr id="7" name="Picture 6"/>
          <p:cNvPicPr/>
          <p:nvPr/>
        </p:nvPicPr>
        <p:blipFill rotWithShape="1">
          <a:blip r:embed="rId5" cstate="print"/>
          <a:srcRect l="28696" t="44667" r="50624" b="36933"/>
          <a:stretch/>
        </p:blipFill>
        <p:spPr bwMode="auto">
          <a:xfrm>
            <a:off x="0" y="5467350"/>
            <a:ext cx="1600200" cy="1390650"/>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36561241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4179848486"/>
              </p:ext>
            </p:extLst>
          </p:nvPr>
        </p:nvGraphicFramePr>
        <p:xfrm>
          <a:off x="0" y="0"/>
          <a:ext cx="9144000" cy="6892468"/>
        </p:xfrm>
        <a:graphic>
          <a:graphicData uri="http://schemas.openxmlformats.org/drawingml/2006/table">
            <a:tbl>
              <a:tblPr>
                <a:tableStyleId>{5C22544A-7EE6-4342-B048-85BDC9FD1C3A}</a:tableStyleId>
              </a:tblPr>
              <a:tblGrid>
                <a:gridCol w="1295400">
                  <a:extLst>
                    <a:ext uri="{9D8B030D-6E8A-4147-A177-3AD203B41FA5}">
                      <a16:colId xmlns:a16="http://schemas.microsoft.com/office/drawing/2014/main" val="20000"/>
                    </a:ext>
                  </a:extLst>
                </a:gridCol>
                <a:gridCol w="1524000">
                  <a:extLst>
                    <a:ext uri="{9D8B030D-6E8A-4147-A177-3AD203B41FA5}">
                      <a16:colId xmlns:a16="http://schemas.microsoft.com/office/drawing/2014/main" val="20001"/>
                    </a:ext>
                  </a:extLst>
                </a:gridCol>
                <a:gridCol w="1524000">
                  <a:extLst>
                    <a:ext uri="{9D8B030D-6E8A-4147-A177-3AD203B41FA5}">
                      <a16:colId xmlns:a16="http://schemas.microsoft.com/office/drawing/2014/main" val="20002"/>
                    </a:ext>
                  </a:extLst>
                </a:gridCol>
                <a:gridCol w="1447800">
                  <a:extLst>
                    <a:ext uri="{9D8B030D-6E8A-4147-A177-3AD203B41FA5}">
                      <a16:colId xmlns:a16="http://schemas.microsoft.com/office/drawing/2014/main" val="20003"/>
                    </a:ext>
                  </a:extLst>
                </a:gridCol>
                <a:gridCol w="1600200">
                  <a:extLst>
                    <a:ext uri="{9D8B030D-6E8A-4147-A177-3AD203B41FA5}">
                      <a16:colId xmlns:a16="http://schemas.microsoft.com/office/drawing/2014/main" val="20004"/>
                    </a:ext>
                  </a:extLst>
                </a:gridCol>
                <a:gridCol w="1752600">
                  <a:extLst>
                    <a:ext uri="{9D8B030D-6E8A-4147-A177-3AD203B41FA5}">
                      <a16:colId xmlns:a16="http://schemas.microsoft.com/office/drawing/2014/main" val="20005"/>
                    </a:ext>
                  </a:extLst>
                </a:gridCol>
              </a:tblGrid>
              <a:tr h="283381">
                <a:tc>
                  <a:txBody>
                    <a:bodyPr/>
                    <a:lstStyle/>
                    <a:p>
                      <a:pPr algn="ctr" fontAlgn="ctr"/>
                      <a:r>
                        <a:rPr lang="en-US" sz="500" u="none" strike="noStrike" dirty="0">
                          <a:effectLst/>
                        </a:rPr>
                        <a:t> </a:t>
                      </a:r>
                      <a:endParaRPr lang="en-US" sz="500" b="1" i="0" u="none" strike="noStrike" dirty="0">
                        <a:effectLst/>
                        <a:latin typeface="Times New Roman"/>
                      </a:endParaRPr>
                    </a:p>
                  </a:txBody>
                  <a:tcPr marL="3988" marR="3988" marT="3988" marB="0" anchor="ctr"/>
                </a:tc>
                <a:tc>
                  <a:txBody>
                    <a:bodyPr/>
                    <a:lstStyle/>
                    <a:p>
                      <a:pPr algn="l" fontAlgn="ctr"/>
                      <a:r>
                        <a:rPr lang="en-US" sz="500" u="none" strike="noStrike">
                          <a:effectLst/>
                        </a:rPr>
                        <a:t> </a:t>
                      </a:r>
                      <a:endParaRPr lang="en-US" sz="500" b="0" i="0" u="none" strike="noStrike">
                        <a:effectLst/>
                        <a:latin typeface="Times New Roman"/>
                      </a:endParaRPr>
                    </a:p>
                  </a:txBody>
                  <a:tcPr marL="3988" marR="3988" marT="3988" marB="0" anchor="ctr"/>
                </a:tc>
                <a:tc gridSpan="3">
                  <a:txBody>
                    <a:bodyPr/>
                    <a:lstStyle/>
                    <a:p>
                      <a:pPr algn="l" fontAlgn="ctr"/>
                      <a:r>
                        <a:rPr lang="en-US" sz="1600" u="none" strike="noStrike" dirty="0">
                          <a:effectLst>
                            <a:outerShdw blurRad="38100" dist="38100" dir="2700000" algn="tl">
                              <a:srgbClr val="000000">
                                <a:alpha val="43137"/>
                              </a:srgbClr>
                            </a:outerShdw>
                          </a:effectLst>
                        </a:rPr>
                        <a:t>Transition Guide for Students and Families </a:t>
                      </a:r>
                      <a:endParaRPr lang="en-US" sz="1600" b="1" i="0" u="none" strike="noStrike" dirty="0">
                        <a:effectLst>
                          <a:outerShdw blurRad="38100" dist="38100" dir="2700000" algn="tl">
                            <a:srgbClr val="000000">
                              <a:alpha val="43137"/>
                            </a:srgbClr>
                          </a:outerShdw>
                        </a:effectLst>
                        <a:latin typeface="Times New Roman"/>
                      </a:endParaRPr>
                    </a:p>
                  </a:txBody>
                  <a:tcPr marL="3988" marR="3988" marT="3988" marB="0" anchor="ctr"/>
                </a:tc>
                <a:tc hMerge="1">
                  <a:txBody>
                    <a:bodyPr/>
                    <a:lstStyle/>
                    <a:p>
                      <a:endParaRPr lang="en-US"/>
                    </a:p>
                  </a:txBody>
                  <a:tcPr/>
                </a:tc>
                <a:tc hMerge="1">
                  <a:txBody>
                    <a:bodyPr/>
                    <a:lstStyle/>
                    <a:p>
                      <a:endParaRPr lang="en-US"/>
                    </a:p>
                  </a:txBody>
                  <a:tcPr/>
                </a:tc>
                <a:tc>
                  <a:txBody>
                    <a:bodyPr/>
                    <a:lstStyle/>
                    <a:p>
                      <a:pPr algn="l" fontAlgn="ctr"/>
                      <a:r>
                        <a:rPr lang="en-US" sz="500" u="none" strike="noStrike">
                          <a:effectLst>
                            <a:outerShdw blurRad="50800" dist="38100" algn="tr" rotWithShape="0">
                              <a:prstClr val="black">
                                <a:alpha val="40000"/>
                              </a:prstClr>
                            </a:outerShdw>
                          </a:effectLst>
                        </a:rPr>
                        <a:t> </a:t>
                      </a:r>
                      <a:endParaRPr lang="en-US" sz="500" b="0" i="0" u="none" strike="noStrike">
                        <a:effectLst>
                          <a:outerShdw blurRad="50800" dist="38100" algn="tr" rotWithShape="0">
                            <a:prstClr val="black">
                              <a:alpha val="40000"/>
                            </a:prstClr>
                          </a:outerShdw>
                        </a:effectLst>
                        <a:latin typeface="Times New Roman"/>
                      </a:endParaRPr>
                    </a:p>
                  </a:txBody>
                  <a:tcPr marL="3988" marR="3988" marT="3988" marB="0" anchor="ctr"/>
                </a:tc>
                <a:extLst>
                  <a:ext uri="{0D108BD9-81ED-4DB2-BD59-A6C34878D82A}">
                    <a16:rowId xmlns:a16="http://schemas.microsoft.com/office/drawing/2014/main" val="10000"/>
                  </a:ext>
                </a:extLst>
              </a:tr>
              <a:tr h="226567">
                <a:tc>
                  <a:txBody>
                    <a:bodyPr/>
                    <a:lstStyle/>
                    <a:p>
                      <a:pPr algn="l" fontAlgn="b"/>
                      <a:r>
                        <a:rPr lang="en-US" sz="500" u="none" strike="noStrike">
                          <a:effectLst/>
                        </a:rPr>
                        <a:t> </a:t>
                      </a:r>
                      <a:endParaRPr lang="en-US" sz="500" b="0" i="0" u="none" strike="noStrike">
                        <a:effectLst/>
                        <a:latin typeface="Arial"/>
                      </a:endParaRPr>
                    </a:p>
                  </a:txBody>
                  <a:tcPr marL="3988" marR="3988" marT="3988" marB="0" anchor="b"/>
                </a:tc>
                <a:tc>
                  <a:txBody>
                    <a:bodyPr/>
                    <a:lstStyle/>
                    <a:p>
                      <a:pPr algn="ctr" fontAlgn="b"/>
                      <a:r>
                        <a:rPr lang="en-US" sz="1050" b="1" u="none" strike="noStrike" dirty="0">
                          <a:effectLst/>
                        </a:rPr>
                        <a:t>Middle School</a:t>
                      </a:r>
                      <a:endParaRPr lang="en-US" sz="1050" b="1" i="0" u="none" strike="noStrike" dirty="0">
                        <a:effectLst/>
                        <a:latin typeface="Times New Roman"/>
                      </a:endParaRPr>
                    </a:p>
                  </a:txBody>
                  <a:tcPr marL="3988" marR="3988" marT="3988" marB="0" anchor="b"/>
                </a:tc>
                <a:tc>
                  <a:txBody>
                    <a:bodyPr/>
                    <a:lstStyle/>
                    <a:p>
                      <a:pPr algn="ctr" fontAlgn="b"/>
                      <a:r>
                        <a:rPr lang="en-US" sz="1050" b="1" u="none" strike="noStrike">
                          <a:effectLst/>
                        </a:rPr>
                        <a:t>Freshman</a:t>
                      </a:r>
                      <a:endParaRPr lang="en-US" sz="1050" b="1" i="0" u="none" strike="noStrike">
                        <a:effectLst/>
                        <a:latin typeface="Times New Roman"/>
                      </a:endParaRPr>
                    </a:p>
                  </a:txBody>
                  <a:tcPr marL="3988" marR="3988" marT="3988" marB="0" anchor="b"/>
                </a:tc>
                <a:tc>
                  <a:txBody>
                    <a:bodyPr/>
                    <a:lstStyle/>
                    <a:p>
                      <a:pPr algn="ctr" fontAlgn="b"/>
                      <a:r>
                        <a:rPr lang="en-US" sz="1050" b="1" u="none" strike="noStrike">
                          <a:effectLst/>
                        </a:rPr>
                        <a:t>Sophomore</a:t>
                      </a:r>
                      <a:endParaRPr lang="en-US" sz="1050" b="1" i="0" u="none" strike="noStrike">
                        <a:effectLst/>
                        <a:latin typeface="Times New Roman"/>
                      </a:endParaRPr>
                    </a:p>
                  </a:txBody>
                  <a:tcPr marL="3988" marR="3988" marT="3988" marB="0" anchor="b"/>
                </a:tc>
                <a:tc>
                  <a:txBody>
                    <a:bodyPr/>
                    <a:lstStyle/>
                    <a:p>
                      <a:pPr algn="ctr" fontAlgn="b"/>
                      <a:r>
                        <a:rPr lang="en-US" sz="1050" b="1" u="none" strike="noStrike">
                          <a:effectLst/>
                        </a:rPr>
                        <a:t>Junior</a:t>
                      </a:r>
                      <a:endParaRPr lang="en-US" sz="1050" b="1" i="0" u="none" strike="noStrike">
                        <a:effectLst/>
                        <a:latin typeface="Times New Roman"/>
                      </a:endParaRPr>
                    </a:p>
                  </a:txBody>
                  <a:tcPr marL="3988" marR="3988" marT="3988" marB="0" anchor="b"/>
                </a:tc>
                <a:tc>
                  <a:txBody>
                    <a:bodyPr/>
                    <a:lstStyle/>
                    <a:p>
                      <a:pPr algn="ctr" fontAlgn="b"/>
                      <a:r>
                        <a:rPr lang="en-US" sz="1050" b="1" u="none" strike="noStrike" dirty="0">
                          <a:effectLst/>
                        </a:rPr>
                        <a:t>Senior</a:t>
                      </a:r>
                      <a:endParaRPr lang="en-US" sz="1050" b="1" i="0" u="none" strike="noStrike" dirty="0">
                        <a:effectLst/>
                        <a:latin typeface="Times New Roman"/>
                      </a:endParaRPr>
                    </a:p>
                  </a:txBody>
                  <a:tcPr marL="3988" marR="3988" marT="3988" marB="0" anchor="b"/>
                </a:tc>
                <a:extLst>
                  <a:ext uri="{0D108BD9-81ED-4DB2-BD59-A6C34878D82A}">
                    <a16:rowId xmlns:a16="http://schemas.microsoft.com/office/drawing/2014/main" val="10001"/>
                  </a:ext>
                </a:extLst>
              </a:tr>
              <a:tr h="1623652">
                <a:tc>
                  <a:txBody>
                    <a:bodyPr/>
                    <a:lstStyle/>
                    <a:p>
                      <a:pPr algn="ctr" fontAlgn="ctr"/>
                      <a:r>
                        <a:rPr lang="en-US" sz="1050" u="none" strike="noStrike" dirty="0">
                          <a:effectLst/>
                        </a:rPr>
                        <a:t>Coping</a:t>
                      </a:r>
                      <a:endParaRPr lang="en-US" sz="1050" b="1" i="0" u="none" strike="noStrike" dirty="0">
                        <a:effectLst/>
                        <a:latin typeface="Times New Roman"/>
                      </a:endParaRPr>
                    </a:p>
                  </a:txBody>
                  <a:tcPr marL="3988" marR="3988" marT="3988" marB="0" anchor="ctr"/>
                </a:tc>
                <a:tc>
                  <a:txBody>
                    <a:bodyPr/>
                    <a:lstStyle/>
                    <a:p>
                      <a:pPr algn="l" fontAlgn="ctr"/>
                      <a:r>
                        <a:rPr lang="en-US" sz="900" u="none" strike="noStrike" dirty="0" smtClean="0">
                          <a:effectLst/>
                        </a:rPr>
                        <a:t>•</a:t>
                      </a:r>
                      <a:r>
                        <a:rPr lang="en-US" sz="900" u="none" strike="noStrike" baseline="0" dirty="0" smtClean="0">
                          <a:effectLst/>
                        </a:rPr>
                        <a:t> </a:t>
                      </a:r>
                      <a:r>
                        <a:rPr lang="en-US" sz="900" u="none" strike="noStrike" dirty="0" smtClean="0">
                          <a:effectLst/>
                        </a:rPr>
                        <a:t>Decide what weekly chores you will</a:t>
                      </a:r>
                      <a:r>
                        <a:rPr lang="en-US" sz="900" u="none" strike="noStrike" baseline="0" dirty="0" smtClean="0">
                          <a:effectLst/>
                        </a:rPr>
                        <a:t> do.</a:t>
                      </a:r>
                      <a:r>
                        <a:rPr lang="en-US" sz="900" u="none" strike="noStrike" dirty="0" smtClean="0">
                          <a:effectLst/>
                        </a:rPr>
                        <a:t> </a:t>
                      </a:r>
                    </a:p>
                    <a:p>
                      <a:pPr algn="l" fontAlgn="ctr"/>
                      <a:r>
                        <a:rPr lang="en-US" sz="900" u="none" strike="noStrike" dirty="0" smtClean="0">
                          <a:effectLst/>
                        </a:rPr>
                        <a:t>• Do not change</a:t>
                      </a:r>
                      <a:r>
                        <a:rPr lang="en-US" sz="900" u="none" strike="noStrike" baseline="0" dirty="0" smtClean="0">
                          <a:effectLst/>
                        </a:rPr>
                        <a:t> boundaries</a:t>
                      </a:r>
                      <a:r>
                        <a:rPr lang="en-US" sz="900" u="none" strike="noStrike" dirty="0" smtClean="0">
                          <a:effectLst/>
                        </a:rPr>
                        <a:t> </a:t>
                      </a:r>
                      <a:r>
                        <a:rPr lang="en-US" sz="900" u="none" strike="noStrike" dirty="0">
                          <a:effectLst/>
                        </a:rPr>
                        <a:t>to make things </a:t>
                      </a:r>
                      <a:r>
                        <a:rPr lang="en-US" sz="900" u="none" strike="noStrike" dirty="0" smtClean="0">
                          <a:effectLst/>
                        </a:rPr>
                        <a:t>easier.       </a:t>
                      </a:r>
                      <a:endParaRPr lang="en-US" sz="900" b="0" i="0" u="none" strike="noStrike" dirty="0">
                        <a:effectLst/>
                        <a:latin typeface="Times New Roman"/>
                      </a:endParaRPr>
                    </a:p>
                  </a:txBody>
                  <a:tcPr marL="3988" marR="3988" marT="3988" marB="0" anchor="ctr"/>
                </a:tc>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n-US" sz="900" u="none" strike="noStrike" dirty="0" smtClean="0">
                          <a:effectLst/>
                        </a:rPr>
                        <a:t>•</a:t>
                      </a:r>
                      <a:r>
                        <a:rPr lang="en-US" sz="900" u="none" strike="noStrike" baseline="0" dirty="0" smtClean="0">
                          <a:effectLst/>
                        </a:rPr>
                        <a:t> </a:t>
                      </a:r>
                      <a:r>
                        <a:rPr lang="en-US" sz="900" u="none" strike="noStrike" dirty="0" smtClean="0">
                          <a:effectLst/>
                        </a:rPr>
                        <a:t>Decide what additional weekly chores you will</a:t>
                      </a:r>
                      <a:r>
                        <a:rPr lang="en-US" sz="900" u="none" strike="noStrike" baseline="0" dirty="0" smtClean="0">
                          <a:effectLst/>
                        </a:rPr>
                        <a:t> do.</a:t>
                      </a:r>
                      <a:r>
                        <a:rPr lang="en-US" sz="900" u="none" strike="noStrike" dirty="0" smtClean="0">
                          <a:effectLst/>
                        </a:rPr>
                        <a:t> </a:t>
                      </a:r>
                    </a:p>
                    <a:p>
                      <a:pPr algn="l" fontAlgn="ctr"/>
                      <a:r>
                        <a:rPr lang="en-US" sz="900" u="none" strike="noStrike" dirty="0" smtClean="0">
                          <a:effectLst/>
                        </a:rPr>
                        <a:t>• Think</a:t>
                      </a:r>
                      <a:r>
                        <a:rPr lang="en-US" sz="900" u="none" strike="noStrike" baseline="0" dirty="0" smtClean="0">
                          <a:effectLst/>
                        </a:rPr>
                        <a:t> through how to solve simple issues on your own first before asking for help</a:t>
                      </a:r>
                      <a:r>
                        <a:rPr lang="en-US" sz="900" u="none" strike="noStrike" dirty="0" smtClean="0">
                          <a:effectLst/>
                        </a:rPr>
                        <a:t>. </a:t>
                      </a:r>
                    </a:p>
                    <a:p>
                      <a:pPr algn="l" fontAlgn="ctr"/>
                      <a:r>
                        <a:rPr lang="en-US" sz="900" u="none" strike="noStrike" dirty="0" smtClean="0">
                          <a:effectLst/>
                        </a:rPr>
                        <a:t>• Set</a:t>
                      </a:r>
                      <a:r>
                        <a:rPr lang="en-US" sz="900" u="none" strike="noStrike" baseline="0" dirty="0" smtClean="0">
                          <a:effectLst/>
                        </a:rPr>
                        <a:t> personal</a:t>
                      </a:r>
                      <a:r>
                        <a:rPr lang="en-US" sz="900" u="none" strike="noStrike" dirty="0" smtClean="0">
                          <a:effectLst/>
                        </a:rPr>
                        <a:t> limitations and boundaries and try to follow them. </a:t>
                      </a:r>
                      <a:endParaRPr lang="en-US" sz="900" b="0" i="0" u="none" strike="noStrike" dirty="0">
                        <a:effectLst/>
                        <a:latin typeface="Times New Roman"/>
                      </a:endParaRPr>
                    </a:p>
                  </a:txBody>
                  <a:tcPr marL="3988" marR="3988" marT="3988" marB="0" anchor="ctr"/>
                </a:tc>
                <a:tc>
                  <a:txBody>
                    <a:bodyPr/>
                    <a:lstStyle/>
                    <a:p>
                      <a:pPr algn="l" fontAlgn="ctr"/>
                      <a:r>
                        <a:rPr lang="en-US" sz="900" u="none" strike="noStrike" dirty="0" smtClean="0">
                          <a:effectLst/>
                        </a:rPr>
                        <a:t>• Continue improving skills from Freshman year.</a:t>
                      </a:r>
                    </a:p>
                    <a:p>
                      <a:pPr algn="l" fontAlgn="ctr"/>
                      <a:r>
                        <a:rPr lang="en-US" sz="900" u="none" strike="noStrike" dirty="0" smtClean="0">
                          <a:effectLst/>
                        </a:rPr>
                        <a:t>• </a:t>
                      </a:r>
                      <a:r>
                        <a:rPr lang="en-US" sz="900" u="none" strike="noStrike" dirty="0">
                          <a:effectLst/>
                        </a:rPr>
                        <a:t>Learn to take on more </a:t>
                      </a:r>
                      <a:r>
                        <a:rPr lang="en-US" sz="900" u="none" strike="noStrike" dirty="0" smtClean="0">
                          <a:effectLst/>
                        </a:rPr>
                        <a:t>responsibility.                    </a:t>
                      </a:r>
                      <a:r>
                        <a:rPr lang="en-US" sz="900" u="none" strike="noStrike" dirty="0">
                          <a:effectLst/>
                        </a:rPr>
                        <a:t>• Make sure you're diligent about completing chores/tasks without being asked repeatedly</a:t>
                      </a:r>
                      <a:r>
                        <a:rPr lang="en-US" sz="900" u="none" strike="noStrike" dirty="0" smtClean="0">
                          <a:effectLst/>
                        </a:rPr>
                        <a:t>.</a:t>
                      </a:r>
                    </a:p>
                    <a:p>
                      <a:pPr marL="0" marR="0" indent="0" algn="l" defTabSz="914400" rtl="0" eaLnBrk="1" fontAlgn="ctr" latinLnBrk="0" hangingPunct="1">
                        <a:lnSpc>
                          <a:spcPct val="100000"/>
                        </a:lnSpc>
                        <a:spcBef>
                          <a:spcPts val="0"/>
                        </a:spcBef>
                        <a:spcAft>
                          <a:spcPts val="0"/>
                        </a:spcAft>
                        <a:buClrTx/>
                        <a:buSzTx/>
                        <a:buFontTx/>
                        <a:buNone/>
                        <a:tabLst/>
                        <a:defRPr/>
                      </a:pPr>
                      <a:r>
                        <a:rPr lang="en-US" sz="900" u="none" strike="noStrike" dirty="0" smtClean="0">
                          <a:effectLst/>
                        </a:rPr>
                        <a:t>• Continue</a:t>
                      </a:r>
                      <a:r>
                        <a:rPr lang="en-US" sz="900" u="none" strike="noStrike" baseline="0" dirty="0" smtClean="0">
                          <a:effectLst/>
                        </a:rPr>
                        <a:t> with following personal</a:t>
                      </a:r>
                      <a:r>
                        <a:rPr lang="en-US" sz="900" u="none" strike="noStrike" dirty="0" smtClean="0">
                          <a:effectLst/>
                        </a:rPr>
                        <a:t> limitations and boundaries regularly.</a:t>
                      </a:r>
                      <a:endParaRPr lang="en-US" sz="900" b="0" i="0" u="none" strike="noStrike" dirty="0" smtClean="0">
                        <a:effectLst/>
                        <a:latin typeface="Times New Roman"/>
                      </a:endParaRPr>
                    </a:p>
                    <a:p>
                      <a:pPr algn="l" fontAlgn="ctr"/>
                      <a:endParaRPr lang="en-US" sz="900" b="0" i="0" u="none" strike="noStrike" dirty="0">
                        <a:effectLst/>
                        <a:latin typeface="Times New Roman"/>
                      </a:endParaRPr>
                    </a:p>
                  </a:txBody>
                  <a:tcPr marL="3988" marR="3988" marT="3988" marB="0" anchor="ctr"/>
                </a:tc>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n-US" sz="900" u="none" strike="noStrike" dirty="0" smtClean="0">
                          <a:effectLst/>
                        </a:rPr>
                        <a:t>• Continue improving skills from Sophomore year.</a:t>
                      </a:r>
                    </a:p>
                    <a:p>
                      <a:pPr algn="l" fontAlgn="ctr"/>
                      <a:r>
                        <a:rPr lang="en-US" sz="900" u="none" strike="noStrike" dirty="0" smtClean="0">
                          <a:effectLst/>
                        </a:rPr>
                        <a:t>• </a:t>
                      </a:r>
                      <a:r>
                        <a:rPr lang="en-US" sz="900" u="none" strike="noStrike" dirty="0">
                          <a:effectLst/>
                        </a:rPr>
                        <a:t>Increase level of detail of schedule as you get more involved academically…               • Anticipate how long it will take to complete assignments and a lot enough time.</a:t>
                      </a:r>
                      <a:endParaRPr lang="en-US" sz="900" b="0" i="0" u="none" strike="noStrike" dirty="0">
                        <a:effectLst/>
                        <a:latin typeface="Arial"/>
                      </a:endParaRPr>
                    </a:p>
                  </a:txBody>
                  <a:tcPr marL="3988" marR="3988" marT="3988" marB="0" anchor="ctr"/>
                </a:tc>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n-US" sz="900" u="none" strike="noStrike" dirty="0" smtClean="0">
                          <a:effectLst/>
                        </a:rPr>
                        <a:t>• Continue improving skills from Junior year.</a:t>
                      </a:r>
                    </a:p>
                    <a:p>
                      <a:pPr algn="l" fontAlgn="ctr"/>
                      <a:r>
                        <a:rPr lang="en-US" sz="900" u="none" strike="noStrike" dirty="0" smtClean="0">
                          <a:effectLst/>
                        </a:rPr>
                        <a:t>• </a:t>
                      </a:r>
                      <a:r>
                        <a:rPr lang="en-US" sz="900" u="none" strike="noStrike" dirty="0">
                          <a:effectLst/>
                        </a:rPr>
                        <a:t>Begin to think about situations next year and how you'll adjust to them (</a:t>
                      </a:r>
                      <a:r>
                        <a:rPr lang="en-US" sz="900" u="none" strike="noStrike" dirty="0" err="1">
                          <a:effectLst/>
                        </a:rPr>
                        <a:t>i.e</a:t>
                      </a:r>
                      <a:r>
                        <a:rPr lang="en-US" sz="900" u="none" strike="noStrike" dirty="0">
                          <a:effectLst/>
                        </a:rPr>
                        <a:t> no 1:1 aide, inclement weather, wheelchair </a:t>
                      </a:r>
                      <a:r>
                        <a:rPr lang="en-US" sz="900" u="none" strike="noStrike" dirty="0" smtClean="0">
                          <a:effectLst/>
                        </a:rPr>
                        <a:t>or other technology problem…).</a:t>
                      </a:r>
                      <a:endParaRPr lang="en-US" sz="900" b="0" i="0" u="none" strike="noStrike" dirty="0">
                        <a:effectLst/>
                        <a:latin typeface="Times New Roman"/>
                      </a:endParaRPr>
                    </a:p>
                  </a:txBody>
                  <a:tcPr marL="3988" marR="3988" marT="3988" marB="0" anchor="ctr"/>
                </a:tc>
                <a:extLst>
                  <a:ext uri="{0D108BD9-81ED-4DB2-BD59-A6C34878D82A}">
                    <a16:rowId xmlns:a16="http://schemas.microsoft.com/office/drawing/2014/main" val="10002"/>
                  </a:ext>
                </a:extLst>
              </a:tr>
              <a:tr h="2259744">
                <a:tc>
                  <a:txBody>
                    <a:bodyPr/>
                    <a:lstStyle/>
                    <a:p>
                      <a:pPr algn="ctr" fontAlgn="ctr"/>
                      <a:r>
                        <a:rPr lang="en-US" sz="1050" u="none" strike="noStrike" dirty="0">
                          <a:effectLst/>
                        </a:rPr>
                        <a:t>Assistive Technology</a:t>
                      </a:r>
                      <a:endParaRPr lang="en-US" sz="1050" b="1" i="0" u="none" strike="noStrike" dirty="0">
                        <a:effectLst/>
                        <a:latin typeface="Times New Roman"/>
                      </a:endParaRPr>
                    </a:p>
                  </a:txBody>
                  <a:tcPr marL="3988" marR="3988" marT="3988" marB="0" anchor="ctr"/>
                </a:tc>
                <a:tc>
                  <a:txBody>
                    <a:bodyPr/>
                    <a:lstStyle/>
                    <a:p>
                      <a:pPr algn="l" fontAlgn="ctr"/>
                      <a:r>
                        <a:rPr lang="en-US" sz="900" u="none" strike="noStrike" dirty="0">
                          <a:effectLst/>
                        </a:rPr>
                        <a:t>• </a:t>
                      </a:r>
                      <a:r>
                        <a:rPr lang="en-US" sz="900" u="none" strike="noStrike" dirty="0" smtClean="0">
                          <a:effectLst/>
                        </a:rPr>
                        <a:t>Consider possible products</a:t>
                      </a:r>
                      <a:r>
                        <a:rPr lang="en-US" sz="900" u="none" strike="noStrike" baseline="0" dirty="0" smtClean="0">
                          <a:effectLst/>
                        </a:rPr>
                        <a:t> that would help you to be more independent with studies or interacting with peers (i.e. cell phone, notebook, use of apps or programs. </a:t>
                      </a:r>
                      <a:r>
                        <a:rPr lang="en-US" sz="900" u="none" strike="noStrike" dirty="0" smtClean="0">
                          <a:effectLst/>
                        </a:rPr>
                        <a:t> </a:t>
                      </a:r>
                    </a:p>
                    <a:p>
                      <a:pPr algn="l" fontAlgn="ctr"/>
                      <a:r>
                        <a:rPr lang="en-US" sz="900" u="none" strike="noStrike" dirty="0" smtClean="0">
                          <a:effectLst/>
                        </a:rPr>
                        <a:t>• Discuss possible assistive technology products that IEP/504 team can</a:t>
                      </a:r>
                      <a:r>
                        <a:rPr lang="en-US" sz="900" u="none" strike="noStrike" baseline="0" dirty="0" smtClean="0">
                          <a:effectLst/>
                        </a:rPr>
                        <a:t> provide</a:t>
                      </a:r>
                      <a:r>
                        <a:rPr lang="en-US" sz="900" u="none" strike="noStrike" dirty="0" smtClean="0">
                          <a:effectLst/>
                        </a:rPr>
                        <a:t>.</a:t>
                      </a:r>
                      <a:endParaRPr lang="en-US" sz="900" b="0" i="0" u="none" strike="noStrike" dirty="0">
                        <a:effectLst/>
                        <a:latin typeface="Times New Roman"/>
                      </a:endParaRPr>
                    </a:p>
                  </a:txBody>
                  <a:tcPr marL="3988" marR="3988" marT="3988" marB="0" anchor="ctr"/>
                </a:tc>
                <a:tc>
                  <a:txBody>
                    <a:bodyPr/>
                    <a:lstStyle/>
                    <a:p>
                      <a:pPr algn="l" fontAlgn="ctr"/>
                      <a:r>
                        <a:rPr lang="en-US" sz="900" u="none" strike="noStrike" dirty="0">
                          <a:effectLst/>
                        </a:rPr>
                        <a:t>• </a:t>
                      </a:r>
                      <a:r>
                        <a:rPr lang="en-US" sz="900" u="none" strike="noStrike" dirty="0" smtClean="0">
                          <a:effectLst/>
                        </a:rPr>
                        <a:t>Begin</a:t>
                      </a:r>
                      <a:r>
                        <a:rPr lang="en-US" sz="900" u="none" strike="noStrike" baseline="0" dirty="0" smtClean="0">
                          <a:effectLst/>
                        </a:rPr>
                        <a:t> or continue</a:t>
                      </a:r>
                      <a:r>
                        <a:rPr lang="en-US" sz="900" u="none" strike="noStrike" dirty="0" smtClean="0">
                          <a:effectLst/>
                        </a:rPr>
                        <a:t> trying  products.</a:t>
                      </a:r>
                    </a:p>
                    <a:p>
                      <a:pPr algn="l" fontAlgn="ctr"/>
                      <a:r>
                        <a:rPr lang="en-US" sz="900" u="none" strike="noStrike" dirty="0" smtClean="0">
                          <a:effectLst/>
                        </a:rPr>
                        <a:t>• Put out</a:t>
                      </a:r>
                      <a:r>
                        <a:rPr lang="en-US" sz="900" u="none" strike="noStrike" baseline="0" dirty="0" smtClean="0">
                          <a:effectLst/>
                        </a:rPr>
                        <a:t> your best effort while</a:t>
                      </a:r>
                      <a:r>
                        <a:rPr lang="en-US" sz="900" u="none" strike="noStrike" dirty="0" smtClean="0">
                          <a:effectLst/>
                        </a:rPr>
                        <a:t> training/learning how to use the program even though it might be frustrating. </a:t>
                      </a:r>
                    </a:p>
                    <a:p>
                      <a:pPr algn="l" fontAlgn="ctr"/>
                      <a:r>
                        <a:rPr lang="en-US" sz="900" u="none" strike="noStrike" dirty="0" smtClean="0">
                          <a:effectLst/>
                        </a:rPr>
                        <a:t>• Reach</a:t>
                      </a:r>
                      <a:r>
                        <a:rPr lang="en-US" sz="900" u="none" strike="noStrike" baseline="0" dirty="0" smtClean="0">
                          <a:effectLst/>
                        </a:rPr>
                        <a:t> out to </a:t>
                      </a:r>
                      <a:r>
                        <a:rPr lang="en-US" sz="900" u="none" strike="noStrike" dirty="0" smtClean="0">
                          <a:effectLst/>
                        </a:rPr>
                        <a:t>Dept</a:t>
                      </a:r>
                      <a:r>
                        <a:rPr lang="en-US" sz="900" u="none" strike="noStrike" dirty="0">
                          <a:effectLst/>
                        </a:rPr>
                        <a:t>. of Human Services and school </a:t>
                      </a:r>
                      <a:r>
                        <a:rPr lang="en-US" sz="900" u="none" strike="noStrike" dirty="0" smtClean="0">
                          <a:effectLst/>
                        </a:rPr>
                        <a:t>district for funding of these items.                                </a:t>
                      </a:r>
                      <a:r>
                        <a:rPr lang="en-US" sz="900" u="none" strike="noStrike" dirty="0">
                          <a:effectLst/>
                        </a:rPr>
                        <a:t>• Keep </a:t>
                      </a:r>
                      <a:r>
                        <a:rPr lang="en-US" sz="900" u="none" strike="noStrike" dirty="0" smtClean="0">
                          <a:effectLst/>
                        </a:rPr>
                        <a:t>trying/looking at other products </a:t>
                      </a:r>
                      <a:r>
                        <a:rPr lang="en-US" sz="900" u="none" strike="noStrike" dirty="0">
                          <a:effectLst/>
                        </a:rPr>
                        <a:t>incase one might be </a:t>
                      </a:r>
                      <a:r>
                        <a:rPr lang="en-US" sz="900" u="none" strike="noStrike" dirty="0" smtClean="0">
                          <a:effectLst/>
                        </a:rPr>
                        <a:t>better than what you are currently using.</a:t>
                      </a:r>
                      <a:endParaRPr lang="en-US" sz="900" b="0" i="0" u="none" strike="noStrike" dirty="0">
                        <a:effectLst/>
                        <a:latin typeface="Times New Roman"/>
                      </a:endParaRPr>
                    </a:p>
                  </a:txBody>
                  <a:tcPr marL="3988" marR="3988" marT="3988" marB="0" anchor="ctr"/>
                </a:tc>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n-US" sz="900" u="none" strike="noStrike" dirty="0" smtClean="0">
                          <a:effectLst/>
                        </a:rPr>
                        <a:t>• Continue improving skills from Freshman year.</a:t>
                      </a:r>
                    </a:p>
                    <a:p>
                      <a:pPr algn="l" fontAlgn="ctr"/>
                      <a:r>
                        <a:rPr lang="en-US" sz="900" u="none" strike="noStrike" dirty="0" smtClean="0">
                          <a:effectLst/>
                        </a:rPr>
                        <a:t>• Use assistive </a:t>
                      </a:r>
                      <a:r>
                        <a:rPr lang="en-US" sz="900" u="none" strike="noStrike" dirty="0">
                          <a:effectLst/>
                        </a:rPr>
                        <a:t>technology to complete </a:t>
                      </a:r>
                      <a:r>
                        <a:rPr lang="en-US" sz="900" u="none" strike="noStrike" dirty="0" smtClean="0">
                          <a:effectLst/>
                        </a:rPr>
                        <a:t>more things (personal/school related) on your own.        </a:t>
                      </a:r>
                    </a:p>
                    <a:p>
                      <a:pPr algn="l" fontAlgn="ctr"/>
                      <a:r>
                        <a:rPr lang="en-US" sz="900" u="none" strike="noStrike" dirty="0" smtClean="0">
                          <a:effectLst/>
                        </a:rPr>
                        <a:t>•</a:t>
                      </a:r>
                      <a:r>
                        <a:rPr lang="en-US" sz="900" u="none" strike="noStrike" baseline="0" dirty="0" smtClean="0">
                          <a:effectLst/>
                        </a:rPr>
                        <a:t> </a:t>
                      </a:r>
                      <a:r>
                        <a:rPr lang="en-US" sz="900" u="none" strike="noStrike" dirty="0" smtClean="0">
                          <a:effectLst/>
                        </a:rPr>
                        <a:t>Talk </a:t>
                      </a:r>
                      <a:r>
                        <a:rPr lang="en-US" sz="900" u="none" strike="noStrike" dirty="0">
                          <a:effectLst/>
                        </a:rPr>
                        <a:t>with </a:t>
                      </a:r>
                      <a:r>
                        <a:rPr lang="en-US" sz="900" u="none" strike="noStrike" dirty="0" smtClean="0">
                          <a:effectLst/>
                        </a:rPr>
                        <a:t>others </a:t>
                      </a:r>
                      <a:r>
                        <a:rPr lang="en-US" sz="900" u="none" strike="noStrike" dirty="0">
                          <a:effectLst/>
                        </a:rPr>
                        <a:t>who use </a:t>
                      </a:r>
                      <a:r>
                        <a:rPr lang="en-US" sz="900" u="none" strike="noStrike" dirty="0" smtClean="0">
                          <a:effectLst/>
                        </a:rPr>
                        <a:t>the same products to learn  the</a:t>
                      </a:r>
                      <a:r>
                        <a:rPr lang="en-US" sz="900" u="none" strike="noStrike" baseline="0" dirty="0" smtClean="0">
                          <a:effectLst/>
                        </a:rPr>
                        <a:t> “tricks” of making it easier or faster</a:t>
                      </a:r>
                      <a:r>
                        <a:rPr lang="en-US" sz="900" u="none" strike="noStrike" dirty="0" smtClean="0">
                          <a:effectLst/>
                        </a:rPr>
                        <a:t>. </a:t>
                      </a:r>
                      <a:endParaRPr lang="en-US" sz="900" b="0" i="0" u="none" strike="noStrike" dirty="0">
                        <a:effectLst/>
                        <a:latin typeface="Times New Roman"/>
                      </a:endParaRPr>
                    </a:p>
                  </a:txBody>
                  <a:tcPr marL="3988" marR="3988" marT="3988" marB="0" anchor="ctr"/>
                </a:tc>
                <a:tc>
                  <a:txBody>
                    <a:bodyPr/>
                    <a:lstStyle/>
                    <a:p>
                      <a:pPr algn="l" fontAlgn="ctr"/>
                      <a:r>
                        <a:rPr lang="en-US" sz="900" u="none" strike="noStrike" dirty="0" smtClean="0">
                          <a:effectLst/>
                        </a:rPr>
                        <a:t>• Continue improving skills from Sophomore year.</a:t>
                      </a:r>
                    </a:p>
                    <a:p>
                      <a:pPr algn="l" fontAlgn="ctr"/>
                      <a:r>
                        <a:rPr lang="en-US" sz="900" u="none" strike="noStrike" dirty="0" smtClean="0">
                          <a:effectLst/>
                        </a:rPr>
                        <a:t>• </a:t>
                      </a:r>
                      <a:r>
                        <a:rPr lang="en-US" sz="900" u="none" strike="noStrike" dirty="0">
                          <a:effectLst/>
                        </a:rPr>
                        <a:t>Begin talking to DHS Counselor about their ability to assist with </a:t>
                      </a:r>
                      <a:r>
                        <a:rPr lang="en-US" sz="900" u="none" strike="noStrike" dirty="0" smtClean="0">
                          <a:effectLst/>
                        </a:rPr>
                        <a:t>getting you products that you</a:t>
                      </a:r>
                      <a:r>
                        <a:rPr lang="en-US" sz="900" u="none" strike="noStrike" baseline="0" dirty="0" smtClean="0">
                          <a:effectLst/>
                        </a:rPr>
                        <a:t> belong to you, not the school</a:t>
                      </a:r>
                      <a:r>
                        <a:rPr lang="en-US" sz="900" u="none" strike="noStrike" dirty="0" smtClean="0">
                          <a:effectLst/>
                        </a:rPr>
                        <a:t>.                         </a:t>
                      </a:r>
                      <a:r>
                        <a:rPr lang="en-US" sz="900" u="none" strike="noStrike" dirty="0">
                          <a:effectLst/>
                        </a:rPr>
                        <a:t>• Ask questions during college visits about what </a:t>
                      </a:r>
                      <a:r>
                        <a:rPr lang="en-US" sz="900" u="none" strike="noStrike" dirty="0" smtClean="0">
                          <a:effectLst/>
                        </a:rPr>
                        <a:t>Assistive Technology </a:t>
                      </a:r>
                      <a:r>
                        <a:rPr lang="en-US" sz="900" u="none" strike="noStrike" dirty="0">
                          <a:effectLst/>
                        </a:rPr>
                        <a:t>services they </a:t>
                      </a:r>
                      <a:r>
                        <a:rPr lang="en-US" sz="900" u="none" strike="noStrike" dirty="0" smtClean="0">
                          <a:effectLst/>
                        </a:rPr>
                        <a:t>support (i.e</a:t>
                      </a:r>
                      <a:r>
                        <a:rPr lang="en-US" sz="900" u="none" strike="noStrike" baseline="0" dirty="0" smtClean="0">
                          <a:effectLst/>
                        </a:rPr>
                        <a:t>. text conversion, dragon naturally speaking for exams..</a:t>
                      </a:r>
                      <a:r>
                        <a:rPr lang="en-US" sz="900" u="none" strike="noStrike" dirty="0" smtClean="0">
                          <a:effectLst/>
                        </a:rPr>
                        <a:t>.)</a:t>
                      </a:r>
                      <a:endParaRPr lang="en-US" sz="900" b="0" i="0" u="none" strike="noStrike" dirty="0">
                        <a:effectLst/>
                        <a:latin typeface="Times New Roman"/>
                      </a:endParaRPr>
                    </a:p>
                  </a:txBody>
                  <a:tcPr marL="3988" marR="3988" marT="3988" marB="0" anchor="ct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900" u="none" strike="noStrike" dirty="0" smtClean="0">
                          <a:effectLst/>
                        </a:rPr>
                        <a:t>• Continue improving skills from Junior year.</a:t>
                      </a:r>
                    </a:p>
                    <a:p>
                      <a:pPr algn="l" fontAlgn="ctr"/>
                      <a:r>
                        <a:rPr lang="en-US" sz="900" u="none" strike="noStrike" dirty="0" smtClean="0">
                          <a:effectLst/>
                        </a:rPr>
                        <a:t>• Discuss </a:t>
                      </a:r>
                      <a:r>
                        <a:rPr lang="en-US" sz="900" u="none" strike="noStrike" dirty="0">
                          <a:effectLst/>
                        </a:rPr>
                        <a:t>newer technology with Dept. of Human Services Counselor and acquiring this technology for permanent use.                                        • Transfer voice files from school computers to new equipment before graduation.                            • </a:t>
                      </a:r>
                      <a:r>
                        <a:rPr lang="en-US" sz="900" u="none" strike="noStrike" dirty="0" smtClean="0">
                          <a:effectLst/>
                        </a:rPr>
                        <a:t>Ask questions during college visits about what Assistive Technology services they support (i.e</a:t>
                      </a:r>
                      <a:r>
                        <a:rPr lang="en-US" sz="900" u="none" strike="noStrike" baseline="0" dirty="0" smtClean="0">
                          <a:effectLst/>
                        </a:rPr>
                        <a:t>. text conversion, dragon naturally speaking for exams..</a:t>
                      </a:r>
                      <a:r>
                        <a:rPr lang="en-US" sz="900" u="none" strike="noStrike" dirty="0" smtClean="0">
                          <a:effectLst/>
                        </a:rPr>
                        <a:t>.).</a:t>
                      </a:r>
                    </a:p>
                  </a:txBody>
                  <a:tcPr marL="3988" marR="3988" marT="3988" marB="0" anchor="ctr"/>
                </a:tc>
                <a:extLst>
                  <a:ext uri="{0D108BD9-81ED-4DB2-BD59-A6C34878D82A}">
                    <a16:rowId xmlns:a16="http://schemas.microsoft.com/office/drawing/2014/main" val="10003"/>
                  </a:ext>
                </a:extLst>
              </a:tr>
              <a:tr h="2369237">
                <a:tc>
                  <a:txBody>
                    <a:bodyPr/>
                    <a:lstStyle/>
                    <a:p>
                      <a:pPr algn="ctr" fontAlgn="ctr"/>
                      <a:r>
                        <a:rPr lang="en-US" sz="1050" u="none" strike="noStrike" dirty="0">
                          <a:effectLst/>
                        </a:rPr>
                        <a:t>Time Management</a:t>
                      </a:r>
                      <a:endParaRPr lang="en-US" sz="1050" b="1" i="0" u="none" strike="noStrike" dirty="0">
                        <a:effectLst/>
                        <a:latin typeface="Times New Roman"/>
                      </a:endParaRPr>
                    </a:p>
                  </a:txBody>
                  <a:tcPr marL="3988" marR="3988" marT="3988" marB="0" anchor="ctr"/>
                </a:tc>
                <a:tc>
                  <a:txBody>
                    <a:bodyPr/>
                    <a:lstStyle/>
                    <a:p>
                      <a:pPr algn="l" fontAlgn="ctr"/>
                      <a:r>
                        <a:rPr lang="en-US" sz="900" u="none" strike="noStrike" dirty="0">
                          <a:effectLst/>
                        </a:rPr>
                        <a:t>• Begin wearing a watch to manage your time. </a:t>
                      </a:r>
                      <a:endParaRPr lang="en-US" sz="900" u="none" strike="noStrike" dirty="0" smtClean="0">
                        <a:effectLst/>
                      </a:endParaRPr>
                    </a:p>
                    <a:p>
                      <a:pPr algn="l" fontAlgn="ctr"/>
                      <a:r>
                        <a:rPr lang="en-US" sz="900" u="none" strike="noStrike" dirty="0" smtClean="0">
                          <a:effectLst/>
                        </a:rPr>
                        <a:t>• Keep track of assignments and other commitments</a:t>
                      </a:r>
                      <a:r>
                        <a:rPr lang="en-US" sz="900" u="none" strike="noStrike" baseline="0" dirty="0" smtClean="0">
                          <a:effectLst/>
                        </a:rPr>
                        <a:t> </a:t>
                      </a:r>
                      <a:r>
                        <a:rPr lang="en-US" sz="900" u="none" strike="noStrike" dirty="0" smtClean="0">
                          <a:effectLst/>
                        </a:rPr>
                        <a:t>in a planner</a:t>
                      </a:r>
                      <a:r>
                        <a:rPr lang="en-US" sz="900" u="none" strike="noStrike" baseline="0" dirty="0" smtClean="0">
                          <a:effectLst/>
                        </a:rPr>
                        <a:t> or calendar.</a:t>
                      </a:r>
                      <a:endParaRPr lang="en-US" sz="900" b="0" i="0" u="none" strike="noStrike" dirty="0">
                        <a:effectLst/>
                        <a:latin typeface="Times New Roman"/>
                      </a:endParaRPr>
                    </a:p>
                  </a:txBody>
                  <a:tcPr marL="3988" marR="3988" marT="3988" marB="0" anchor="ctr"/>
                </a:tc>
                <a:tc>
                  <a:txBody>
                    <a:bodyPr/>
                    <a:lstStyle/>
                    <a:p>
                      <a:pPr algn="l" fontAlgn="ctr"/>
                      <a:r>
                        <a:rPr lang="en-US" sz="900" u="none" strike="noStrike" dirty="0">
                          <a:effectLst/>
                        </a:rPr>
                        <a:t>• Recognize that time management is </a:t>
                      </a:r>
                      <a:r>
                        <a:rPr lang="en-US" sz="900" u="none" strike="noStrike" dirty="0" smtClean="0">
                          <a:effectLst/>
                        </a:rPr>
                        <a:t>simply ---managing </a:t>
                      </a:r>
                      <a:r>
                        <a:rPr lang="en-US" sz="900" u="none" strike="noStrike" dirty="0">
                          <a:effectLst/>
                        </a:rPr>
                        <a:t>your life more </a:t>
                      </a:r>
                      <a:r>
                        <a:rPr lang="en-US" sz="900" u="none" strike="noStrike" dirty="0" smtClean="0">
                          <a:effectLst/>
                        </a:rPr>
                        <a:t>efficiently</a:t>
                      </a:r>
                      <a:r>
                        <a:rPr lang="en-US" sz="900" u="none" strike="noStrike" dirty="0">
                          <a:effectLst/>
                        </a:rPr>
                        <a:t>.                   </a:t>
                      </a:r>
                      <a:endParaRPr lang="en-US" sz="900" u="none" strike="noStrike" dirty="0" smtClean="0">
                        <a:effectLst/>
                      </a:endParaRPr>
                    </a:p>
                    <a:p>
                      <a:pPr algn="l" fontAlgn="ctr"/>
                      <a:r>
                        <a:rPr lang="en-US" sz="900" u="none" strike="noStrike" dirty="0" smtClean="0">
                          <a:effectLst/>
                        </a:rPr>
                        <a:t>• </a:t>
                      </a:r>
                      <a:r>
                        <a:rPr lang="en-US" sz="900" u="none" strike="noStrike" dirty="0">
                          <a:effectLst/>
                        </a:rPr>
                        <a:t>Explore other ways of keeping track of assignments (tape </a:t>
                      </a:r>
                      <a:r>
                        <a:rPr lang="en-US" sz="900" u="none" strike="noStrike" dirty="0" smtClean="0">
                          <a:effectLst/>
                        </a:rPr>
                        <a:t>recorder, smart pen</a:t>
                      </a:r>
                      <a:r>
                        <a:rPr lang="en-US" sz="900" u="none" strike="noStrike" baseline="0" dirty="0" smtClean="0">
                          <a:effectLst/>
                        </a:rPr>
                        <a:t> i.e. </a:t>
                      </a:r>
                      <a:r>
                        <a:rPr lang="en-US" sz="900" u="none" strike="noStrike" baseline="0" dirty="0" err="1" smtClean="0">
                          <a:effectLst/>
                        </a:rPr>
                        <a:t>livescribe</a:t>
                      </a:r>
                      <a:r>
                        <a:rPr lang="en-US" sz="900" u="none" strike="noStrike" dirty="0" smtClean="0">
                          <a:effectLst/>
                        </a:rPr>
                        <a:t>…).</a:t>
                      </a:r>
                      <a:endParaRPr lang="en-US" sz="900" b="0" i="0" u="none" strike="noStrike" dirty="0">
                        <a:effectLst/>
                        <a:latin typeface="Times New Roman"/>
                      </a:endParaRPr>
                    </a:p>
                  </a:txBody>
                  <a:tcPr marL="3988" marR="3988" marT="3988" marB="0" anchor="ctr"/>
                </a:tc>
                <a:tc>
                  <a:txBody>
                    <a:bodyPr/>
                    <a:lstStyle/>
                    <a:p>
                      <a:pPr algn="l" fontAlgn="ctr"/>
                      <a:r>
                        <a:rPr lang="en-US" sz="900" u="none" strike="noStrike" dirty="0" smtClean="0">
                          <a:effectLst/>
                        </a:rPr>
                        <a:t>• Continue improving skills from Freshman year.</a:t>
                      </a:r>
                    </a:p>
                    <a:p>
                      <a:pPr algn="l" fontAlgn="ctr"/>
                      <a:r>
                        <a:rPr lang="en-US" sz="900" u="none" strike="noStrike" dirty="0" smtClean="0">
                          <a:effectLst/>
                        </a:rPr>
                        <a:t>• </a:t>
                      </a:r>
                      <a:r>
                        <a:rPr lang="en-US" sz="900" u="none" strike="noStrike" dirty="0">
                          <a:effectLst/>
                        </a:rPr>
                        <a:t>Begin managing schedule on a calendar or on the computer. Keep track of assignments, activities…                       • Break habit of keeping track of everything in your head</a:t>
                      </a:r>
                      <a:r>
                        <a:rPr lang="en-US" sz="900" u="none" strike="noStrike" dirty="0" smtClean="0">
                          <a:effectLst/>
                        </a:rPr>
                        <a:t>.</a:t>
                      </a:r>
                    </a:p>
                    <a:p>
                      <a:pPr algn="l" fontAlgn="ctr"/>
                      <a:endParaRPr lang="en-US" sz="900" b="0" i="0" u="none" strike="noStrike" dirty="0">
                        <a:effectLst/>
                        <a:latin typeface="Arial"/>
                      </a:endParaRPr>
                    </a:p>
                  </a:txBody>
                  <a:tcPr marL="3988" marR="3988" marT="3988" marB="0" anchor="ctr"/>
                </a:tc>
                <a:tc>
                  <a:txBody>
                    <a:bodyPr/>
                    <a:lstStyle/>
                    <a:p>
                      <a:pPr algn="l" fontAlgn="ctr"/>
                      <a:r>
                        <a:rPr lang="en-US" sz="900" u="none" strike="noStrike" dirty="0" smtClean="0">
                          <a:effectLst/>
                        </a:rPr>
                        <a:t>• Continue improving skills from Sophomore year.</a:t>
                      </a:r>
                    </a:p>
                    <a:p>
                      <a:pPr algn="l" fontAlgn="ctr"/>
                      <a:r>
                        <a:rPr lang="en-US" sz="900" u="none" strike="noStrike" dirty="0" smtClean="0">
                          <a:effectLst/>
                        </a:rPr>
                        <a:t>• </a:t>
                      </a:r>
                      <a:r>
                        <a:rPr lang="en-US" sz="900" u="none" strike="noStrike" dirty="0">
                          <a:effectLst/>
                        </a:rPr>
                        <a:t>Look at places where you can volunteer that </a:t>
                      </a:r>
                      <a:r>
                        <a:rPr lang="en-US" sz="900" u="none" strike="noStrike" dirty="0" smtClean="0">
                          <a:effectLst/>
                        </a:rPr>
                        <a:t>are</a:t>
                      </a:r>
                      <a:r>
                        <a:rPr lang="en-US" sz="900" u="none" strike="noStrike" baseline="0" dirty="0" smtClean="0">
                          <a:effectLst/>
                        </a:rPr>
                        <a:t> </a:t>
                      </a:r>
                      <a:r>
                        <a:rPr lang="en-US" sz="900" u="none" strike="noStrike" dirty="0" smtClean="0">
                          <a:effectLst/>
                        </a:rPr>
                        <a:t>interesting - great </a:t>
                      </a:r>
                      <a:r>
                        <a:rPr lang="en-US" sz="900" u="none" strike="noStrike" dirty="0">
                          <a:effectLst/>
                        </a:rPr>
                        <a:t>for </a:t>
                      </a:r>
                      <a:r>
                        <a:rPr lang="en-US" sz="900" u="none" strike="noStrike" dirty="0" smtClean="0">
                          <a:effectLst/>
                        </a:rPr>
                        <a:t>college/ employment</a:t>
                      </a:r>
                      <a:r>
                        <a:rPr lang="en-US" sz="900" u="none" strike="noStrike" baseline="0" dirty="0" smtClean="0">
                          <a:effectLst/>
                        </a:rPr>
                        <a:t> </a:t>
                      </a:r>
                      <a:r>
                        <a:rPr lang="en-US" sz="900" u="none" strike="noStrike" dirty="0" smtClean="0">
                          <a:effectLst/>
                        </a:rPr>
                        <a:t>applications.            </a:t>
                      </a:r>
                    </a:p>
                    <a:p>
                      <a:pPr algn="l" fontAlgn="ctr"/>
                      <a:r>
                        <a:rPr lang="en-US" sz="900" u="none" strike="noStrike" dirty="0" smtClean="0">
                          <a:effectLst/>
                        </a:rPr>
                        <a:t>• </a:t>
                      </a:r>
                      <a:r>
                        <a:rPr lang="en-US" sz="900" u="none" strike="noStrike" dirty="0">
                          <a:effectLst/>
                        </a:rPr>
                        <a:t>Continue journaling and review past entries to see how much </a:t>
                      </a:r>
                      <a:r>
                        <a:rPr lang="en-US" sz="900" u="none" strike="noStrike" dirty="0" smtClean="0">
                          <a:effectLst/>
                        </a:rPr>
                        <a:t>you've</a:t>
                      </a:r>
                      <a:r>
                        <a:rPr lang="en-US" sz="900" u="none" strike="noStrike" baseline="0" dirty="0" smtClean="0">
                          <a:effectLst/>
                        </a:rPr>
                        <a:t> improved</a:t>
                      </a:r>
                      <a:r>
                        <a:rPr lang="en-US" sz="900" u="none" strike="noStrike" dirty="0" smtClean="0">
                          <a:effectLst/>
                        </a:rPr>
                        <a:t>.    </a:t>
                      </a:r>
                      <a:endParaRPr lang="en-US" sz="900" b="0" i="0" u="none" strike="noStrike" dirty="0">
                        <a:effectLst/>
                        <a:latin typeface="Times New Roman"/>
                      </a:endParaRPr>
                    </a:p>
                  </a:txBody>
                  <a:tcPr marL="3988" marR="3988" marT="3988" marB="0" anchor="ctr"/>
                </a:tc>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n-US" sz="900" u="none" strike="noStrike" dirty="0" smtClean="0">
                          <a:effectLst/>
                        </a:rPr>
                        <a:t>• Continue improving skills from Junior year.</a:t>
                      </a:r>
                    </a:p>
                    <a:p>
                      <a:pPr algn="l" fontAlgn="ctr"/>
                      <a:r>
                        <a:rPr lang="en-US" sz="900" u="none" strike="noStrike" dirty="0" smtClean="0">
                          <a:effectLst/>
                        </a:rPr>
                        <a:t>• Planning your day can help you accomplish more and feel more in control of your life.                               • Write a to-do list, putting the most important tasks at the top.                                        • Keep a schedule of your daily activities to minimize conflicts and last-minute rushes.  </a:t>
                      </a:r>
                    </a:p>
                    <a:p>
                      <a:pPr marL="0" marR="0" indent="0" algn="l" defTabSz="914400" rtl="0" eaLnBrk="1" fontAlgn="ctr" latinLnBrk="0" hangingPunct="1">
                        <a:lnSpc>
                          <a:spcPct val="100000"/>
                        </a:lnSpc>
                        <a:spcBef>
                          <a:spcPts val="0"/>
                        </a:spcBef>
                        <a:spcAft>
                          <a:spcPts val="0"/>
                        </a:spcAft>
                        <a:buClrTx/>
                        <a:buSzTx/>
                        <a:buFontTx/>
                        <a:buNone/>
                        <a:tabLst/>
                        <a:defRPr/>
                      </a:pPr>
                      <a:r>
                        <a:rPr lang="en-US" sz="900" u="none" strike="noStrike" dirty="0" smtClean="0">
                          <a:effectLst/>
                        </a:rPr>
                        <a:t>• Review</a:t>
                      </a:r>
                      <a:r>
                        <a:rPr lang="en-US" sz="900" u="none" strike="noStrike" baseline="0" dirty="0" smtClean="0">
                          <a:effectLst/>
                        </a:rPr>
                        <a:t> Module 4 under H.S. Mentoring at: www.</a:t>
                      </a:r>
                      <a:r>
                        <a:rPr lang="en-US" sz="900" u="none" strike="noStrike" dirty="0" smtClean="0">
                          <a:effectLst/>
                        </a:rPr>
                        <a:t>disability.illinois.edu/beckwith-residential-support-services-nugent-hall/getting-started-nugent-hall/prospective-student for any final tips.</a:t>
                      </a:r>
                      <a:endParaRPr lang="en-US" sz="900" b="0" i="0" u="none" strike="noStrike" dirty="0" smtClean="0">
                        <a:effectLst/>
                        <a:latin typeface="Times New Roman"/>
                      </a:endParaRPr>
                    </a:p>
                    <a:p>
                      <a:pPr algn="l" fontAlgn="ctr"/>
                      <a:endParaRPr lang="en-US" sz="900" b="0" i="0" u="none" strike="noStrike" dirty="0">
                        <a:effectLst/>
                        <a:latin typeface="Times New Roman"/>
                      </a:endParaRPr>
                    </a:p>
                  </a:txBody>
                  <a:tcPr marL="3988" marR="3988" marT="3988" marB="0" anchor="ct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343976136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464971068"/>
              </p:ext>
            </p:extLst>
          </p:nvPr>
        </p:nvGraphicFramePr>
        <p:xfrm>
          <a:off x="0" y="0"/>
          <a:ext cx="4571999" cy="6858000"/>
        </p:xfrm>
        <a:graphic>
          <a:graphicData uri="http://schemas.openxmlformats.org/drawingml/2006/table">
            <a:tbl>
              <a:tblPr>
                <a:tableStyleId>{5C22544A-7EE6-4342-B048-85BDC9FD1C3A}</a:tableStyleId>
              </a:tblPr>
              <a:tblGrid>
                <a:gridCol w="721894">
                  <a:extLst>
                    <a:ext uri="{9D8B030D-6E8A-4147-A177-3AD203B41FA5}">
                      <a16:colId xmlns:a16="http://schemas.microsoft.com/office/drawing/2014/main" val="20000"/>
                    </a:ext>
                  </a:extLst>
                </a:gridCol>
                <a:gridCol w="790106">
                  <a:extLst>
                    <a:ext uri="{9D8B030D-6E8A-4147-A177-3AD203B41FA5}">
                      <a16:colId xmlns:a16="http://schemas.microsoft.com/office/drawing/2014/main" val="20001"/>
                    </a:ext>
                  </a:extLst>
                </a:gridCol>
                <a:gridCol w="721637">
                  <a:extLst>
                    <a:ext uri="{9D8B030D-6E8A-4147-A177-3AD203B41FA5}">
                      <a16:colId xmlns:a16="http://schemas.microsoft.com/office/drawing/2014/main" val="20002"/>
                    </a:ext>
                  </a:extLst>
                </a:gridCol>
                <a:gridCol w="894573">
                  <a:extLst>
                    <a:ext uri="{9D8B030D-6E8A-4147-A177-3AD203B41FA5}">
                      <a16:colId xmlns:a16="http://schemas.microsoft.com/office/drawing/2014/main" val="20003"/>
                    </a:ext>
                  </a:extLst>
                </a:gridCol>
                <a:gridCol w="721894">
                  <a:extLst>
                    <a:ext uri="{9D8B030D-6E8A-4147-A177-3AD203B41FA5}">
                      <a16:colId xmlns:a16="http://schemas.microsoft.com/office/drawing/2014/main" val="20004"/>
                    </a:ext>
                  </a:extLst>
                </a:gridCol>
                <a:gridCol w="721895">
                  <a:extLst>
                    <a:ext uri="{9D8B030D-6E8A-4147-A177-3AD203B41FA5}">
                      <a16:colId xmlns:a16="http://schemas.microsoft.com/office/drawing/2014/main" val="20005"/>
                    </a:ext>
                  </a:extLst>
                </a:gridCol>
              </a:tblGrid>
              <a:tr h="348649">
                <a:tc gridSpan="6">
                  <a:txBody>
                    <a:bodyPr/>
                    <a:lstStyle/>
                    <a:p>
                      <a:pPr algn="ctr" fontAlgn="ctr"/>
                      <a:r>
                        <a:rPr lang="en-US" sz="1600" u="none" strike="noStrike" dirty="0" smtClean="0">
                          <a:effectLst>
                            <a:outerShdw blurRad="38100" dist="38100" dir="2700000" algn="tl">
                              <a:srgbClr val="000000">
                                <a:alpha val="43137"/>
                              </a:srgbClr>
                            </a:outerShdw>
                          </a:effectLst>
                        </a:rPr>
                        <a:t>Transition </a:t>
                      </a:r>
                      <a:r>
                        <a:rPr lang="en-US" sz="1600" u="none" strike="noStrike" dirty="0">
                          <a:effectLst>
                            <a:outerShdw blurRad="38100" dist="38100" dir="2700000" algn="tl">
                              <a:srgbClr val="000000">
                                <a:alpha val="43137"/>
                              </a:srgbClr>
                            </a:outerShdw>
                          </a:effectLst>
                        </a:rPr>
                        <a:t>Guide for Students and Families</a:t>
                      </a:r>
                      <a:r>
                        <a:rPr lang="en-US" sz="1600" u="none" strike="noStrike" dirty="0">
                          <a:effectLst/>
                        </a:rPr>
                        <a:t> </a:t>
                      </a:r>
                      <a:endParaRPr lang="en-US" sz="1600" b="1" i="0" u="none" strike="noStrike" dirty="0">
                        <a:effectLst/>
                        <a:latin typeface="Times New Roman"/>
                      </a:endParaRPr>
                    </a:p>
                    <a:p>
                      <a:pPr algn="l" fontAlgn="ctr"/>
                      <a:r>
                        <a:rPr lang="en-US" sz="600" u="none" strike="noStrike" dirty="0">
                          <a:effectLst>
                            <a:outerShdw blurRad="50800" dist="38100" algn="tr" rotWithShape="0">
                              <a:prstClr val="black">
                                <a:alpha val="40000"/>
                              </a:prstClr>
                            </a:outerShdw>
                          </a:effectLst>
                        </a:rPr>
                        <a:t> </a:t>
                      </a:r>
                      <a:endParaRPr lang="en-US" sz="600" b="0" i="0" u="none" strike="noStrike" dirty="0">
                        <a:effectLst>
                          <a:outerShdw blurRad="50800" dist="38100" algn="tr" rotWithShape="0">
                            <a:prstClr val="black">
                              <a:alpha val="40000"/>
                            </a:prstClr>
                          </a:outerShdw>
                        </a:effectLst>
                        <a:latin typeface="Times New Roman"/>
                      </a:endParaRPr>
                    </a:p>
                  </a:txBody>
                  <a:tcPr marL="5400" marR="5400" marT="5400" marB="0" anchor="ctr"/>
                </a:tc>
                <a:tc hMerge="1">
                  <a:txBody>
                    <a:bodyPr/>
                    <a:lstStyle/>
                    <a:p>
                      <a:pPr algn="ctr" fontAlgn="ctr"/>
                      <a:endParaRPr lang="en-US" sz="1600" b="1" i="0" u="none" strike="noStrike" dirty="0">
                        <a:effectLst/>
                        <a:latin typeface="Times New Roman"/>
                      </a:endParaRPr>
                    </a:p>
                  </a:txBody>
                  <a:tcPr marL="5400" marR="5400" marT="5400" marB="0" anchor="ctr"/>
                </a:tc>
                <a:tc hMerge="1">
                  <a:txBody>
                    <a:bodyPr/>
                    <a:lstStyle/>
                    <a:p>
                      <a:pPr algn="l" fontAlgn="ctr"/>
                      <a:endParaRPr lang="en-US" sz="800" b="1" i="0" u="none" strike="noStrike" dirty="0">
                        <a:effectLst>
                          <a:outerShdw blurRad="50800" dist="38100" algn="tr" rotWithShape="0">
                            <a:prstClr val="black">
                              <a:alpha val="40000"/>
                            </a:prstClr>
                          </a:outerShdw>
                        </a:effectLst>
                        <a:latin typeface="Times New Roman"/>
                      </a:endParaRPr>
                    </a:p>
                  </a:txBody>
                  <a:tcPr marL="5400" marR="5400" marT="5400" marB="0" anchor="ctr"/>
                </a:tc>
                <a:tc hMerge="1">
                  <a:txBody>
                    <a:bodyPr/>
                    <a:lstStyle/>
                    <a:p>
                      <a:pPr algn="l" fontAlgn="ctr"/>
                      <a:endParaRPr lang="en-US" sz="600" b="0" i="0" u="none" strike="noStrike" dirty="0">
                        <a:effectLst>
                          <a:outerShdw blurRad="50800" dist="38100" algn="tr" rotWithShape="0">
                            <a:prstClr val="black">
                              <a:alpha val="40000"/>
                            </a:prstClr>
                          </a:outerShdw>
                        </a:effectLst>
                        <a:latin typeface="Times New Roman"/>
                      </a:endParaRPr>
                    </a:p>
                  </a:txBody>
                  <a:tcPr marL="5400" marR="5400" marT="5400" marB="0" anchor="ctr"/>
                </a:tc>
                <a:tc hMerge="1">
                  <a:txBody>
                    <a:bodyPr/>
                    <a:lstStyle/>
                    <a:p>
                      <a:pPr algn="l" fontAlgn="ctr"/>
                      <a:endParaRPr lang="en-US" sz="600" b="0" i="0" u="none" strike="noStrike" dirty="0">
                        <a:effectLst/>
                        <a:latin typeface="Times New Roman"/>
                      </a:endParaRPr>
                    </a:p>
                  </a:txBody>
                  <a:tcPr marL="5400" marR="5400" marT="5400" marB="0" anchor="ctr"/>
                </a:tc>
                <a:tc hMerge="1">
                  <a:txBody>
                    <a:bodyPr/>
                    <a:lstStyle/>
                    <a:p>
                      <a:pPr algn="l" fontAlgn="ctr"/>
                      <a:endParaRPr lang="en-US" sz="600" b="0" i="0" u="none" strike="noStrike" dirty="0">
                        <a:effectLst>
                          <a:outerShdw blurRad="50800" dist="38100" algn="tr" rotWithShape="0">
                            <a:prstClr val="black">
                              <a:alpha val="40000"/>
                            </a:prstClr>
                          </a:outerShdw>
                        </a:effectLst>
                        <a:latin typeface="Times New Roman"/>
                      </a:endParaRPr>
                    </a:p>
                  </a:txBody>
                  <a:tcPr marL="5400" marR="5400" marT="5400" marB="0" anchor="ctr"/>
                </a:tc>
                <a:extLst>
                  <a:ext uri="{0D108BD9-81ED-4DB2-BD59-A6C34878D82A}">
                    <a16:rowId xmlns:a16="http://schemas.microsoft.com/office/drawing/2014/main" val="10000"/>
                  </a:ext>
                </a:extLst>
              </a:tr>
              <a:tr h="333052">
                <a:tc>
                  <a:txBody>
                    <a:bodyPr/>
                    <a:lstStyle/>
                    <a:p>
                      <a:pPr algn="l" fontAlgn="t"/>
                      <a:r>
                        <a:rPr lang="en-US" sz="700" u="none" strike="noStrike">
                          <a:effectLst/>
                        </a:rPr>
                        <a:t> </a:t>
                      </a:r>
                      <a:endParaRPr lang="en-US" sz="700" b="0" i="0" u="none" strike="noStrike">
                        <a:effectLst/>
                        <a:latin typeface="Arial"/>
                      </a:endParaRPr>
                    </a:p>
                  </a:txBody>
                  <a:tcPr marL="5400" marR="5400" marT="5400" marB="0"/>
                </a:tc>
                <a:tc>
                  <a:txBody>
                    <a:bodyPr/>
                    <a:lstStyle/>
                    <a:p>
                      <a:pPr algn="ctr" fontAlgn="t"/>
                      <a:r>
                        <a:rPr lang="en-US" sz="1050" b="1" u="none" strike="noStrike" dirty="0">
                          <a:effectLst/>
                        </a:rPr>
                        <a:t>Middle School</a:t>
                      </a:r>
                      <a:endParaRPr lang="en-US" sz="1050" b="1" i="0" u="none" strike="noStrike" dirty="0">
                        <a:effectLst/>
                        <a:latin typeface="Times New Roman"/>
                      </a:endParaRPr>
                    </a:p>
                  </a:txBody>
                  <a:tcPr marL="5400" marR="5400" marT="5400" marB="0"/>
                </a:tc>
                <a:tc>
                  <a:txBody>
                    <a:bodyPr/>
                    <a:lstStyle/>
                    <a:p>
                      <a:pPr algn="ctr" fontAlgn="t"/>
                      <a:r>
                        <a:rPr lang="en-US" sz="1050" b="1" u="none" strike="noStrike" dirty="0">
                          <a:effectLst/>
                        </a:rPr>
                        <a:t>Freshman</a:t>
                      </a:r>
                      <a:endParaRPr lang="en-US" sz="1050" b="1" i="0" u="none" strike="noStrike" dirty="0">
                        <a:effectLst/>
                        <a:latin typeface="Times New Roman"/>
                      </a:endParaRPr>
                    </a:p>
                  </a:txBody>
                  <a:tcPr marL="5400" marR="5400" marT="5400" marB="0"/>
                </a:tc>
                <a:tc>
                  <a:txBody>
                    <a:bodyPr/>
                    <a:lstStyle/>
                    <a:p>
                      <a:pPr algn="ctr" fontAlgn="t"/>
                      <a:r>
                        <a:rPr lang="en-US" sz="1050" b="1" u="none" strike="noStrike" dirty="0">
                          <a:effectLst/>
                        </a:rPr>
                        <a:t>Sophomore</a:t>
                      </a:r>
                      <a:endParaRPr lang="en-US" sz="1050" b="1" i="0" u="none" strike="noStrike" dirty="0">
                        <a:effectLst/>
                        <a:latin typeface="Times New Roman"/>
                      </a:endParaRPr>
                    </a:p>
                  </a:txBody>
                  <a:tcPr marL="5400" marR="5400" marT="5400" marB="0"/>
                </a:tc>
                <a:tc>
                  <a:txBody>
                    <a:bodyPr/>
                    <a:lstStyle/>
                    <a:p>
                      <a:pPr algn="ctr" fontAlgn="t"/>
                      <a:r>
                        <a:rPr lang="en-US" sz="1050" b="1" u="none" strike="noStrike" dirty="0">
                          <a:effectLst/>
                        </a:rPr>
                        <a:t>Junior</a:t>
                      </a:r>
                      <a:endParaRPr lang="en-US" sz="1050" b="1" i="0" u="none" strike="noStrike" dirty="0">
                        <a:effectLst/>
                        <a:latin typeface="Times New Roman"/>
                      </a:endParaRPr>
                    </a:p>
                  </a:txBody>
                  <a:tcPr marL="5400" marR="5400" marT="5400" marB="0"/>
                </a:tc>
                <a:tc>
                  <a:txBody>
                    <a:bodyPr/>
                    <a:lstStyle/>
                    <a:p>
                      <a:pPr algn="ctr" fontAlgn="t"/>
                      <a:r>
                        <a:rPr lang="en-US" sz="1050" b="1" u="none" strike="noStrike" dirty="0">
                          <a:effectLst/>
                        </a:rPr>
                        <a:t>Senior</a:t>
                      </a:r>
                      <a:endParaRPr lang="en-US" sz="1050" b="1" i="0" u="none" strike="noStrike" dirty="0">
                        <a:effectLst/>
                        <a:latin typeface="Times New Roman"/>
                      </a:endParaRPr>
                    </a:p>
                  </a:txBody>
                  <a:tcPr marL="5400" marR="5400" marT="5400" marB="0"/>
                </a:tc>
                <a:extLst>
                  <a:ext uri="{0D108BD9-81ED-4DB2-BD59-A6C34878D82A}">
                    <a16:rowId xmlns:a16="http://schemas.microsoft.com/office/drawing/2014/main" val="10001"/>
                  </a:ext>
                </a:extLst>
              </a:tr>
              <a:tr h="3791021">
                <a:tc>
                  <a:txBody>
                    <a:bodyPr/>
                    <a:lstStyle/>
                    <a:p>
                      <a:pPr algn="ctr" fontAlgn="ctr"/>
                      <a:r>
                        <a:rPr lang="en-US" sz="1050" u="none" strike="noStrike" dirty="0">
                          <a:effectLst/>
                        </a:rPr>
                        <a:t>Self-Advocacy</a:t>
                      </a:r>
                      <a:endParaRPr lang="en-US" sz="1050" b="1" i="0" u="none" strike="noStrike" dirty="0">
                        <a:effectLst/>
                        <a:latin typeface="Times New Roman"/>
                      </a:endParaRPr>
                    </a:p>
                  </a:txBody>
                  <a:tcPr marL="5400" marR="5400" marT="5400" marB="0" anchor="ctr"/>
                </a:tc>
                <a:tc>
                  <a:txBody>
                    <a:bodyPr/>
                    <a:lstStyle/>
                    <a:p>
                      <a:pPr algn="l" fontAlgn="ctr"/>
                      <a:r>
                        <a:rPr lang="en-US" sz="800" u="none" strike="noStrike" dirty="0">
                          <a:effectLst/>
                        </a:rPr>
                        <a:t>• Identify and describe disability using proper terms.                                  • Self-Identify where assistance is </a:t>
                      </a:r>
                      <a:r>
                        <a:rPr lang="en-US" sz="800" u="none" strike="noStrike" dirty="0" smtClean="0">
                          <a:effectLst/>
                        </a:rPr>
                        <a:t>needed.              </a:t>
                      </a:r>
                      <a:r>
                        <a:rPr lang="en-US" sz="800" u="none" strike="noStrike" dirty="0">
                          <a:effectLst/>
                        </a:rPr>
                        <a:t>• Attend IEP meetings, comment when appropriate.</a:t>
                      </a:r>
                      <a:endParaRPr lang="en-US" sz="800" b="0" i="0" u="none" strike="noStrike" dirty="0">
                        <a:effectLst/>
                        <a:latin typeface="Times New Roman"/>
                      </a:endParaRPr>
                    </a:p>
                  </a:txBody>
                  <a:tcPr marL="5400" marR="5400" marT="5400" marB="0" anchor="ctr"/>
                </a:tc>
                <a:tc>
                  <a:txBody>
                    <a:bodyPr/>
                    <a:lstStyle/>
                    <a:p>
                      <a:pPr algn="l" fontAlgn="ctr"/>
                      <a:r>
                        <a:rPr lang="en-US" sz="800" u="none" strike="noStrike" dirty="0">
                          <a:effectLst/>
                        </a:rPr>
                        <a:t>• Begin paying more attention in medical visits, and with issues pertaining to personal care.                                     • Participate in IEP Meetings.</a:t>
                      </a:r>
                      <a:endParaRPr lang="en-US" sz="800" b="0" i="0" u="none" strike="noStrike" dirty="0">
                        <a:effectLst/>
                        <a:latin typeface="Times New Roman"/>
                      </a:endParaRPr>
                    </a:p>
                  </a:txBody>
                  <a:tcPr marL="5400" marR="5400" marT="5400" marB="0" anchor="ctr"/>
                </a:tc>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n-US" sz="800" u="none" strike="noStrike" dirty="0" smtClean="0">
                          <a:effectLst/>
                        </a:rPr>
                        <a:t>• Continue improving skills from Freshman year.</a:t>
                      </a:r>
                    </a:p>
                    <a:p>
                      <a:pPr algn="l" fontAlgn="ctr"/>
                      <a:r>
                        <a:rPr lang="en-US" sz="800" u="none" strike="noStrike" dirty="0" smtClean="0">
                          <a:effectLst/>
                        </a:rPr>
                        <a:t>• </a:t>
                      </a:r>
                      <a:r>
                        <a:rPr lang="en-US" sz="800" u="none" strike="noStrike" dirty="0">
                          <a:effectLst/>
                        </a:rPr>
                        <a:t>Be active contributor in IEP meeting begin talking about transition post-graduation</a:t>
                      </a:r>
                      <a:r>
                        <a:rPr lang="en-US" sz="800" u="none" strike="noStrike" dirty="0" smtClean="0">
                          <a:effectLst/>
                        </a:rPr>
                        <a:t>.               </a:t>
                      </a:r>
                      <a:r>
                        <a:rPr lang="en-US" sz="800" u="none" strike="noStrike" dirty="0">
                          <a:effectLst/>
                        </a:rPr>
                        <a:t>• Be active </a:t>
                      </a:r>
                      <a:r>
                        <a:rPr lang="en-US" sz="800" u="none" strike="noStrike" dirty="0" smtClean="0">
                          <a:effectLst/>
                        </a:rPr>
                        <a:t>part of </a:t>
                      </a:r>
                      <a:r>
                        <a:rPr lang="en-US" sz="800" u="none" strike="noStrike" dirty="0">
                          <a:effectLst/>
                        </a:rPr>
                        <a:t>MD </a:t>
                      </a:r>
                      <a:r>
                        <a:rPr lang="en-US" sz="800" u="none" strike="noStrike" dirty="0" smtClean="0">
                          <a:effectLst/>
                        </a:rPr>
                        <a:t>visits – Know why you take each medications, you should explain how</a:t>
                      </a:r>
                      <a:r>
                        <a:rPr lang="en-US" sz="800" u="none" strike="noStrike" baseline="0" dirty="0" smtClean="0">
                          <a:effectLst/>
                        </a:rPr>
                        <a:t> you feel, not your parent</a:t>
                      </a:r>
                      <a:r>
                        <a:rPr lang="en-US" sz="800" u="none" strike="noStrike" dirty="0" smtClean="0">
                          <a:effectLst/>
                        </a:rPr>
                        <a:t>.</a:t>
                      </a:r>
                      <a:endParaRPr lang="en-US" sz="800" b="0" i="0" u="none" strike="noStrike" dirty="0">
                        <a:effectLst/>
                        <a:latin typeface="Times New Roman"/>
                      </a:endParaRPr>
                    </a:p>
                  </a:txBody>
                  <a:tcPr marL="5400" marR="5400" marT="5400" marB="0" anchor="ctr"/>
                </a:tc>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n-US" sz="800" u="none" strike="noStrike" dirty="0" smtClean="0">
                          <a:effectLst/>
                        </a:rPr>
                        <a:t>• Continue improving skills from Sophomore year.</a:t>
                      </a:r>
                    </a:p>
                    <a:p>
                      <a:pPr algn="l" fontAlgn="ctr"/>
                      <a:r>
                        <a:rPr lang="en-US" sz="800" u="none" strike="noStrike" dirty="0" smtClean="0">
                          <a:effectLst/>
                        </a:rPr>
                        <a:t>• Lead </a:t>
                      </a:r>
                      <a:r>
                        <a:rPr lang="en-US" sz="800" u="none" strike="noStrike" dirty="0">
                          <a:effectLst/>
                        </a:rPr>
                        <a:t>IEP meetings and discuss </a:t>
                      </a:r>
                      <a:r>
                        <a:rPr lang="en-US" sz="800" u="none" strike="noStrike" dirty="0" smtClean="0">
                          <a:effectLst/>
                        </a:rPr>
                        <a:t> your transition </a:t>
                      </a:r>
                      <a:r>
                        <a:rPr lang="en-US" sz="800" u="none" strike="noStrike" dirty="0">
                          <a:effectLst/>
                        </a:rPr>
                        <a:t>plans </a:t>
                      </a:r>
                      <a:r>
                        <a:rPr lang="en-US" sz="800" u="none" strike="noStrike" dirty="0" smtClean="0">
                          <a:effectLst/>
                        </a:rPr>
                        <a:t>in detail-</a:t>
                      </a:r>
                      <a:r>
                        <a:rPr lang="en-US" sz="800" u="none" strike="noStrike" baseline="0" dirty="0" smtClean="0">
                          <a:effectLst/>
                        </a:rPr>
                        <a:t> be prepared to explain why</a:t>
                      </a:r>
                    </a:p>
                    <a:p>
                      <a:pPr marL="0" marR="0" indent="0" algn="l" defTabSz="914400" rtl="0" eaLnBrk="1" fontAlgn="ctr" latinLnBrk="0" hangingPunct="1">
                        <a:lnSpc>
                          <a:spcPct val="100000"/>
                        </a:lnSpc>
                        <a:spcBef>
                          <a:spcPts val="0"/>
                        </a:spcBef>
                        <a:spcAft>
                          <a:spcPts val="0"/>
                        </a:spcAft>
                        <a:buClrTx/>
                        <a:buSzTx/>
                        <a:buFontTx/>
                        <a:buNone/>
                        <a:tabLst/>
                        <a:defRPr/>
                      </a:pPr>
                      <a:r>
                        <a:rPr lang="en-US" sz="800" u="none" strike="noStrike" dirty="0" smtClean="0">
                          <a:effectLst/>
                        </a:rPr>
                        <a:t>• </a:t>
                      </a:r>
                      <a:r>
                        <a:rPr lang="en-US" sz="800" u="none" strike="noStrike" baseline="0" dirty="0" smtClean="0">
                          <a:effectLst/>
                        </a:rPr>
                        <a:t>Make a plan of what you think you need to succeed.</a:t>
                      </a:r>
                    </a:p>
                    <a:p>
                      <a:pPr marL="0" marR="0" indent="0" algn="l" defTabSz="914400" rtl="0" eaLnBrk="1" fontAlgn="ctr" latinLnBrk="0" hangingPunct="1">
                        <a:lnSpc>
                          <a:spcPct val="100000"/>
                        </a:lnSpc>
                        <a:spcBef>
                          <a:spcPts val="0"/>
                        </a:spcBef>
                        <a:spcAft>
                          <a:spcPts val="0"/>
                        </a:spcAft>
                        <a:buClrTx/>
                        <a:buSzTx/>
                        <a:buFontTx/>
                        <a:buNone/>
                        <a:tabLst/>
                        <a:defRPr/>
                      </a:pPr>
                      <a:r>
                        <a:rPr lang="en-US" sz="800" u="none" strike="noStrike" dirty="0" smtClean="0">
                          <a:effectLst/>
                        </a:rPr>
                        <a:t>• When appropriate, speak out on topics of interest.            </a:t>
                      </a:r>
                      <a:endParaRPr lang="en-US" sz="800" u="none" strike="noStrike" baseline="0" dirty="0" smtClean="0">
                        <a:effectLst/>
                      </a:endParaRPr>
                    </a:p>
                    <a:p>
                      <a:pPr algn="l" fontAlgn="ctr"/>
                      <a:endParaRPr lang="en-US" sz="800" b="0" i="0" u="none" strike="noStrike" dirty="0">
                        <a:effectLst/>
                        <a:latin typeface="Times New Roman"/>
                      </a:endParaRPr>
                    </a:p>
                  </a:txBody>
                  <a:tcPr marL="5400" marR="5400" marT="5400" marB="0" anchor="ctr"/>
                </a:tc>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n-US" sz="800" u="none" strike="noStrike" dirty="0" smtClean="0">
                          <a:effectLst/>
                        </a:rPr>
                        <a:t>• Continue improving skills from Junior year.</a:t>
                      </a:r>
                    </a:p>
                    <a:p>
                      <a:pPr algn="l" rtl="0" fontAlgn="ctr"/>
                      <a:r>
                        <a:rPr lang="en-US" sz="800" u="none" strike="noStrike" dirty="0" smtClean="0">
                          <a:effectLst/>
                        </a:rPr>
                        <a:t>• Keep running your IEP meeting and follow through with transition plans.</a:t>
                      </a:r>
                    </a:p>
                    <a:p>
                      <a:pPr algn="l" rtl="0" fontAlgn="ctr"/>
                      <a:r>
                        <a:rPr lang="en-US" sz="800" u="none" strike="noStrike" dirty="0" smtClean="0">
                          <a:effectLst/>
                        </a:rPr>
                        <a:t>• Continue</a:t>
                      </a:r>
                      <a:r>
                        <a:rPr lang="en-US" sz="800" u="none" strike="noStrike" baseline="0" dirty="0" smtClean="0">
                          <a:effectLst/>
                        </a:rPr>
                        <a:t> to complete items on plan or revise if necessary. </a:t>
                      </a:r>
                    </a:p>
                    <a:p>
                      <a:pPr marL="0" marR="0" indent="0" algn="l" defTabSz="914400" rtl="0" eaLnBrk="1" fontAlgn="ctr" latinLnBrk="0" hangingPunct="1">
                        <a:lnSpc>
                          <a:spcPct val="100000"/>
                        </a:lnSpc>
                        <a:spcBef>
                          <a:spcPts val="0"/>
                        </a:spcBef>
                        <a:spcAft>
                          <a:spcPts val="0"/>
                        </a:spcAft>
                        <a:buClrTx/>
                        <a:buSzTx/>
                        <a:buFontTx/>
                        <a:buNone/>
                        <a:tabLst/>
                        <a:defRPr/>
                      </a:pPr>
                      <a:r>
                        <a:rPr lang="en-US" sz="800" u="none" strike="noStrike" dirty="0" smtClean="0">
                          <a:effectLst/>
                        </a:rPr>
                        <a:t>• Review</a:t>
                      </a:r>
                      <a:r>
                        <a:rPr lang="en-US" sz="800" u="none" strike="noStrike" baseline="0" dirty="0" smtClean="0">
                          <a:effectLst/>
                        </a:rPr>
                        <a:t> Module 4 under H.S. Mentoring at: www.</a:t>
                      </a:r>
                      <a:r>
                        <a:rPr lang="en-US" sz="800" u="none" strike="noStrike" dirty="0" smtClean="0">
                          <a:effectLst/>
                        </a:rPr>
                        <a:t>disability.illinois.edu/beckwith-residential-support-services-nugent-hall/getting-started-nugent-hall/prospective-student for any final tips.</a:t>
                      </a:r>
                      <a:endParaRPr lang="en-US" sz="800" b="0" i="0" u="none" strike="noStrike" dirty="0" smtClean="0">
                        <a:effectLst/>
                        <a:latin typeface="Times New Roman"/>
                      </a:endParaRPr>
                    </a:p>
                  </a:txBody>
                  <a:tcPr marL="5400" marR="5400" marT="5400" marB="0" anchor="ctr"/>
                </a:tc>
                <a:extLst>
                  <a:ext uri="{0D108BD9-81ED-4DB2-BD59-A6C34878D82A}">
                    <a16:rowId xmlns:a16="http://schemas.microsoft.com/office/drawing/2014/main" val="10002"/>
                  </a:ext>
                </a:extLst>
              </a:tr>
              <a:tr h="2385278">
                <a:tc>
                  <a:txBody>
                    <a:bodyPr/>
                    <a:lstStyle/>
                    <a:p>
                      <a:pPr algn="ctr" fontAlgn="ctr"/>
                      <a:r>
                        <a:rPr lang="en-US" sz="1050" u="none" strike="noStrike" dirty="0">
                          <a:effectLst/>
                        </a:rPr>
                        <a:t>Self-Confidence</a:t>
                      </a:r>
                      <a:endParaRPr lang="en-US" sz="1050" b="1" i="0" u="none" strike="noStrike" dirty="0">
                        <a:effectLst/>
                        <a:latin typeface="Times New Roman"/>
                      </a:endParaRPr>
                    </a:p>
                  </a:txBody>
                  <a:tcPr marL="5400" marR="5400" marT="5400" marB="0" anchor="ctr"/>
                </a:tc>
                <a:tc>
                  <a:txBody>
                    <a:bodyPr/>
                    <a:lstStyle/>
                    <a:p>
                      <a:pPr algn="l" fontAlgn="ctr"/>
                      <a:r>
                        <a:rPr lang="en-US" sz="800" u="none" strike="noStrike" dirty="0">
                          <a:effectLst/>
                        </a:rPr>
                        <a:t>• Having students try </a:t>
                      </a:r>
                      <a:r>
                        <a:rPr lang="en-US" sz="800" u="none" strike="noStrike" dirty="0" smtClean="0">
                          <a:effectLst/>
                        </a:rPr>
                        <a:t>out a new activity.                                 </a:t>
                      </a:r>
                      <a:r>
                        <a:rPr lang="en-US" sz="800" u="none" strike="noStrike" dirty="0">
                          <a:effectLst/>
                        </a:rPr>
                        <a:t>• Have student make all plans for a family </a:t>
                      </a:r>
                      <a:r>
                        <a:rPr lang="en-US" sz="800" u="none" strike="noStrike" dirty="0" smtClean="0">
                          <a:effectLst/>
                        </a:rPr>
                        <a:t>outing.</a:t>
                      </a:r>
                    </a:p>
                    <a:p>
                      <a:pPr algn="l" fontAlgn="ctr"/>
                      <a:r>
                        <a:rPr lang="en-US" sz="800" u="none" strike="noStrike" dirty="0" smtClean="0">
                          <a:effectLst/>
                        </a:rPr>
                        <a:t>• Go do the outing as</a:t>
                      </a:r>
                      <a:r>
                        <a:rPr lang="en-US" sz="800" u="none" strike="noStrike" baseline="0" dirty="0" smtClean="0">
                          <a:effectLst/>
                        </a:rPr>
                        <a:t> </a:t>
                      </a:r>
                      <a:r>
                        <a:rPr lang="en-US" sz="800" u="none" strike="noStrike" dirty="0" smtClean="0">
                          <a:effectLst/>
                        </a:rPr>
                        <a:t>planned,</a:t>
                      </a:r>
                      <a:r>
                        <a:rPr lang="en-US" sz="800" u="none" strike="noStrike" baseline="0" dirty="0" smtClean="0">
                          <a:effectLst/>
                        </a:rPr>
                        <a:t> and </a:t>
                      </a:r>
                      <a:r>
                        <a:rPr lang="en-US" sz="800" u="none" strike="noStrike" dirty="0" smtClean="0">
                          <a:effectLst/>
                        </a:rPr>
                        <a:t>discuss afterwards.                            </a:t>
                      </a:r>
                      <a:r>
                        <a:rPr lang="en-US" sz="800" u="none" strike="noStrike" dirty="0">
                          <a:effectLst/>
                        </a:rPr>
                        <a:t>• Begin journaling your thoughts, either manually or electronically.</a:t>
                      </a:r>
                      <a:endParaRPr lang="en-US" sz="800" b="0" i="0" u="none" strike="noStrike" dirty="0">
                        <a:effectLst/>
                        <a:latin typeface="Times New Roman"/>
                      </a:endParaRPr>
                    </a:p>
                  </a:txBody>
                  <a:tcPr marL="5400" marR="5400" marT="5400" marB="0" anchor="ctr"/>
                </a:tc>
                <a:tc>
                  <a:txBody>
                    <a:bodyPr/>
                    <a:lstStyle/>
                    <a:p>
                      <a:pPr algn="l" fontAlgn="ctr"/>
                      <a:r>
                        <a:rPr lang="en-US" sz="800" u="none" strike="noStrike" dirty="0">
                          <a:effectLst/>
                        </a:rPr>
                        <a:t>• Become active in at least 1 extra-curricular activity.                                          • Continue journaling and </a:t>
                      </a:r>
                      <a:r>
                        <a:rPr lang="en-US" sz="800" u="none" strike="noStrike" dirty="0" smtClean="0">
                          <a:effectLst/>
                        </a:rPr>
                        <a:t>read </a:t>
                      </a:r>
                      <a:r>
                        <a:rPr lang="en-US" sz="800" u="none" strike="noStrike" dirty="0">
                          <a:effectLst/>
                        </a:rPr>
                        <a:t>past entries to see </a:t>
                      </a:r>
                      <a:r>
                        <a:rPr lang="en-US" sz="800" u="none" strike="noStrike" dirty="0" smtClean="0">
                          <a:effectLst/>
                        </a:rPr>
                        <a:t>differences.</a:t>
                      </a:r>
                      <a:endParaRPr lang="en-US" sz="800" b="0" i="0" u="none" strike="noStrike" dirty="0">
                        <a:effectLst/>
                        <a:latin typeface="Times New Roman"/>
                      </a:endParaRPr>
                    </a:p>
                  </a:txBody>
                  <a:tcPr marL="5400" marR="5400" marT="5400" marB="0" anchor="ctr"/>
                </a:tc>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n-US" sz="800" u="none" strike="noStrike" dirty="0" smtClean="0">
                          <a:effectLst/>
                        </a:rPr>
                        <a:t>• Continue improving skills from Freshman year.</a:t>
                      </a:r>
                    </a:p>
                    <a:p>
                      <a:pPr algn="l" fontAlgn="ctr"/>
                      <a:r>
                        <a:rPr lang="en-US" sz="800" u="none" strike="noStrike" dirty="0" smtClean="0">
                          <a:effectLst/>
                        </a:rPr>
                        <a:t>• </a:t>
                      </a:r>
                      <a:r>
                        <a:rPr lang="en-US" sz="800" u="none" strike="noStrike" dirty="0">
                          <a:effectLst/>
                        </a:rPr>
                        <a:t>Step out of comfort zone (</a:t>
                      </a:r>
                      <a:r>
                        <a:rPr lang="en-US" sz="800" u="none" strike="noStrike" dirty="0" smtClean="0">
                          <a:effectLst/>
                        </a:rPr>
                        <a:t>i.e. </a:t>
                      </a:r>
                      <a:r>
                        <a:rPr lang="en-US" sz="800" u="none" strike="noStrike" dirty="0">
                          <a:effectLst/>
                        </a:rPr>
                        <a:t>increasing level of socialization, going to different places and hanging out…)                     • Continue journaling and review past entries to see how much you've </a:t>
                      </a:r>
                      <a:r>
                        <a:rPr lang="en-US" sz="800" u="none" strike="noStrike" dirty="0" smtClean="0">
                          <a:effectLst/>
                        </a:rPr>
                        <a:t>challenged</a:t>
                      </a:r>
                      <a:r>
                        <a:rPr lang="en-US" sz="800" u="none" strike="noStrike" baseline="0" dirty="0" smtClean="0">
                          <a:effectLst/>
                        </a:rPr>
                        <a:t> yourself</a:t>
                      </a:r>
                      <a:r>
                        <a:rPr lang="en-US" sz="800" u="none" strike="noStrike" dirty="0" smtClean="0">
                          <a:effectLst/>
                        </a:rPr>
                        <a:t>.    </a:t>
                      </a:r>
                      <a:endParaRPr lang="en-US" sz="800" b="0" i="0" u="none" strike="noStrike" dirty="0">
                        <a:effectLst/>
                        <a:latin typeface="Times New Roman"/>
                      </a:endParaRPr>
                    </a:p>
                  </a:txBody>
                  <a:tcPr marL="5400" marR="5400" marT="5400" marB="0" anchor="ctr"/>
                </a:tc>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n-US" sz="800" u="none" strike="noStrike" dirty="0" smtClean="0">
                          <a:effectLst/>
                        </a:rPr>
                        <a:t>• Continue improving skills from Sophomore year.</a:t>
                      </a:r>
                    </a:p>
                    <a:p>
                      <a:pPr algn="l" fontAlgn="ctr"/>
                      <a:r>
                        <a:rPr lang="en-US" sz="800" u="none" strike="noStrike" dirty="0" smtClean="0">
                          <a:effectLst/>
                        </a:rPr>
                        <a:t>• Continue journaling and review past entries to see how much you've challenged</a:t>
                      </a:r>
                      <a:r>
                        <a:rPr lang="en-US" sz="800" u="none" strike="noStrike" baseline="0" dirty="0" smtClean="0">
                          <a:effectLst/>
                        </a:rPr>
                        <a:t> yourself</a:t>
                      </a:r>
                      <a:r>
                        <a:rPr lang="en-US" sz="800" u="none" strike="noStrike" dirty="0" smtClean="0">
                          <a:effectLst/>
                        </a:rPr>
                        <a:t>. </a:t>
                      </a:r>
                    </a:p>
                    <a:p>
                      <a:pPr algn="l" fontAlgn="ctr"/>
                      <a:r>
                        <a:rPr lang="en-US" sz="800" u="none" strike="noStrike" dirty="0" smtClean="0">
                          <a:effectLst/>
                        </a:rPr>
                        <a:t>• Speak up if you do not agree</a:t>
                      </a:r>
                      <a:r>
                        <a:rPr lang="en-US" sz="800" u="none" strike="noStrike" baseline="0" dirty="0" smtClean="0">
                          <a:effectLst/>
                        </a:rPr>
                        <a:t> or think something is incorrect.</a:t>
                      </a:r>
                      <a:endParaRPr lang="en-US" sz="800" b="0" i="0" u="none" strike="noStrike" dirty="0">
                        <a:effectLst/>
                        <a:latin typeface="Times New Roman"/>
                      </a:endParaRPr>
                    </a:p>
                  </a:txBody>
                  <a:tcPr marL="5400" marR="5400" marT="5400" marB="0" anchor="ctr"/>
                </a:tc>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n-US" sz="800" u="none" strike="noStrike" dirty="0" smtClean="0">
                          <a:effectLst/>
                        </a:rPr>
                        <a:t>• Continue improving skills from Junior year.</a:t>
                      </a:r>
                    </a:p>
                    <a:p>
                      <a:pPr algn="l" fontAlgn="ctr"/>
                      <a:r>
                        <a:rPr lang="en-US" sz="800" u="none" strike="noStrike" dirty="0" smtClean="0">
                          <a:effectLst/>
                        </a:rPr>
                        <a:t>• Continue journaling and review past entries to see how much you've challenged</a:t>
                      </a:r>
                      <a:r>
                        <a:rPr lang="en-US" sz="800" u="none" strike="noStrike" baseline="0" dirty="0" smtClean="0">
                          <a:effectLst/>
                        </a:rPr>
                        <a:t> yourself</a:t>
                      </a:r>
                      <a:r>
                        <a:rPr lang="en-US" sz="800" u="none" strike="noStrike" dirty="0" smtClean="0">
                          <a:effectLst/>
                        </a:rPr>
                        <a:t>.</a:t>
                      </a:r>
                    </a:p>
                    <a:p>
                      <a:pPr marL="0" marR="0" indent="0" algn="l" defTabSz="914400" rtl="0" eaLnBrk="1" fontAlgn="ctr" latinLnBrk="0" hangingPunct="1">
                        <a:lnSpc>
                          <a:spcPct val="100000"/>
                        </a:lnSpc>
                        <a:spcBef>
                          <a:spcPts val="0"/>
                        </a:spcBef>
                        <a:spcAft>
                          <a:spcPts val="0"/>
                        </a:spcAft>
                        <a:buClrTx/>
                        <a:buSzTx/>
                        <a:buFontTx/>
                        <a:buNone/>
                        <a:tabLst/>
                        <a:defRPr/>
                      </a:pPr>
                      <a:r>
                        <a:rPr lang="en-US" sz="800" u="none" strike="noStrike" dirty="0" smtClean="0">
                          <a:effectLst/>
                        </a:rPr>
                        <a:t>• Continue speaking up if you do not agree</a:t>
                      </a:r>
                      <a:r>
                        <a:rPr lang="en-US" sz="800" u="none" strike="noStrike" baseline="0" dirty="0" smtClean="0">
                          <a:effectLst/>
                        </a:rPr>
                        <a:t> or think something is incorrect.</a:t>
                      </a:r>
                      <a:endParaRPr lang="en-US" sz="800" b="0" i="0" u="none" strike="noStrike" dirty="0" smtClean="0">
                        <a:effectLst/>
                        <a:latin typeface="Times New Roman"/>
                      </a:endParaRPr>
                    </a:p>
                    <a:p>
                      <a:pPr algn="l" fontAlgn="ctr"/>
                      <a:r>
                        <a:rPr lang="en-US" sz="800" u="none" strike="noStrike" dirty="0" smtClean="0">
                          <a:effectLst/>
                        </a:rPr>
                        <a:t> </a:t>
                      </a:r>
                      <a:endParaRPr lang="en-US" sz="800" b="0" i="0" u="none" strike="noStrike" dirty="0">
                        <a:effectLst/>
                        <a:latin typeface="Times New Roman"/>
                      </a:endParaRPr>
                    </a:p>
                  </a:txBody>
                  <a:tcPr marL="5400" marR="5400" marT="5400" marB="0" anchor="ctr"/>
                </a:tc>
                <a:extLst>
                  <a:ext uri="{0D108BD9-81ED-4DB2-BD59-A6C34878D82A}">
                    <a16:rowId xmlns:a16="http://schemas.microsoft.com/office/drawing/2014/main" val="10003"/>
                  </a:ext>
                </a:extLst>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1405262861"/>
              </p:ext>
            </p:extLst>
          </p:nvPr>
        </p:nvGraphicFramePr>
        <p:xfrm>
          <a:off x="4724402" y="0"/>
          <a:ext cx="4419598" cy="6869179"/>
        </p:xfrm>
        <a:graphic>
          <a:graphicData uri="http://schemas.openxmlformats.org/drawingml/2006/table">
            <a:tbl>
              <a:tblPr>
                <a:tableStyleId>{5C22544A-7EE6-4342-B048-85BDC9FD1C3A}</a:tableStyleId>
              </a:tblPr>
              <a:tblGrid>
                <a:gridCol w="620295">
                  <a:extLst>
                    <a:ext uri="{9D8B030D-6E8A-4147-A177-3AD203B41FA5}">
                      <a16:colId xmlns:a16="http://schemas.microsoft.com/office/drawing/2014/main" val="20000"/>
                    </a:ext>
                  </a:extLst>
                </a:gridCol>
                <a:gridCol w="697830">
                  <a:extLst>
                    <a:ext uri="{9D8B030D-6E8A-4147-A177-3AD203B41FA5}">
                      <a16:colId xmlns:a16="http://schemas.microsoft.com/office/drawing/2014/main" val="20001"/>
                    </a:ext>
                  </a:extLst>
                </a:gridCol>
                <a:gridCol w="697831">
                  <a:extLst>
                    <a:ext uri="{9D8B030D-6E8A-4147-A177-3AD203B41FA5}">
                      <a16:colId xmlns:a16="http://schemas.microsoft.com/office/drawing/2014/main" val="20002"/>
                    </a:ext>
                  </a:extLst>
                </a:gridCol>
                <a:gridCol w="813387">
                  <a:extLst>
                    <a:ext uri="{9D8B030D-6E8A-4147-A177-3AD203B41FA5}">
                      <a16:colId xmlns:a16="http://schemas.microsoft.com/office/drawing/2014/main" val="20003"/>
                    </a:ext>
                  </a:extLst>
                </a:gridCol>
                <a:gridCol w="791909">
                  <a:extLst>
                    <a:ext uri="{9D8B030D-6E8A-4147-A177-3AD203B41FA5}">
                      <a16:colId xmlns:a16="http://schemas.microsoft.com/office/drawing/2014/main" val="20004"/>
                    </a:ext>
                  </a:extLst>
                </a:gridCol>
                <a:gridCol w="798346">
                  <a:extLst>
                    <a:ext uri="{9D8B030D-6E8A-4147-A177-3AD203B41FA5}">
                      <a16:colId xmlns:a16="http://schemas.microsoft.com/office/drawing/2014/main" val="20005"/>
                    </a:ext>
                  </a:extLst>
                </a:gridCol>
              </a:tblGrid>
              <a:tr h="278945">
                <a:tc gridSpan="6">
                  <a:txBody>
                    <a:bodyPr/>
                    <a:lstStyle/>
                    <a:p>
                      <a:pPr algn="ctr" fontAlgn="ctr"/>
                      <a:r>
                        <a:rPr lang="en-US" sz="1600" u="none" strike="noStrike" dirty="0" smtClean="0">
                          <a:effectLst>
                            <a:outerShdw blurRad="38100" dist="38100" dir="2700000" algn="tl">
                              <a:srgbClr val="000000">
                                <a:alpha val="43137"/>
                              </a:srgbClr>
                            </a:outerShdw>
                          </a:effectLst>
                        </a:rPr>
                        <a:t>Transition </a:t>
                      </a:r>
                      <a:r>
                        <a:rPr lang="en-US" sz="1600" u="none" strike="noStrike" dirty="0">
                          <a:effectLst>
                            <a:outerShdw blurRad="38100" dist="38100" dir="2700000" algn="tl">
                              <a:srgbClr val="000000">
                                <a:alpha val="43137"/>
                              </a:srgbClr>
                            </a:outerShdw>
                          </a:effectLst>
                        </a:rPr>
                        <a:t>Guide for Students and Families </a:t>
                      </a:r>
                      <a:endParaRPr lang="en-US" sz="1600" b="1" i="0" u="none" strike="noStrike" dirty="0">
                        <a:effectLst>
                          <a:outerShdw blurRad="38100" dist="38100" dir="2700000" algn="tl">
                            <a:srgbClr val="000000">
                              <a:alpha val="43137"/>
                            </a:srgbClr>
                          </a:outerShdw>
                        </a:effectLst>
                        <a:latin typeface="Times New Roman"/>
                      </a:endParaRPr>
                    </a:p>
                  </a:txBody>
                  <a:tcPr marL="4982" marR="4982" marT="4982" marB="0" anchor="ctr"/>
                </a:tc>
                <a:tc hMerge="1">
                  <a:txBody>
                    <a:bodyPr/>
                    <a:lstStyle/>
                    <a:p>
                      <a:pPr algn="ctr" fontAlgn="ctr"/>
                      <a:endParaRPr lang="en-US" sz="1600" b="1" i="0" u="none" strike="noStrike" dirty="0">
                        <a:effectLst/>
                        <a:latin typeface="Times New Roman"/>
                      </a:endParaRPr>
                    </a:p>
                  </a:txBody>
                  <a:tcPr marL="4982" marR="4982" marT="4982" marB="0" anchor="ctr"/>
                </a:tc>
                <a:tc hMerge="1">
                  <a:txBody>
                    <a:bodyPr/>
                    <a:lstStyle/>
                    <a:p>
                      <a:pPr algn="l" fontAlgn="ctr"/>
                      <a:endParaRPr lang="en-US" sz="1050" b="1" i="0" u="none" strike="noStrike" dirty="0">
                        <a:effectLst/>
                        <a:latin typeface="Times New Roman"/>
                      </a:endParaRPr>
                    </a:p>
                  </a:txBody>
                  <a:tcPr marL="4982" marR="4982" marT="4982" marB="0" anchor="ctr"/>
                </a:tc>
                <a:tc hMerge="1">
                  <a:txBody>
                    <a:bodyPr/>
                    <a:lstStyle/>
                    <a:p>
                      <a:endParaRPr lang="en-US"/>
                    </a:p>
                  </a:txBody>
                  <a:tcPr/>
                </a:tc>
                <a:tc hMerge="1">
                  <a:txBody>
                    <a:bodyPr/>
                    <a:lstStyle/>
                    <a:p>
                      <a:endParaRPr lang="en-US"/>
                    </a:p>
                  </a:txBody>
                  <a:tcPr/>
                </a:tc>
                <a:tc hMerge="1">
                  <a:txBody>
                    <a:bodyPr/>
                    <a:lstStyle/>
                    <a:p>
                      <a:pPr algn="l" fontAlgn="ctr"/>
                      <a:endParaRPr lang="en-US" sz="700" b="0" i="0" u="none" strike="noStrike" dirty="0">
                        <a:effectLst/>
                        <a:latin typeface="Times New Roman"/>
                      </a:endParaRPr>
                    </a:p>
                  </a:txBody>
                  <a:tcPr marL="4982" marR="4982" marT="4982" marB="0" anchor="ctr"/>
                </a:tc>
                <a:extLst>
                  <a:ext uri="{0D108BD9-81ED-4DB2-BD59-A6C34878D82A}">
                    <a16:rowId xmlns:a16="http://schemas.microsoft.com/office/drawing/2014/main" val="10000"/>
                  </a:ext>
                </a:extLst>
              </a:tr>
              <a:tr h="325368">
                <a:tc>
                  <a:txBody>
                    <a:bodyPr/>
                    <a:lstStyle/>
                    <a:p>
                      <a:pPr algn="ctr" fontAlgn="ctr"/>
                      <a:r>
                        <a:rPr lang="en-US" sz="700" u="none" strike="noStrike">
                          <a:effectLst/>
                        </a:rPr>
                        <a:t> </a:t>
                      </a:r>
                      <a:endParaRPr lang="en-US" sz="700" b="1" i="0" u="none" strike="noStrike">
                        <a:effectLst/>
                        <a:latin typeface="Times New Roman"/>
                      </a:endParaRPr>
                    </a:p>
                  </a:txBody>
                  <a:tcPr marL="4982" marR="4982" marT="4982" marB="0" anchor="ctr"/>
                </a:tc>
                <a:tc>
                  <a:txBody>
                    <a:bodyPr/>
                    <a:lstStyle/>
                    <a:p>
                      <a:pPr algn="ctr" fontAlgn="b"/>
                      <a:r>
                        <a:rPr lang="en-US" sz="1050" b="1" u="none" strike="noStrike" dirty="0">
                          <a:effectLst/>
                        </a:rPr>
                        <a:t>Middle School</a:t>
                      </a:r>
                      <a:endParaRPr lang="en-US" sz="1050" b="1" i="0" u="none" strike="noStrike" dirty="0">
                        <a:effectLst/>
                        <a:latin typeface="Times New Roman"/>
                      </a:endParaRPr>
                    </a:p>
                  </a:txBody>
                  <a:tcPr marL="4982" marR="4982" marT="4982" marB="0" anchor="b"/>
                </a:tc>
                <a:tc>
                  <a:txBody>
                    <a:bodyPr/>
                    <a:lstStyle/>
                    <a:p>
                      <a:pPr algn="ctr" fontAlgn="b"/>
                      <a:r>
                        <a:rPr lang="en-US" sz="1050" b="1" u="none" strike="noStrike" dirty="0">
                          <a:effectLst/>
                        </a:rPr>
                        <a:t>Freshman</a:t>
                      </a:r>
                      <a:endParaRPr lang="en-US" sz="1050" b="1" i="0" u="none" strike="noStrike" dirty="0">
                        <a:effectLst/>
                        <a:latin typeface="Times New Roman"/>
                      </a:endParaRPr>
                    </a:p>
                  </a:txBody>
                  <a:tcPr marL="4982" marR="4982" marT="4982" marB="0" anchor="b"/>
                </a:tc>
                <a:tc>
                  <a:txBody>
                    <a:bodyPr/>
                    <a:lstStyle/>
                    <a:p>
                      <a:pPr algn="ctr" fontAlgn="b"/>
                      <a:r>
                        <a:rPr lang="en-US" sz="1050" b="1" u="none" strike="noStrike" dirty="0">
                          <a:effectLst/>
                        </a:rPr>
                        <a:t>Sophomore</a:t>
                      </a:r>
                      <a:endParaRPr lang="en-US" sz="1050" b="1" i="0" u="none" strike="noStrike" dirty="0">
                        <a:effectLst/>
                        <a:latin typeface="Times New Roman"/>
                      </a:endParaRPr>
                    </a:p>
                  </a:txBody>
                  <a:tcPr marL="4982" marR="4982" marT="4982" marB="0" anchor="b"/>
                </a:tc>
                <a:tc>
                  <a:txBody>
                    <a:bodyPr/>
                    <a:lstStyle/>
                    <a:p>
                      <a:pPr algn="ctr" fontAlgn="b"/>
                      <a:r>
                        <a:rPr lang="en-US" sz="1050" b="1" u="none" strike="noStrike" dirty="0">
                          <a:effectLst/>
                        </a:rPr>
                        <a:t>Junior</a:t>
                      </a:r>
                      <a:endParaRPr lang="en-US" sz="1050" b="1" i="0" u="none" strike="noStrike" dirty="0">
                        <a:effectLst/>
                        <a:latin typeface="Times New Roman"/>
                      </a:endParaRPr>
                    </a:p>
                  </a:txBody>
                  <a:tcPr marL="4982" marR="4982" marT="4982" marB="0" anchor="b"/>
                </a:tc>
                <a:tc>
                  <a:txBody>
                    <a:bodyPr/>
                    <a:lstStyle/>
                    <a:p>
                      <a:pPr algn="ctr" fontAlgn="b"/>
                      <a:r>
                        <a:rPr lang="en-US" sz="1050" b="1" u="none" strike="noStrike" dirty="0">
                          <a:effectLst/>
                        </a:rPr>
                        <a:t>Senior</a:t>
                      </a:r>
                      <a:endParaRPr lang="en-US" sz="1050" b="1" i="0" u="none" strike="noStrike" dirty="0">
                        <a:effectLst/>
                        <a:latin typeface="Times New Roman"/>
                      </a:endParaRPr>
                    </a:p>
                  </a:txBody>
                  <a:tcPr marL="4982" marR="4982" marT="4982" marB="0" anchor="b"/>
                </a:tc>
                <a:extLst>
                  <a:ext uri="{0D108BD9-81ED-4DB2-BD59-A6C34878D82A}">
                    <a16:rowId xmlns:a16="http://schemas.microsoft.com/office/drawing/2014/main" val="10001"/>
                  </a:ext>
                </a:extLst>
              </a:tr>
              <a:tr h="3635969">
                <a:tc>
                  <a:txBody>
                    <a:bodyPr/>
                    <a:lstStyle/>
                    <a:p>
                      <a:pPr algn="ctr" fontAlgn="ctr"/>
                      <a:r>
                        <a:rPr lang="en-US" sz="1050" u="none" strike="noStrike" dirty="0">
                          <a:effectLst/>
                        </a:rPr>
                        <a:t>Executive Skills</a:t>
                      </a:r>
                      <a:endParaRPr lang="en-US" sz="1050" b="1" i="0" u="none" strike="noStrike" dirty="0">
                        <a:effectLst/>
                        <a:latin typeface="Times New Roman"/>
                      </a:endParaRPr>
                    </a:p>
                  </a:txBody>
                  <a:tcPr marL="4982" marR="4982" marT="4982" marB="0" anchor="ctr"/>
                </a:tc>
                <a:tc>
                  <a:txBody>
                    <a:bodyPr/>
                    <a:lstStyle/>
                    <a:p>
                      <a:pPr algn="l" fontAlgn="ctr"/>
                      <a:r>
                        <a:rPr lang="en-US" sz="800" u="none" strike="noStrike" dirty="0">
                          <a:effectLst/>
                        </a:rPr>
                        <a:t>• Discuss ability to use a cell phone </a:t>
                      </a:r>
                      <a:r>
                        <a:rPr lang="en-US" sz="800" u="none" strike="noStrike" dirty="0" smtClean="0">
                          <a:effectLst/>
                        </a:rPr>
                        <a:t>.                              </a:t>
                      </a:r>
                      <a:r>
                        <a:rPr lang="en-US" sz="800" u="none" strike="noStrike" dirty="0">
                          <a:effectLst/>
                        </a:rPr>
                        <a:t>• </a:t>
                      </a:r>
                      <a:r>
                        <a:rPr lang="en-US" sz="800" u="none" strike="noStrike" dirty="0" smtClean="0">
                          <a:effectLst/>
                        </a:rPr>
                        <a:t>Direct</a:t>
                      </a:r>
                      <a:r>
                        <a:rPr lang="en-US" sz="800" u="none" strike="noStrike" baseline="0" dirty="0" smtClean="0">
                          <a:effectLst/>
                        </a:rPr>
                        <a:t> the way </a:t>
                      </a:r>
                      <a:r>
                        <a:rPr lang="en-US" sz="800" u="none" strike="noStrike" dirty="0" smtClean="0">
                          <a:effectLst/>
                        </a:rPr>
                        <a:t>to familiar places. If you make a wrong turn,</a:t>
                      </a:r>
                      <a:r>
                        <a:rPr lang="en-US" sz="800" u="none" strike="noStrike" baseline="0" dirty="0" smtClean="0">
                          <a:effectLst/>
                        </a:rPr>
                        <a:t> try to figure out mistake on your own.</a:t>
                      </a:r>
                      <a:r>
                        <a:rPr lang="en-US" sz="800" u="none" strike="noStrike" dirty="0" smtClean="0">
                          <a:effectLst/>
                        </a:rPr>
                        <a:t>                                       </a:t>
                      </a:r>
                      <a:r>
                        <a:rPr lang="en-US" sz="800" u="none" strike="noStrike" dirty="0">
                          <a:effectLst/>
                        </a:rPr>
                        <a:t>• Have thoughtful discussion about likes and dislikes.                             • Begin having conversations </a:t>
                      </a:r>
                      <a:r>
                        <a:rPr lang="en-US" sz="800" u="none" strike="noStrike" dirty="0" smtClean="0">
                          <a:effectLst/>
                        </a:rPr>
                        <a:t>with </a:t>
                      </a:r>
                      <a:r>
                        <a:rPr lang="en-US" sz="800" u="none" strike="noStrike" dirty="0">
                          <a:effectLst/>
                        </a:rPr>
                        <a:t>family about </a:t>
                      </a:r>
                      <a:r>
                        <a:rPr lang="en-US" sz="800" u="none" strike="noStrike" dirty="0" smtClean="0">
                          <a:effectLst/>
                        </a:rPr>
                        <a:t>being more</a:t>
                      </a:r>
                      <a:r>
                        <a:rPr lang="en-US" sz="800" u="none" strike="noStrike" baseline="0" dirty="0" smtClean="0">
                          <a:effectLst/>
                        </a:rPr>
                        <a:t> independent with money.</a:t>
                      </a:r>
                      <a:endParaRPr lang="en-US" sz="800" b="0" i="0" u="none" strike="noStrike" dirty="0">
                        <a:effectLst/>
                        <a:latin typeface="Times New Roman"/>
                      </a:endParaRPr>
                    </a:p>
                  </a:txBody>
                  <a:tcPr marL="4982" marR="4982" marT="4982" marB="0" anchor="ctr"/>
                </a:tc>
                <a:tc>
                  <a:txBody>
                    <a:bodyPr/>
                    <a:lstStyle/>
                    <a:p>
                      <a:pPr algn="l" fontAlgn="ctr"/>
                      <a:r>
                        <a:rPr lang="en-US" sz="800" u="none" strike="noStrike" dirty="0">
                          <a:effectLst/>
                        </a:rPr>
                        <a:t>• Begin trying different cell phones that you can manage </a:t>
                      </a:r>
                      <a:r>
                        <a:rPr lang="en-US" sz="800" u="none" strike="noStrike" dirty="0" smtClean="0">
                          <a:effectLst/>
                        </a:rPr>
                        <a:t>independently • </a:t>
                      </a:r>
                      <a:r>
                        <a:rPr lang="en-US" sz="800" u="none" strike="noStrike" dirty="0">
                          <a:effectLst/>
                        </a:rPr>
                        <a:t>Discuss in more detail </a:t>
                      </a:r>
                      <a:r>
                        <a:rPr lang="en-US" sz="800" u="none" strike="noStrike" dirty="0" smtClean="0">
                          <a:effectLst/>
                        </a:rPr>
                        <a:t>ways of dealing with getting lost.</a:t>
                      </a:r>
                    </a:p>
                    <a:p>
                      <a:pPr algn="l" fontAlgn="ctr"/>
                      <a:r>
                        <a:rPr lang="en-US" sz="800" u="none" strike="noStrike" dirty="0" smtClean="0">
                          <a:effectLst/>
                        </a:rPr>
                        <a:t>• Select</a:t>
                      </a:r>
                      <a:r>
                        <a:rPr lang="en-US" sz="800" u="none" strike="noStrike" baseline="0" dirty="0" smtClean="0">
                          <a:effectLst/>
                        </a:rPr>
                        <a:t> at least one thing that you want to do on your own.</a:t>
                      </a:r>
                    </a:p>
                    <a:p>
                      <a:pPr algn="l" fontAlgn="ctr"/>
                      <a:r>
                        <a:rPr lang="en-US" sz="800" u="none" strike="noStrike" dirty="0" smtClean="0">
                          <a:effectLst/>
                        </a:rPr>
                        <a:t>• </a:t>
                      </a:r>
                      <a:r>
                        <a:rPr lang="en-US" sz="800" u="none" strike="noStrike" baseline="0" dirty="0" smtClean="0">
                          <a:effectLst/>
                        </a:rPr>
                        <a:t>Discuss all the steps for you to achieve your goal. </a:t>
                      </a:r>
                      <a:r>
                        <a:rPr lang="en-US" sz="800" u="none" strike="noStrike" dirty="0" smtClean="0">
                          <a:effectLst/>
                        </a:rPr>
                        <a:t> </a:t>
                      </a:r>
                    </a:p>
                    <a:p>
                      <a:pPr algn="l" fontAlgn="ctr"/>
                      <a:r>
                        <a:rPr lang="en-US" sz="800" u="none" strike="noStrike" dirty="0" smtClean="0">
                          <a:effectLst/>
                        </a:rPr>
                        <a:t>• Follow  or modify plan.</a:t>
                      </a:r>
                      <a:endParaRPr lang="en-US" sz="800" b="0" i="0" u="none" strike="noStrike" dirty="0">
                        <a:effectLst/>
                        <a:latin typeface="Times New Roman"/>
                      </a:endParaRPr>
                    </a:p>
                  </a:txBody>
                  <a:tcPr marL="4982" marR="4982" marT="4982" marB="0" anchor="ctr"/>
                </a:tc>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n-US" sz="800" u="none" strike="noStrike" dirty="0" smtClean="0">
                          <a:effectLst/>
                        </a:rPr>
                        <a:t>• Continue improving skills from Freshman year.</a:t>
                      </a:r>
                    </a:p>
                    <a:p>
                      <a:pPr algn="l" fontAlgn="ctr"/>
                      <a:r>
                        <a:rPr lang="en-US" sz="800" u="none" strike="noStrike" dirty="0" smtClean="0">
                          <a:effectLst/>
                        </a:rPr>
                        <a:t>• </a:t>
                      </a:r>
                      <a:r>
                        <a:rPr lang="en-US" sz="800" u="none" strike="noStrike" dirty="0">
                          <a:effectLst/>
                        </a:rPr>
                        <a:t>Learn not to assume all comments are directed towards your disability                      • Learn how to identify and avoid being taken advantage of.  </a:t>
                      </a:r>
                      <a:endParaRPr lang="en-US" sz="800" u="none" strike="noStrike" dirty="0" smtClean="0">
                        <a:effectLst/>
                      </a:endParaRPr>
                    </a:p>
                    <a:p>
                      <a:pPr algn="l" fontAlgn="ctr"/>
                      <a:r>
                        <a:rPr lang="en-US" sz="800" u="none" strike="noStrike" dirty="0" smtClean="0">
                          <a:effectLst/>
                        </a:rPr>
                        <a:t>• Try different</a:t>
                      </a:r>
                      <a:r>
                        <a:rPr lang="en-US" sz="800" u="none" strike="noStrike" baseline="0" dirty="0" smtClean="0">
                          <a:effectLst/>
                        </a:rPr>
                        <a:t> ways to easily keep track of assignments and appointments  that you can do on your own.</a:t>
                      </a:r>
                      <a:endParaRPr lang="en-US" sz="800" b="0" i="0" u="none" strike="noStrike" dirty="0">
                        <a:effectLst/>
                        <a:latin typeface="Times New Roman"/>
                      </a:endParaRPr>
                    </a:p>
                  </a:txBody>
                  <a:tcPr marL="4982" marR="4982" marT="4982" marB="0" anchor="ctr"/>
                </a:tc>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n-US" sz="800" u="none" strike="noStrike" dirty="0" smtClean="0">
                          <a:effectLst/>
                        </a:rPr>
                        <a:t>• Continue improving skills from Sophomore year.</a:t>
                      </a:r>
                    </a:p>
                    <a:p>
                      <a:pPr algn="l" fontAlgn="ctr"/>
                      <a:r>
                        <a:rPr lang="en-US" sz="800" u="none" strike="noStrike" dirty="0" smtClean="0">
                          <a:effectLst/>
                        </a:rPr>
                        <a:t>• Learn and practice various  problem-solving strategies.                                  </a:t>
                      </a:r>
                      <a:r>
                        <a:rPr lang="en-US" sz="800" u="none" strike="noStrike" dirty="0">
                          <a:effectLst/>
                        </a:rPr>
                        <a:t>• </a:t>
                      </a:r>
                      <a:r>
                        <a:rPr lang="en-US" sz="800" u="none" strike="noStrike" dirty="0" smtClean="0">
                          <a:effectLst/>
                        </a:rPr>
                        <a:t>Be</a:t>
                      </a:r>
                      <a:r>
                        <a:rPr lang="en-US" sz="800" u="none" strike="noStrike" baseline="0" dirty="0" smtClean="0">
                          <a:effectLst/>
                        </a:rPr>
                        <a:t> </a:t>
                      </a:r>
                      <a:r>
                        <a:rPr lang="en-US" sz="800" u="none" strike="noStrike" dirty="0" smtClean="0">
                          <a:effectLst/>
                        </a:rPr>
                        <a:t>confident </a:t>
                      </a:r>
                      <a:r>
                        <a:rPr lang="en-US" sz="800" u="none" strike="noStrike" dirty="0">
                          <a:effectLst/>
                        </a:rPr>
                        <a:t>that you can </a:t>
                      </a:r>
                      <a:r>
                        <a:rPr lang="en-US" sz="800" u="none" strike="noStrike" dirty="0" smtClean="0">
                          <a:effectLst/>
                        </a:rPr>
                        <a:t>deal with  a lot of situations </a:t>
                      </a:r>
                      <a:r>
                        <a:rPr lang="en-US" sz="800" u="none" strike="noStrike" dirty="0">
                          <a:effectLst/>
                        </a:rPr>
                        <a:t>o</a:t>
                      </a:r>
                      <a:r>
                        <a:rPr lang="en-US" sz="800" u="none" strike="noStrike" dirty="0" smtClean="0">
                          <a:effectLst/>
                        </a:rPr>
                        <a:t>n your own using these strategies.                </a:t>
                      </a:r>
                    </a:p>
                    <a:p>
                      <a:pPr algn="l" fontAlgn="ctr"/>
                      <a:r>
                        <a:rPr lang="en-US" sz="800" u="none" strike="noStrike" dirty="0" smtClean="0">
                          <a:effectLst/>
                        </a:rPr>
                        <a:t>• </a:t>
                      </a:r>
                      <a:r>
                        <a:rPr lang="en-US" sz="800" u="none" strike="noStrike" dirty="0">
                          <a:effectLst/>
                        </a:rPr>
                        <a:t>Look </a:t>
                      </a:r>
                      <a:r>
                        <a:rPr lang="en-US" sz="800" u="none" strike="noStrike" dirty="0" smtClean="0">
                          <a:effectLst/>
                        </a:rPr>
                        <a:t>into volunteering and then figure out what you need to do to be successful. </a:t>
                      </a:r>
                    </a:p>
                    <a:p>
                      <a:pPr algn="l" fontAlgn="ctr"/>
                      <a:r>
                        <a:rPr lang="en-US" sz="800" u="none" strike="noStrike" dirty="0" smtClean="0">
                          <a:effectLst/>
                        </a:rPr>
                        <a:t>• Work on those skills,  and once you have them</a:t>
                      </a:r>
                      <a:r>
                        <a:rPr lang="en-US" sz="800" u="none" strike="noStrike" baseline="0" dirty="0" smtClean="0">
                          <a:effectLst/>
                        </a:rPr>
                        <a:t> begin with the volunteer experience.</a:t>
                      </a:r>
                      <a:r>
                        <a:rPr lang="en-US" sz="800" u="none" strike="noStrike" dirty="0" smtClean="0">
                          <a:effectLst/>
                        </a:rPr>
                        <a:t>        </a:t>
                      </a:r>
                      <a:endParaRPr lang="en-US" sz="800" b="0" i="0" u="none" strike="noStrike" dirty="0">
                        <a:effectLst/>
                        <a:latin typeface="Times New Roman"/>
                      </a:endParaRPr>
                    </a:p>
                  </a:txBody>
                  <a:tcPr marL="4982" marR="4982" marT="4982" marB="0" anchor="ctr"/>
                </a:tc>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n-US" sz="800" u="none" strike="noStrike" dirty="0" smtClean="0">
                          <a:effectLst/>
                        </a:rPr>
                        <a:t>• Continue improving skills from Junior year.</a:t>
                      </a:r>
                    </a:p>
                    <a:p>
                      <a:pPr algn="l" fontAlgn="ctr"/>
                      <a:r>
                        <a:rPr lang="en-US" sz="800" u="none" strike="noStrike" dirty="0" smtClean="0">
                          <a:effectLst/>
                        </a:rPr>
                        <a:t>• </a:t>
                      </a:r>
                      <a:r>
                        <a:rPr lang="en-US" sz="800" u="none" strike="noStrike" dirty="0">
                          <a:effectLst/>
                        </a:rPr>
                        <a:t>Discuss various safety scenarios that might occur next year and identify how to avoid them.                              • Increase self-awareness of high risk or potentially dangerous </a:t>
                      </a:r>
                      <a:r>
                        <a:rPr lang="en-US" sz="800" u="none" strike="noStrike" dirty="0" smtClean="0">
                          <a:effectLst/>
                        </a:rPr>
                        <a:t>situations.</a:t>
                      </a:r>
                    </a:p>
                    <a:p>
                      <a:pPr algn="l" fontAlgn="ctr"/>
                      <a:r>
                        <a:rPr lang="en-US" sz="800" u="none" strike="noStrike" dirty="0" smtClean="0">
                          <a:effectLst/>
                        </a:rPr>
                        <a:t>• Request</a:t>
                      </a:r>
                      <a:r>
                        <a:rPr lang="en-US" sz="800" u="none" strike="noStrike" baseline="0" dirty="0" smtClean="0">
                          <a:effectLst/>
                        </a:rPr>
                        <a:t> more responsibility with volunteer or paid work experience as appropriate.</a:t>
                      </a:r>
                      <a:r>
                        <a:rPr lang="en-US" sz="800" u="none" strike="noStrike" dirty="0" smtClean="0">
                          <a:effectLst/>
                        </a:rPr>
                        <a:t>  </a:t>
                      </a:r>
                      <a:r>
                        <a:rPr lang="en-US" sz="800" u="none" strike="noStrike" baseline="0" dirty="0" smtClean="0">
                          <a:effectLst/>
                        </a:rPr>
                        <a:t> </a:t>
                      </a:r>
                      <a:endParaRPr lang="en-US" sz="800" b="0" i="0" u="none" strike="noStrike" dirty="0">
                        <a:effectLst/>
                        <a:latin typeface="Times New Roman"/>
                      </a:endParaRPr>
                    </a:p>
                  </a:txBody>
                  <a:tcPr marL="4982" marR="4982" marT="4982" marB="0" anchor="ctr"/>
                </a:tc>
                <a:extLst>
                  <a:ext uri="{0D108BD9-81ED-4DB2-BD59-A6C34878D82A}">
                    <a16:rowId xmlns:a16="http://schemas.microsoft.com/office/drawing/2014/main" val="10002"/>
                  </a:ext>
                </a:extLst>
              </a:tr>
              <a:tr h="2628897">
                <a:tc>
                  <a:txBody>
                    <a:bodyPr/>
                    <a:lstStyle/>
                    <a:p>
                      <a:pPr algn="ctr" fontAlgn="ctr"/>
                      <a:r>
                        <a:rPr lang="en-US" sz="1050" u="none" strike="noStrike" dirty="0">
                          <a:effectLst/>
                        </a:rPr>
                        <a:t>Problem Solving</a:t>
                      </a:r>
                      <a:endParaRPr lang="en-US" sz="1050" b="1" i="0" u="none" strike="noStrike" dirty="0">
                        <a:effectLst/>
                        <a:latin typeface="Times New Roman"/>
                      </a:endParaRPr>
                    </a:p>
                  </a:txBody>
                  <a:tcPr marL="4982" marR="4982" marT="4982" marB="0" anchor="ctr"/>
                </a:tc>
                <a:tc>
                  <a:txBody>
                    <a:bodyPr/>
                    <a:lstStyle/>
                    <a:p>
                      <a:pPr algn="l" fontAlgn="ctr"/>
                      <a:r>
                        <a:rPr lang="en-US" sz="800" u="none" strike="noStrike" dirty="0">
                          <a:effectLst/>
                        </a:rPr>
                        <a:t>• Start to work out situations with the help of parents</a:t>
                      </a:r>
                      <a:r>
                        <a:rPr lang="en-US" sz="800" u="none" strike="noStrike" dirty="0" smtClean="0">
                          <a:effectLst/>
                        </a:rPr>
                        <a:t>/ teachers</a:t>
                      </a:r>
                      <a:r>
                        <a:rPr lang="en-US" sz="800" u="none" strike="noStrike" dirty="0">
                          <a:effectLst/>
                        </a:rPr>
                        <a:t>.                                           • Be </a:t>
                      </a:r>
                      <a:r>
                        <a:rPr lang="en-US" sz="800" u="none" strike="noStrike" dirty="0" smtClean="0">
                          <a:effectLst/>
                        </a:rPr>
                        <a:t>involved with planning how much you will be assisted by 1:1 </a:t>
                      </a:r>
                      <a:r>
                        <a:rPr lang="en-US" sz="800" u="none" strike="noStrike" dirty="0">
                          <a:effectLst/>
                        </a:rPr>
                        <a:t>aide. </a:t>
                      </a:r>
                      <a:endParaRPr lang="en-US" sz="800" b="0" i="0" u="none" strike="noStrike" dirty="0">
                        <a:effectLst/>
                        <a:latin typeface="Times New Roman"/>
                      </a:endParaRPr>
                    </a:p>
                  </a:txBody>
                  <a:tcPr marL="4982" marR="4982" marT="4982" marB="0" anchor="ctr"/>
                </a:tc>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n-US" sz="800" u="none" strike="noStrike" dirty="0" smtClean="0">
                          <a:effectLst/>
                        </a:rPr>
                        <a:t>• Learn and practice various  problem-solving strategies.                                  • Be</a:t>
                      </a:r>
                      <a:r>
                        <a:rPr lang="en-US" sz="800" u="none" strike="noStrike" baseline="0" dirty="0" smtClean="0">
                          <a:effectLst/>
                        </a:rPr>
                        <a:t> </a:t>
                      </a:r>
                      <a:r>
                        <a:rPr lang="en-US" sz="800" u="none" strike="noStrike" dirty="0" smtClean="0">
                          <a:effectLst/>
                        </a:rPr>
                        <a:t>confident that you can deal with a lot of situations on your own using these strategies.  </a:t>
                      </a:r>
                    </a:p>
                    <a:p>
                      <a:pPr marL="0" marR="0" indent="0" algn="l" defTabSz="914400" rtl="0" eaLnBrk="1" fontAlgn="ctr" latinLnBrk="0" hangingPunct="1">
                        <a:lnSpc>
                          <a:spcPct val="100000"/>
                        </a:lnSpc>
                        <a:spcBef>
                          <a:spcPts val="0"/>
                        </a:spcBef>
                        <a:spcAft>
                          <a:spcPts val="0"/>
                        </a:spcAft>
                        <a:buClrTx/>
                        <a:buSzTx/>
                        <a:buFontTx/>
                        <a:buNone/>
                        <a:tabLst/>
                        <a:defRPr/>
                      </a:pPr>
                      <a:r>
                        <a:rPr lang="en-US" sz="800" u="none" strike="noStrike" dirty="0" smtClean="0">
                          <a:effectLst/>
                        </a:rPr>
                        <a:t> • Consider</a:t>
                      </a:r>
                      <a:r>
                        <a:rPr lang="en-US" sz="800" u="none" strike="noStrike" baseline="0" dirty="0" smtClean="0">
                          <a:effectLst/>
                        </a:rPr>
                        <a:t> consequences before dealing with a specific situation.</a:t>
                      </a:r>
                      <a:r>
                        <a:rPr lang="en-US" sz="800" u="none" strike="noStrike" dirty="0" smtClean="0">
                          <a:effectLst/>
                        </a:rPr>
                        <a:t>             </a:t>
                      </a:r>
                    </a:p>
                    <a:p>
                      <a:pPr algn="l" fontAlgn="ctr"/>
                      <a:r>
                        <a:rPr lang="en-US" sz="800" u="none" strike="noStrike" dirty="0" smtClean="0">
                          <a:effectLst/>
                        </a:rPr>
                        <a:t>                             </a:t>
                      </a:r>
                      <a:endParaRPr lang="en-US" sz="800" b="0" i="0" u="none" strike="noStrike" dirty="0">
                        <a:effectLst/>
                        <a:latin typeface="Times New Roman"/>
                      </a:endParaRPr>
                    </a:p>
                  </a:txBody>
                  <a:tcPr marL="4982" marR="4982" marT="4982" marB="0" anchor="ctr"/>
                </a:tc>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n-US" sz="800" u="none" strike="noStrike" dirty="0" smtClean="0">
                          <a:effectLst/>
                        </a:rPr>
                        <a:t>• Continue improving skills from Freshman year.</a:t>
                      </a:r>
                    </a:p>
                    <a:p>
                      <a:pPr algn="l" fontAlgn="ctr"/>
                      <a:r>
                        <a:rPr lang="en-US" sz="800" u="none" strike="noStrike" dirty="0" smtClean="0">
                          <a:effectLst/>
                        </a:rPr>
                        <a:t>• Push</a:t>
                      </a:r>
                      <a:r>
                        <a:rPr lang="en-US" sz="800" u="none" strike="noStrike" baseline="0" dirty="0" smtClean="0">
                          <a:effectLst/>
                        </a:rPr>
                        <a:t> yourself to handle more situations on your own</a:t>
                      </a:r>
                      <a:r>
                        <a:rPr lang="en-US" sz="800" u="none" strike="noStrike" dirty="0" smtClean="0">
                          <a:effectLst/>
                        </a:rPr>
                        <a:t>. </a:t>
                      </a:r>
                    </a:p>
                    <a:p>
                      <a:pPr algn="l" fontAlgn="ctr"/>
                      <a:r>
                        <a:rPr lang="en-US" sz="800" u="none" strike="noStrike" dirty="0" smtClean="0">
                          <a:effectLst/>
                        </a:rPr>
                        <a:t>• Think about the amount </a:t>
                      </a:r>
                      <a:r>
                        <a:rPr lang="en-US" sz="800" u="none" strike="noStrike" dirty="0">
                          <a:effectLst/>
                        </a:rPr>
                        <a:t>of energy </a:t>
                      </a:r>
                      <a:r>
                        <a:rPr lang="en-US" sz="800" u="none" strike="noStrike" dirty="0" smtClean="0">
                          <a:effectLst/>
                        </a:rPr>
                        <a:t>(mental, emotional, and physical) that you will exert if you don’t handle</a:t>
                      </a:r>
                      <a:r>
                        <a:rPr lang="en-US" sz="800" u="none" strike="noStrike" baseline="0" dirty="0" smtClean="0">
                          <a:effectLst/>
                        </a:rPr>
                        <a:t> </a:t>
                      </a:r>
                      <a:r>
                        <a:rPr lang="en-US" sz="800" u="none" strike="noStrike" dirty="0" smtClean="0">
                          <a:effectLst/>
                        </a:rPr>
                        <a:t>a problem  right away and it gets worse. </a:t>
                      </a:r>
                      <a:endParaRPr lang="en-US" sz="800" b="0" i="0" u="none" strike="noStrike" dirty="0">
                        <a:effectLst/>
                        <a:latin typeface="Times New Roman"/>
                      </a:endParaRPr>
                    </a:p>
                  </a:txBody>
                  <a:tcPr marL="4982" marR="4982" marT="4982" marB="0" anchor="ctr"/>
                </a:tc>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n-US" sz="800" u="none" strike="noStrike" dirty="0" smtClean="0">
                          <a:effectLst/>
                        </a:rPr>
                        <a:t>• Continue improving skills from Sophomore year.</a:t>
                      </a:r>
                    </a:p>
                    <a:p>
                      <a:pPr algn="l" fontAlgn="ctr"/>
                      <a:r>
                        <a:rPr lang="en-US" sz="800" u="none" strike="noStrike" dirty="0" smtClean="0">
                          <a:effectLst/>
                        </a:rPr>
                        <a:t>• </a:t>
                      </a:r>
                      <a:r>
                        <a:rPr lang="en-US" sz="800" u="none" strike="noStrike" dirty="0">
                          <a:effectLst/>
                        </a:rPr>
                        <a:t>Pay more attention to </a:t>
                      </a:r>
                      <a:r>
                        <a:rPr lang="en-US" sz="800" u="none" strike="noStrike" dirty="0" smtClean="0">
                          <a:effectLst/>
                        </a:rPr>
                        <a:t>your over </a:t>
                      </a:r>
                      <a:r>
                        <a:rPr lang="en-US" sz="800" u="none" strike="noStrike" dirty="0">
                          <a:effectLst/>
                        </a:rPr>
                        <a:t>all </a:t>
                      </a:r>
                      <a:r>
                        <a:rPr lang="en-US" sz="800" u="none" strike="noStrike" dirty="0" smtClean="0">
                          <a:effectLst/>
                        </a:rPr>
                        <a:t>health and wellness</a:t>
                      </a:r>
                      <a:r>
                        <a:rPr lang="en-US" sz="800" u="none" strike="noStrike" baseline="0" dirty="0" smtClean="0">
                          <a:effectLst/>
                        </a:rPr>
                        <a:t> –</a:t>
                      </a:r>
                      <a:r>
                        <a:rPr lang="en-US" sz="800" u="none" strike="noStrike" dirty="0" smtClean="0">
                          <a:effectLst/>
                        </a:rPr>
                        <a:t> play an active role in managing this daily.</a:t>
                      </a:r>
                    </a:p>
                  </a:txBody>
                  <a:tcPr marL="4982" marR="4982" marT="4982" marB="0" anchor="ctr"/>
                </a:tc>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n-US" sz="800" u="none" strike="noStrike" dirty="0" smtClean="0">
                          <a:effectLst/>
                        </a:rPr>
                        <a:t>• Continue improving skills from Junior year.</a:t>
                      </a:r>
                    </a:p>
                    <a:p>
                      <a:pPr algn="l" fontAlgn="ctr"/>
                      <a:r>
                        <a:rPr lang="en-US" sz="800" u="none" strike="noStrike" dirty="0" smtClean="0">
                          <a:effectLst/>
                        </a:rPr>
                        <a:t>• </a:t>
                      </a:r>
                      <a:r>
                        <a:rPr lang="en-US" sz="800" u="none" strike="noStrike" dirty="0">
                          <a:effectLst/>
                        </a:rPr>
                        <a:t>Weigh </a:t>
                      </a:r>
                      <a:r>
                        <a:rPr lang="en-US" sz="800" u="none" strike="noStrike" dirty="0" smtClean="0">
                          <a:effectLst/>
                        </a:rPr>
                        <a:t>the </a:t>
                      </a:r>
                      <a:r>
                        <a:rPr lang="en-US" sz="800" u="none" strike="noStrike" dirty="0">
                          <a:effectLst/>
                        </a:rPr>
                        <a:t>p</a:t>
                      </a:r>
                      <a:r>
                        <a:rPr lang="en-US" sz="800" u="none" strike="noStrike" dirty="0" smtClean="0">
                          <a:effectLst/>
                        </a:rPr>
                        <a:t>ros </a:t>
                      </a:r>
                      <a:r>
                        <a:rPr lang="en-US" sz="800" u="none" strike="noStrike" dirty="0">
                          <a:effectLst/>
                        </a:rPr>
                        <a:t>and </a:t>
                      </a:r>
                      <a:r>
                        <a:rPr lang="en-US" sz="800" u="none" strike="noStrike" dirty="0" smtClean="0">
                          <a:effectLst/>
                        </a:rPr>
                        <a:t>cons </a:t>
                      </a:r>
                      <a:r>
                        <a:rPr lang="en-US" sz="800" u="none" strike="noStrike" dirty="0">
                          <a:effectLst/>
                        </a:rPr>
                        <a:t>of your choices </a:t>
                      </a:r>
                      <a:r>
                        <a:rPr lang="en-US" sz="800" u="none" strike="noStrike" dirty="0" smtClean="0">
                          <a:effectLst/>
                        </a:rPr>
                        <a:t>and be ready</a:t>
                      </a:r>
                      <a:r>
                        <a:rPr lang="en-US" sz="800" u="none" strike="noStrike" baseline="0" dirty="0" smtClean="0">
                          <a:effectLst/>
                        </a:rPr>
                        <a:t> </a:t>
                      </a:r>
                      <a:r>
                        <a:rPr lang="en-US" sz="800" u="none" strike="noStrike" dirty="0" smtClean="0">
                          <a:effectLst/>
                        </a:rPr>
                        <a:t>to accept consequences.</a:t>
                      </a:r>
                    </a:p>
                    <a:p>
                      <a:pPr marL="0" marR="0" indent="0" algn="l" defTabSz="914400" rtl="0" eaLnBrk="1" fontAlgn="ctr" latinLnBrk="0" hangingPunct="1">
                        <a:lnSpc>
                          <a:spcPct val="100000"/>
                        </a:lnSpc>
                        <a:spcBef>
                          <a:spcPts val="0"/>
                        </a:spcBef>
                        <a:spcAft>
                          <a:spcPts val="0"/>
                        </a:spcAft>
                        <a:buClrTx/>
                        <a:buSzTx/>
                        <a:buFontTx/>
                        <a:buNone/>
                        <a:tabLst/>
                        <a:defRPr/>
                      </a:pPr>
                      <a:r>
                        <a:rPr lang="en-US" sz="800" u="none" strike="noStrike" dirty="0" smtClean="0">
                          <a:effectLst/>
                        </a:rPr>
                        <a:t>• Review</a:t>
                      </a:r>
                      <a:r>
                        <a:rPr lang="en-US" sz="800" u="none" strike="noStrike" baseline="0" dirty="0" smtClean="0">
                          <a:effectLst/>
                        </a:rPr>
                        <a:t> Module 2 under H.S. Mentoring at: </a:t>
                      </a:r>
                      <a:r>
                        <a:rPr lang="en-US" sz="800" u="none" strike="noStrike" dirty="0" smtClean="0">
                          <a:effectLst/>
                        </a:rPr>
                        <a:t>disability.illinois.edu/</a:t>
                      </a:r>
                      <a:r>
                        <a:rPr lang="en-US" sz="800" u="none" strike="noStrike" dirty="0" err="1" smtClean="0">
                          <a:effectLst/>
                        </a:rPr>
                        <a:t>beckwith</a:t>
                      </a:r>
                      <a:r>
                        <a:rPr lang="en-US" sz="800" u="none" strike="noStrike" dirty="0" smtClean="0">
                          <a:effectLst/>
                        </a:rPr>
                        <a:t>-residential-support-services-</a:t>
                      </a:r>
                      <a:r>
                        <a:rPr lang="en-US" sz="800" u="none" strike="noStrike" dirty="0" err="1" smtClean="0">
                          <a:effectLst/>
                        </a:rPr>
                        <a:t>nugent</a:t>
                      </a:r>
                      <a:r>
                        <a:rPr lang="en-US" sz="800" u="none" strike="noStrike" dirty="0" smtClean="0">
                          <a:effectLst/>
                        </a:rPr>
                        <a:t>-hall/getting-started-</a:t>
                      </a:r>
                      <a:r>
                        <a:rPr lang="en-US" sz="800" u="none" strike="noStrike" dirty="0" err="1" smtClean="0">
                          <a:effectLst/>
                        </a:rPr>
                        <a:t>nugent</a:t>
                      </a:r>
                      <a:r>
                        <a:rPr lang="en-US" sz="800" u="none" strike="noStrike" dirty="0" smtClean="0">
                          <a:effectLst/>
                        </a:rPr>
                        <a:t>-hall/prospective-student for any final tips.</a:t>
                      </a:r>
                      <a:endParaRPr lang="en-US" sz="800" b="0" i="0" u="none" strike="noStrike" dirty="0" smtClean="0">
                        <a:effectLst/>
                        <a:latin typeface="Times New Roman"/>
                      </a:endParaRPr>
                    </a:p>
                  </a:txBody>
                  <a:tcPr marL="4982" marR="4982" marT="4982" marB="0" anchor="ct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3259483609"/>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11.0&quot;&gt;&lt;object type=&quot;1&quot; unique_id=&quot;10001&quot;&gt;&lt;object type=&quot;2&quot; unique_id=&quot;10002&quot;&gt;&lt;object type=&quot;3&quot; unique_id=&quot;10003&quot;&gt;&lt;property id=&quot;20148&quot; value=&quot;5&quot;/&gt;&lt;property id=&quot;20300&quot; value=&quot;Slide 1 - &amp;quot;   Transition to College for Students with Disabilities:&amp;quot;&quot;/&gt;&lt;property id=&quot;20307&quot; value=&quot;306&quot;/&gt;&lt;/object&gt;&lt;object type=&quot;3&quot; unique_id=&quot;10004&quot;&gt;&lt;property id=&quot;20148&quot; value=&quot;5&quot;/&gt;&lt;property id=&quot;20300&quot; value=&quot;Slide 7&quot;/&gt;&lt;property id=&quot;20307&quot; value=&quot;324&quot;/&gt;&lt;/object&gt;&lt;object type=&quot;3&quot; unique_id=&quot;10005&quot;&gt;&lt;property id=&quot;20148&quot; value=&quot;5&quot;/&gt;&lt;property id=&quot;20300&quot; value=&quot;Slide 8&quot;/&gt;&lt;property id=&quot;20307&quot; value=&quot;325&quot;/&gt;&lt;/object&gt;&lt;object type=&quot;3&quot; unique_id=&quot;10006&quot;&gt;&lt;property id=&quot;20148&quot; value=&quot;5&quot;/&gt;&lt;property id=&quot;20300&quot; value=&quot;Slide 9&quot;/&gt;&lt;property id=&quot;20307&quot; value=&quot;326&quot;/&gt;&lt;/object&gt;&lt;object type=&quot;3&quot; unique_id=&quot;10007&quot;&gt;&lt;property id=&quot;20148&quot; value=&quot;5&quot;/&gt;&lt;property id=&quot;20300&quot; value=&quot;Slide 10&quot;/&gt;&lt;property id=&quot;20307&quot; value=&quot;323&quot;/&gt;&lt;/object&gt;&lt;object type=&quot;3&quot; unique_id=&quot;10008&quot;&gt;&lt;property id=&quot;20148&quot; value=&quot;5&quot;/&gt;&lt;property id=&quot;20300&quot; value=&quot;Slide 11 - &amp;quot;Types of Higher Education Institutions&amp;quot;&quot;/&gt;&lt;property id=&quot;20307&quot; value=&quot;290&quot;/&gt;&lt;/object&gt;&lt;object type=&quot;3&quot; unique_id=&quot;10009&quot;&gt;&lt;property id=&quot;20148&quot; value=&quot;5&quot;/&gt;&lt;property id=&quot;20300&quot; value=&quot;Slide 12 - &amp;quot;What is the Right Fit For You?&amp;quot;&quot;/&gt;&lt;property id=&quot;20307&quot; value=&quot;327&quot;/&gt;&lt;/object&gt;&lt;object type=&quot;3&quot; unique_id=&quot;10010&quot;&gt;&lt;property id=&quot;20148&quot; value=&quot;5&quot;/&gt;&lt;property id=&quot;20300&quot; value=&quot;Slide 13 - &amp;quot;College Admissions&amp;quot;&quot;/&gt;&lt;property id=&quot;20307&quot; value=&quot;301&quot;/&gt;&lt;/object&gt;&lt;object type=&quot;3&quot; unique_id=&quot;10011&quot;&gt;&lt;property id=&quot;20148&quot; value=&quot;5&quot;/&gt;&lt;property id=&quot;20300&quot; value=&quot;Slide 14 - &amp;quot;College Admissions Cont…&amp;quot;&quot;/&gt;&lt;property id=&quot;20307&quot; value=&quot;302&quot;/&gt;&lt;/object&gt;&lt;object type=&quot;3&quot; unique_id=&quot;10012&quot;&gt;&lt;property id=&quot;20148&quot; value=&quot;5&quot;/&gt;&lt;property id=&quot;20300&quot; value=&quot;Slide 15 - &amp;quot;College Application Preparation &amp;quot;&quot;/&gt;&lt;property id=&quot;20307&quot; value=&quot;303&quot;/&gt;&lt;/object&gt;&lt;object type=&quot;3&quot; unique_id=&quot;10013&quot;&gt;&lt;property id=&quot;20148&quot; value=&quot;5&quot;/&gt;&lt;property id=&quot;20300&quot; value=&quot;Slide 16 - &amp;quot;How to Access Disability-Related Services at the College Level&amp;quot;&quot;/&gt;&lt;property id=&quot;20307&quot; value=&quot;267&quot;/&gt;&lt;/object&gt;&lt;object type=&quot;3&quot; unique_id=&quot;10014&quot;&gt;&lt;property id=&quot;20148&quot; value=&quot;5&quot;/&gt;&lt;property id=&quot;20300&quot; value=&quot;Slide 17 - &amp;quot;Examples of Academic Supports&amp;quot;&quot;/&gt;&lt;property id=&quot;20307&quot; value=&quot;317&quot;/&gt;&lt;/object&gt;&lt;object type=&quot;3&quot; unique_id=&quot;10015&quot;&gt;&lt;property id=&quot;20148&quot; value=&quot;5&quot;/&gt;&lt;property id=&quot;20300&quot; value=&quot;Slide 18 - &amp;quot;College ~ Non-Academic Supports&amp;quot;&quot;/&gt;&lt;property id=&quot;20307&quot; value=&quot;314&quot;/&gt;&lt;/object&gt;&lt;object type=&quot;3&quot; unique_id=&quot;10016&quot;&gt;&lt;property id=&quot;20148&quot; value=&quot;5&quot;/&gt;&lt;property id=&quot;20300&quot; value=&quot;Slide 19 - &amp;quot;Financial Planning&amp;quot;&quot;/&gt;&lt;property id=&quot;20307&quot; value=&quot;304&quot;/&gt;&lt;/object&gt;&lt;object type=&quot;3&quot; unique_id=&quot;10017&quot;&gt;&lt;property id=&quot;20148&quot; value=&quot;5&quot;/&gt;&lt;property id=&quot;20300&quot; value=&quot;Slide 20 - &amp;quot;Financial Planning&amp;quot;&quot;/&gt;&lt;property id=&quot;20307&quot; value=&quot;305&quot;/&gt;&lt;/object&gt;&lt;object type=&quot;3&quot; unique_id=&quot;10018&quot;&gt;&lt;property id=&quot;20148&quot; value=&quot;5&quot;/&gt;&lt;property id=&quot;20300&quot; value=&quot;Slide 21 - &amp;quot;Finances ~ Disability Related Expenses&amp;quot;&quot;/&gt;&lt;property id=&quot;20307&quot; value=&quot;315&quot;/&gt;&lt;/object&gt;&lt;object type=&quot;3&quot; unique_id=&quot;10019&quot;&gt;&lt;property id=&quot;20148&quot; value=&quot;5&quot;/&gt;&lt;property id=&quot;20300&quot; value=&quot;Slide 22 - &amp;quot; Financial Resources&amp;quot;&quot;/&gt;&lt;property id=&quot;20307&quot; value=&quot;316&quot;/&gt;&lt;/object&gt;&lt;object type=&quot;3&quot; unique_id=&quot;10020&quot;&gt;&lt;property id=&quot;20148&quot; value=&quot;5&quot;/&gt;&lt;property id=&quot;20300&quot; value=&quot;Slide 23 - &amp;quot;Top Ten Ways to Prepare for the College Transition&amp;quot;&quot;/&gt;&lt;property id=&quot;20307&quot; value=&quot;278&quot;/&gt;&lt;/object&gt;&lt;object type=&quot;3&quot; unique_id=&quot;10021&quot;&gt;&lt;property id=&quot;20148&quot; value=&quot;5&quot;/&gt;&lt;property id=&quot;20300&quot; value=&quot;Slide 24 - &amp;quot;Top Ten Ways (cont.)&amp;quot;&quot;/&gt;&lt;property id=&quot;20307&quot; value=&quot;279&quot;/&gt;&lt;/object&gt;&lt;object type=&quot;3&quot; unique_id=&quot;10022&quot;&gt;&lt;property id=&quot;20148&quot; value=&quot;5&quot;/&gt;&lt;property id=&quot;20300&quot; value=&quot;Slide 25 - &amp;quot;Wrap-Up&amp;quot;&quot;/&gt;&lt;property id=&quot;20307&quot; value=&quot;280&quot;/&gt;&lt;/object&gt;&lt;object type=&quot;3&quot; unique_id=&quot;10175&quot;&gt;&lt;property id=&quot;20148&quot; value=&quot;5&quot;/&gt;&lt;property id=&quot;20300&quot; value=&quot;Slide 2 - &amp;quot;Session Agenda&amp;quot;&quot;/&gt;&lt;property id=&quot;20307&quot; value=&quot;329&quot;/&gt;&lt;/object&gt;&lt;object type=&quot;3&quot; unique_id=&quot;10176&quot;&gt;&lt;property id=&quot;20148&quot; value=&quot;5&quot;/&gt;&lt;property id=&quot;20300&quot; value=&quot;Slide 3 - &amp;quot;Practical differences &amp;quot;&quot;/&gt;&lt;property id=&quot;20307&quot; value=&quot;330&quot;/&gt;&lt;/object&gt;&lt;object type=&quot;3&quot; unique_id=&quot;10177&quot;&gt;&lt;property id=&quot;20148&quot; value=&quot;5&quot;/&gt;&lt;property id=&quot;20300&quot; value=&quot;Slide 4 - &amp;quot;Practical differences (cont.)&amp;quot;&quot;/&gt;&lt;property id=&quot;20307&quot; value=&quot;331&quot;/&gt;&lt;/object&gt;&lt;object type=&quot;3&quot; unique_id=&quot;10178&quot;&gt;&lt;property id=&quot;20148&quot; value=&quot;5&quot;/&gt;&lt;property id=&quot;20300&quot; value=&quot;Slide 5 - &amp;quot;Practical differences (cont.)&amp;quot;&quot;/&gt;&lt;property id=&quot;20307&quot; value=&quot;332&quot;/&gt;&lt;/object&gt;&lt;object type=&quot;3&quot; unique_id=&quot;10179&quot;&gt;&lt;property id=&quot;20148&quot; value=&quot;5&quot;/&gt;&lt;property id=&quot;20300&quot; value=&quot;Slide 6 - &amp;quot;Practical differences (cont.)&amp;quot;&quot;/&gt;&lt;property id=&quot;20307&quot; value=&quot;333&quot;/&gt;&lt;/object&gt;&lt;/object&gt;&lt;object type=&quot;8&quot; unique_id=&quot;10044&quot;&gt;&lt;/object&gt;&lt;/object&gt;&lt;/database&gt;"/>
  <p:tag name="SECTOMILLISECCONVERTED" val="1"/>
</p:tagLst>
</file>

<file path=ppt/theme/theme1.xml><?xml version="1.0" encoding="utf-8"?>
<a:theme xmlns:a="http://schemas.openxmlformats.org/drawingml/2006/main" name="Compass">
  <a:themeElements>
    <a:clrScheme name="Compass 1">
      <a:dk1>
        <a:srgbClr val="00007A"/>
      </a:dk1>
      <a:lt1>
        <a:srgbClr val="FFFFFF"/>
      </a:lt1>
      <a:dk2>
        <a:srgbClr val="000066"/>
      </a:dk2>
      <a:lt2>
        <a:srgbClr val="CCECFF"/>
      </a:lt2>
      <a:accent1>
        <a:srgbClr val="6F64C2"/>
      </a:accent1>
      <a:accent2>
        <a:srgbClr val="0089BA"/>
      </a:accent2>
      <a:accent3>
        <a:srgbClr val="AAAAB8"/>
      </a:accent3>
      <a:accent4>
        <a:srgbClr val="DADADA"/>
      </a:accent4>
      <a:accent5>
        <a:srgbClr val="BBB8DD"/>
      </a:accent5>
      <a:accent6>
        <a:srgbClr val="007CA8"/>
      </a:accent6>
      <a:hlink>
        <a:srgbClr val="66CCFF"/>
      </a:hlink>
      <a:folHlink>
        <a:srgbClr val="00CC99"/>
      </a:folHlink>
    </a:clrScheme>
    <a:fontScheme name="Compass">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charset="0"/>
          </a:defRPr>
        </a:defPPr>
      </a:lstStyle>
    </a:lnDef>
  </a:objectDefaults>
  <a:extraClrSchemeLst>
    <a:extraClrScheme>
      <a:clrScheme name="Compass 1">
        <a:dk1>
          <a:srgbClr val="00007A"/>
        </a:dk1>
        <a:lt1>
          <a:srgbClr val="FFFFFF"/>
        </a:lt1>
        <a:dk2>
          <a:srgbClr val="000066"/>
        </a:dk2>
        <a:lt2>
          <a:srgbClr val="CCECFF"/>
        </a:lt2>
        <a:accent1>
          <a:srgbClr val="6F64C2"/>
        </a:accent1>
        <a:accent2>
          <a:srgbClr val="0089BA"/>
        </a:accent2>
        <a:accent3>
          <a:srgbClr val="AAAAB8"/>
        </a:accent3>
        <a:accent4>
          <a:srgbClr val="DADADA"/>
        </a:accent4>
        <a:accent5>
          <a:srgbClr val="BBB8DD"/>
        </a:accent5>
        <a:accent6>
          <a:srgbClr val="007CA8"/>
        </a:accent6>
        <a:hlink>
          <a:srgbClr val="66CCFF"/>
        </a:hlink>
        <a:folHlink>
          <a:srgbClr val="00CC99"/>
        </a:folHlink>
      </a:clrScheme>
      <a:clrMap bg1="dk2" tx1="lt1" bg2="dk1" tx2="lt2" accent1="accent1" accent2="accent2" accent3="accent3" accent4="accent4" accent5="accent5" accent6="accent6" hlink="hlink" folHlink="folHlink"/>
    </a:extraClrScheme>
    <a:extraClrScheme>
      <a:clrScheme name="Compass 2">
        <a:dk1>
          <a:srgbClr val="5B5D6B"/>
        </a:dk1>
        <a:lt1>
          <a:srgbClr val="FFFFFF"/>
        </a:lt1>
        <a:dk2>
          <a:srgbClr val="5A5C6C"/>
        </a:dk2>
        <a:lt2>
          <a:srgbClr val="FFFFCC"/>
        </a:lt2>
        <a:accent1>
          <a:srgbClr val="9966FF"/>
        </a:accent1>
        <a:accent2>
          <a:srgbClr val="9383B3"/>
        </a:accent2>
        <a:accent3>
          <a:srgbClr val="B5B5BA"/>
        </a:accent3>
        <a:accent4>
          <a:srgbClr val="DADADA"/>
        </a:accent4>
        <a:accent5>
          <a:srgbClr val="CAB8FF"/>
        </a:accent5>
        <a:accent6>
          <a:srgbClr val="8576A2"/>
        </a:accent6>
        <a:hlink>
          <a:srgbClr val="A3C145"/>
        </a:hlink>
        <a:folHlink>
          <a:srgbClr val="6FA9B7"/>
        </a:folHlink>
      </a:clrScheme>
      <a:clrMap bg1="dk2" tx1="lt1" bg2="dk1" tx2="lt2" accent1="accent1" accent2="accent2" accent3="accent3" accent4="accent4" accent5="accent5" accent6="accent6" hlink="hlink" folHlink="folHlink"/>
    </a:extraClrScheme>
    <a:extraClrScheme>
      <a:clrScheme name="Compass 3">
        <a:dk1>
          <a:srgbClr val="860000"/>
        </a:dk1>
        <a:lt1>
          <a:srgbClr val="FFFFFF"/>
        </a:lt1>
        <a:dk2>
          <a:srgbClr val="800000"/>
        </a:dk2>
        <a:lt2>
          <a:srgbClr val="FFFFCC"/>
        </a:lt2>
        <a:accent1>
          <a:srgbClr val="FF6600"/>
        </a:accent1>
        <a:accent2>
          <a:srgbClr val="FF9933"/>
        </a:accent2>
        <a:accent3>
          <a:srgbClr val="C0AAAA"/>
        </a:accent3>
        <a:accent4>
          <a:srgbClr val="DADADA"/>
        </a:accent4>
        <a:accent5>
          <a:srgbClr val="FFB8AA"/>
        </a:accent5>
        <a:accent6>
          <a:srgbClr val="E78A2D"/>
        </a:accent6>
        <a:hlink>
          <a:srgbClr val="FFCC00"/>
        </a:hlink>
        <a:folHlink>
          <a:srgbClr val="CC9900"/>
        </a:folHlink>
      </a:clrScheme>
      <a:clrMap bg1="dk2" tx1="lt1" bg2="dk1" tx2="lt2" accent1="accent1" accent2="accent2" accent3="accent3" accent4="accent4" accent5="accent5" accent6="accent6" hlink="hlink" folHlink="folHlink"/>
    </a:extraClrScheme>
    <a:extraClrScheme>
      <a:clrScheme name="Compass 4">
        <a:dk1>
          <a:srgbClr val="676A5C"/>
        </a:dk1>
        <a:lt1>
          <a:srgbClr val="FFFFFF"/>
        </a:lt1>
        <a:dk2>
          <a:srgbClr val="686B5D"/>
        </a:dk2>
        <a:lt2>
          <a:srgbClr val="FFFFCC"/>
        </a:lt2>
        <a:accent1>
          <a:srgbClr val="CC6600"/>
        </a:accent1>
        <a:accent2>
          <a:srgbClr val="809EA8"/>
        </a:accent2>
        <a:accent3>
          <a:srgbClr val="B9BAB6"/>
        </a:accent3>
        <a:accent4>
          <a:srgbClr val="DADADA"/>
        </a:accent4>
        <a:accent5>
          <a:srgbClr val="E2B8AA"/>
        </a:accent5>
        <a:accent6>
          <a:srgbClr val="738F98"/>
        </a:accent6>
        <a:hlink>
          <a:srgbClr val="DDBF4F"/>
        </a:hlink>
        <a:folHlink>
          <a:srgbClr val="B7B6A3"/>
        </a:folHlink>
      </a:clrScheme>
      <a:clrMap bg1="dk2" tx1="lt1" bg2="dk1" tx2="lt2" accent1="accent1" accent2="accent2" accent3="accent3" accent4="accent4" accent5="accent5" accent6="accent6" hlink="hlink" folHlink="folHlink"/>
    </a:extraClrScheme>
    <a:extraClrScheme>
      <a:clrScheme name="Compass 5">
        <a:dk1>
          <a:srgbClr val="AC835E"/>
        </a:dk1>
        <a:lt1>
          <a:srgbClr val="FFFFFF"/>
        </a:lt1>
        <a:dk2>
          <a:srgbClr val="AE8764"/>
        </a:dk2>
        <a:lt2>
          <a:srgbClr val="FFFFCC"/>
        </a:lt2>
        <a:accent1>
          <a:srgbClr val="CC6600"/>
        </a:accent1>
        <a:accent2>
          <a:srgbClr val="FF5050"/>
        </a:accent2>
        <a:accent3>
          <a:srgbClr val="D3C3B8"/>
        </a:accent3>
        <a:accent4>
          <a:srgbClr val="DADADA"/>
        </a:accent4>
        <a:accent5>
          <a:srgbClr val="E2B8AA"/>
        </a:accent5>
        <a:accent6>
          <a:srgbClr val="E74848"/>
        </a:accent6>
        <a:hlink>
          <a:srgbClr val="FFCC99"/>
        </a:hlink>
        <a:folHlink>
          <a:srgbClr val="FF9966"/>
        </a:folHlink>
      </a:clrScheme>
      <a:clrMap bg1="dk2" tx1="lt1" bg2="dk1" tx2="lt2" accent1="accent1" accent2="accent2" accent3="accent3" accent4="accent4" accent5="accent5" accent6="accent6" hlink="hlink" folHlink="folHlink"/>
    </a:extraClrScheme>
    <a:extraClrScheme>
      <a:clrScheme name="Compass 6">
        <a:dk1>
          <a:srgbClr val="526133"/>
        </a:dk1>
        <a:lt1>
          <a:srgbClr val="FFFFFF"/>
        </a:lt1>
        <a:dk2>
          <a:srgbClr val="4E5D31"/>
        </a:dk2>
        <a:lt2>
          <a:srgbClr val="FFFFCC"/>
        </a:lt2>
        <a:accent1>
          <a:srgbClr val="99CC00"/>
        </a:accent1>
        <a:accent2>
          <a:srgbClr val="7A9505"/>
        </a:accent2>
        <a:accent3>
          <a:srgbClr val="B2B6AD"/>
        </a:accent3>
        <a:accent4>
          <a:srgbClr val="DADADA"/>
        </a:accent4>
        <a:accent5>
          <a:srgbClr val="CAE2AA"/>
        </a:accent5>
        <a:accent6>
          <a:srgbClr val="6E8704"/>
        </a:accent6>
        <a:hlink>
          <a:srgbClr val="FFCC00"/>
        </a:hlink>
        <a:folHlink>
          <a:srgbClr val="CCCC00"/>
        </a:folHlink>
      </a:clrScheme>
      <a:clrMap bg1="dk2" tx1="lt1" bg2="dk1" tx2="lt2" accent1="accent1" accent2="accent2" accent3="accent3" accent4="accent4" accent5="accent5" accent6="accent6" hlink="hlink" folHlink="folHlink"/>
    </a:extraClrScheme>
    <a:extraClrScheme>
      <a:clrScheme name="Compass 7">
        <a:dk1>
          <a:srgbClr val="000000"/>
        </a:dk1>
        <a:lt1>
          <a:srgbClr val="DDDCC5"/>
        </a:lt1>
        <a:dk2>
          <a:srgbClr val="95934B"/>
        </a:dk2>
        <a:lt2>
          <a:srgbClr val="DBDAC3"/>
        </a:lt2>
        <a:accent1>
          <a:srgbClr val="EAEBE1"/>
        </a:accent1>
        <a:accent2>
          <a:srgbClr val="9DB0B7"/>
        </a:accent2>
        <a:accent3>
          <a:srgbClr val="EBEBDF"/>
        </a:accent3>
        <a:accent4>
          <a:srgbClr val="000000"/>
        </a:accent4>
        <a:accent5>
          <a:srgbClr val="F3F3EE"/>
        </a:accent5>
        <a:accent6>
          <a:srgbClr val="8E9FA6"/>
        </a:accent6>
        <a:hlink>
          <a:srgbClr val="009900"/>
        </a:hlink>
        <a:folHlink>
          <a:srgbClr val="808000"/>
        </a:folHlink>
      </a:clrScheme>
      <a:clrMap bg1="lt1" tx1="dk1" bg2="lt2" tx2="dk2" accent1="accent1" accent2="accent2" accent3="accent3" accent4="accent4" accent5="accent5" accent6="accent6" hlink="hlink" folHlink="folHlink"/>
    </a:extraClrScheme>
    <a:extraClrScheme>
      <a:clrScheme name="Compass 8">
        <a:dk1>
          <a:srgbClr val="007E7B"/>
        </a:dk1>
        <a:lt1>
          <a:srgbClr val="FFFFFF"/>
        </a:lt1>
        <a:dk2>
          <a:srgbClr val="008080"/>
        </a:dk2>
        <a:lt2>
          <a:srgbClr val="FFFF99"/>
        </a:lt2>
        <a:accent1>
          <a:srgbClr val="33CCCC"/>
        </a:accent1>
        <a:accent2>
          <a:srgbClr val="00CC66"/>
        </a:accent2>
        <a:accent3>
          <a:srgbClr val="AAC0C0"/>
        </a:accent3>
        <a:accent4>
          <a:srgbClr val="DADADA"/>
        </a:accent4>
        <a:accent5>
          <a:srgbClr val="ADE2E2"/>
        </a:accent5>
        <a:accent6>
          <a:srgbClr val="00B95C"/>
        </a:accent6>
        <a:hlink>
          <a:srgbClr val="CCFFCC"/>
        </a:hlink>
        <a:folHlink>
          <a:srgbClr val="FFFFCC"/>
        </a:folHlink>
      </a:clrScheme>
      <a:clrMap bg1="dk2" tx1="lt1" bg2="dk1" tx2="lt2" accent1="accent1" accent2="accent2" accent3="accent3" accent4="accent4" accent5="accent5" accent6="accent6" hlink="hlink" folHlink="folHlink"/>
    </a:extraClrScheme>
    <a:extraClrScheme>
      <a:clrScheme name="Compass 9">
        <a:dk1>
          <a:srgbClr val="000000"/>
        </a:dk1>
        <a:lt1>
          <a:srgbClr val="FFFFFF"/>
        </a:lt1>
        <a:dk2>
          <a:srgbClr val="000000"/>
        </a:dk2>
        <a:lt2>
          <a:srgbClr val="FEFEFE"/>
        </a:lt2>
        <a:accent1>
          <a:srgbClr val="E1E1FF"/>
        </a:accent1>
        <a:accent2>
          <a:srgbClr val="D9FFF8"/>
        </a:accent2>
        <a:accent3>
          <a:srgbClr val="FFFFFF"/>
        </a:accent3>
        <a:accent4>
          <a:srgbClr val="000000"/>
        </a:accent4>
        <a:accent5>
          <a:srgbClr val="EEEEFF"/>
        </a:accent5>
        <a:accent6>
          <a:srgbClr val="C4E7E1"/>
        </a:accent6>
        <a:hlink>
          <a:srgbClr val="9966FF"/>
        </a:hlink>
        <a:folHlink>
          <a:srgbClr val="666699"/>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3069</TotalTime>
  <Words>5429</Words>
  <Application>Microsoft Office PowerPoint</Application>
  <PresentationFormat>On-screen Show (4:3)</PresentationFormat>
  <Paragraphs>487</Paragraphs>
  <Slides>25</Slides>
  <Notes>20</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25</vt:i4>
      </vt:variant>
    </vt:vector>
  </HeadingPairs>
  <TitlesOfParts>
    <vt:vector size="32" baseType="lpstr">
      <vt:lpstr>Arial</vt:lpstr>
      <vt:lpstr>Calibri</vt:lpstr>
      <vt:lpstr>Tahoma</vt:lpstr>
      <vt:lpstr>Times New Roman</vt:lpstr>
      <vt:lpstr>Wingdings</vt:lpstr>
      <vt:lpstr>Compass</vt:lpstr>
      <vt:lpstr>Chart</vt:lpstr>
      <vt:lpstr>   Transition to College for Students with Disabilities:</vt:lpstr>
      <vt:lpstr>Session Agenda</vt:lpstr>
      <vt:lpstr>Practical differences </vt:lpstr>
      <vt:lpstr>Practical differences (cont.)</vt:lpstr>
      <vt:lpstr>Practical differences (cont.)</vt:lpstr>
      <vt:lpstr>Practical differences (cont.)</vt:lpstr>
      <vt:lpstr>PowerPoint Presentation</vt:lpstr>
      <vt:lpstr>PowerPoint Presentation</vt:lpstr>
      <vt:lpstr>PowerPoint Presentation</vt:lpstr>
      <vt:lpstr>PowerPoint Presentation</vt:lpstr>
      <vt:lpstr>Types of Higher Education Institutions</vt:lpstr>
      <vt:lpstr>What is the Right Fit For You?</vt:lpstr>
      <vt:lpstr>College Admissions</vt:lpstr>
      <vt:lpstr>College Admissions Cont…</vt:lpstr>
      <vt:lpstr>College Application Preparation </vt:lpstr>
      <vt:lpstr>How to Access Disability-Related Services at the College Level</vt:lpstr>
      <vt:lpstr>Examples of Academic Supports</vt:lpstr>
      <vt:lpstr>College ~ Non-Academic Supports</vt:lpstr>
      <vt:lpstr>Financial Planning</vt:lpstr>
      <vt:lpstr>Financial Planning</vt:lpstr>
      <vt:lpstr>Finances ~ Disability Related Expenses</vt:lpstr>
      <vt:lpstr> Financial Resources</vt:lpstr>
      <vt:lpstr>Top Ten Ways to Prepare for the College Transition</vt:lpstr>
      <vt:lpstr>Top Ten Ways (cont.)</vt:lpstr>
      <vt:lpstr>Wrap-Up</vt:lpstr>
    </vt:vector>
  </TitlesOfParts>
  <Company>UIUC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Transition to College for High School Students with Disabilities:</dc:title>
  <dc:creator>kwold2</dc:creator>
  <cp:lastModifiedBy>Lewis, Carl George</cp:lastModifiedBy>
  <cp:revision>131</cp:revision>
  <cp:lastPrinted>2012-11-01T19:45:10Z</cp:lastPrinted>
  <dcterms:created xsi:type="dcterms:W3CDTF">2010-01-13T17:22:48Z</dcterms:created>
  <dcterms:modified xsi:type="dcterms:W3CDTF">2018-07-31T06:27:05Z</dcterms:modified>
</cp:coreProperties>
</file>