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3" r:id="rId3"/>
    <p:sldId id="282" r:id="rId4"/>
    <p:sldId id="262" r:id="rId5"/>
    <p:sldId id="284" r:id="rId6"/>
    <p:sldId id="277" r:id="rId7"/>
    <p:sldId id="263" r:id="rId8"/>
    <p:sldId id="265" r:id="rId9"/>
    <p:sldId id="270" r:id="rId10"/>
    <p:sldId id="272" r:id="rId11"/>
    <p:sldId id="268" r:id="rId12"/>
    <p:sldId id="269" r:id="rId13"/>
    <p:sldId id="267" r:id="rId14"/>
    <p:sldId id="266" r:id="rId15"/>
    <p:sldId id="271" r:id="rId16"/>
    <p:sldId id="274" r:id="rId17"/>
    <p:sldId id="275" r:id="rId18"/>
    <p:sldId id="279" r:id="rId19"/>
    <p:sldId id="280" r:id="rId20"/>
    <p:sldId id="276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6">
          <p15:clr>
            <a:srgbClr val="A4A3A4"/>
          </p15:clr>
        </p15:guide>
        <p15:guide id="2" pos="4797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F1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46" autoAdjust="0"/>
    <p:restoredTop sz="93571"/>
  </p:normalViewPr>
  <p:slideViewPr>
    <p:cSldViewPr snapToGrid="0" snapToObjects="1" showGuides="1">
      <p:cViewPr>
        <p:scale>
          <a:sx n="101" d="100"/>
          <a:sy n="101" d="100"/>
        </p:scale>
        <p:origin x="-252" y="-72"/>
      </p:cViewPr>
      <p:guideLst>
        <p:guide orient="horz" pos="1626"/>
        <p:guide orient="horz" pos="1620"/>
        <p:guide pos="479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>
                <a:effectLst/>
              </a:rPr>
              <a:t>2014 Illinois State Report Card - Teacher Information </a:t>
            </a:r>
            <a:r>
              <a:rPr lang="en-US" sz="1400" b="1" i="0" baseline="0" dirty="0" smtClean="0">
                <a:effectLst/>
              </a:rPr>
              <a:t>*</a:t>
            </a:r>
            <a:endParaRPr lang="en-US" sz="1400" b="1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4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6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shade val="9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1">
                  <a:tint val="9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tint val="6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1">
                  <a:tint val="4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5188716012916384"/>
                  <c:y val="1.26287460586615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'Educational Stats'!$C$19:$C$26</c:f>
              <c:strCache>
                <c:ptCount val="8"/>
                <c:pt idx="0">
                  <c:v>American Indian</c:v>
                </c:pt>
                <c:pt idx="1">
                  <c:v>Asian</c:v>
                </c:pt>
                <c:pt idx="2">
                  <c:v>Black</c:v>
                </c:pt>
                <c:pt idx="3">
                  <c:v>Latino</c:v>
                </c:pt>
                <c:pt idx="4">
                  <c:v>Native Hawaiian/Pacific Islander</c:v>
                </c:pt>
                <c:pt idx="5">
                  <c:v>Two or More Races</c:v>
                </c:pt>
                <c:pt idx="6">
                  <c:v>Unknown</c:v>
                </c:pt>
                <c:pt idx="7">
                  <c:v>White</c:v>
                </c:pt>
              </c:strCache>
            </c:strRef>
          </c:cat>
          <c:val>
            <c:numRef>
              <c:f>'Educational Stats'!$D$19:$D$26</c:f>
              <c:numCache>
                <c:formatCode>General</c:formatCode>
                <c:ptCount val="8"/>
                <c:pt idx="0">
                  <c:v>0.2</c:v>
                </c:pt>
                <c:pt idx="1">
                  <c:v>1.4</c:v>
                </c:pt>
                <c:pt idx="2">
                  <c:v>6.5</c:v>
                </c:pt>
                <c:pt idx="3">
                  <c:v>5.5</c:v>
                </c:pt>
                <c:pt idx="4">
                  <c:v>0.1</c:v>
                </c:pt>
                <c:pt idx="5">
                  <c:v>0.7</c:v>
                </c:pt>
                <c:pt idx="6">
                  <c:v>4.0999999999999996</c:v>
                </c:pt>
                <c:pt idx="7">
                  <c:v>81.599999999999994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pivotSource>
    <c:name>[Copy of 2016 Scholars - eligible complete-updated - 16.3.4.xlsx]Sheet4!PivotTable3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2016</a:t>
            </a:r>
            <a:r>
              <a:rPr lang="en-US" b="1" baseline="0" dirty="0"/>
              <a:t> </a:t>
            </a:r>
            <a:r>
              <a:rPr lang="en-US" b="1" baseline="0" dirty="0" smtClean="0"/>
              <a:t>– Golden Apple Eligible Qualified Applicants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circle"/>
          <c:size val="5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>
              <a:shade val="50000"/>
            </a:schemeClr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21804896553233175"/>
              <c:y val="-2.736225074887542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>
              <a:shade val="50000"/>
            </a:schemeClr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21804896553233175"/>
              <c:y val="-2.736225074887542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>
              <a:shade val="7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>
              <a:shade val="9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>
              <a:tint val="7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>
              <a:shade val="50000"/>
            </a:schemeClr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21804896553233175"/>
              <c:y val="-2.736225074887542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>
              <a:shade val="7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>
              <a:shade val="9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>
              <a:tint val="7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Sheet4!$B$3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2640374117542833"/>
                  <c:y val="4.599867315130032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Sheet4!$A$4:$A$9</c:f>
              <c:strCache>
                <c:ptCount val="6"/>
                <c:pt idx="0">
                  <c:v>American Indian or Alaskan Native</c:v>
                </c:pt>
                <c:pt idx="1">
                  <c:v>Asian</c:v>
                </c:pt>
                <c:pt idx="2">
                  <c:v>Black or African American</c:v>
                </c:pt>
                <c:pt idx="3">
                  <c:v>Latino</c:v>
                </c:pt>
                <c:pt idx="4">
                  <c:v>Two or more races</c:v>
                </c:pt>
                <c:pt idx="5">
                  <c:v>White</c:v>
                </c:pt>
              </c:strCache>
            </c:strRef>
          </c:cat>
          <c:val>
            <c:numRef>
              <c:f>Sheet4!$B$4:$B$9</c:f>
              <c:numCache>
                <c:formatCode>General</c:formatCode>
                <c:ptCount val="6"/>
                <c:pt idx="0">
                  <c:v>1</c:v>
                </c:pt>
                <c:pt idx="1">
                  <c:v>23</c:v>
                </c:pt>
                <c:pt idx="2">
                  <c:v>33</c:v>
                </c:pt>
                <c:pt idx="3">
                  <c:v>123</c:v>
                </c:pt>
                <c:pt idx="4">
                  <c:v>7</c:v>
                </c:pt>
                <c:pt idx="5">
                  <c:v>272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A5927A-5020-7C4F-9499-53DDFE3F5601}" type="doc">
      <dgm:prSet loTypeId="urn:microsoft.com/office/officeart/2005/8/layout/process4" loCatId="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6693FBC-CD79-9247-8F5B-70710B85081E}">
      <dgm:prSet phldrT="[Text]"/>
      <dgm:spPr/>
      <dgm:t>
        <a:bodyPr/>
        <a:lstStyle/>
        <a:p>
          <a:r>
            <a:rPr lang="en-US" smtClean="0">
              <a:solidFill>
                <a:srgbClr val="000000"/>
              </a:solidFill>
            </a:rPr>
            <a:t>General App: </a:t>
          </a:r>
        </a:p>
        <a:p>
          <a:r>
            <a:rPr lang="en-US" smtClean="0">
              <a:solidFill>
                <a:srgbClr val="000000"/>
              </a:solidFill>
            </a:rPr>
            <a:t>ISAC Eligibility Requirements </a:t>
          </a:r>
          <a:endParaRPr lang="en-US" dirty="0">
            <a:solidFill>
              <a:srgbClr val="000000"/>
            </a:solidFill>
          </a:endParaRPr>
        </a:p>
      </dgm:t>
    </dgm:pt>
    <dgm:pt modelId="{1156F9C0-5340-5F48-BB92-A13420488A27}" type="parTrans" cxnId="{1E3D4F5F-D5E1-534A-B654-750441C0D1E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546B06D-3B45-F24B-9855-374E70B99978}" type="sibTrans" cxnId="{1E3D4F5F-D5E1-534A-B654-750441C0D1E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3C11B53-CB50-2041-8715-2E92C3D1445C}">
      <dgm:prSet phldrT="[Text]"/>
      <dgm:spPr/>
      <dgm:t>
        <a:bodyPr/>
        <a:lstStyle/>
        <a:p>
          <a:r>
            <a:rPr lang="en-US" smtClean="0">
              <a:solidFill>
                <a:srgbClr val="000000"/>
              </a:solidFill>
            </a:rPr>
            <a:t>Online Application: </a:t>
          </a:r>
        </a:p>
        <a:p>
          <a:r>
            <a:rPr lang="en-US" smtClean="0">
              <a:solidFill>
                <a:srgbClr val="000000"/>
              </a:solidFill>
            </a:rPr>
            <a:t>Passion &amp; commitment to education; understanding of schools-of-need; grit &amp; persistence through college and challenges</a:t>
          </a:r>
          <a:endParaRPr lang="en-US" dirty="0">
            <a:solidFill>
              <a:srgbClr val="000000"/>
            </a:solidFill>
          </a:endParaRPr>
        </a:p>
      </dgm:t>
    </dgm:pt>
    <dgm:pt modelId="{2C61AD08-01DA-FC48-802B-9FF458AD9964}" type="parTrans" cxnId="{A6FEA51C-59DC-D541-A861-CDB8C0BFAAB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B02920C-B59D-084E-A9CB-5CAE0FDF344B}" type="sibTrans" cxnId="{A6FEA51C-59DC-D541-A861-CDB8C0BFAAB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DFC1006-F819-BD4C-95A2-C51E880BF6E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Interview:</a:t>
          </a:r>
        </a:p>
        <a:p>
          <a:r>
            <a:rPr lang="en-US" dirty="0" smtClean="0">
              <a:solidFill>
                <a:srgbClr val="000000"/>
              </a:solidFill>
            </a:rPr>
            <a:t>Elaborate on commitment to education and change in Illinois; understanding of Golden Apple’s mission; showcase characteristics and skills needed to thrive in challenging environments</a:t>
          </a:r>
          <a:endParaRPr lang="en-US" dirty="0">
            <a:solidFill>
              <a:srgbClr val="000000"/>
            </a:solidFill>
          </a:endParaRPr>
        </a:p>
      </dgm:t>
    </dgm:pt>
    <dgm:pt modelId="{F93D7460-DE2C-6243-9205-7E37609C13A2}" type="parTrans" cxnId="{C5BEAF91-636E-784D-AB1A-1D02B325B3E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F326960-01B5-1441-9FA5-B7D70DC1D495}" type="sibTrans" cxnId="{C5BEAF91-636E-784D-AB1A-1D02B325B3E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10B65F4-4A4C-2E4A-8DB5-6C30E431911E}">
      <dgm:prSet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Final Selection: by mid-May</a:t>
          </a:r>
        </a:p>
        <a:p>
          <a:r>
            <a:rPr lang="en-US" dirty="0" smtClean="0">
              <a:solidFill>
                <a:srgbClr val="000000"/>
              </a:solidFill>
            </a:rPr>
            <a:t>Class of 2018 Induction: mid-June</a:t>
          </a:r>
        </a:p>
        <a:p>
          <a:r>
            <a:rPr lang="en-US" dirty="0" smtClean="0">
              <a:solidFill>
                <a:srgbClr val="000000"/>
              </a:solidFill>
            </a:rPr>
            <a:t>Summer Institute (if required): mid-June to mid-July</a:t>
          </a:r>
          <a:endParaRPr lang="en-US" dirty="0">
            <a:solidFill>
              <a:srgbClr val="000000"/>
            </a:solidFill>
          </a:endParaRPr>
        </a:p>
      </dgm:t>
    </dgm:pt>
    <dgm:pt modelId="{089F353A-8EEA-9B4B-84C5-854DDC53246B}" type="parTrans" cxnId="{606A0CF1-C1C3-2949-9F16-A7F33092AE9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A4791CA-36A9-B04F-9C15-D954B9983E20}" type="sibTrans" cxnId="{606A0CF1-C1C3-2949-9F16-A7F33092AE9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E233A78-2709-EA44-B0A8-E81D387915BF}" type="pres">
      <dgm:prSet presAssocID="{4CA5927A-5020-7C4F-9499-53DDFE3F56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0A5606-72B8-0342-A69A-3DC66E188229}" type="pres">
      <dgm:prSet presAssocID="{810B65F4-4A4C-2E4A-8DB5-6C30E431911E}" presName="boxAndChildren" presStyleCnt="0"/>
      <dgm:spPr/>
    </dgm:pt>
    <dgm:pt modelId="{F1CC5A9B-F89E-184D-B586-4E7A170BBBCF}" type="pres">
      <dgm:prSet presAssocID="{810B65F4-4A4C-2E4A-8DB5-6C30E431911E}" presName="parentTextBox" presStyleLbl="node1" presStyleIdx="0" presStyleCnt="4"/>
      <dgm:spPr/>
      <dgm:t>
        <a:bodyPr/>
        <a:lstStyle/>
        <a:p>
          <a:endParaRPr lang="en-US"/>
        </a:p>
      </dgm:t>
    </dgm:pt>
    <dgm:pt modelId="{AEB2CE24-0BD2-A940-BEE7-0F34C5E97E11}" type="pres">
      <dgm:prSet presAssocID="{7F326960-01B5-1441-9FA5-B7D70DC1D495}" presName="sp" presStyleCnt="0"/>
      <dgm:spPr/>
    </dgm:pt>
    <dgm:pt modelId="{BF58FE2A-84DA-984A-8DE1-095329A78ACE}" type="pres">
      <dgm:prSet presAssocID="{ADFC1006-F819-BD4C-95A2-C51E880BF6E7}" presName="arrowAndChildren" presStyleCnt="0"/>
      <dgm:spPr/>
    </dgm:pt>
    <dgm:pt modelId="{8970C936-1287-234D-A1BE-FC1C90543190}" type="pres">
      <dgm:prSet presAssocID="{ADFC1006-F819-BD4C-95A2-C51E880BF6E7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DC03124B-9C53-C44E-A055-6C4BA9F5BCC5}" type="pres">
      <dgm:prSet presAssocID="{AB02920C-B59D-084E-A9CB-5CAE0FDF344B}" presName="sp" presStyleCnt="0"/>
      <dgm:spPr/>
    </dgm:pt>
    <dgm:pt modelId="{88F0C24B-6FED-7545-B2B1-8B3F527754D1}" type="pres">
      <dgm:prSet presAssocID="{E3C11B53-CB50-2041-8715-2E92C3D1445C}" presName="arrowAndChildren" presStyleCnt="0"/>
      <dgm:spPr/>
    </dgm:pt>
    <dgm:pt modelId="{6E93CAE0-62F8-F04F-939A-E84628B380A6}" type="pres">
      <dgm:prSet presAssocID="{E3C11B53-CB50-2041-8715-2E92C3D1445C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1C4BFA8E-3609-2141-AEC0-EE5B296CB170}" type="pres">
      <dgm:prSet presAssocID="{6546B06D-3B45-F24B-9855-374E70B99978}" presName="sp" presStyleCnt="0"/>
      <dgm:spPr/>
    </dgm:pt>
    <dgm:pt modelId="{A2C51A19-EF9B-E543-B29E-C52DC4D4FDC4}" type="pres">
      <dgm:prSet presAssocID="{C6693FBC-CD79-9247-8F5B-70710B85081E}" presName="arrowAndChildren" presStyleCnt="0"/>
      <dgm:spPr/>
    </dgm:pt>
    <dgm:pt modelId="{D33D24E2-C67F-1646-B0F8-90E8C10144F5}" type="pres">
      <dgm:prSet presAssocID="{C6693FBC-CD79-9247-8F5B-70710B85081E}" presName="parentTextArrow" presStyleLbl="node1" presStyleIdx="3" presStyleCnt="4" custLinFactNeighborX="-2559" custLinFactNeighborY="9343"/>
      <dgm:spPr/>
      <dgm:t>
        <a:bodyPr/>
        <a:lstStyle/>
        <a:p>
          <a:endParaRPr lang="en-US"/>
        </a:p>
      </dgm:t>
    </dgm:pt>
  </dgm:ptLst>
  <dgm:cxnLst>
    <dgm:cxn modelId="{1725A37E-06AB-EF41-8A8E-4D3C01B79038}" type="presOf" srcId="{E3C11B53-CB50-2041-8715-2E92C3D1445C}" destId="{6E93CAE0-62F8-F04F-939A-E84628B380A6}" srcOrd="0" destOrd="0" presId="urn:microsoft.com/office/officeart/2005/8/layout/process4"/>
    <dgm:cxn modelId="{EEB2B364-6D99-E344-80FF-B16F79BCD8DC}" type="presOf" srcId="{4CA5927A-5020-7C4F-9499-53DDFE3F5601}" destId="{CE233A78-2709-EA44-B0A8-E81D387915BF}" srcOrd="0" destOrd="0" presId="urn:microsoft.com/office/officeart/2005/8/layout/process4"/>
    <dgm:cxn modelId="{BD9CB4BB-18A4-8C4B-8095-A61A4CAA895C}" type="presOf" srcId="{ADFC1006-F819-BD4C-95A2-C51E880BF6E7}" destId="{8970C936-1287-234D-A1BE-FC1C90543190}" srcOrd="0" destOrd="0" presId="urn:microsoft.com/office/officeart/2005/8/layout/process4"/>
    <dgm:cxn modelId="{3BD9A6B6-6E0B-DC43-95E6-9A4E83563A61}" type="presOf" srcId="{C6693FBC-CD79-9247-8F5B-70710B85081E}" destId="{D33D24E2-C67F-1646-B0F8-90E8C10144F5}" srcOrd="0" destOrd="0" presId="urn:microsoft.com/office/officeart/2005/8/layout/process4"/>
    <dgm:cxn modelId="{C5BEAF91-636E-784D-AB1A-1D02B325B3E6}" srcId="{4CA5927A-5020-7C4F-9499-53DDFE3F5601}" destId="{ADFC1006-F819-BD4C-95A2-C51E880BF6E7}" srcOrd="2" destOrd="0" parTransId="{F93D7460-DE2C-6243-9205-7E37609C13A2}" sibTransId="{7F326960-01B5-1441-9FA5-B7D70DC1D495}"/>
    <dgm:cxn modelId="{ABD7DCF0-160F-8E45-AFC0-6B1A93D048BB}" type="presOf" srcId="{810B65F4-4A4C-2E4A-8DB5-6C30E431911E}" destId="{F1CC5A9B-F89E-184D-B586-4E7A170BBBCF}" srcOrd="0" destOrd="0" presId="urn:microsoft.com/office/officeart/2005/8/layout/process4"/>
    <dgm:cxn modelId="{606A0CF1-C1C3-2949-9F16-A7F33092AE9C}" srcId="{4CA5927A-5020-7C4F-9499-53DDFE3F5601}" destId="{810B65F4-4A4C-2E4A-8DB5-6C30E431911E}" srcOrd="3" destOrd="0" parTransId="{089F353A-8EEA-9B4B-84C5-854DDC53246B}" sibTransId="{4A4791CA-36A9-B04F-9C15-D954B9983E20}"/>
    <dgm:cxn modelId="{1E3D4F5F-D5E1-534A-B654-750441C0D1EC}" srcId="{4CA5927A-5020-7C4F-9499-53DDFE3F5601}" destId="{C6693FBC-CD79-9247-8F5B-70710B85081E}" srcOrd="0" destOrd="0" parTransId="{1156F9C0-5340-5F48-BB92-A13420488A27}" sibTransId="{6546B06D-3B45-F24B-9855-374E70B99978}"/>
    <dgm:cxn modelId="{A6FEA51C-59DC-D541-A861-CDB8C0BFAAB1}" srcId="{4CA5927A-5020-7C4F-9499-53DDFE3F5601}" destId="{E3C11B53-CB50-2041-8715-2E92C3D1445C}" srcOrd="1" destOrd="0" parTransId="{2C61AD08-01DA-FC48-802B-9FF458AD9964}" sibTransId="{AB02920C-B59D-084E-A9CB-5CAE0FDF344B}"/>
    <dgm:cxn modelId="{DE36AB5B-5BC6-4849-9E0A-CEEAFD63ED5C}" type="presParOf" srcId="{CE233A78-2709-EA44-B0A8-E81D387915BF}" destId="{720A5606-72B8-0342-A69A-3DC66E188229}" srcOrd="0" destOrd="0" presId="urn:microsoft.com/office/officeart/2005/8/layout/process4"/>
    <dgm:cxn modelId="{E831CF2B-2F2F-9F44-9048-B836350D96AE}" type="presParOf" srcId="{720A5606-72B8-0342-A69A-3DC66E188229}" destId="{F1CC5A9B-F89E-184D-B586-4E7A170BBBCF}" srcOrd="0" destOrd="0" presId="urn:microsoft.com/office/officeart/2005/8/layout/process4"/>
    <dgm:cxn modelId="{06E1792E-3B2F-144E-AC67-DAF62055553B}" type="presParOf" srcId="{CE233A78-2709-EA44-B0A8-E81D387915BF}" destId="{AEB2CE24-0BD2-A940-BEE7-0F34C5E97E11}" srcOrd="1" destOrd="0" presId="urn:microsoft.com/office/officeart/2005/8/layout/process4"/>
    <dgm:cxn modelId="{0C8CAE99-B873-7943-A9CF-53FC92B71E8F}" type="presParOf" srcId="{CE233A78-2709-EA44-B0A8-E81D387915BF}" destId="{BF58FE2A-84DA-984A-8DE1-095329A78ACE}" srcOrd="2" destOrd="0" presId="urn:microsoft.com/office/officeart/2005/8/layout/process4"/>
    <dgm:cxn modelId="{63685110-0760-A548-B26D-53EAC3AE4B5A}" type="presParOf" srcId="{BF58FE2A-84DA-984A-8DE1-095329A78ACE}" destId="{8970C936-1287-234D-A1BE-FC1C90543190}" srcOrd="0" destOrd="0" presId="urn:microsoft.com/office/officeart/2005/8/layout/process4"/>
    <dgm:cxn modelId="{A5888990-B38A-8B49-8DFC-9DCD973054C2}" type="presParOf" srcId="{CE233A78-2709-EA44-B0A8-E81D387915BF}" destId="{DC03124B-9C53-C44E-A055-6C4BA9F5BCC5}" srcOrd="3" destOrd="0" presId="urn:microsoft.com/office/officeart/2005/8/layout/process4"/>
    <dgm:cxn modelId="{F0605B14-DFC6-6C42-8A23-0A406819D2EC}" type="presParOf" srcId="{CE233A78-2709-EA44-B0A8-E81D387915BF}" destId="{88F0C24B-6FED-7545-B2B1-8B3F527754D1}" srcOrd="4" destOrd="0" presId="urn:microsoft.com/office/officeart/2005/8/layout/process4"/>
    <dgm:cxn modelId="{9BD33CAC-425C-0446-AEBC-4CE3EFA5D22A}" type="presParOf" srcId="{88F0C24B-6FED-7545-B2B1-8B3F527754D1}" destId="{6E93CAE0-62F8-F04F-939A-E84628B380A6}" srcOrd="0" destOrd="0" presId="urn:microsoft.com/office/officeart/2005/8/layout/process4"/>
    <dgm:cxn modelId="{47111D6F-0B7B-EC45-BEC0-B2138F281305}" type="presParOf" srcId="{CE233A78-2709-EA44-B0A8-E81D387915BF}" destId="{1C4BFA8E-3609-2141-AEC0-EE5B296CB170}" srcOrd="5" destOrd="0" presId="urn:microsoft.com/office/officeart/2005/8/layout/process4"/>
    <dgm:cxn modelId="{40A55ADF-6E27-F046-ABE3-AF627DE1BD0F}" type="presParOf" srcId="{CE233A78-2709-EA44-B0A8-E81D387915BF}" destId="{A2C51A19-EF9B-E543-B29E-C52DC4D4FDC4}" srcOrd="6" destOrd="0" presId="urn:microsoft.com/office/officeart/2005/8/layout/process4"/>
    <dgm:cxn modelId="{D3FE3AB5-EC41-CC4F-ACB1-A3637DE09144}" type="presParOf" srcId="{A2C51A19-EF9B-E543-B29E-C52DC4D4FDC4}" destId="{D33D24E2-C67F-1646-B0F8-90E8C10144F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C12FA2-9266-F245-B3BF-6184DB6EB7B9}" type="doc">
      <dgm:prSet loTypeId="urn:microsoft.com/office/officeart/2005/8/layout/matrix1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E28FB5C-B2F6-864F-AB2D-DFEDE31E5427}">
      <dgm:prSet phldrT="[Text]"/>
      <dgm:spPr/>
      <dgm:t>
        <a:bodyPr/>
        <a:lstStyle/>
        <a:p>
          <a:r>
            <a:rPr lang="en-US" dirty="0" smtClean="0"/>
            <a:t>Teach In IL school-of-need</a:t>
          </a:r>
          <a:endParaRPr lang="en-US" dirty="0"/>
        </a:p>
      </dgm:t>
    </dgm:pt>
    <dgm:pt modelId="{950ED902-A10E-B944-B66B-935D17D6C627}" type="parTrans" cxnId="{EDDC8CA7-11A5-2B4E-9E47-793429EFE9D7}">
      <dgm:prSet/>
      <dgm:spPr/>
      <dgm:t>
        <a:bodyPr/>
        <a:lstStyle/>
        <a:p>
          <a:endParaRPr lang="en-US"/>
        </a:p>
      </dgm:t>
    </dgm:pt>
    <dgm:pt modelId="{4EB49537-F7AD-F041-A3FA-73BEF88DD87C}" type="sibTrans" cxnId="{EDDC8CA7-11A5-2B4E-9E47-793429EFE9D7}">
      <dgm:prSet/>
      <dgm:spPr/>
      <dgm:t>
        <a:bodyPr/>
        <a:lstStyle/>
        <a:p>
          <a:endParaRPr lang="en-US"/>
        </a:p>
      </dgm:t>
    </dgm:pt>
    <dgm:pt modelId="{C5D9F90A-C66E-7442-818B-E5E2E2D29101}">
      <dgm:prSet/>
      <dgm:spPr/>
      <dgm:t>
        <a:bodyPr/>
        <a:lstStyle/>
        <a:p>
          <a:r>
            <a:rPr lang="en-US" smtClean="0">
              <a:solidFill>
                <a:srgbClr val="000000"/>
              </a:solidFill>
            </a:rPr>
            <a:t>500+ hours  field experience prior to student teaching</a:t>
          </a:r>
          <a:endParaRPr lang="en-US" dirty="0">
            <a:solidFill>
              <a:srgbClr val="000000"/>
            </a:solidFill>
          </a:endParaRPr>
        </a:p>
      </dgm:t>
    </dgm:pt>
    <dgm:pt modelId="{3482BBB2-F838-0047-97D3-754486FFE22B}" type="parTrans" cxnId="{49789F4C-525F-E345-9349-53E708924CB9}">
      <dgm:prSet/>
      <dgm:spPr/>
      <dgm:t>
        <a:bodyPr/>
        <a:lstStyle/>
        <a:p>
          <a:endParaRPr lang="en-US"/>
        </a:p>
      </dgm:t>
    </dgm:pt>
    <dgm:pt modelId="{375EA69B-0D70-D44A-9850-C9BAB70EED11}" type="sibTrans" cxnId="{49789F4C-525F-E345-9349-53E708924CB9}">
      <dgm:prSet/>
      <dgm:spPr/>
      <dgm:t>
        <a:bodyPr/>
        <a:lstStyle/>
        <a:p>
          <a:endParaRPr lang="en-US"/>
        </a:p>
      </dgm:t>
    </dgm:pt>
    <dgm:pt modelId="{39FD2C72-DF57-CD46-A189-F11A8095AD68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Develop “toolkit” to teach culturally, racially, &amp; economically diverse students</a:t>
          </a:r>
        </a:p>
      </dgm:t>
    </dgm:pt>
    <dgm:pt modelId="{1D6CBDB8-D10C-0245-9B93-DF812A4A7882}" type="parTrans" cxnId="{1922D008-C1A4-B34D-899D-8E9C778285B7}">
      <dgm:prSet/>
      <dgm:spPr/>
      <dgm:t>
        <a:bodyPr/>
        <a:lstStyle/>
        <a:p>
          <a:endParaRPr lang="en-US"/>
        </a:p>
      </dgm:t>
    </dgm:pt>
    <dgm:pt modelId="{A6652566-170E-E64B-AD02-B26B7B8DC6EC}" type="sibTrans" cxnId="{1922D008-C1A4-B34D-899D-8E9C778285B7}">
      <dgm:prSet/>
      <dgm:spPr/>
      <dgm:t>
        <a:bodyPr/>
        <a:lstStyle/>
        <a:p>
          <a:endParaRPr lang="en-US"/>
        </a:p>
      </dgm:t>
    </dgm:pt>
    <dgm:pt modelId="{88911DCC-3FA0-A74B-89D5-DF1ED8D8DD7F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Become part of a professional learning community</a:t>
          </a:r>
        </a:p>
        <a:p>
          <a:endParaRPr lang="en-US" dirty="0" smtClean="0">
            <a:solidFill>
              <a:srgbClr val="000000"/>
            </a:solidFill>
          </a:endParaRPr>
        </a:p>
      </dgm:t>
    </dgm:pt>
    <dgm:pt modelId="{7622B66D-EAC7-E64B-A2FB-02B477568D22}" type="parTrans" cxnId="{45B5CB50-6709-4F41-92EF-F438191302C1}">
      <dgm:prSet/>
      <dgm:spPr/>
      <dgm:t>
        <a:bodyPr/>
        <a:lstStyle/>
        <a:p>
          <a:endParaRPr lang="en-US"/>
        </a:p>
      </dgm:t>
    </dgm:pt>
    <dgm:pt modelId="{60AA9B21-4775-4748-801F-4B7C59D2C20F}" type="sibTrans" cxnId="{45B5CB50-6709-4F41-92EF-F438191302C1}">
      <dgm:prSet/>
      <dgm:spPr/>
      <dgm:t>
        <a:bodyPr/>
        <a:lstStyle/>
        <a:p>
          <a:endParaRPr lang="en-US"/>
        </a:p>
      </dgm:t>
    </dgm:pt>
    <dgm:pt modelId="{709B93DA-0B14-5D4A-81C8-A99F67BC4FF6}" type="pres">
      <dgm:prSet presAssocID="{76C12FA2-9266-F245-B3BF-6184DB6EB7B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D49778-D580-A145-9CD6-AB75D7DE291E}" type="pres">
      <dgm:prSet presAssocID="{76C12FA2-9266-F245-B3BF-6184DB6EB7B9}" presName="matrix" presStyleCnt="0"/>
      <dgm:spPr/>
    </dgm:pt>
    <dgm:pt modelId="{5B00564C-E831-FE44-826B-2D15767D0F90}" type="pres">
      <dgm:prSet presAssocID="{76C12FA2-9266-F245-B3BF-6184DB6EB7B9}" presName="tile1" presStyleLbl="node1" presStyleIdx="0" presStyleCnt="4"/>
      <dgm:spPr/>
      <dgm:t>
        <a:bodyPr/>
        <a:lstStyle/>
        <a:p>
          <a:endParaRPr lang="en-US"/>
        </a:p>
      </dgm:t>
    </dgm:pt>
    <dgm:pt modelId="{60E6DCB2-C096-F14C-BEF5-11F7A03DA8D4}" type="pres">
      <dgm:prSet presAssocID="{76C12FA2-9266-F245-B3BF-6184DB6EB7B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A5B897-2E82-3D41-9BA4-E142D4716ECB}" type="pres">
      <dgm:prSet presAssocID="{76C12FA2-9266-F245-B3BF-6184DB6EB7B9}" presName="tile2" presStyleLbl="node1" presStyleIdx="1" presStyleCnt="4" custLinFactNeighborY="0"/>
      <dgm:spPr/>
      <dgm:t>
        <a:bodyPr/>
        <a:lstStyle/>
        <a:p>
          <a:endParaRPr lang="en-US"/>
        </a:p>
      </dgm:t>
    </dgm:pt>
    <dgm:pt modelId="{514F046D-38F9-FF4D-945E-91B5B8D9B745}" type="pres">
      <dgm:prSet presAssocID="{76C12FA2-9266-F245-B3BF-6184DB6EB7B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1715E-7095-F745-929A-E1B403201FA3}" type="pres">
      <dgm:prSet presAssocID="{76C12FA2-9266-F245-B3BF-6184DB6EB7B9}" presName="tile3" presStyleLbl="node1" presStyleIdx="2" presStyleCnt="4" custLinFactNeighborY="16994"/>
      <dgm:spPr/>
      <dgm:t>
        <a:bodyPr/>
        <a:lstStyle/>
        <a:p>
          <a:endParaRPr lang="en-US"/>
        </a:p>
      </dgm:t>
    </dgm:pt>
    <dgm:pt modelId="{76C407D7-4D4C-3640-8389-74B2E1EF6781}" type="pres">
      <dgm:prSet presAssocID="{76C12FA2-9266-F245-B3BF-6184DB6EB7B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28483-FB7D-874D-B1D5-CB71E64B525C}" type="pres">
      <dgm:prSet presAssocID="{76C12FA2-9266-F245-B3BF-6184DB6EB7B9}" presName="tile4" presStyleLbl="node1" presStyleIdx="3" presStyleCnt="4" custLinFactNeighborY="3539"/>
      <dgm:spPr/>
      <dgm:t>
        <a:bodyPr/>
        <a:lstStyle/>
        <a:p>
          <a:endParaRPr lang="en-US"/>
        </a:p>
      </dgm:t>
    </dgm:pt>
    <dgm:pt modelId="{08E6083C-6374-674D-99E3-D911D0FC33DF}" type="pres">
      <dgm:prSet presAssocID="{76C12FA2-9266-F245-B3BF-6184DB6EB7B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40E36-8201-914A-8242-24ED3694FDA6}" type="pres">
      <dgm:prSet presAssocID="{76C12FA2-9266-F245-B3BF-6184DB6EB7B9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49789F4C-525F-E345-9349-53E708924CB9}" srcId="{FE28FB5C-B2F6-864F-AB2D-DFEDE31E5427}" destId="{C5D9F90A-C66E-7442-818B-E5E2E2D29101}" srcOrd="0" destOrd="0" parTransId="{3482BBB2-F838-0047-97D3-754486FFE22B}" sibTransId="{375EA69B-0D70-D44A-9850-C9BAB70EED11}"/>
    <dgm:cxn modelId="{EF689C49-9864-3D40-AD68-7FF590D8190A}" type="presOf" srcId="{76C12FA2-9266-F245-B3BF-6184DB6EB7B9}" destId="{709B93DA-0B14-5D4A-81C8-A99F67BC4FF6}" srcOrd="0" destOrd="0" presId="urn:microsoft.com/office/officeart/2005/8/layout/matrix1"/>
    <dgm:cxn modelId="{45B5CB50-6709-4F41-92EF-F438191302C1}" srcId="{FE28FB5C-B2F6-864F-AB2D-DFEDE31E5427}" destId="{88911DCC-3FA0-A74B-89D5-DF1ED8D8DD7F}" srcOrd="2" destOrd="0" parTransId="{7622B66D-EAC7-E64B-A2FB-02B477568D22}" sibTransId="{60AA9B21-4775-4748-801F-4B7C59D2C20F}"/>
    <dgm:cxn modelId="{0805EDBA-64CE-EF43-AB31-F5125077A772}" type="presOf" srcId="{88911DCC-3FA0-A74B-89D5-DF1ED8D8DD7F}" destId="{8C21715E-7095-F745-929A-E1B403201FA3}" srcOrd="0" destOrd="0" presId="urn:microsoft.com/office/officeart/2005/8/layout/matrix1"/>
    <dgm:cxn modelId="{F424B9AF-BBCA-4A44-9B38-4E02AEE4A27A}" type="presOf" srcId="{FE28FB5C-B2F6-864F-AB2D-DFEDE31E5427}" destId="{87940E36-8201-914A-8242-24ED3694FDA6}" srcOrd="0" destOrd="0" presId="urn:microsoft.com/office/officeart/2005/8/layout/matrix1"/>
    <dgm:cxn modelId="{44128042-EE30-AE43-B23D-0F629CF671F1}" type="presOf" srcId="{C5D9F90A-C66E-7442-818B-E5E2E2D29101}" destId="{5B00564C-E831-FE44-826B-2D15767D0F90}" srcOrd="0" destOrd="0" presId="urn:microsoft.com/office/officeart/2005/8/layout/matrix1"/>
    <dgm:cxn modelId="{AE819DBE-0E96-A841-8FA8-88A05F3D476F}" type="presOf" srcId="{39FD2C72-DF57-CD46-A189-F11A8095AD68}" destId="{514F046D-38F9-FF4D-945E-91B5B8D9B745}" srcOrd="1" destOrd="0" presId="urn:microsoft.com/office/officeart/2005/8/layout/matrix1"/>
    <dgm:cxn modelId="{4AA42F0B-6790-4146-A40A-7EB5AB930B5A}" type="presOf" srcId="{88911DCC-3FA0-A74B-89D5-DF1ED8D8DD7F}" destId="{76C407D7-4D4C-3640-8389-74B2E1EF6781}" srcOrd="1" destOrd="0" presId="urn:microsoft.com/office/officeart/2005/8/layout/matrix1"/>
    <dgm:cxn modelId="{2C65AF48-F433-D941-B0AE-A40AA568E552}" type="presOf" srcId="{39FD2C72-DF57-CD46-A189-F11A8095AD68}" destId="{7AA5B897-2E82-3D41-9BA4-E142D4716ECB}" srcOrd="0" destOrd="0" presId="urn:microsoft.com/office/officeart/2005/8/layout/matrix1"/>
    <dgm:cxn modelId="{EDDC8CA7-11A5-2B4E-9E47-793429EFE9D7}" srcId="{76C12FA2-9266-F245-B3BF-6184DB6EB7B9}" destId="{FE28FB5C-B2F6-864F-AB2D-DFEDE31E5427}" srcOrd="0" destOrd="0" parTransId="{950ED902-A10E-B944-B66B-935D17D6C627}" sibTransId="{4EB49537-F7AD-F041-A3FA-73BEF88DD87C}"/>
    <dgm:cxn modelId="{8A07DD8C-AB8D-7B4A-8F40-D2237AAF74DB}" type="presOf" srcId="{C5D9F90A-C66E-7442-818B-E5E2E2D29101}" destId="{60E6DCB2-C096-F14C-BEF5-11F7A03DA8D4}" srcOrd="1" destOrd="0" presId="urn:microsoft.com/office/officeart/2005/8/layout/matrix1"/>
    <dgm:cxn modelId="{1922D008-C1A4-B34D-899D-8E9C778285B7}" srcId="{FE28FB5C-B2F6-864F-AB2D-DFEDE31E5427}" destId="{39FD2C72-DF57-CD46-A189-F11A8095AD68}" srcOrd="1" destOrd="0" parTransId="{1D6CBDB8-D10C-0245-9B93-DF812A4A7882}" sibTransId="{A6652566-170E-E64B-AD02-B26B7B8DC6EC}"/>
    <dgm:cxn modelId="{A5AA22CD-56A1-2A42-993F-AA82256FA738}" type="presParOf" srcId="{709B93DA-0B14-5D4A-81C8-A99F67BC4FF6}" destId="{63D49778-D580-A145-9CD6-AB75D7DE291E}" srcOrd="0" destOrd="0" presId="urn:microsoft.com/office/officeart/2005/8/layout/matrix1"/>
    <dgm:cxn modelId="{58F60A1C-DE48-104F-9E41-4B6522A06D3E}" type="presParOf" srcId="{63D49778-D580-A145-9CD6-AB75D7DE291E}" destId="{5B00564C-E831-FE44-826B-2D15767D0F90}" srcOrd="0" destOrd="0" presId="urn:microsoft.com/office/officeart/2005/8/layout/matrix1"/>
    <dgm:cxn modelId="{6A3B31FF-F642-2347-931F-0BA1BD91D9BC}" type="presParOf" srcId="{63D49778-D580-A145-9CD6-AB75D7DE291E}" destId="{60E6DCB2-C096-F14C-BEF5-11F7A03DA8D4}" srcOrd="1" destOrd="0" presId="urn:microsoft.com/office/officeart/2005/8/layout/matrix1"/>
    <dgm:cxn modelId="{72D9E0A2-8D93-F141-A21E-F1F4DAC63D97}" type="presParOf" srcId="{63D49778-D580-A145-9CD6-AB75D7DE291E}" destId="{7AA5B897-2E82-3D41-9BA4-E142D4716ECB}" srcOrd="2" destOrd="0" presId="urn:microsoft.com/office/officeart/2005/8/layout/matrix1"/>
    <dgm:cxn modelId="{79E6E07A-DAB4-EB41-833F-E6FA50F8DE66}" type="presParOf" srcId="{63D49778-D580-A145-9CD6-AB75D7DE291E}" destId="{514F046D-38F9-FF4D-945E-91B5B8D9B745}" srcOrd="3" destOrd="0" presId="urn:microsoft.com/office/officeart/2005/8/layout/matrix1"/>
    <dgm:cxn modelId="{58C28871-3CAB-7244-BC3E-A3B6EADF6C03}" type="presParOf" srcId="{63D49778-D580-A145-9CD6-AB75D7DE291E}" destId="{8C21715E-7095-F745-929A-E1B403201FA3}" srcOrd="4" destOrd="0" presId="urn:microsoft.com/office/officeart/2005/8/layout/matrix1"/>
    <dgm:cxn modelId="{9DFED406-A57B-C842-B36E-7493DE66BB74}" type="presParOf" srcId="{63D49778-D580-A145-9CD6-AB75D7DE291E}" destId="{76C407D7-4D4C-3640-8389-74B2E1EF6781}" srcOrd="5" destOrd="0" presId="urn:microsoft.com/office/officeart/2005/8/layout/matrix1"/>
    <dgm:cxn modelId="{0E9B6F86-BB14-2249-A655-4428CAE68EB5}" type="presParOf" srcId="{63D49778-D580-A145-9CD6-AB75D7DE291E}" destId="{DCF28483-FB7D-874D-B1D5-CB71E64B525C}" srcOrd="6" destOrd="0" presId="urn:microsoft.com/office/officeart/2005/8/layout/matrix1"/>
    <dgm:cxn modelId="{240B47EC-8B5B-9D44-9486-02B005539E8D}" type="presParOf" srcId="{63D49778-D580-A145-9CD6-AB75D7DE291E}" destId="{08E6083C-6374-674D-99E3-D911D0FC33DF}" srcOrd="7" destOrd="0" presId="urn:microsoft.com/office/officeart/2005/8/layout/matrix1"/>
    <dgm:cxn modelId="{D2B6E462-87C4-A049-8791-2AC5F0EAFEDD}" type="presParOf" srcId="{709B93DA-0B14-5D4A-81C8-A99F67BC4FF6}" destId="{87940E36-8201-914A-8242-24ED3694FDA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7C11F9-5BB1-EF49-8077-D029790BA3C8}" type="doc">
      <dgm:prSet loTypeId="urn:microsoft.com/office/officeart/2005/8/layout/vProcess5" loCatId="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9A21B34-9D19-3C47-B445-CD3E8E8CBBF1}">
      <dgm:prSet phldrT="[Text]"/>
      <dgm:spPr/>
      <dgm:t>
        <a:bodyPr/>
        <a:lstStyle/>
        <a:p>
          <a:r>
            <a:rPr lang="en-US" smtClean="0">
              <a:solidFill>
                <a:srgbClr val="000000"/>
              </a:solidFill>
            </a:rPr>
            <a:t>GA Scholar Team</a:t>
          </a:r>
          <a:endParaRPr lang="en-US" dirty="0">
            <a:solidFill>
              <a:srgbClr val="000000"/>
            </a:solidFill>
          </a:endParaRPr>
        </a:p>
      </dgm:t>
    </dgm:pt>
    <dgm:pt modelId="{8CB3F184-4A16-B84E-A44C-AC6A115BBCB1}" type="parTrans" cxnId="{8C195F68-4254-5042-83D8-34BF0F61CDBA}">
      <dgm:prSet/>
      <dgm:spPr/>
      <dgm:t>
        <a:bodyPr/>
        <a:lstStyle/>
        <a:p>
          <a:endParaRPr lang="en-US"/>
        </a:p>
      </dgm:t>
    </dgm:pt>
    <dgm:pt modelId="{62B53EBF-FEC3-AF4E-B7D3-10985F4D6B02}" type="sibTrans" cxnId="{8C195F68-4254-5042-83D8-34BF0F61CDBA}">
      <dgm:prSet/>
      <dgm:spPr/>
      <dgm:t>
        <a:bodyPr/>
        <a:lstStyle/>
        <a:p>
          <a:endParaRPr lang="en-US"/>
        </a:p>
      </dgm:t>
    </dgm:pt>
    <dgm:pt modelId="{37F4DCC5-7F92-E54A-A286-4206133ACE6E}">
      <dgm:prSet phldrT="[Text]"/>
      <dgm:spPr/>
      <dgm:t>
        <a:bodyPr/>
        <a:lstStyle/>
        <a:p>
          <a:r>
            <a:rPr lang="en-US" smtClean="0">
              <a:solidFill>
                <a:srgbClr val="000000"/>
              </a:solidFill>
            </a:rPr>
            <a:t>Director of Academic &amp; Social Supports</a:t>
          </a:r>
          <a:endParaRPr lang="en-US" dirty="0">
            <a:solidFill>
              <a:srgbClr val="000000"/>
            </a:solidFill>
          </a:endParaRPr>
        </a:p>
      </dgm:t>
    </dgm:pt>
    <dgm:pt modelId="{111D1870-C969-A64C-B97E-92AB4BF247A2}" type="parTrans" cxnId="{C62E0C13-DDCD-C54F-A437-42EE71692EA9}">
      <dgm:prSet/>
      <dgm:spPr/>
      <dgm:t>
        <a:bodyPr/>
        <a:lstStyle/>
        <a:p>
          <a:endParaRPr lang="en-US"/>
        </a:p>
      </dgm:t>
    </dgm:pt>
    <dgm:pt modelId="{0BA11046-A2F1-5046-9E2C-404ECBB58682}" type="sibTrans" cxnId="{C62E0C13-DDCD-C54F-A437-42EE71692EA9}">
      <dgm:prSet/>
      <dgm:spPr/>
      <dgm:t>
        <a:bodyPr/>
        <a:lstStyle/>
        <a:p>
          <a:endParaRPr lang="en-US"/>
        </a:p>
      </dgm:t>
    </dgm:pt>
    <dgm:pt modelId="{BA81B140-ABF2-F94E-9214-652239BC022E}">
      <dgm:prSet phldrT="[Text]"/>
      <dgm:spPr/>
      <dgm:t>
        <a:bodyPr/>
        <a:lstStyle/>
        <a:p>
          <a:pPr algn="l"/>
          <a:r>
            <a:rPr lang="en-US" dirty="0" smtClean="0">
              <a:solidFill>
                <a:srgbClr val="000000"/>
              </a:solidFill>
            </a:rPr>
            <a:t>University Liaisons</a:t>
          </a:r>
        </a:p>
      </dgm:t>
    </dgm:pt>
    <dgm:pt modelId="{4B1C694F-30FB-B14D-9DBC-978C2B42F1E9}" type="parTrans" cxnId="{3B41B987-FB77-7941-83EF-F2D93FE566C7}">
      <dgm:prSet/>
      <dgm:spPr/>
      <dgm:t>
        <a:bodyPr/>
        <a:lstStyle/>
        <a:p>
          <a:endParaRPr lang="en-US"/>
        </a:p>
      </dgm:t>
    </dgm:pt>
    <dgm:pt modelId="{8811C31D-710F-3245-AEAE-56E499813931}" type="sibTrans" cxnId="{3B41B987-FB77-7941-83EF-F2D93FE566C7}">
      <dgm:prSet/>
      <dgm:spPr/>
      <dgm:t>
        <a:bodyPr/>
        <a:lstStyle/>
        <a:p>
          <a:endParaRPr lang="en-US"/>
        </a:p>
      </dgm:t>
    </dgm:pt>
    <dgm:pt modelId="{E1BDD0D2-2ECE-C449-8383-938607B94708}">
      <dgm:prSet/>
      <dgm:spPr/>
      <dgm:t>
        <a:bodyPr/>
        <a:lstStyle/>
        <a:p>
          <a:r>
            <a:rPr lang="en-US" smtClean="0">
              <a:solidFill>
                <a:srgbClr val="000000"/>
              </a:solidFill>
            </a:rPr>
            <a:t>Cohort Leads</a:t>
          </a:r>
          <a:endParaRPr lang="en-US" dirty="0">
            <a:solidFill>
              <a:srgbClr val="000000"/>
            </a:solidFill>
          </a:endParaRPr>
        </a:p>
      </dgm:t>
    </dgm:pt>
    <dgm:pt modelId="{E6976FD1-F3CE-504D-A501-CDD4B42AD47B}" type="parTrans" cxnId="{B3A3F081-DD95-874F-83CD-F41E07A8047A}">
      <dgm:prSet/>
      <dgm:spPr/>
      <dgm:t>
        <a:bodyPr/>
        <a:lstStyle/>
        <a:p>
          <a:endParaRPr lang="en-US"/>
        </a:p>
      </dgm:t>
    </dgm:pt>
    <dgm:pt modelId="{65B60BF5-BF89-4445-A416-8D39014E2808}" type="sibTrans" cxnId="{B3A3F081-DD95-874F-83CD-F41E07A8047A}">
      <dgm:prSet/>
      <dgm:spPr/>
      <dgm:t>
        <a:bodyPr/>
        <a:lstStyle/>
        <a:p>
          <a:endParaRPr lang="en-US"/>
        </a:p>
      </dgm:t>
    </dgm:pt>
    <dgm:pt modelId="{94CDA0E9-4F0A-244A-8E15-23F029E2E762}">
      <dgm:prSet/>
      <dgm:spPr/>
      <dgm:t>
        <a:bodyPr/>
        <a:lstStyle/>
        <a:p>
          <a:r>
            <a:rPr lang="en-US" smtClean="0">
              <a:solidFill>
                <a:srgbClr val="000000"/>
              </a:solidFill>
            </a:rPr>
            <a:t>Peer Mentors</a:t>
          </a:r>
          <a:endParaRPr lang="en-US" dirty="0">
            <a:solidFill>
              <a:srgbClr val="000000"/>
            </a:solidFill>
          </a:endParaRPr>
        </a:p>
      </dgm:t>
    </dgm:pt>
    <dgm:pt modelId="{AB58A079-6E10-B44B-99F7-67837EB28370}" type="parTrans" cxnId="{1AAE42C5-AADA-2049-9B83-0518EEA95050}">
      <dgm:prSet/>
      <dgm:spPr/>
      <dgm:t>
        <a:bodyPr/>
        <a:lstStyle/>
        <a:p>
          <a:endParaRPr lang="en-US"/>
        </a:p>
      </dgm:t>
    </dgm:pt>
    <dgm:pt modelId="{9B2D1C35-0083-AB4F-9B6F-8196F9ABA749}" type="sibTrans" cxnId="{1AAE42C5-AADA-2049-9B83-0518EEA95050}">
      <dgm:prSet/>
      <dgm:spPr/>
      <dgm:t>
        <a:bodyPr/>
        <a:lstStyle/>
        <a:p>
          <a:endParaRPr lang="en-US"/>
        </a:p>
      </dgm:t>
    </dgm:pt>
    <dgm:pt modelId="{60E77FE5-F86F-E848-BF83-D90347853474}" type="pres">
      <dgm:prSet presAssocID="{917C11F9-5BB1-EF49-8077-D029790BA3C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6C8CB2-F370-A547-9472-30652C2A1091}" type="pres">
      <dgm:prSet presAssocID="{917C11F9-5BB1-EF49-8077-D029790BA3C8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17A73D6C-C6A7-F043-852E-2783188A9A99}" type="pres">
      <dgm:prSet presAssocID="{917C11F9-5BB1-EF49-8077-D029790BA3C8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EA107-BFD0-C447-9D28-ED50E49D3FE4}" type="pres">
      <dgm:prSet presAssocID="{917C11F9-5BB1-EF49-8077-D029790BA3C8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E7EDF-C648-744E-B66A-6DD5149B5097}" type="pres">
      <dgm:prSet presAssocID="{917C11F9-5BB1-EF49-8077-D029790BA3C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8AFA2-AEAB-0B41-A2A4-C9AEE0CBBB50}" type="pres">
      <dgm:prSet presAssocID="{917C11F9-5BB1-EF49-8077-D029790BA3C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78E90-CA52-9E43-A74E-8FA383330A2E}" type="pres">
      <dgm:prSet presAssocID="{917C11F9-5BB1-EF49-8077-D029790BA3C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9A775-A035-2C43-A8B6-DEF5C2B40A8E}" type="pres">
      <dgm:prSet presAssocID="{917C11F9-5BB1-EF49-8077-D029790BA3C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A7EF67-6F18-0F41-BDAC-9404848DCB7F}" type="pres">
      <dgm:prSet presAssocID="{917C11F9-5BB1-EF49-8077-D029790BA3C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3C98D4-D00D-594B-8D1C-780FA4C3E9C1}" type="pres">
      <dgm:prSet presAssocID="{917C11F9-5BB1-EF49-8077-D029790BA3C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4F1A1-4388-DB42-9873-992C42D30946}" type="pres">
      <dgm:prSet presAssocID="{917C11F9-5BB1-EF49-8077-D029790BA3C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FFC8A-E3A1-2742-936C-8588E3650039}" type="pres">
      <dgm:prSet presAssocID="{917C11F9-5BB1-EF49-8077-D029790BA3C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F6AA0-4A20-DC46-8D8F-6226F7B485A8}" type="pres">
      <dgm:prSet presAssocID="{917C11F9-5BB1-EF49-8077-D029790BA3C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7566A-13BA-724F-A1BE-A035F12784B3}" type="pres">
      <dgm:prSet presAssocID="{917C11F9-5BB1-EF49-8077-D029790BA3C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72CFCF-69F8-004B-8268-EBE324D7D9E8}" type="pres">
      <dgm:prSet presAssocID="{917C11F9-5BB1-EF49-8077-D029790BA3C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EACF19-5788-4542-83F1-DF9838261F94}" type="pres">
      <dgm:prSet presAssocID="{917C11F9-5BB1-EF49-8077-D029790BA3C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7A899E-8390-BB46-9DBC-6509150F6DE8}" type="presOf" srcId="{BA81B140-ABF2-F94E-9214-652239BC022E}" destId="{A45E7EDF-C648-744E-B66A-6DD5149B5097}" srcOrd="0" destOrd="0" presId="urn:microsoft.com/office/officeart/2005/8/layout/vProcess5"/>
    <dgm:cxn modelId="{1EDADDCB-DF5D-9249-935D-2DAC358AC45A}" type="presOf" srcId="{8811C31D-710F-3245-AEAE-56E499813931}" destId="{273C98D4-D00D-594B-8D1C-780FA4C3E9C1}" srcOrd="0" destOrd="0" presId="urn:microsoft.com/office/officeart/2005/8/layout/vProcess5"/>
    <dgm:cxn modelId="{75A656EC-AE21-DF4F-8A44-FD3C2A1462B3}" type="presOf" srcId="{0BA11046-A2F1-5046-9E2C-404ECBB58682}" destId="{D5A7EF67-6F18-0F41-BDAC-9404848DCB7F}" srcOrd="0" destOrd="0" presId="urn:microsoft.com/office/officeart/2005/8/layout/vProcess5"/>
    <dgm:cxn modelId="{7225992D-44A9-A840-943A-968FC0465368}" type="presOf" srcId="{89A21B34-9D19-3C47-B445-CD3E8E8CBBF1}" destId="{17A73D6C-C6A7-F043-852E-2783188A9A99}" srcOrd="0" destOrd="0" presId="urn:microsoft.com/office/officeart/2005/8/layout/vProcess5"/>
    <dgm:cxn modelId="{56F7B7F7-8767-5841-919C-D33D57B60DDB}" type="presOf" srcId="{E1BDD0D2-2ECE-C449-8383-938607B94708}" destId="{3A72CFCF-69F8-004B-8268-EBE324D7D9E8}" srcOrd="1" destOrd="0" presId="urn:microsoft.com/office/officeart/2005/8/layout/vProcess5"/>
    <dgm:cxn modelId="{08932EE0-90EC-3442-8F18-671FE6294343}" type="presOf" srcId="{37F4DCC5-7F92-E54A-A286-4206133ACE6E}" destId="{097F6AA0-4A20-DC46-8D8F-6226F7B485A8}" srcOrd="1" destOrd="0" presId="urn:microsoft.com/office/officeart/2005/8/layout/vProcess5"/>
    <dgm:cxn modelId="{16B3355D-ED61-2C4B-A746-E0D176288DB4}" type="presOf" srcId="{65B60BF5-BF89-4445-A416-8D39014E2808}" destId="{10C4F1A1-4388-DB42-9873-992C42D30946}" srcOrd="0" destOrd="0" presId="urn:microsoft.com/office/officeart/2005/8/layout/vProcess5"/>
    <dgm:cxn modelId="{DDF2FD71-1438-2346-B5CC-C33F9A1EDD5A}" type="presOf" srcId="{37F4DCC5-7F92-E54A-A286-4206133ACE6E}" destId="{8EBEA107-BFD0-C447-9D28-ED50E49D3FE4}" srcOrd="0" destOrd="0" presId="urn:microsoft.com/office/officeart/2005/8/layout/vProcess5"/>
    <dgm:cxn modelId="{8C195F68-4254-5042-83D8-34BF0F61CDBA}" srcId="{917C11F9-5BB1-EF49-8077-D029790BA3C8}" destId="{89A21B34-9D19-3C47-B445-CD3E8E8CBBF1}" srcOrd="0" destOrd="0" parTransId="{8CB3F184-4A16-B84E-A44C-AC6A115BBCB1}" sibTransId="{62B53EBF-FEC3-AF4E-B7D3-10985F4D6B02}"/>
    <dgm:cxn modelId="{C62E0C13-DDCD-C54F-A437-42EE71692EA9}" srcId="{917C11F9-5BB1-EF49-8077-D029790BA3C8}" destId="{37F4DCC5-7F92-E54A-A286-4206133ACE6E}" srcOrd="1" destOrd="0" parTransId="{111D1870-C969-A64C-B97E-92AB4BF247A2}" sibTransId="{0BA11046-A2F1-5046-9E2C-404ECBB58682}"/>
    <dgm:cxn modelId="{E3A87C78-56F6-AD4F-8BB1-D58629AB0ADE}" type="presOf" srcId="{94CDA0E9-4F0A-244A-8E15-23F029E2E762}" destId="{22178E90-CA52-9E43-A74E-8FA383330A2E}" srcOrd="0" destOrd="0" presId="urn:microsoft.com/office/officeart/2005/8/layout/vProcess5"/>
    <dgm:cxn modelId="{67726094-F203-0E46-B7C0-8FB9061DB813}" type="presOf" srcId="{917C11F9-5BB1-EF49-8077-D029790BA3C8}" destId="{60E77FE5-F86F-E848-BF83-D90347853474}" srcOrd="0" destOrd="0" presId="urn:microsoft.com/office/officeart/2005/8/layout/vProcess5"/>
    <dgm:cxn modelId="{FED1C166-E998-3A48-AEF9-7F15CF6902D8}" type="presOf" srcId="{BA81B140-ABF2-F94E-9214-652239BC022E}" destId="{C4E7566A-13BA-724F-A1BE-A035F12784B3}" srcOrd="1" destOrd="0" presId="urn:microsoft.com/office/officeart/2005/8/layout/vProcess5"/>
    <dgm:cxn modelId="{3B41B987-FB77-7941-83EF-F2D93FE566C7}" srcId="{917C11F9-5BB1-EF49-8077-D029790BA3C8}" destId="{BA81B140-ABF2-F94E-9214-652239BC022E}" srcOrd="2" destOrd="0" parTransId="{4B1C694F-30FB-B14D-9DBC-978C2B42F1E9}" sibTransId="{8811C31D-710F-3245-AEAE-56E499813931}"/>
    <dgm:cxn modelId="{B9F23D90-37E8-4E47-A964-F717B710F09B}" type="presOf" srcId="{E1BDD0D2-2ECE-C449-8383-938607B94708}" destId="{1E28AFA2-AEAB-0B41-A2A4-C9AEE0CBBB50}" srcOrd="0" destOrd="0" presId="urn:microsoft.com/office/officeart/2005/8/layout/vProcess5"/>
    <dgm:cxn modelId="{1A0A1C7B-39DD-BC44-BB79-42D291FBAF77}" type="presOf" srcId="{62B53EBF-FEC3-AF4E-B7D3-10985F4D6B02}" destId="{F939A775-A035-2C43-A8B6-DEF5C2B40A8E}" srcOrd="0" destOrd="0" presId="urn:microsoft.com/office/officeart/2005/8/layout/vProcess5"/>
    <dgm:cxn modelId="{B3A3F081-DD95-874F-83CD-F41E07A8047A}" srcId="{917C11F9-5BB1-EF49-8077-D029790BA3C8}" destId="{E1BDD0D2-2ECE-C449-8383-938607B94708}" srcOrd="3" destOrd="0" parTransId="{E6976FD1-F3CE-504D-A501-CDD4B42AD47B}" sibTransId="{65B60BF5-BF89-4445-A416-8D39014E2808}"/>
    <dgm:cxn modelId="{0081F200-5D4A-9643-8C69-3871D682DB9F}" type="presOf" srcId="{94CDA0E9-4F0A-244A-8E15-23F029E2E762}" destId="{0FEACF19-5788-4542-83F1-DF9838261F94}" srcOrd="1" destOrd="0" presId="urn:microsoft.com/office/officeart/2005/8/layout/vProcess5"/>
    <dgm:cxn modelId="{1AAE42C5-AADA-2049-9B83-0518EEA95050}" srcId="{917C11F9-5BB1-EF49-8077-D029790BA3C8}" destId="{94CDA0E9-4F0A-244A-8E15-23F029E2E762}" srcOrd="4" destOrd="0" parTransId="{AB58A079-6E10-B44B-99F7-67837EB28370}" sibTransId="{9B2D1C35-0083-AB4F-9B6F-8196F9ABA749}"/>
    <dgm:cxn modelId="{F5386CBA-AC72-5848-85E4-78B31BFAA297}" type="presOf" srcId="{89A21B34-9D19-3C47-B445-CD3E8E8CBBF1}" destId="{FD2FFC8A-E3A1-2742-936C-8588E3650039}" srcOrd="1" destOrd="0" presId="urn:microsoft.com/office/officeart/2005/8/layout/vProcess5"/>
    <dgm:cxn modelId="{84A83834-4A1F-F244-BAD1-313C844C7D60}" type="presParOf" srcId="{60E77FE5-F86F-E848-BF83-D90347853474}" destId="{466C8CB2-F370-A547-9472-30652C2A1091}" srcOrd="0" destOrd="0" presId="urn:microsoft.com/office/officeart/2005/8/layout/vProcess5"/>
    <dgm:cxn modelId="{1FCF1DBE-81E8-3843-86CC-BD57C44D2DFF}" type="presParOf" srcId="{60E77FE5-F86F-E848-BF83-D90347853474}" destId="{17A73D6C-C6A7-F043-852E-2783188A9A99}" srcOrd="1" destOrd="0" presId="urn:microsoft.com/office/officeart/2005/8/layout/vProcess5"/>
    <dgm:cxn modelId="{221C664D-E118-A544-9602-6EC9E5F247AA}" type="presParOf" srcId="{60E77FE5-F86F-E848-BF83-D90347853474}" destId="{8EBEA107-BFD0-C447-9D28-ED50E49D3FE4}" srcOrd="2" destOrd="0" presId="urn:microsoft.com/office/officeart/2005/8/layout/vProcess5"/>
    <dgm:cxn modelId="{23D50C15-674D-B146-87A1-788720C26262}" type="presParOf" srcId="{60E77FE5-F86F-E848-BF83-D90347853474}" destId="{A45E7EDF-C648-744E-B66A-6DD5149B5097}" srcOrd="3" destOrd="0" presId="urn:microsoft.com/office/officeart/2005/8/layout/vProcess5"/>
    <dgm:cxn modelId="{D52F0E00-66C8-7A4A-9F67-FEF020980412}" type="presParOf" srcId="{60E77FE5-F86F-E848-BF83-D90347853474}" destId="{1E28AFA2-AEAB-0B41-A2A4-C9AEE0CBBB50}" srcOrd="4" destOrd="0" presId="urn:microsoft.com/office/officeart/2005/8/layout/vProcess5"/>
    <dgm:cxn modelId="{8678BB42-1881-164B-8A6C-571D3A919B26}" type="presParOf" srcId="{60E77FE5-F86F-E848-BF83-D90347853474}" destId="{22178E90-CA52-9E43-A74E-8FA383330A2E}" srcOrd="5" destOrd="0" presId="urn:microsoft.com/office/officeart/2005/8/layout/vProcess5"/>
    <dgm:cxn modelId="{73C58019-3EB8-0D40-8B2C-234EBA8267C8}" type="presParOf" srcId="{60E77FE5-F86F-E848-BF83-D90347853474}" destId="{F939A775-A035-2C43-A8B6-DEF5C2B40A8E}" srcOrd="6" destOrd="0" presId="urn:microsoft.com/office/officeart/2005/8/layout/vProcess5"/>
    <dgm:cxn modelId="{C4C3145A-8B43-8A49-AF90-0B6350A63F73}" type="presParOf" srcId="{60E77FE5-F86F-E848-BF83-D90347853474}" destId="{D5A7EF67-6F18-0F41-BDAC-9404848DCB7F}" srcOrd="7" destOrd="0" presId="urn:microsoft.com/office/officeart/2005/8/layout/vProcess5"/>
    <dgm:cxn modelId="{2BFDFDFA-B17A-4B4C-AB09-797559D0E9D1}" type="presParOf" srcId="{60E77FE5-F86F-E848-BF83-D90347853474}" destId="{273C98D4-D00D-594B-8D1C-780FA4C3E9C1}" srcOrd="8" destOrd="0" presId="urn:microsoft.com/office/officeart/2005/8/layout/vProcess5"/>
    <dgm:cxn modelId="{70638964-72EE-104A-A225-367AADD88961}" type="presParOf" srcId="{60E77FE5-F86F-E848-BF83-D90347853474}" destId="{10C4F1A1-4388-DB42-9873-992C42D30946}" srcOrd="9" destOrd="0" presId="urn:microsoft.com/office/officeart/2005/8/layout/vProcess5"/>
    <dgm:cxn modelId="{EB4F160F-D0A2-D54B-9CC3-A0E2521957C6}" type="presParOf" srcId="{60E77FE5-F86F-E848-BF83-D90347853474}" destId="{FD2FFC8A-E3A1-2742-936C-8588E3650039}" srcOrd="10" destOrd="0" presId="urn:microsoft.com/office/officeart/2005/8/layout/vProcess5"/>
    <dgm:cxn modelId="{3C51126D-0F26-DB40-9808-90AF66D06C9D}" type="presParOf" srcId="{60E77FE5-F86F-E848-BF83-D90347853474}" destId="{097F6AA0-4A20-DC46-8D8F-6226F7B485A8}" srcOrd="11" destOrd="0" presId="urn:microsoft.com/office/officeart/2005/8/layout/vProcess5"/>
    <dgm:cxn modelId="{1B4729A9-887C-654F-9A5C-F5044B1067B8}" type="presParOf" srcId="{60E77FE5-F86F-E848-BF83-D90347853474}" destId="{C4E7566A-13BA-724F-A1BE-A035F12784B3}" srcOrd="12" destOrd="0" presId="urn:microsoft.com/office/officeart/2005/8/layout/vProcess5"/>
    <dgm:cxn modelId="{D8D27179-6349-434E-A6C8-0D07104C58D9}" type="presParOf" srcId="{60E77FE5-F86F-E848-BF83-D90347853474}" destId="{3A72CFCF-69F8-004B-8268-EBE324D7D9E8}" srcOrd="13" destOrd="0" presId="urn:microsoft.com/office/officeart/2005/8/layout/vProcess5"/>
    <dgm:cxn modelId="{D3065253-42AF-5646-8AC0-663AA12AE7CE}" type="presParOf" srcId="{60E77FE5-F86F-E848-BF83-D90347853474}" destId="{0FEACF19-5788-4542-83F1-DF9838261F9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C5A9B-F89E-184D-B586-4E7A170BBBCF}">
      <dsp:nvSpPr>
        <dsp:cNvPr id="0" name=""/>
        <dsp:cNvSpPr/>
      </dsp:nvSpPr>
      <dsp:spPr>
        <a:xfrm>
          <a:off x="0" y="3965226"/>
          <a:ext cx="7231572" cy="8674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</a:rPr>
            <a:t>Final Selection: by mid-May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</a:rPr>
            <a:t>Class of 2018 Induction: mid-June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</a:rPr>
            <a:t>Summer Institute (if required): mid-June to mid-July</a:t>
          </a:r>
          <a:endParaRPr lang="en-US" sz="1200" kern="1200" dirty="0">
            <a:solidFill>
              <a:srgbClr val="000000"/>
            </a:solidFill>
          </a:endParaRPr>
        </a:p>
      </dsp:txBody>
      <dsp:txXfrm>
        <a:off x="0" y="3965226"/>
        <a:ext cx="7231572" cy="867494"/>
      </dsp:txXfrm>
    </dsp:sp>
    <dsp:sp modelId="{8970C936-1287-234D-A1BE-FC1C90543190}">
      <dsp:nvSpPr>
        <dsp:cNvPr id="0" name=""/>
        <dsp:cNvSpPr/>
      </dsp:nvSpPr>
      <dsp:spPr>
        <a:xfrm rot="10800000">
          <a:off x="0" y="2644032"/>
          <a:ext cx="7231572" cy="1334206"/>
        </a:xfrm>
        <a:prstGeom prst="upArrowCallou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</a:rPr>
            <a:t>Interview: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</a:rPr>
            <a:t>Elaborate on commitment to education and change in Illinois; understanding of Golden Apple’s mission; showcase characteristics and skills needed to thrive in challenging environments</a:t>
          </a:r>
          <a:endParaRPr lang="en-US" sz="1200" kern="1200" dirty="0">
            <a:solidFill>
              <a:srgbClr val="000000"/>
            </a:solidFill>
          </a:endParaRPr>
        </a:p>
      </dsp:txBody>
      <dsp:txXfrm rot="10800000">
        <a:off x="0" y="2644032"/>
        <a:ext cx="7231572" cy="866927"/>
      </dsp:txXfrm>
    </dsp:sp>
    <dsp:sp modelId="{6E93CAE0-62F8-F04F-939A-E84628B380A6}">
      <dsp:nvSpPr>
        <dsp:cNvPr id="0" name=""/>
        <dsp:cNvSpPr/>
      </dsp:nvSpPr>
      <dsp:spPr>
        <a:xfrm rot="10800000">
          <a:off x="0" y="1322837"/>
          <a:ext cx="7231572" cy="1334206"/>
        </a:xfrm>
        <a:prstGeom prst="upArrowCallou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solidFill>
                <a:srgbClr val="000000"/>
              </a:solidFill>
            </a:rPr>
            <a:t>Online Application: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solidFill>
                <a:srgbClr val="000000"/>
              </a:solidFill>
            </a:rPr>
            <a:t>Passion &amp; commitment to education; understanding of schools-of-need; grit &amp; persistence through college and challenges</a:t>
          </a:r>
          <a:endParaRPr lang="en-US" sz="1200" kern="1200" dirty="0">
            <a:solidFill>
              <a:srgbClr val="000000"/>
            </a:solidFill>
          </a:endParaRPr>
        </a:p>
      </dsp:txBody>
      <dsp:txXfrm rot="10800000">
        <a:off x="0" y="1322837"/>
        <a:ext cx="7231572" cy="866927"/>
      </dsp:txXfrm>
    </dsp:sp>
    <dsp:sp modelId="{D33D24E2-C67F-1646-B0F8-90E8C10144F5}">
      <dsp:nvSpPr>
        <dsp:cNvPr id="0" name=""/>
        <dsp:cNvSpPr/>
      </dsp:nvSpPr>
      <dsp:spPr>
        <a:xfrm rot="10800000">
          <a:off x="0" y="126298"/>
          <a:ext cx="7231572" cy="1334206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solidFill>
                <a:srgbClr val="000000"/>
              </a:solidFill>
            </a:rPr>
            <a:t>General App: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solidFill>
                <a:srgbClr val="000000"/>
              </a:solidFill>
            </a:rPr>
            <a:t>ISAC Eligibility Requirements </a:t>
          </a:r>
          <a:endParaRPr lang="en-US" sz="1200" kern="1200" dirty="0">
            <a:solidFill>
              <a:srgbClr val="000000"/>
            </a:solidFill>
          </a:endParaRPr>
        </a:p>
      </dsp:txBody>
      <dsp:txXfrm rot="10800000">
        <a:off x="0" y="126298"/>
        <a:ext cx="7231572" cy="8669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997DE-ADD0-AF48-8050-9C33E662D472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15D59-1FBC-254F-B4FF-ABC00370C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168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18B4A-CF20-5A42-B6EA-27D136F0191C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E21B5-D16E-0D44-9242-71BFA3995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69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6DCDE-12CF-9840-9DBA-3AB93994C2E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00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Demonstrated interest from</a:t>
            </a:r>
            <a:r>
              <a:rPr lang="en-US" baseline="0" dirty="0" smtClean="0"/>
              <a:t> over 1300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21B5-D16E-0D44-9242-71BFA39952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26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Format font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21B5-D16E-0D44-9242-71BFA39952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44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Distinguish</a:t>
            </a:r>
            <a:r>
              <a:rPr lang="en-US" baseline="0" dirty="0" smtClean="0"/>
              <a:t> between HS applicants and Pathways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21B5-D16E-0D44-9242-71BFA39952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65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21B5-D16E-0D44-9242-71BFA39952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06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21B5-D16E-0D44-9242-71BFA39952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06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12586" y="1425328"/>
            <a:ext cx="5645613" cy="1102519"/>
          </a:xfrm>
        </p:spPr>
        <p:txBody>
          <a:bodyPr>
            <a:normAutofit/>
          </a:bodyPr>
          <a:lstStyle>
            <a:lvl1pPr algn="l"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GOLDEN APPLE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12585" y="2742159"/>
            <a:ext cx="5645613" cy="559837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Sub-title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01E4-67D2-2A48-A5FA-68142AD6D55B}" type="datetime1">
              <a:rPr lang="en-US" smtClean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0664-74D3-CC45-ACDC-0A3B86E2D5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3987" y="698755"/>
            <a:ext cx="3026571" cy="260324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108244" y="3770007"/>
            <a:ext cx="3035756" cy="656828"/>
          </a:xfrm>
          <a:prstGeom prst="rect">
            <a:avLst/>
          </a:prstGeom>
          <a:solidFill>
            <a:srgbClr val="FAFF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3"/>
          <p:cNvSpPr txBox="1">
            <a:spLocks noChangeArrowheads="1"/>
          </p:cNvSpPr>
          <p:nvPr userDrawn="1"/>
        </p:nvSpPr>
        <p:spPr bwMode="auto">
          <a:xfrm>
            <a:off x="6013786" y="3799739"/>
            <a:ext cx="31512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Grotesque MT Std Cond"/>
                <a:cs typeface="Grotesque MT Std Cond"/>
              </a:rPr>
              <a:t>g</a:t>
            </a:r>
            <a:r>
              <a:rPr lang="en-US" sz="3600" dirty="0" smtClean="0">
                <a:solidFill>
                  <a:schemeClr val="tx1"/>
                </a:solidFill>
                <a:latin typeface="Grotesque MT Std Cond"/>
                <a:cs typeface="Grotesque MT Std Cond"/>
              </a:rPr>
              <a:t>oldenapple.org</a:t>
            </a:r>
          </a:p>
        </p:txBody>
      </p:sp>
    </p:spTree>
    <p:extLst>
      <p:ext uri="{BB962C8B-B14F-4D97-AF65-F5344CB8AC3E}">
        <p14:creationId xmlns:p14="http://schemas.microsoft.com/office/powerpoint/2010/main" val="273043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4683-CB34-0F45-AA8C-19E56A5364DE}" type="datetime1">
              <a:rPr lang="en-US" smtClean="0"/>
              <a:t>7/30/2018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0664-74D3-CC45-ACDC-0A3B86E2D5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23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A2E8-8CFF-F744-830E-82C5F7354E49}" type="datetime1">
              <a:rPr lang="en-US" smtClean="0"/>
              <a:t>7/30/2018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0664-74D3-CC45-ACDC-0A3B86E2D5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25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2174-CE4A-D844-9BF2-2CF7340FC131}" type="datetime1">
              <a:rPr lang="en-US" smtClean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0664-74D3-CC45-ACDC-0A3B86E2D5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56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opic Tran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872753" y="2164045"/>
            <a:ext cx="5040356" cy="1034961"/>
          </a:xfrm>
        </p:spPr>
        <p:txBody>
          <a:bodyPr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algn="l" eaLnBrk="1" hangingPunct="1"/>
            <a:r>
              <a:rPr lang="en-US" sz="4000" dirty="0" smtClean="0">
                <a:solidFill>
                  <a:schemeClr val="bg1"/>
                </a:solidFill>
                <a:latin typeface="Grotesque MT Std Cond"/>
                <a:cs typeface="Grotesque MT Std Cond"/>
              </a:rPr>
              <a:t>SECTION TOPIC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4148" y="805299"/>
            <a:ext cx="1439127" cy="1237835"/>
          </a:xfrm>
          <a:prstGeom prst="rect">
            <a:avLst/>
          </a:prstGeom>
        </p:spPr>
      </p:pic>
      <p:pic>
        <p:nvPicPr>
          <p:cNvPr id="10" name="Picture 9" descr="Scholar_Image_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5671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9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opic Transi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872753" y="2164045"/>
            <a:ext cx="5040356" cy="1034961"/>
          </a:xfrm>
        </p:spPr>
        <p:txBody>
          <a:bodyPr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algn="l" eaLnBrk="1" hangingPunct="1"/>
            <a:r>
              <a:rPr lang="en-US" sz="4000" dirty="0" smtClean="0">
                <a:solidFill>
                  <a:schemeClr val="bg1"/>
                </a:solidFill>
                <a:latin typeface="Grotesque MT Std Cond"/>
                <a:cs typeface="Grotesque MT Std Cond"/>
              </a:rPr>
              <a:t>SECTION TOPIC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4148" y="805299"/>
            <a:ext cx="1439127" cy="1237835"/>
          </a:xfrm>
          <a:prstGeom prst="rect">
            <a:avLst/>
          </a:prstGeom>
        </p:spPr>
      </p:pic>
      <p:pic>
        <p:nvPicPr>
          <p:cNvPr id="2" name="Picture 1" descr="Scholar_Image_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5671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0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opic Tran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872753" y="2164045"/>
            <a:ext cx="5040356" cy="1034961"/>
          </a:xfrm>
        </p:spPr>
        <p:txBody>
          <a:bodyPr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algn="l" eaLnBrk="1" hangingPunct="1"/>
            <a:r>
              <a:rPr lang="en-US" sz="4000" dirty="0" smtClean="0">
                <a:solidFill>
                  <a:schemeClr val="bg1"/>
                </a:solidFill>
                <a:latin typeface="Grotesque MT Std Cond"/>
                <a:cs typeface="Grotesque MT Std Cond"/>
              </a:rPr>
              <a:t>SECTION TOPIC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4148" y="805299"/>
            <a:ext cx="1439127" cy="1237835"/>
          </a:xfrm>
          <a:prstGeom prst="rect">
            <a:avLst/>
          </a:prstGeom>
        </p:spPr>
      </p:pic>
      <p:pic>
        <p:nvPicPr>
          <p:cNvPr id="3" name="Picture 2" descr="Scholars_Image_3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5671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8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opic Transi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872753" y="2164045"/>
            <a:ext cx="5040356" cy="1034961"/>
          </a:xfrm>
        </p:spPr>
        <p:txBody>
          <a:bodyPr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algn="l" eaLnBrk="1" hangingPunct="1"/>
            <a:r>
              <a:rPr lang="en-US" sz="4000" dirty="0" smtClean="0">
                <a:solidFill>
                  <a:schemeClr val="bg1"/>
                </a:solidFill>
                <a:latin typeface="Grotesque MT Std Cond"/>
                <a:cs typeface="Grotesque MT Std Cond"/>
              </a:rPr>
              <a:t>SECTION TOPIC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4148" y="805299"/>
            <a:ext cx="1439127" cy="1237835"/>
          </a:xfrm>
          <a:prstGeom prst="rect">
            <a:avLst/>
          </a:prstGeom>
        </p:spPr>
      </p:pic>
      <p:pic>
        <p:nvPicPr>
          <p:cNvPr id="2" name="Picture 1" descr="Scholars_Image_4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5671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5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opic Transi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872753" y="2164045"/>
            <a:ext cx="5040356" cy="1034961"/>
          </a:xfrm>
        </p:spPr>
        <p:txBody>
          <a:bodyPr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algn="l" eaLnBrk="1" hangingPunct="1"/>
            <a:r>
              <a:rPr lang="en-US" sz="4000" dirty="0" smtClean="0">
                <a:solidFill>
                  <a:schemeClr val="bg1"/>
                </a:solidFill>
                <a:latin typeface="Grotesque MT Std Cond"/>
                <a:cs typeface="Grotesque MT Std Cond"/>
              </a:rPr>
              <a:t>SECTION TOPIC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4148" y="805299"/>
            <a:ext cx="1439127" cy="1237835"/>
          </a:xfrm>
          <a:prstGeom prst="rect">
            <a:avLst/>
          </a:prstGeom>
        </p:spPr>
      </p:pic>
      <p:pic>
        <p:nvPicPr>
          <p:cNvPr id="3" name="Picture 2" descr="Scholars_Image_5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5671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1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43051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43051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1B20-F883-8E4A-BC78-46036929ECC0}" type="datetime1">
              <a:rPr lang="en-US" smtClean="0"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0664-74D3-CC45-ACDC-0A3B86E2D5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DFAC-7A35-4541-A7EA-181541087E6A}" type="datetime1">
              <a:rPr lang="en-US" smtClean="0"/>
              <a:t>7/30/2018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0664-74D3-CC45-ACDC-0A3B86E2D5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182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>
                    <a:lumMod val="75000"/>
                  </a:schemeClr>
                </a:solidFill>
                <a:latin typeface="Grotesque MT Std Light Cond"/>
                <a:cs typeface="Grotesque MT Std Light Cond"/>
              </a:defRPr>
            </a:lvl1pPr>
          </a:lstStyle>
          <a:p>
            <a:fld id="{0981FF47-8690-3143-A15C-8583BFD0EA38}" type="datetime1">
              <a:rPr lang="en-US" smtClean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rgbClr val="BFBFBF"/>
                </a:solidFill>
                <a:latin typeface="Grotesque MT Std Light Cond"/>
                <a:cs typeface="Grotesque MT Std Light Cond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FBFBF"/>
                </a:solidFill>
              </a:defRPr>
            </a:lvl1pPr>
          </a:lstStyle>
          <a:p>
            <a:fld id="{35020664-74D3-CC45-ACDC-0A3B86E2D5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27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52" r:id="rId8"/>
    <p:sldLayoutId id="2147483653" r:id="rId9"/>
    <p:sldLayoutId id="2147483654" r:id="rId10"/>
    <p:sldLayoutId id="214748365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b="0" i="0" kern="1200">
          <a:solidFill>
            <a:srgbClr val="CF1C20"/>
          </a:solidFill>
          <a:latin typeface="Grotesque MT Std Cond"/>
          <a:ea typeface="+mj-ea"/>
          <a:cs typeface="Grotesque MT Std Con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F1C20"/>
        </a:buClr>
        <a:buFont typeface="Lucida Grande"/>
        <a:buChar char="&gt;"/>
        <a:defRPr sz="3200" b="0" i="0" kern="1200">
          <a:solidFill>
            <a:srgbClr val="000000"/>
          </a:solidFill>
          <a:latin typeface="Grotesque MT Std"/>
          <a:ea typeface="+mn-ea"/>
          <a:cs typeface="Grotesque MT Std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CF1C20"/>
        </a:buClr>
        <a:buFont typeface="Lucida Grande"/>
        <a:buChar char="&gt;"/>
        <a:defRPr sz="2800" kern="1200">
          <a:solidFill>
            <a:srgbClr val="000000"/>
          </a:solidFill>
          <a:latin typeface="Grotesque MT Std"/>
          <a:ea typeface="+mn-ea"/>
          <a:cs typeface="Grotesque MT Std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CF1C20"/>
        </a:buClr>
        <a:buFont typeface="Lucida Grande"/>
        <a:buChar char="&gt;"/>
        <a:defRPr sz="2400" kern="1200">
          <a:solidFill>
            <a:srgbClr val="000000"/>
          </a:solidFill>
          <a:latin typeface="Grotesque MT Std"/>
          <a:ea typeface="+mn-ea"/>
          <a:cs typeface="Grotesque MT Std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CF1C20"/>
        </a:buClr>
        <a:buFont typeface="Lucida Grande"/>
        <a:buChar char="&gt;"/>
        <a:defRPr sz="2000" kern="1200">
          <a:solidFill>
            <a:srgbClr val="000000"/>
          </a:solidFill>
          <a:latin typeface="Grotesque MT Std"/>
          <a:ea typeface="+mn-ea"/>
          <a:cs typeface="Grotesque MT Std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CF1C20"/>
        </a:buClr>
        <a:buFont typeface="Lucida Grande"/>
        <a:buChar char="&gt;"/>
        <a:defRPr sz="2000" kern="1200">
          <a:solidFill>
            <a:srgbClr val="000000"/>
          </a:solidFill>
          <a:latin typeface="Grotesque MT Std"/>
          <a:ea typeface="+mn-ea"/>
          <a:cs typeface="Grotesque MT St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2584" y="1271374"/>
            <a:ext cx="6170095" cy="1102519"/>
          </a:xfrm>
        </p:spPr>
        <p:txBody>
          <a:bodyPr>
            <a:noAutofit/>
          </a:bodyPr>
          <a:lstStyle/>
          <a:p>
            <a:r>
              <a:rPr lang="en-US" sz="6000" dirty="0" smtClean="0"/>
              <a:t>Golden Apple Scholars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5861" y="2391232"/>
            <a:ext cx="5862338" cy="1049896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Educational Force for Change across Illinois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0664-74D3-CC45-ACDC-0A3B86E2D5B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6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Mentoring Years 1 and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Assigned Golden Apple Mentor </a:t>
            </a:r>
          </a:p>
          <a:p>
            <a:r>
              <a:rPr lang="en-US" dirty="0" smtClean="0"/>
              <a:t>Preparation prior to placement</a:t>
            </a:r>
          </a:p>
          <a:p>
            <a:r>
              <a:rPr lang="en-US" dirty="0" smtClean="0"/>
              <a:t>On-site instructional coaching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1063229"/>
            <a:ext cx="4350952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Grotesque MT Std Cond"/>
                <a:cs typeface="Grotesque MT Std Cond"/>
              </a:rPr>
              <a:t>More than </a:t>
            </a:r>
            <a:r>
              <a:rPr lang="en-US" sz="3800" b="1" dirty="0" smtClean="0">
                <a:latin typeface="Grotesque MT Std Cond"/>
                <a:cs typeface="Grotesque MT Std Cond"/>
              </a:rPr>
              <a:t>80%</a:t>
            </a:r>
            <a:r>
              <a:rPr lang="en-US" sz="3800" dirty="0" smtClean="0">
                <a:latin typeface="Grotesque MT Std Cond"/>
                <a:cs typeface="Grotesque MT Std Cond"/>
              </a:rPr>
              <a:t> </a:t>
            </a:r>
          </a:p>
          <a:p>
            <a:pPr algn="ctr"/>
            <a:r>
              <a:rPr lang="en-US" sz="3200" dirty="0" smtClean="0">
                <a:latin typeface="Grotesque MT Std Cond"/>
                <a:cs typeface="Grotesque MT Std Cond"/>
              </a:rPr>
              <a:t>of </a:t>
            </a:r>
            <a:r>
              <a:rPr lang="en-US" sz="3200" dirty="0">
                <a:latin typeface="Grotesque MT Std Cond"/>
                <a:cs typeface="Grotesque MT Std Cond"/>
              </a:rPr>
              <a:t>Golden Apple Scholars stay in </a:t>
            </a:r>
            <a:r>
              <a:rPr lang="en-US" sz="3200" dirty="0" smtClean="0">
                <a:latin typeface="Grotesque MT Std Cond"/>
                <a:cs typeface="Grotesque MT Std Cond"/>
              </a:rPr>
              <a:t>teaching for </a:t>
            </a:r>
          </a:p>
          <a:p>
            <a:pPr algn="ctr"/>
            <a:r>
              <a:rPr lang="en-US" sz="3200" dirty="0" smtClean="0">
                <a:latin typeface="Grotesque MT Std Cond"/>
                <a:cs typeface="Grotesque MT Std Cond"/>
              </a:rPr>
              <a:t>5 </a:t>
            </a:r>
            <a:r>
              <a:rPr lang="en-US" sz="3200" dirty="0">
                <a:latin typeface="Grotesque MT Std Cond"/>
                <a:cs typeface="Grotesque MT Std Cond"/>
              </a:rPr>
              <a:t>or more </a:t>
            </a:r>
            <a:r>
              <a:rPr lang="en-US" sz="3200" dirty="0" smtClean="0">
                <a:latin typeface="Grotesque MT Std Cond"/>
                <a:cs typeface="Grotesque MT Std Cond"/>
              </a:rPr>
              <a:t>years</a:t>
            </a:r>
          </a:p>
          <a:p>
            <a:pPr algn="ctr">
              <a:lnSpc>
                <a:spcPct val="50000"/>
              </a:lnSpc>
            </a:pPr>
            <a:endParaRPr lang="en-US" sz="2000" dirty="0" smtClean="0">
              <a:latin typeface="Grotesque MT Std Cond"/>
              <a:cs typeface="Grotesque MT Std Cond"/>
            </a:endParaRPr>
          </a:p>
          <a:p>
            <a:pPr algn="ctr"/>
            <a:r>
              <a:rPr lang="en-US" sz="3200" dirty="0">
                <a:solidFill>
                  <a:srgbClr val="CF1C20"/>
                </a:solidFill>
                <a:latin typeface="Grotesque MT Std Cond"/>
                <a:cs typeface="Grotesque MT Std Cond"/>
              </a:rPr>
              <a:t>Nationally, 50% of teachers leave the profession within </a:t>
            </a:r>
            <a:endParaRPr lang="en-US" sz="3200" dirty="0" smtClean="0">
              <a:solidFill>
                <a:srgbClr val="CF1C20"/>
              </a:solidFill>
              <a:latin typeface="Grotesque MT Std Cond"/>
              <a:cs typeface="Grotesque MT Std Cond"/>
            </a:endParaRPr>
          </a:p>
          <a:p>
            <a:pPr algn="ctr"/>
            <a:r>
              <a:rPr lang="en-US" sz="3200" dirty="0" smtClean="0">
                <a:solidFill>
                  <a:srgbClr val="CF1C20"/>
                </a:solidFill>
                <a:latin typeface="Grotesque MT Std Cond"/>
                <a:cs typeface="Grotesque MT Std Cond"/>
              </a:rPr>
              <a:t>5 years</a:t>
            </a:r>
            <a:endParaRPr lang="en-US" sz="3200" dirty="0">
              <a:latin typeface="Grotesque MT Std Cond"/>
              <a:cs typeface="Grotesque MT Std Con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0664-74D3-CC45-ACDC-0A3B86E2D5B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5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Golden Apple Scholars of Illinois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74281643"/>
              </p:ext>
            </p:extLst>
          </p:nvPr>
        </p:nvGraphicFramePr>
        <p:xfrm>
          <a:off x="1521261" y="100759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 Single Corner Rectangle 4"/>
          <p:cNvSpPr/>
          <p:nvPr/>
        </p:nvSpPr>
        <p:spPr>
          <a:xfrm>
            <a:off x="4760098" y="3575304"/>
            <a:ext cx="2857163" cy="13666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rgbClr val="000000"/>
                </a:solidFill>
              </a:rPr>
              <a:t>Develop &amp; understand personal and other’s cultures, attitudes, beliefs</a:t>
            </a:r>
            <a:endParaRPr lang="en-US" sz="2000" kern="12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0664-74D3-CC45-ACDC-0A3B86E2D5B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2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Undergraduate Academic and Social Supports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3308716"/>
              </p:ext>
            </p:extLst>
          </p:nvPr>
        </p:nvGraphicFramePr>
        <p:xfrm>
          <a:off x="668202" y="929559"/>
          <a:ext cx="4322170" cy="3661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ine Callout 2 4"/>
          <p:cNvSpPr/>
          <p:nvPr/>
        </p:nvSpPr>
        <p:spPr>
          <a:xfrm>
            <a:off x="5323140" y="2297043"/>
            <a:ext cx="3224696" cy="1148521"/>
          </a:xfrm>
          <a:prstGeom prst="borderCallout2">
            <a:avLst>
              <a:gd name="adj1" fmla="val 38942"/>
              <a:gd name="adj2" fmla="val -5805"/>
              <a:gd name="adj3" fmla="val 39904"/>
              <a:gd name="adj4" fmla="val -17510"/>
              <a:gd name="adj5" fmla="val 112500"/>
              <a:gd name="adj6" fmla="val -36555"/>
            </a:avLst>
          </a:prstGeom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Facilitating professional learning communities</a:t>
            </a:r>
            <a:endParaRPr lang="en-US" dirty="0"/>
          </a:p>
        </p:txBody>
      </p:sp>
      <p:sp>
        <p:nvSpPr>
          <p:cNvPr id="6" name="Line Callout 2 5"/>
          <p:cNvSpPr/>
          <p:nvPr/>
        </p:nvSpPr>
        <p:spPr>
          <a:xfrm>
            <a:off x="5323140" y="3576607"/>
            <a:ext cx="3224696" cy="1148521"/>
          </a:xfrm>
          <a:prstGeom prst="borderCallout2">
            <a:avLst>
              <a:gd name="adj1" fmla="val 17788"/>
              <a:gd name="adj2" fmla="val -2854"/>
              <a:gd name="adj3" fmla="val 18750"/>
              <a:gd name="adj4" fmla="val -16667"/>
              <a:gd name="adj5" fmla="val 77883"/>
              <a:gd name="adj6" fmla="val -35431"/>
            </a:avLst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Strategic Pairing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Campus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Major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Grade-level</a:t>
            </a:r>
          </a:p>
        </p:txBody>
      </p:sp>
      <p:sp>
        <p:nvSpPr>
          <p:cNvPr id="7" name="Line Callout 2 6"/>
          <p:cNvSpPr/>
          <p:nvPr/>
        </p:nvSpPr>
        <p:spPr>
          <a:xfrm>
            <a:off x="5323140" y="925444"/>
            <a:ext cx="3224696" cy="1148521"/>
          </a:xfrm>
          <a:prstGeom prst="borderCallout2">
            <a:avLst>
              <a:gd name="adj1" fmla="val 38942"/>
              <a:gd name="adj2" fmla="val -5805"/>
              <a:gd name="adj3" fmla="val 39904"/>
              <a:gd name="adj4" fmla="val -17510"/>
              <a:gd name="adj5" fmla="val 112500"/>
              <a:gd name="adj6" fmla="val -36555"/>
            </a:avLst>
          </a:prstGeom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Strategic and targeted communications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0664-74D3-CC45-ACDC-0A3B86E2D5B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01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Institute (SI)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911424"/>
            <a:ext cx="4040188" cy="479822"/>
          </a:xfrm>
        </p:spPr>
        <p:txBody>
          <a:bodyPr/>
          <a:lstStyle/>
          <a:p>
            <a:r>
              <a:rPr lang="en-US" dirty="0" smtClean="0"/>
              <a:t>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391246"/>
            <a:ext cx="4040188" cy="3203376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Cultural Competency</a:t>
            </a:r>
          </a:p>
          <a:p>
            <a:r>
              <a:rPr lang="en-US" sz="3200" dirty="0"/>
              <a:t>Instructional Best Practices</a:t>
            </a:r>
          </a:p>
          <a:p>
            <a:r>
              <a:rPr lang="en-US" sz="3200" dirty="0"/>
              <a:t>Growth Mindset</a:t>
            </a:r>
          </a:p>
          <a:p>
            <a:r>
              <a:rPr lang="en-US" sz="3200" dirty="0"/>
              <a:t>Civic Engagement</a:t>
            </a:r>
          </a:p>
          <a:p>
            <a:r>
              <a:rPr lang="en-US" sz="3200" dirty="0"/>
              <a:t>Professional Expectations and Transition to First Teaching Position</a:t>
            </a:r>
          </a:p>
          <a:p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927230"/>
            <a:ext cx="4041775" cy="479822"/>
          </a:xfrm>
        </p:spPr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6" y="1391246"/>
            <a:ext cx="4041775" cy="32033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Paid Internship</a:t>
            </a:r>
          </a:p>
          <a:p>
            <a:r>
              <a:rPr lang="en-US" dirty="0"/>
              <a:t>No cost to Scholars</a:t>
            </a:r>
          </a:p>
          <a:p>
            <a:r>
              <a:rPr lang="en-US" dirty="0" smtClean="0"/>
              <a:t>Live on-campus </a:t>
            </a:r>
            <a:endParaRPr lang="en-US" dirty="0"/>
          </a:p>
          <a:p>
            <a:r>
              <a:rPr lang="en-US" dirty="0"/>
              <a:t>Meal plan</a:t>
            </a:r>
          </a:p>
          <a:p>
            <a:r>
              <a:rPr lang="en-US" dirty="0" smtClean="0"/>
              <a:t>Additional on-site clinical teaching hours</a:t>
            </a:r>
          </a:p>
          <a:p>
            <a:r>
              <a:rPr lang="en-US" dirty="0" smtClean="0"/>
              <a:t>State-wide</a:t>
            </a:r>
          </a:p>
          <a:p>
            <a:r>
              <a:rPr lang="en-US" dirty="0" smtClean="0"/>
              <a:t>Coursework with expert teachers, mentors, and partners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0411" y="4594622"/>
            <a:ext cx="705227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00"/>
                </a:solidFill>
              </a:rPr>
              <a:t>Scholars adhere to all safety policies and protocols </a:t>
            </a:r>
            <a:r>
              <a:rPr lang="en-US" sz="1400" i="1" dirty="0">
                <a:solidFill>
                  <a:srgbClr val="000000"/>
                </a:solidFill>
              </a:rPr>
              <a:t>for each university in addition to Golden Apple </a:t>
            </a:r>
            <a:r>
              <a:rPr lang="en-US" sz="1400" i="1" dirty="0" smtClean="0">
                <a:solidFill>
                  <a:srgbClr val="000000"/>
                </a:solidFill>
              </a:rPr>
              <a:t>policies.</a:t>
            </a:r>
            <a:endParaRPr lang="en-US" sz="1400" i="1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0664-74D3-CC45-ACDC-0A3B86E2D5B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46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8824" y="1598706"/>
            <a:ext cx="192741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 smtClean="0">
                <a:latin typeface="Grotesque MT Std Cond"/>
                <a:cs typeface="Grotesque MT Std Cond"/>
              </a:rPr>
              <a:t>Summer</a:t>
            </a:r>
          </a:p>
          <a:p>
            <a:pPr algn="ctr"/>
            <a:r>
              <a:rPr lang="en-US" sz="4600" dirty="0" smtClean="0">
                <a:latin typeface="Grotesque MT Std Cond"/>
                <a:cs typeface="Grotesque MT Std Cond"/>
              </a:rPr>
              <a:t>2018</a:t>
            </a:r>
            <a:endParaRPr lang="en-US" sz="4600" dirty="0">
              <a:latin typeface="Grotesque MT Std Cond"/>
              <a:cs typeface="Grotesque MT Std Cond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0664-74D3-CC45-ACDC-0A3B86E2D5B5}" type="slidenum">
              <a:rPr lang="en-US" smtClean="0"/>
              <a:t>14</a:t>
            </a:fld>
            <a:endParaRPr lang="en-US" dirty="0"/>
          </a:p>
        </p:txBody>
      </p:sp>
      <p:pic>
        <p:nvPicPr>
          <p:cNvPr id="3" name="Content Placeholder 2" descr="SI FLOW CHART most UPDATED 3-13.pdf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3" r="186"/>
          <a:stretch/>
        </p:blipFill>
        <p:spPr>
          <a:xfrm>
            <a:off x="2140684" y="-156812"/>
            <a:ext cx="7415577" cy="5727997"/>
          </a:xfrm>
        </p:spPr>
      </p:pic>
    </p:spTree>
    <p:extLst>
      <p:ext uri="{BB962C8B-B14F-4D97-AF65-F5344CB8AC3E}">
        <p14:creationId xmlns:p14="http://schemas.microsoft.com/office/powerpoint/2010/main" val="425797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Placement Support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063229"/>
            <a:ext cx="4187826" cy="567928"/>
          </a:xfrm>
        </p:spPr>
        <p:txBody>
          <a:bodyPr/>
          <a:lstStyle/>
          <a:p>
            <a:r>
              <a:rPr lang="en-US" sz="2200" dirty="0" smtClean="0"/>
              <a:t>Career Prep Curriculum</a:t>
            </a:r>
            <a:endParaRPr lang="en-US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Resume writing and review</a:t>
            </a:r>
          </a:p>
          <a:p>
            <a:r>
              <a:rPr lang="en-US" dirty="0" smtClean="0"/>
              <a:t>Interview prep and practice</a:t>
            </a:r>
          </a:p>
          <a:p>
            <a:r>
              <a:rPr lang="en-US" dirty="0" smtClean="0"/>
              <a:t>Fit and match understanding</a:t>
            </a:r>
          </a:p>
          <a:p>
            <a:r>
              <a:rPr lang="en-US" dirty="0" smtClean="0"/>
              <a:t>1:1 Feedback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6" y="1063229"/>
            <a:ext cx="4274856" cy="567928"/>
          </a:xfrm>
        </p:spPr>
        <p:txBody>
          <a:bodyPr/>
          <a:lstStyle/>
          <a:p>
            <a:r>
              <a:rPr lang="en-US" sz="2200" dirty="0" smtClean="0"/>
              <a:t>Job Search and Placement</a:t>
            </a:r>
            <a:endParaRPr lang="en-US" sz="2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3404020"/>
          </a:xfrm>
        </p:spPr>
        <p:txBody>
          <a:bodyPr>
            <a:normAutofit/>
          </a:bodyPr>
          <a:lstStyle/>
          <a:p>
            <a:r>
              <a:rPr lang="en-US" dirty="0" smtClean="0"/>
              <a:t>Any school-of-need in Illinois</a:t>
            </a:r>
          </a:p>
          <a:p>
            <a:r>
              <a:rPr lang="en-US" dirty="0" smtClean="0"/>
              <a:t>Online Scholar portal</a:t>
            </a:r>
          </a:p>
          <a:p>
            <a:r>
              <a:rPr lang="en-US" dirty="0" smtClean="0"/>
              <a:t>Digital resume book</a:t>
            </a:r>
          </a:p>
          <a:p>
            <a:r>
              <a:rPr lang="en-US" dirty="0" smtClean="0"/>
              <a:t>March- early offers</a:t>
            </a:r>
          </a:p>
          <a:p>
            <a:r>
              <a:rPr lang="en-US" dirty="0" smtClean="0"/>
              <a:t>100% placement in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0664-74D3-CC45-ACDC-0A3B86E2D5B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5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 Professional Learning Community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Alumni Relations </a:t>
            </a:r>
            <a:r>
              <a:rPr lang="en-US" dirty="0" smtClean="0"/>
              <a:t>Council</a:t>
            </a:r>
          </a:p>
          <a:p>
            <a:pPr lvl="1"/>
            <a:r>
              <a:rPr lang="en-US" dirty="0" smtClean="0"/>
              <a:t>Scholar run advisory board</a:t>
            </a:r>
          </a:p>
          <a:p>
            <a:pPr lvl="1"/>
            <a:r>
              <a:rPr lang="en-US" dirty="0" smtClean="0"/>
              <a:t>Networking, PD, coaching, social events</a:t>
            </a:r>
          </a:p>
          <a:p>
            <a:r>
              <a:rPr lang="en-US" dirty="0" smtClean="0"/>
              <a:t>Graduate Cohorts</a:t>
            </a:r>
          </a:p>
          <a:p>
            <a:r>
              <a:rPr lang="en-US" dirty="0" smtClean="0"/>
              <a:t>Summer Institute leaders</a:t>
            </a:r>
          </a:p>
          <a:p>
            <a:r>
              <a:rPr lang="en-US" dirty="0" smtClean="0"/>
              <a:t>Golden Apple Mentors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0664-74D3-CC45-ACDC-0A3B86E2D5B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 Apple Celebration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074" y="1200151"/>
            <a:ext cx="8534628" cy="3784588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Grotesque MT Std Bold"/>
                <a:cs typeface="Grotesque MT Std Bold"/>
              </a:rPr>
              <a:t>Celebration </a:t>
            </a:r>
            <a:r>
              <a:rPr lang="en-US" dirty="0">
                <a:solidFill>
                  <a:schemeClr val="tx1"/>
                </a:solidFill>
                <a:latin typeface="Grotesque MT Std Bold"/>
                <a:cs typeface="Grotesque MT Std Bold"/>
              </a:rPr>
              <a:t>of Scholars who recently </a:t>
            </a:r>
            <a:r>
              <a:rPr lang="en-US" dirty="0" smtClean="0">
                <a:solidFill>
                  <a:schemeClr val="tx1"/>
                </a:solidFill>
                <a:latin typeface="Grotesque MT Std Bold"/>
                <a:cs typeface="Grotesque MT Std Bold"/>
              </a:rPr>
              <a:t>completed </a:t>
            </a:r>
            <a:r>
              <a:rPr lang="en-US" dirty="0">
                <a:solidFill>
                  <a:schemeClr val="tx1"/>
                </a:solidFill>
                <a:latin typeface="Grotesque MT Std Bold"/>
                <a:cs typeface="Grotesque MT Std Bold"/>
              </a:rPr>
              <a:t>their </a:t>
            </a:r>
            <a:r>
              <a:rPr lang="en-US" dirty="0" smtClean="0">
                <a:solidFill>
                  <a:schemeClr val="tx1"/>
                </a:solidFill>
                <a:latin typeface="Grotesque MT Std Bold"/>
                <a:cs typeface="Grotesque MT Std Bold"/>
              </a:rPr>
              <a:t>five- year commitment </a:t>
            </a:r>
            <a:r>
              <a:rPr lang="en-US" dirty="0">
                <a:solidFill>
                  <a:schemeClr val="tx1"/>
                </a:solidFill>
                <a:latin typeface="Grotesque MT Std Bold"/>
                <a:cs typeface="Grotesque MT Std Bold"/>
              </a:rPr>
              <a:t>to the Golden Apple by their families and colleagues who are seasoned educators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Grotesque MT Std Bold"/>
              <a:cs typeface="Grotesque MT Std Bold"/>
            </a:endParaRPr>
          </a:p>
          <a:p>
            <a:pPr lvl="0"/>
            <a:r>
              <a:rPr lang="en-US" b="1" dirty="0">
                <a:solidFill>
                  <a:schemeClr val="tx1"/>
                </a:solidFill>
                <a:latin typeface="Grotesque MT Std Bold"/>
                <a:cs typeface="Grotesque MT Std Bold"/>
              </a:rPr>
              <a:t>Herald </a:t>
            </a:r>
            <a:r>
              <a:rPr lang="en-US" dirty="0">
                <a:solidFill>
                  <a:schemeClr val="tx1"/>
                </a:solidFill>
                <a:latin typeface="Grotesque MT Std Bold"/>
                <a:cs typeface="Grotesque MT Std Bold"/>
              </a:rPr>
              <a:t>for our stakeholders that Golden Apple has nurtured teachers who are thriving and being retained in the profession as they work with students in schools-of-need across Illinois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Grotesque MT Std Bold"/>
              <a:cs typeface="Grotesque MT Std Bold"/>
            </a:endParaRPr>
          </a:p>
          <a:p>
            <a:pPr lvl="0"/>
            <a:r>
              <a:rPr lang="en-US" b="1" dirty="0">
                <a:solidFill>
                  <a:schemeClr val="tx1"/>
                </a:solidFill>
                <a:latin typeface="Grotesque MT Std Bold"/>
                <a:cs typeface="Grotesque MT Std Bold"/>
              </a:rPr>
              <a:t>Premier Event </a:t>
            </a:r>
            <a:r>
              <a:rPr lang="en-US" dirty="0">
                <a:solidFill>
                  <a:schemeClr val="tx1"/>
                </a:solidFill>
                <a:latin typeface="Grotesque MT Std Bold"/>
                <a:cs typeface="Grotesque MT Std Bold"/>
              </a:rPr>
              <a:t>on the Golden Apple Foundations annual calendar</a:t>
            </a:r>
          </a:p>
          <a:p>
            <a:pPr lvl="0"/>
            <a:endParaRPr lang="en-US" dirty="0">
              <a:solidFill>
                <a:schemeClr val="tx1"/>
              </a:solidFill>
              <a:latin typeface="Grotesque MT Std Bold"/>
              <a:cs typeface="Grotesque MT Std Bold"/>
            </a:endParaRPr>
          </a:p>
          <a:p>
            <a:pPr lvl="0"/>
            <a:r>
              <a:rPr lang="en-US" b="1" dirty="0">
                <a:solidFill>
                  <a:schemeClr val="tx1"/>
                </a:solidFill>
                <a:latin typeface="Grotesque MT Std Bold"/>
                <a:cs typeface="Grotesque MT Std Bold"/>
              </a:rPr>
              <a:t>Next </a:t>
            </a:r>
            <a:r>
              <a:rPr lang="en-US" b="1" dirty="0" smtClean="0">
                <a:solidFill>
                  <a:schemeClr val="tx1"/>
                </a:solidFill>
                <a:latin typeface="Grotesque MT Std Bold"/>
                <a:cs typeface="Grotesque MT Std Bold"/>
              </a:rPr>
              <a:t>Chapter </a:t>
            </a:r>
            <a:r>
              <a:rPr lang="en-US" dirty="0" smtClean="0">
                <a:solidFill>
                  <a:schemeClr val="tx1"/>
                </a:solidFill>
                <a:latin typeface="Grotesque MT Std Bold"/>
                <a:cs typeface="Grotesque MT Std Bold"/>
              </a:rPr>
              <a:t>in </a:t>
            </a:r>
            <a:r>
              <a:rPr lang="en-US" dirty="0">
                <a:solidFill>
                  <a:schemeClr val="tx1"/>
                </a:solidFill>
                <a:latin typeface="Grotesque MT Std Bold"/>
                <a:cs typeface="Grotesque MT Std Bold"/>
              </a:rPr>
              <a:t>teaching career; Scholars now become the expert teachers preparing the next generation of Golden Apple Scholars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0664-74D3-CC45-ACDC-0A3B86E2D5B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3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Should I Know Throughout This Process?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378" y="1270000"/>
            <a:ext cx="8442422" cy="3659186"/>
          </a:xfrm>
        </p:spPr>
        <p:txBody>
          <a:bodyPr>
            <a:normAutofit/>
          </a:bodyPr>
          <a:lstStyle/>
          <a:p>
            <a:r>
              <a:rPr lang="en-US" dirty="0" smtClean="0"/>
              <a:t>Tuition Waivers: can still be a Scholar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Summer Institutes are non-negotiable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Family Educational Rights and Privacy Act (FERPA) </a:t>
            </a:r>
            <a:r>
              <a:rPr lang="en-US" sz="2600" dirty="0"/>
              <a:t>protects the privacy of student conversations and educational records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0664-74D3-CC45-ACDC-0A3B86E2D5B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10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Ask Your Student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7073"/>
            <a:ext cx="4038600" cy="370403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Does your university have your program?</a:t>
            </a:r>
          </a:p>
          <a:p>
            <a:endParaRPr lang="en-US" dirty="0" smtClean="0"/>
          </a:p>
          <a:p>
            <a:r>
              <a:rPr lang="en-US" dirty="0"/>
              <a:t>Did you apply as an education major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How many credit hours will transfer to your university?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6786"/>
            <a:ext cx="4038600" cy="30253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high-need subject areas have you considered?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endorsements have you considered?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0664-74D3-CC45-ACDC-0A3B86E2D5B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01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0664-74D3-CC45-ACDC-0A3B86E2D5B5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24763" y="467832"/>
            <a:ext cx="6032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Mission Driven Organization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4763" y="1462541"/>
            <a:ext cx="62983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 Golden Apple, our mission is to inspire, develop and support teachers and school leader excellence in Illinois, especially in schools-of-need.  </a:t>
            </a:r>
          </a:p>
        </p:txBody>
      </p:sp>
    </p:spTree>
    <p:extLst>
      <p:ext uri="{BB962C8B-B14F-4D97-AF65-F5344CB8AC3E}">
        <p14:creationId xmlns:p14="http://schemas.microsoft.com/office/powerpoint/2010/main" val="253454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65958" y="2985210"/>
            <a:ext cx="6336109" cy="76944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Grotesque MT Std Cond"/>
                <a:cs typeface="Grotesque MT Std Cond"/>
              </a:rPr>
              <a:t>Lauren Perez Pietruszka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81012" y="2431212"/>
            <a:ext cx="81819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dirty="0" smtClean="0">
                <a:solidFill>
                  <a:srgbClr val="000000"/>
                </a:solidFill>
                <a:latin typeface="Grotesque MT Std Cond"/>
                <a:cs typeface="Grotesque MT Std Cond"/>
              </a:rPr>
              <a:t>CONTACT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24263" y="3733883"/>
            <a:ext cx="5677938" cy="140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Grotesque MT Std Light Cond"/>
                <a:cs typeface="Grotesque MT Std Light Cond"/>
              </a:rPr>
              <a:t>Director of Academic and Social Supports</a:t>
            </a:r>
          </a:p>
          <a:p>
            <a:pPr algn="ctr">
              <a:lnSpc>
                <a:spcPct val="120000"/>
              </a:lnSpc>
            </a:pPr>
            <a:r>
              <a:rPr lang="en-US" sz="2400" dirty="0" err="1" smtClean="0">
                <a:solidFill>
                  <a:srgbClr val="000000"/>
                </a:solidFill>
                <a:latin typeface="Grotesque MT Std Light Cond"/>
                <a:cs typeface="Grotesque MT Std Light Cond"/>
              </a:rPr>
              <a:t>PerezPietruszka@goldenapple.org</a:t>
            </a:r>
            <a:endParaRPr lang="en-US" sz="2400" dirty="0" smtClean="0">
              <a:solidFill>
                <a:srgbClr val="000000"/>
              </a:solidFill>
              <a:latin typeface="Grotesque MT Std Light Cond"/>
              <a:cs typeface="Grotesque MT Std Light Cond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Grotesque MT Std Light Cond"/>
                <a:cs typeface="Grotesque MT Std Light Cond"/>
              </a:rPr>
              <a:t>(312) 477.7532</a:t>
            </a:r>
            <a:endParaRPr lang="en-US" sz="2400" dirty="0">
              <a:solidFill>
                <a:srgbClr val="000000"/>
              </a:solidFill>
              <a:latin typeface="Grotesque MT Std Light Cond"/>
              <a:cs typeface="Grotesque MT Std Light Cond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81037" y="470397"/>
            <a:ext cx="5102677" cy="141329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CF1C20"/>
                </a:solidFill>
                <a:latin typeface="Grotesque MT Std Cond"/>
                <a:ea typeface="+mj-ea"/>
                <a:cs typeface="Grotesque MT Std Cond"/>
              </a:defRPr>
            </a:lvl1pPr>
          </a:lstStyle>
          <a:p>
            <a:r>
              <a:rPr lang="en-US" sz="4800" dirty="0" smtClean="0">
                <a:solidFill>
                  <a:srgbClr val="000000"/>
                </a:solidFill>
              </a:rPr>
              <a:t>THANK YOU!</a:t>
            </a:r>
          </a:p>
        </p:txBody>
      </p:sp>
      <p:pic>
        <p:nvPicPr>
          <p:cNvPr id="8" name="Picture 7" descr="GA-Logo-Yello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3473" y="0"/>
            <a:ext cx="3026574" cy="260324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0664-74D3-CC45-ACDC-0A3B86E2D5B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6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Educational Statistics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490782"/>
            <a:ext cx="18646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*  National Statistics mirror IL</a:t>
            </a:r>
            <a:endParaRPr lang="en-US" sz="1100" dirty="0">
              <a:solidFill>
                <a:schemeClr val="bg1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0" y="1037884"/>
          <a:ext cx="4583723" cy="3462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4583723" y="1037884"/>
          <a:ext cx="4560278" cy="3462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817954" y="4490782"/>
            <a:ext cx="38688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Latino population is </a:t>
            </a:r>
            <a:r>
              <a:rPr lang="en-US" sz="1100" dirty="0" smtClean="0">
                <a:solidFill>
                  <a:schemeClr val="bg1"/>
                </a:solidFill>
              </a:rPr>
              <a:t>almost 5x </a:t>
            </a:r>
            <a:r>
              <a:rPr lang="en-US" sz="1100" dirty="0">
                <a:solidFill>
                  <a:schemeClr val="bg1"/>
                </a:solidFill>
              </a:rPr>
              <a:t>Illinois and National Average</a:t>
            </a:r>
          </a:p>
        </p:txBody>
      </p:sp>
    </p:spTree>
    <p:extLst>
      <p:ext uri="{BB962C8B-B14F-4D97-AF65-F5344CB8AC3E}">
        <p14:creationId xmlns:p14="http://schemas.microsoft.com/office/powerpoint/2010/main" val="250727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88" y="1414671"/>
            <a:ext cx="1704577" cy="160975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Selection Process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3994712"/>
              </p:ext>
            </p:extLst>
          </p:nvPr>
        </p:nvGraphicFramePr>
        <p:xfrm>
          <a:off x="1834723" y="147618"/>
          <a:ext cx="7231572" cy="4834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 descr="GA-Logo-Black[2].jp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88" y="0"/>
            <a:ext cx="1704577" cy="141467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0664-74D3-CC45-ACDC-0A3B86E2D5B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Golden Apple Scholars Throughout Illinois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0664-74D3-CC45-ACDC-0A3B86E2D5B5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1" t="29502" r="15865" b="7419"/>
          <a:stretch/>
        </p:blipFill>
        <p:spPr bwMode="auto">
          <a:xfrm>
            <a:off x="1454227" y="1063229"/>
            <a:ext cx="6161011" cy="3977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73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551" y="1178894"/>
            <a:ext cx="8337999" cy="2718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51369" y="138402"/>
            <a:ext cx="833652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Grotesque MT Std Cond"/>
                <a:cs typeface="Grotesque MT Std Cond"/>
              </a:rPr>
              <a:t>SCHOLARS GRADUATE ABOVE NATIONAL AVERAGES</a:t>
            </a:r>
            <a:endParaRPr lang="en-US" sz="3200" dirty="0">
              <a:solidFill>
                <a:srgbClr val="000000"/>
              </a:solidFill>
              <a:latin typeface="Grotesque MT Std Cond"/>
              <a:cs typeface="Grotesque MT Std Cond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51364" y="3994981"/>
            <a:ext cx="19474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Grotesque MT Std Light Cond"/>
                <a:cs typeface="Grotesque MT Std Light Cond"/>
              </a:rPr>
              <a:t>First-generation college students who gain a degree within 6 years</a:t>
            </a:r>
            <a:endParaRPr lang="en-US" sz="1400" dirty="0">
              <a:solidFill>
                <a:srgbClr val="000000"/>
              </a:solidFill>
              <a:latin typeface="Grotesque MT Std Light Cond"/>
              <a:cs typeface="Grotesque MT Std Light Cond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734127" y="4013021"/>
            <a:ext cx="15931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Grotesque MT Std Light Cond"/>
                <a:cs typeface="Grotesque MT Std Light Cond"/>
              </a:rPr>
              <a:t>Low-income students who gain a bachelor’s degree by age 25</a:t>
            </a:r>
            <a:endParaRPr lang="en-US" sz="1400" dirty="0">
              <a:solidFill>
                <a:srgbClr val="000000"/>
              </a:solidFill>
              <a:latin typeface="Grotesque MT Std Light Cond"/>
              <a:cs typeface="Grotesque MT Std Light Cond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68494" y="4021544"/>
            <a:ext cx="19224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Grotesque MT Std Light Cond"/>
                <a:cs typeface="Grotesque MT Std Light Cond"/>
              </a:rPr>
              <a:t>College student national average for completion within 6 years</a:t>
            </a:r>
            <a:endParaRPr lang="en-US" sz="1400" dirty="0">
              <a:solidFill>
                <a:srgbClr val="000000"/>
              </a:solidFill>
              <a:latin typeface="Grotesque MT Std Light Cond"/>
              <a:cs typeface="Grotesque MT Std Light Cond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608496" y="4026622"/>
            <a:ext cx="19950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Grotesque MT Std Light Cond"/>
                <a:cs typeface="Grotesque MT Std Light Cond"/>
              </a:rPr>
              <a:t>Golden Apple Scholars who gain their degree within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Grotesque MT Std Light Cond"/>
                <a:cs typeface="Grotesque MT Std Light Cond"/>
              </a:rPr>
              <a:t> 6 years</a:t>
            </a:r>
            <a:endParaRPr lang="en-US" sz="1400" dirty="0">
              <a:solidFill>
                <a:srgbClr val="000000"/>
              </a:solidFill>
              <a:latin typeface="Grotesque MT Std Light Cond"/>
              <a:cs typeface="Grotesque MT Std Light Con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02183" y="3329943"/>
            <a:ext cx="1001889" cy="56736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2310" y="3469800"/>
            <a:ext cx="1001889" cy="42530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48903" y="3050837"/>
            <a:ext cx="1001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Grotesque MT Std" pitchFamily="34" charset="0"/>
              </a:rPr>
              <a:t>11%</a:t>
            </a:r>
            <a:endParaRPr lang="en-US" sz="2800" b="1" dirty="0">
              <a:solidFill>
                <a:srgbClr val="000000"/>
              </a:solidFill>
              <a:latin typeface="Grotesque MT Std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29160" y="1396037"/>
            <a:ext cx="784317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2124" y="1962107"/>
            <a:ext cx="784317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2124" y="3096466"/>
            <a:ext cx="784317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2124" y="2544228"/>
            <a:ext cx="784317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403133" y="1134140"/>
            <a:ext cx="10018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Grotesque MT Std" pitchFamily="34" charset="0"/>
              </a:rPr>
              <a:t>100</a:t>
            </a:r>
            <a:endParaRPr lang="en-US" sz="1400" dirty="0">
              <a:solidFill>
                <a:srgbClr val="000000"/>
              </a:solidFill>
              <a:latin typeface="Grotesque MT Std" pitchFamily="34" charset="0"/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377524" y="1706630"/>
            <a:ext cx="10018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Grotesque MT Std" pitchFamily="34" charset="0"/>
              </a:rPr>
              <a:t>75</a:t>
            </a:r>
            <a:endParaRPr lang="en-US" sz="1400" dirty="0">
              <a:solidFill>
                <a:srgbClr val="000000"/>
              </a:solidFill>
              <a:latin typeface="Grotesque MT Std" pitchFamily="34" charset="0"/>
            </a:endParaRP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384995" y="2299600"/>
            <a:ext cx="10018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Grotesque MT Std" pitchFamily="34" charset="0"/>
              </a:rPr>
              <a:t>50</a:t>
            </a:r>
            <a:endParaRPr lang="en-US" sz="1400" dirty="0">
              <a:solidFill>
                <a:srgbClr val="000000"/>
              </a:solidFill>
              <a:latin typeface="Grotesque MT Std" pitchFamily="34" charset="0"/>
            </a:endParaRP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399937" y="2832998"/>
            <a:ext cx="10018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Grotesque MT Std" pitchFamily="34" charset="0"/>
              </a:rPr>
              <a:t>25</a:t>
            </a:r>
            <a:endParaRPr lang="en-US" sz="1400" dirty="0">
              <a:solidFill>
                <a:srgbClr val="000000"/>
              </a:solidFill>
              <a:latin typeface="Grotesque MT Std" pitchFamily="34" charset="0"/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5016035" y="1792517"/>
            <a:ext cx="1001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Grotesque MT Std" pitchFamily="34" charset="0"/>
              </a:rPr>
              <a:t>59%</a:t>
            </a:r>
            <a:endParaRPr lang="en-US" sz="2800" b="1" dirty="0">
              <a:solidFill>
                <a:srgbClr val="000000"/>
              </a:solidFill>
              <a:latin typeface="Grotesque MT Std" pitchFamily="34" charset="0"/>
            </a:endParaRP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3017947" y="2898727"/>
            <a:ext cx="1021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Grotesque MT Std" pitchFamily="34" charset="0"/>
              </a:rPr>
              <a:t>15%</a:t>
            </a:r>
            <a:endParaRPr lang="en-US" sz="2800" b="1" dirty="0">
              <a:solidFill>
                <a:srgbClr val="000000"/>
              </a:solidFill>
              <a:latin typeface="Grotesque MT Std" pitchFamily="34" charset="0"/>
            </a:endParaRPr>
          </a:p>
        </p:txBody>
      </p:sp>
      <p:pic>
        <p:nvPicPr>
          <p:cNvPr id="21" name="Picture 20" descr="GA-Logo-Yello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3938" y="4688166"/>
            <a:ext cx="480563" cy="41334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004278" y="2230991"/>
            <a:ext cx="1001889" cy="167054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18858" y="1784116"/>
            <a:ext cx="1182511" cy="212274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6769450" y="1178895"/>
            <a:ext cx="18156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Grotesque MT Std" pitchFamily="34" charset="0"/>
              </a:rPr>
              <a:t>77%</a:t>
            </a:r>
            <a:endParaRPr lang="en-US" sz="4000" b="1" dirty="0">
              <a:solidFill>
                <a:srgbClr val="000000"/>
              </a:solidFill>
              <a:latin typeface="Grotesque MT Std" pitchFamily="34" charset="0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0664-74D3-CC45-ACDC-0A3B86E2D5B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8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248201" y="3468460"/>
            <a:ext cx="2599317" cy="130049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34746" y="3468460"/>
            <a:ext cx="2545176" cy="130049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3076" y="3468460"/>
            <a:ext cx="2545176" cy="130049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01516" y="1402858"/>
            <a:ext cx="5893372" cy="16091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940082" y="364870"/>
            <a:ext cx="587968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4500" dirty="0" smtClean="0">
                <a:solidFill>
                  <a:srgbClr val="000000"/>
                </a:solidFill>
                <a:latin typeface="Grotesque MT Std Light Cond"/>
                <a:cs typeface="Grotesque MT Std Light Cond"/>
              </a:rPr>
              <a:t>Scholars </a:t>
            </a:r>
            <a:r>
              <a:rPr lang="en-US" sz="4500" dirty="0">
                <a:solidFill>
                  <a:srgbClr val="000000"/>
                </a:solidFill>
                <a:latin typeface="Grotesque MT Std Light Cond"/>
                <a:cs typeface="Grotesque MT Std Light Cond"/>
              </a:rPr>
              <a:t>receive </a:t>
            </a:r>
            <a:r>
              <a:rPr lang="en-US" sz="4500" b="1" u="sng" dirty="0">
                <a:solidFill>
                  <a:srgbClr val="000000"/>
                </a:solidFill>
                <a:latin typeface="Grotesque MT Std Light Cond"/>
                <a:cs typeface="Grotesque MT Std Light Cond"/>
              </a:rPr>
              <a:t>up </a:t>
            </a:r>
            <a:r>
              <a:rPr lang="en-US" sz="4500" b="1" u="sng" dirty="0" smtClean="0">
                <a:solidFill>
                  <a:srgbClr val="000000"/>
                </a:solidFill>
                <a:latin typeface="Grotesque MT Std Light Cond"/>
                <a:cs typeface="Grotesque MT Std Light Cond"/>
              </a:rPr>
              <a:t>to</a:t>
            </a:r>
            <a:endParaRPr lang="en-US" sz="4500" b="1" u="sng" dirty="0">
              <a:solidFill>
                <a:srgbClr val="000000"/>
              </a:solidFill>
              <a:latin typeface="Grotesque MT Std Light Cond"/>
              <a:cs typeface="Grotesque MT Std Light Cond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301516" y="1260498"/>
            <a:ext cx="3314857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900" dirty="0">
                <a:solidFill>
                  <a:srgbClr val="000000"/>
                </a:solidFill>
                <a:latin typeface="Grotesque MT Std Cond"/>
                <a:cs typeface="Grotesque MT Std Cond"/>
              </a:rPr>
              <a:t>$</a:t>
            </a:r>
            <a:r>
              <a:rPr lang="en-US" sz="10900" dirty="0" smtClean="0">
                <a:solidFill>
                  <a:srgbClr val="000000"/>
                </a:solidFill>
                <a:latin typeface="Grotesque MT Std Cond"/>
                <a:cs typeface="Grotesque MT Std Cond"/>
              </a:rPr>
              <a:t>23k</a:t>
            </a:r>
            <a:endParaRPr lang="en-US" sz="10900" dirty="0">
              <a:solidFill>
                <a:srgbClr val="000000"/>
              </a:solidFill>
              <a:latin typeface="Grotesque MT Std Cond"/>
              <a:cs typeface="Grotesque MT Std Cond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528404" y="1629909"/>
            <a:ext cx="26155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3600" dirty="0">
                <a:solidFill>
                  <a:srgbClr val="000000"/>
                </a:solidFill>
                <a:latin typeface="Grotesque MT Std Light Cond"/>
                <a:cs typeface="Grotesque MT Std Light Cond"/>
              </a:rPr>
              <a:t>i</a:t>
            </a:r>
            <a:r>
              <a:rPr lang="en-US" sz="3600" dirty="0" smtClean="0">
                <a:solidFill>
                  <a:srgbClr val="000000"/>
                </a:solidFill>
                <a:latin typeface="Grotesque MT Std Light Cond"/>
                <a:cs typeface="Grotesque MT Std Light Cond"/>
              </a:rPr>
              <a:t>n financial</a:t>
            </a:r>
          </a:p>
          <a:p>
            <a:pPr algn="r"/>
            <a:r>
              <a:rPr lang="en-US" sz="3600" dirty="0" smtClean="0">
                <a:solidFill>
                  <a:srgbClr val="000000"/>
                </a:solidFill>
                <a:latin typeface="Grotesque MT Std Light Cond"/>
                <a:cs typeface="Grotesque MT Std Light Cond"/>
              </a:rPr>
              <a:t>support</a:t>
            </a:r>
            <a:endParaRPr lang="en-US" sz="3600" dirty="0">
              <a:solidFill>
                <a:srgbClr val="000000"/>
              </a:solidFill>
              <a:latin typeface="Grotesque MT Std Light Cond"/>
              <a:cs typeface="Grotesque MT Std Light Cond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3076" y="3566477"/>
            <a:ext cx="2545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Grotesque MT Std Cond"/>
                <a:cs typeface="Grotesque MT Std Cond"/>
              </a:rPr>
              <a:t>FIRST 2 YEARS</a:t>
            </a:r>
            <a:endParaRPr lang="en-US" sz="2400" dirty="0">
              <a:solidFill>
                <a:srgbClr val="000000"/>
              </a:solidFill>
              <a:latin typeface="Grotesque MT Std Cond"/>
              <a:cs typeface="Grotesque MT Std Cond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3076" y="4037164"/>
            <a:ext cx="2545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Grotesque MT Std Light Cond"/>
                <a:cs typeface="Grotesque MT Std Light Cond"/>
              </a:rPr>
              <a:t>$2,500</a:t>
            </a:r>
            <a:endParaRPr lang="en-US" sz="2400" dirty="0">
              <a:solidFill>
                <a:srgbClr val="000000"/>
              </a:solidFill>
              <a:latin typeface="Grotesque MT Std Light Cond"/>
              <a:cs typeface="Grotesque MT Std Light Cond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34740" y="3565055"/>
            <a:ext cx="2545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Grotesque MT Std Cond"/>
                <a:cs typeface="Grotesque MT Std Cond"/>
              </a:rPr>
              <a:t>LAST 2 YEARS</a:t>
            </a:r>
            <a:endParaRPr lang="en-US" sz="2400" dirty="0">
              <a:solidFill>
                <a:srgbClr val="000000"/>
              </a:solidFill>
              <a:latin typeface="Grotesque MT Std Cond"/>
              <a:cs typeface="Grotesque MT Std Cond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34747" y="4040200"/>
            <a:ext cx="2545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Grotesque MT Std Light Cond"/>
                <a:cs typeface="Grotesque MT Std Light Cond"/>
              </a:rPr>
              <a:t>$5,000</a:t>
            </a:r>
            <a:endParaRPr lang="en-US" sz="2400" dirty="0">
              <a:solidFill>
                <a:srgbClr val="000000"/>
              </a:solidFill>
              <a:latin typeface="Grotesque MT Std Light Cond"/>
              <a:cs typeface="Grotesque MT Std Light Cond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248201" y="4061067"/>
            <a:ext cx="25993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Grotesque MT Std Light Cond"/>
                <a:cs typeface="Grotesque MT Std Light Cond"/>
              </a:rPr>
              <a:t>$2,000 STIPEND EACH</a:t>
            </a:r>
            <a:endParaRPr lang="en-US" sz="2000" dirty="0">
              <a:solidFill>
                <a:srgbClr val="000000"/>
              </a:solidFill>
              <a:latin typeface="Grotesque MT Std Light Cond"/>
              <a:cs typeface="Grotesque MT Std Light Cond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248202" y="3565055"/>
            <a:ext cx="25993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Grotesque MT Std Cond"/>
                <a:cs typeface="Grotesque MT Std Cond"/>
              </a:rPr>
              <a:t>SUMMER INSTITUTES</a:t>
            </a:r>
            <a:endParaRPr lang="en-US" sz="2000" dirty="0">
              <a:solidFill>
                <a:srgbClr val="000000"/>
              </a:solidFill>
              <a:latin typeface="Grotesque MT Std Cond"/>
              <a:cs typeface="Grotesque MT Std Cond"/>
            </a:endParaRPr>
          </a:p>
        </p:txBody>
      </p:sp>
      <p:pic>
        <p:nvPicPr>
          <p:cNvPr id="18" name="Picture 17" descr="GA-Logo-Black[2]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88" y="0"/>
            <a:ext cx="1704577" cy="141467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0664-74D3-CC45-ACDC-0A3B86E2D5B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1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Golden Apple Financial Assistance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 smtClean="0"/>
              <a:t>Eligibility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Total Credit Hours</a:t>
            </a:r>
          </a:p>
          <a:p>
            <a:pPr lvl="1"/>
            <a:r>
              <a:rPr lang="en-US" dirty="0" smtClean="0"/>
              <a:t>Including AP, dual credit, transfer credits</a:t>
            </a:r>
          </a:p>
          <a:p>
            <a:r>
              <a:rPr lang="en-US" dirty="0" smtClean="0"/>
              <a:t>Certified each term</a:t>
            </a:r>
          </a:p>
          <a:p>
            <a:r>
              <a:rPr lang="en-US" dirty="0" smtClean="0"/>
              <a:t>Declared education major</a:t>
            </a:r>
          </a:p>
          <a:p>
            <a:r>
              <a:rPr lang="en-US" dirty="0" smtClean="0"/>
              <a:t>GPA: term &amp; cumulative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200" dirty="0" smtClean="0"/>
              <a:t>Types</a:t>
            </a:r>
            <a:endParaRPr lang="en-US" sz="2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Tuition Assistance</a:t>
            </a:r>
          </a:p>
          <a:p>
            <a:pPr lvl="1"/>
            <a:r>
              <a:rPr lang="en-US" dirty="0" smtClean="0"/>
              <a:t>0-29 credits: $2,500/year</a:t>
            </a:r>
          </a:p>
          <a:p>
            <a:pPr lvl="1"/>
            <a:r>
              <a:rPr lang="en-US" dirty="0" smtClean="0"/>
              <a:t>30-59 credits: </a:t>
            </a:r>
            <a:r>
              <a:rPr lang="en-US" dirty="0"/>
              <a:t>$2,500/year</a:t>
            </a:r>
          </a:p>
          <a:p>
            <a:pPr lvl="1"/>
            <a:r>
              <a:rPr lang="en-US" dirty="0" smtClean="0"/>
              <a:t>60-89 credits: $5,000/year</a:t>
            </a:r>
          </a:p>
          <a:p>
            <a:pPr lvl="1"/>
            <a:r>
              <a:rPr lang="en-US" dirty="0" smtClean="0"/>
              <a:t>90+ credits: </a:t>
            </a:r>
            <a:r>
              <a:rPr lang="en-US" dirty="0"/>
              <a:t>$5,000/</a:t>
            </a:r>
            <a:r>
              <a:rPr lang="en-US" dirty="0" smtClean="0"/>
              <a:t>year</a:t>
            </a:r>
          </a:p>
          <a:p>
            <a:r>
              <a:rPr lang="en-US" dirty="0" smtClean="0"/>
              <a:t>Summer Stipend</a:t>
            </a:r>
          </a:p>
          <a:p>
            <a:pPr lvl="1"/>
            <a:r>
              <a:rPr lang="en-US" dirty="0" smtClean="0"/>
              <a:t>$2,000 per Summer Institute attended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0664-74D3-CC45-ACDC-0A3B86E2D5B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of a Scholar (600+)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486" y="1200150"/>
            <a:ext cx="8725804" cy="3661677"/>
          </a:xfrm>
        </p:spPr>
        <p:txBody>
          <a:bodyPr>
            <a:normAutofit/>
          </a:bodyPr>
          <a:lstStyle/>
          <a:p>
            <a:r>
              <a:rPr lang="en-US" dirty="0"/>
              <a:t>3.65 	Average GPA </a:t>
            </a:r>
            <a:endParaRPr lang="en-US" dirty="0" smtClean="0"/>
          </a:p>
          <a:p>
            <a:r>
              <a:rPr lang="en-US" dirty="0" smtClean="0"/>
              <a:t>3.45</a:t>
            </a:r>
            <a:r>
              <a:rPr lang="en-US" dirty="0"/>
              <a:t>		Average GPA for 1</a:t>
            </a:r>
            <a:r>
              <a:rPr lang="en-US" baseline="30000" dirty="0"/>
              <a:t>st</a:t>
            </a:r>
            <a:r>
              <a:rPr lang="en-US" dirty="0"/>
              <a:t> Generation</a:t>
            </a:r>
          </a:p>
          <a:p>
            <a:r>
              <a:rPr lang="en-US" dirty="0"/>
              <a:t>2/3 		Earned 3.5+ (Dean’s List</a:t>
            </a:r>
            <a:r>
              <a:rPr lang="en-US" dirty="0" smtClean="0"/>
              <a:t>)</a:t>
            </a:r>
          </a:p>
          <a:p>
            <a:r>
              <a:rPr lang="en-US" dirty="0" smtClean="0"/>
              <a:t>25			Average ACT </a:t>
            </a:r>
          </a:p>
          <a:p>
            <a:r>
              <a:rPr lang="en-US" dirty="0" smtClean="0"/>
              <a:t>~50%	</a:t>
            </a:r>
            <a:r>
              <a:rPr lang="en-US" sz="3000" dirty="0" smtClean="0"/>
              <a:t>Underrepresented Groups in Teaching</a:t>
            </a:r>
          </a:p>
          <a:p>
            <a:r>
              <a:rPr lang="en-US" sz="3000" dirty="0" smtClean="0"/>
              <a:t>~50%	First-Generation College Students</a:t>
            </a:r>
            <a:endParaRPr lang="en-US" sz="3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0664-74D3-CC45-ACDC-0A3B86E2D5B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4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_PowerPoint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GA_PowerPoint_Blue.thmx</Template>
  <TotalTime>7080</TotalTime>
  <Words>793</Words>
  <Application>Microsoft Office PowerPoint</Application>
  <PresentationFormat>On-screen Show (16:9)</PresentationFormat>
  <Paragraphs>190</Paragraphs>
  <Slides>20</Slides>
  <Notes>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GA_PowerPoint_Blue</vt:lpstr>
      <vt:lpstr>Golden Apple Scholars</vt:lpstr>
      <vt:lpstr>PowerPoint Presentation</vt:lpstr>
      <vt:lpstr>Educational Statistics</vt:lpstr>
      <vt:lpstr>Selection Process</vt:lpstr>
      <vt:lpstr>Golden Apple Scholars Throughout Illinois</vt:lpstr>
      <vt:lpstr>PowerPoint Presentation</vt:lpstr>
      <vt:lpstr>PowerPoint Presentation</vt:lpstr>
      <vt:lpstr>Golden Apple Financial Assistance</vt:lpstr>
      <vt:lpstr>Snapshot of a Scholar (600+)</vt:lpstr>
      <vt:lpstr>Mentoring Years 1 and 2</vt:lpstr>
      <vt:lpstr>Golden Apple Scholars of Illinois</vt:lpstr>
      <vt:lpstr>Undergraduate Academic and Social Supports</vt:lpstr>
      <vt:lpstr>Summer Institute (SI)</vt:lpstr>
      <vt:lpstr>PowerPoint Presentation</vt:lpstr>
      <vt:lpstr>Job Placement Support</vt:lpstr>
      <vt:lpstr>Scholar Professional Learning Community</vt:lpstr>
      <vt:lpstr>Crystal Apple Celebration</vt:lpstr>
      <vt:lpstr>What Should I Know Throughout This Process?</vt:lpstr>
      <vt:lpstr>Questions to Ask Your Student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Bosma</dc:creator>
  <cp:lastModifiedBy>Sam Nelson</cp:lastModifiedBy>
  <cp:revision>69</cp:revision>
  <dcterms:created xsi:type="dcterms:W3CDTF">2016-02-16T16:35:02Z</dcterms:created>
  <dcterms:modified xsi:type="dcterms:W3CDTF">2018-07-30T19:53:44Z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