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0" autoAdjust="0"/>
    <p:restoredTop sz="93241" autoAdjust="0"/>
  </p:normalViewPr>
  <p:slideViewPr>
    <p:cSldViewPr>
      <p:cViewPr>
        <p:scale>
          <a:sx n="75" d="100"/>
          <a:sy n="75"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5A89E-8E19-4782-88F4-D4CC88B2811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F21E7DD-1CC4-4D7E-B463-9E213699D885}">
      <dgm:prSet phldrT="[Text]"/>
      <dgm:spPr>
        <a:solidFill>
          <a:srgbClr val="93328E"/>
        </a:solidFill>
      </dgm:spPr>
      <dgm:t>
        <a:bodyPr/>
        <a:lstStyle/>
        <a:p>
          <a:r>
            <a:rPr lang="en-US" dirty="0" smtClean="0"/>
            <a:t>English</a:t>
          </a:r>
          <a:endParaRPr lang="en-US" dirty="0"/>
        </a:p>
      </dgm:t>
    </dgm:pt>
    <dgm:pt modelId="{926AAD71-6E91-44DB-82A6-A0031951D210}" type="parTrans" cxnId="{C5073DD2-E644-4D9C-8029-072196A4DF48}">
      <dgm:prSet/>
      <dgm:spPr/>
      <dgm:t>
        <a:bodyPr/>
        <a:lstStyle/>
        <a:p>
          <a:endParaRPr lang="en-US"/>
        </a:p>
      </dgm:t>
    </dgm:pt>
    <dgm:pt modelId="{863C8C83-0096-4968-9B24-97605E801E10}" type="sibTrans" cxnId="{C5073DD2-E644-4D9C-8029-072196A4DF48}">
      <dgm:prSet/>
      <dgm:spPr/>
      <dgm:t>
        <a:bodyPr/>
        <a:lstStyle/>
        <a:p>
          <a:endParaRPr lang="en-US"/>
        </a:p>
      </dgm:t>
    </dgm:pt>
    <dgm:pt modelId="{02B0F532-2DA9-4E64-868C-F48D562D8949}">
      <dgm:prSet phldrT="[Text]"/>
      <dgm:spPr>
        <a:solidFill>
          <a:srgbClr val="93328E">
            <a:alpha val="40000"/>
          </a:srgbClr>
        </a:solidFill>
      </dgm:spPr>
      <dgm:t>
        <a:bodyPr/>
        <a:lstStyle/>
        <a:p>
          <a:r>
            <a:rPr lang="en-US" dirty="0" smtClean="0"/>
            <a:t>Must have scored a </a:t>
          </a:r>
          <a:r>
            <a:rPr lang="en-US" b="1" dirty="0" smtClean="0"/>
            <a:t>540 </a:t>
          </a:r>
          <a:r>
            <a:rPr lang="en-US" b="0" dirty="0" smtClean="0"/>
            <a:t>or higher on the EBRW portion of the SAT </a:t>
          </a:r>
        </a:p>
        <a:p>
          <a:r>
            <a:rPr lang="en-US" b="1" i="1" dirty="0" smtClean="0"/>
            <a:t>or</a:t>
          </a:r>
          <a:endParaRPr lang="en-US" b="1" dirty="0"/>
        </a:p>
      </dgm:t>
    </dgm:pt>
    <dgm:pt modelId="{480AFC11-E1AF-40EA-B4AD-B4DDFA35DF48}" type="parTrans" cxnId="{B02270AD-8909-40FF-8E15-AFDFCFFD0D55}">
      <dgm:prSet/>
      <dgm:spPr>
        <a:solidFill>
          <a:srgbClr val="93328E">
            <a:alpha val="29000"/>
          </a:srgbClr>
        </a:solidFill>
      </dgm:spPr>
      <dgm:t>
        <a:bodyPr/>
        <a:lstStyle/>
        <a:p>
          <a:endParaRPr lang="en-US"/>
        </a:p>
      </dgm:t>
    </dgm:pt>
    <dgm:pt modelId="{45288092-8CB5-4375-9CC9-17A0FAB8AF0F}" type="sibTrans" cxnId="{B02270AD-8909-40FF-8E15-AFDFCFFD0D55}">
      <dgm:prSet/>
      <dgm:spPr>
        <a:solidFill>
          <a:srgbClr val="93328E">
            <a:alpha val="40000"/>
          </a:srgbClr>
        </a:solidFill>
      </dgm:spPr>
      <dgm:t>
        <a:bodyPr/>
        <a:lstStyle/>
        <a:p>
          <a:endParaRPr lang="en-US"/>
        </a:p>
      </dgm:t>
    </dgm:pt>
    <dgm:pt modelId="{62826798-7D2E-4566-8AFE-C593CDB07C0F}">
      <dgm:prSet phldrT="[Text]"/>
      <dgm:spPr>
        <a:solidFill>
          <a:srgbClr val="93328E">
            <a:alpha val="40000"/>
          </a:srgbClr>
        </a:solidFill>
      </dgm:spPr>
      <dgm:t>
        <a:bodyPr/>
        <a:lstStyle/>
        <a:p>
          <a:r>
            <a:rPr lang="en-US" dirty="0" smtClean="0"/>
            <a:t>Meeting State proficiency through the ACCESS  (for active or former High School ELs who took the exam in 2016, 2017 or 2018)</a:t>
          </a:r>
          <a:endParaRPr lang="en-US" dirty="0"/>
        </a:p>
      </dgm:t>
    </dgm:pt>
    <dgm:pt modelId="{13561755-5D9F-4D8C-B70C-7F0F73969789}" type="parTrans" cxnId="{47B71F85-A1A5-4587-A169-84F655F514FF}">
      <dgm:prSet/>
      <dgm:spPr/>
      <dgm:t>
        <a:bodyPr/>
        <a:lstStyle/>
        <a:p>
          <a:endParaRPr lang="en-US"/>
        </a:p>
      </dgm:t>
    </dgm:pt>
    <dgm:pt modelId="{FC659F32-392E-4C5D-AFF4-C9A3F0FD36E4}" type="sibTrans" cxnId="{47B71F85-A1A5-4587-A169-84F655F514FF}">
      <dgm:prSet/>
      <dgm:spPr/>
      <dgm:t>
        <a:bodyPr/>
        <a:lstStyle/>
        <a:p>
          <a:endParaRPr lang="en-US"/>
        </a:p>
      </dgm:t>
    </dgm:pt>
    <dgm:pt modelId="{2B5E8253-1009-4800-B94C-C1387F13AA3D}">
      <dgm:prSet phldrT="[Text]"/>
      <dgm:spPr>
        <a:solidFill>
          <a:srgbClr val="008EAA"/>
        </a:solidFill>
      </dgm:spPr>
      <dgm:t>
        <a:bodyPr/>
        <a:lstStyle/>
        <a:p>
          <a:r>
            <a:rPr lang="en-US" dirty="0" smtClean="0"/>
            <a:t>World Language</a:t>
          </a:r>
          <a:endParaRPr lang="en-US" dirty="0"/>
        </a:p>
      </dgm:t>
    </dgm:pt>
    <dgm:pt modelId="{471AB7B2-B1CE-44C4-8FA8-803454BD2056}" type="parTrans" cxnId="{00D647B0-CA82-47B9-935E-4D77718E76C4}">
      <dgm:prSet/>
      <dgm:spPr/>
      <dgm:t>
        <a:bodyPr/>
        <a:lstStyle/>
        <a:p>
          <a:endParaRPr lang="en-US"/>
        </a:p>
      </dgm:t>
    </dgm:pt>
    <dgm:pt modelId="{48EFE29A-2784-4040-812F-CD339800B3C8}" type="sibTrans" cxnId="{00D647B0-CA82-47B9-935E-4D77718E76C4}">
      <dgm:prSet/>
      <dgm:spPr/>
      <dgm:t>
        <a:bodyPr/>
        <a:lstStyle/>
        <a:p>
          <a:endParaRPr lang="en-US"/>
        </a:p>
      </dgm:t>
    </dgm:pt>
    <dgm:pt modelId="{E99DDA5D-958D-4111-B8A2-8F3532DB9463}">
      <dgm:prSet phldrT="[Text]"/>
      <dgm:spPr>
        <a:solidFill>
          <a:srgbClr val="008EAA">
            <a:alpha val="30000"/>
          </a:srgbClr>
        </a:solidFill>
        <a:ln>
          <a:noFill/>
        </a:ln>
      </dgm:spPr>
      <dgm:t>
        <a:bodyPr/>
        <a:lstStyle/>
        <a:p>
          <a:r>
            <a:rPr lang="en-US" dirty="0" smtClean="0"/>
            <a:t>By having an AP World Language Score of 4 or above (Chinese, French, German, Italian, Japanese, Latin, and Spanish);  3 for </a:t>
          </a:r>
          <a:r>
            <a:rPr lang="en-US" i="1" dirty="0" smtClean="0"/>
            <a:t>commendation</a:t>
          </a:r>
          <a:r>
            <a:rPr lang="en-US" dirty="0" smtClean="0"/>
            <a:t> </a:t>
          </a:r>
          <a:r>
            <a:rPr lang="en-US" b="1" i="1" dirty="0" smtClean="0"/>
            <a:t>or</a:t>
          </a:r>
          <a:endParaRPr lang="en-US" b="1" i="1" dirty="0"/>
        </a:p>
      </dgm:t>
    </dgm:pt>
    <dgm:pt modelId="{64F65F2B-4CC1-400B-AF4D-A408E0F47DDA}" type="parTrans" cxnId="{281CC386-8125-4192-B88E-2457FF2C75A3}">
      <dgm:prSet/>
      <dgm:spPr>
        <a:solidFill>
          <a:srgbClr val="008EAA">
            <a:alpha val="30000"/>
          </a:srgbClr>
        </a:solidFill>
        <a:ln>
          <a:noFill/>
        </a:ln>
      </dgm:spPr>
      <dgm:t>
        <a:bodyPr/>
        <a:lstStyle/>
        <a:p>
          <a:endParaRPr lang="en-US"/>
        </a:p>
      </dgm:t>
    </dgm:pt>
    <dgm:pt modelId="{7212D315-211D-4766-A3C3-61C84B8D734E}" type="sibTrans" cxnId="{281CC386-8125-4192-B88E-2457FF2C75A3}">
      <dgm:prSet/>
      <dgm:spPr>
        <a:solidFill>
          <a:srgbClr val="008EAA">
            <a:alpha val="30000"/>
          </a:srgbClr>
        </a:solidFill>
        <a:ln>
          <a:noFill/>
        </a:ln>
      </dgm:spPr>
      <dgm:t>
        <a:bodyPr/>
        <a:lstStyle/>
        <a:p>
          <a:endParaRPr lang="en-US"/>
        </a:p>
      </dgm:t>
    </dgm:pt>
    <dgm:pt modelId="{C074D119-9268-4EAB-B772-2A2436803D96}">
      <dgm:prSet phldrT="[Text]"/>
      <dgm:spPr>
        <a:solidFill>
          <a:srgbClr val="008EAA">
            <a:alpha val="30000"/>
          </a:srgbClr>
        </a:solidFill>
        <a:ln>
          <a:noFill/>
        </a:ln>
      </dgm:spPr>
      <dgm:t>
        <a:bodyPr/>
        <a:lstStyle/>
        <a:p>
          <a:r>
            <a:rPr lang="en-US" dirty="0" smtClean="0"/>
            <a:t>Intermediate High (or higher) score on a district-approved assessment tool; Intermediate Low for Commendation</a:t>
          </a:r>
          <a:endParaRPr lang="en-US" dirty="0"/>
        </a:p>
      </dgm:t>
    </dgm:pt>
    <dgm:pt modelId="{F240559B-3F1E-424F-A0BB-F601D242C8FF}" type="parTrans" cxnId="{C7797ED5-63CF-4D83-8DB4-DC67F8DA0503}">
      <dgm:prSet/>
      <dgm:spPr/>
      <dgm:t>
        <a:bodyPr/>
        <a:lstStyle/>
        <a:p>
          <a:endParaRPr lang="en-US"/>
        </a:p>
      </dgm:t>
    </dgm:pt>
    <dgm:pt modelId="{49D0D567-6A7C-4DF8-B9D4-84D0A58FDF4A}" type="sibTrans" cxnId="{C7797ED5-63CF-4D83-8DB4-DC67F8DA0503}">
      <dgm:prSet/>
      <dgm:spPr/>
      <dgm:t>
        <a:bodyPr/>
        <a:lstStyle/>
        <a:p>
          <a:endParaRPr lang="en-US"/>
        </a:p>
      </dgm:t>
    </dgm:pt>
    <dgm:pt modelId="{191E2346-EF7F-41DA-8F4E-75F58A8A9D79}" type="pres">
      <dgm:prSet presAssocID="{D4C5A89E-8E19-4782-88F4-D4CC88B28118}" presName="Name0" presStyleCnt="0">
        <dgm:presLayoutVars>
          <dgm:dir/>
          <dgm:animLvl val="lvl"/>
          <dgm:resizeHandles val="exact"/>
        </dgm:presLayoutVars>
      </dgm:prSet>
      <dgm:spPr/>
      <dgm:t>
        <a:bodyPr/>
        <a:lstStyle/>
        <a:p>
          <a:endParaRPr lang="en-US"/>
        </a:p>
      </dgm:t>
    </dgm:pt>
    <dgm:pt modelId="{4DDAA3A7-B0EF-4858-8199-CCFD3162CB6E}" type="pres">
      <dgm:prSet presAssocID="{2F21E7DD-1CC4-4D7E-B463-9E213699D885}" presName="vertFlow" presStyleCnt="0"/>
      <dgm:spPr/>
    </dgm:pt>
    <dgm:pt modelId="{E23A8C2B-93BD-469A-9ACB-7DF4140554EA}" type="pres">
      <dgm:prSet presAssocID="{2F21E7DD-1CC4-4D7E-B463-9E213699D885}" presName="header" presStyleLbl="node1" presStyleIdx="0" presStyleCnt="2"/>
      <dgm:spPr/>
      <dgm:t>
        <a:bodyPr/>
        <a:lstStyle/>
        <a:p>
          <a:endParaRPr lang="en-US"/>
        </a:p>
      </dgm:t>
    </dgm:pt>
    <dgm:pt modelId="{3E39A4B6-1F9A-4C87-865B-3C5A2C69C672}" type="pres">
      <dgm:prSet presAssocID="{480AFC11-E1AF-40EA-B4AD-B4DDFA35DF48}" presName="parTrans" presStyleLbl="sibTrans2D1" presStyleIdx="0" presStyleCnt="4"/>
      <dgm:spPr/>
      <dgm:t>
        <a:bodyPr/>
        <a:lstStyle/>
        <a:p>
          <a:endParaRPr lang="en-US"/>
        </a:p>
      </dgm:t>
    </dgm:pt>
    <dgm:pt modelId="{EBEE39A2-BC1C-431D-B641-BCC0CB1AB46B}" type="pres">
      <dgm:prSet presAssocID="{02B0F532-2DA9-4E64-868C-F48D562D8949}" presName="child" presStyleLbl="alignAccFollowNode1" presStyleIdx="0" presStyleCnt="4">
        <dgm:presLayoutVars>
          <dgm:chMax val="0"/>
          <dgm:bulletEnabled val="1"/>
        </dgm:presLayoutVars>
      </dgm:prSet>
      <dgm:spPr/>
      <dgm:t>
        <a:bodyPr/>
        <a:lstStyle/>
        <a:p>
          <a:endParaRPr lang="en-US"/>
        </a:p>
      </dgm:t>
    </dgm:pt>
    <dgm:pt modelId="{5C476FA1-31E0-4F24-8222-871AE7D9BE4F}" type="pres">
      <dgm:prSet presAssocID="{45288092-8CB5-4375-9CC9-17A0FAB8AF0F}" presName="sibTrans" presStyleLbl="sibTrans2D1" presStyleIdx="1" presStyleCnt="4"/>
      <dgm:spPr/>
      <dgm:t>
        <a:bodyPr/>
        <a:lstStyle/>
        <a:p>
          <a:endParaRPr lang="en-US"/>
        </a:p>
      </dgm:t>
    </dgm:pt>
    <dgm:pt modelId="{641CE422-D68D-4404-9EF7-A4C9D1175F6A}" type="pres">
      <dgm:prSet presAssocID="{62826798-7D2E-4566-8AFE-C593CDB07C0F}" presName="child" presStyleLbl="alignAccFollowNode1" presStyleIdx="1" presStyleCnt="4" custScaleY="114789" custLinFactNeighborX="-123" custLinFactNeighborY="74888">
        <dgm:presLayoutVars>
          <dgm:chMax val="0"/>
          <dgm:bulletEnabled val="1"/>
        </dgm:presLayoutVars>
      </dgm:prSet>
      <dgm:spPr/>
      <dgm:t>
        <a:bodyPr/>
        <a:lstStyle/>
        <a:p>
          <a:endParaRPr lang="en-US"/>
        </a:p>
      </dgm:t>
    </dgm:pt>
    <dgm:pt modelId="{91EDC7C9-2003-44B0-8299-2771F89E8AA5}" type="pres">
      <dgm:prSet presAssocID="{2F21E7DD-1CC4-4D7E-B463-9E213699D885}" presName="hSp" presStyleCnt="0"/>
      <dgm:spPr/>
    </dgm:pt>
    <dgm:pt modelId="{06EF8A85-72D7-4199-85AA-5F8B467E911E}" type="pres">
      <dgm:prSet presAssocID="{2B5E8253-1009-4800-B94C-C1387F13AA3D}" presName="vertFlow" presStyleCnt="0"/>
      <dgm:spPr/>
    </dgm:pt>
    <dgm:pt modelId="{4822C025-5D02-444F-B0F4-1F8FB130AC2E}" type="pres">
      <dgm:prSet presAssocID="{2B5E8253-1009-4800-B94C-C1387F13AA3D}" presName="header" presStyleLbl="node1" presStyleIdx="1" presStyleCnt="2"/>
      <dgm:spPr/>
      <dgm:t>
        <a:bodyPr/>
        <a:lstStyle/>
        <a:p>
          <a:endParaRPr lang="en-US"/>
        </a:p>
      </dgm:t>
    </dgm:pt>
    <dgm:pt modelId="{40BE5A99-6AC6-4148-A426-A7CA1B76FF9A}" type="pres">
      <dgm:prSet presAssocID="{64F65F2B-4CC1-400B-AF4D-A408E0F47DDA}" presName="parTrans" presStyleLbl="sibTrans2D1" presStyleIdx="2" presStyleCnt="4"/>
      <dgm:spPr/>
      <dgm:t>
        <a:bodyPr/>
        <a:lstStyle/>
        <a:p>
          <a:endParaRPr lang="en-US"/>
        </a:p>
      </dgm:t>
    </dgm:pt>
    <dgm:pt modelId="{0287F3AE-9FE3-4EB8-AD48-09051C6771B0}" type="pres">
      <dgm:prSet presAssocID="{E99DDA5D-958D-4111-B8A2-8F3532DB9463}" presName="child" presStyleLbl="alignAccFollowNode1" presStyleIdx="2" presStyleCnt="4">
        <dgm:presLayoutVars>
          <dgm:chMax val="0"/>
          <dgm:bulletEnabled val="1"/>
        </dgm:presLayoutVars>
      </dgm:prSet>
      <dgm:spPr/>
      <dgm:t>
        <a:bodyPr/>
        <a:lstStyle/>
        <a:p>
          <a:endParaRPr lang="en-US"/>
        </a:p>
      </dgm:t>
    </dgm:pt>
    <dgm:pt modelId="{F6EBFD0D-1E37-48F8-9E92-BF8E472AD2C1}" type="pres">
      <dgm:prSet presAssocID="{7212D315-211D-4766-A3C3-61C84B8D734E}" presName="sibTrans" presStyleLbl="sibTrans2D1" presStyleIdx="3" presStyleCnt="4"/>
      <dgm:spPr/>
      <dgm:t>
        <a:bodyPr/>
        <a:lstStyle/>
        <a:p>
          <a:endParaRPr lang="en-US"/>
        </a:p>
      </dgm:t>
    </dgm:pt>
    <dgm:pt modelId="{A8327D59-E6C4-435D-92AB-FD00AD61FD41}" type="pres">
      <dgm:prSet presAssocID="{C074D119-9268-4EAB-B772-2A2436803D96}" presName="child" presStyleLbl="alignAccFollowNode1" presStyleIdx="3" presStyleCnt="4" custScaleY="114789" custLinFactNeighborX="-512" custLinFactNeighborY="64083">
        <dgm:presLayoutVars>
          <dgm:chMax val="0"/>
          <dgm:bulletEnabled val="1"/>
        </dgm:presLayoutVars>
      </dgm:prSet>
      <dgm:spPr/>
      <dgm:t>
        <a:bodyPr/>
        <a:lstStyle/>
        <a:p>
          <a:endParaRPr lang="en-US"/>
        </a:p>
      </dgm:t>
    </dgm:pt>
  </dgm:ptLst>
  <dgm:cxnLst>
    <dgm:cxn modelId="{C5073DD2-E644-4D9C-8029-072196A4DF48}" srcId="{D4C5A89E-8E19-4782-88F4-D4CC88B28118}" destId="{2F21E7DD-1CC4-4D7E-B463-9E213699D885}" srcOrd="0" destOrd="0" parTransId="{926AAD71-6E91-44DB-82A6-A0031951D210}" sibTransId="{863C8C83-0096-4968-9B24-97605E801E10}"/>
    <dgm:cxn modelId="{639DE168-C277-4586-AD76-AF2CFA4C5592}" type="presOf" srcId="{62826798-7D2E-4566-8AFE-C593CDB07C0F}" destId="{641CE422-D68D-4404-9EF7-A4C9D1175F6A}" srcOrd="0" destOrd="0" presId="urn:microsoft.com/office/officeart/2005/8/layout/lProcess1"/>
    <dgm:cxn modelId="{AAECFBC2-86D7-4D1A-8DA0-B6BA39AB861E}" type="presOf" srcId="{02B0F532-2DA9-4E64-868C-F48D562D8949}" destId="{EBEE39A2-BC1C-431D-B641-BCC0CB1AB46B}" srcOrd="0" destOrd="0" presId="urn:microsoft.com/office/officeart/2005/8/layout/lProcess1"/>
    <dgm:cxn modelId="{281CC386-8125-4192-B88E-2457FF2C75A3}" srcId="{2B5E8253-1009-4800-B94C-C1387F13AA3D}" destId="{E99DDA5D-958D-4111-B8A2-8F3532DB9463}" srcOrd="0" destOrd="0" parTransId="{64F65F2B-4CC1-400B-AF4D-A408E0F47DDA}" sibTransId="{7212D315-211D-4766-A3C3-61C84B8D734E}"/>
    <dgm:cxn modelId="{B02270AD-8909-40FF-8E15-AFDFCFFD0D55}" srcId="{2F21E7DD-1CC4-4D7E-B463-9E213699D885}" destId="{02B0F532-2DA9-4E64-868C-F48D562D8949}" srcOrd="0" destOrd="0" parTransId="{480AFC11-E1AF-40EA-B4AD-B4DDFA35DF48}" sibTransId="{45288092-8CB5-4375-9CC9-17A0FAB8AF0F}"/>
    <dgm:cxn modelId="{6A13C261-AE14-4C57-8842-CB0DFCBA6048}" type="presOf" srcId="{45288092-8CB5-4375-9CC9-17A0FAB8AF0F}" destId="{5C476FA1-31E0-4F24-8222-871AE7D9BE4F}" srcOrd="0" destOrd="0" presId="urn:microsoft.com/office/officeart/2005/8/layout/lProcess1"/>
    <dgm:cxn modelId="{C7797ED5-63CF-4D83-8DB4-DC67F8DA0503}" srcId="{2B5E8253-1009-4800-B94C-C1387F13AA3D}" destId="{C074D119-9268-4EAB-B772-2A2436803D96}" srcOrd="1" destOrd="0" parTransId="{F240559B-3F1E-424F-A0BB-F601D242C8FF}" sibTransId="{49D0D567-6A7C-4DF8-B9D4-84D0A58FDF4A}"/>
    <dgm:cxn modelId="{87141C53-E390-4CA9-83A1-6962181AF790}" type="presOf" srcId="{D4C5A89E-8E19-4782-88F4-D4CC88B28118}" destId="{191E2346-EF7F-41DA-8F4E-75F58A8A9D79}" srcOrd="0" destOrd="0" presId="urn:microsoft.com/office/officeart/2005/8/layout/lProcess1"/>
    <dgm:cxn modelId="{47B71F85-A1A5-4587-A169-84F655F514FF}" srcId="{2F21E7DD-1CC4-4D7E-B463-9E213699D885}" destId="{62826798-7D2E-4566-8AFE-C593CDB07C0F}" srcOrd="1" destOrd="0" parTransId="{13561755-5D9F-4D8C-B70C-7F0F73969789}" sibTransId="{FC659F32-392E-4C5D-AFF4-C9A3F0FD36E4}"/>
    <dgm:cxn modelId="{C8002A75-41DC-49E7-88A3-AC102A91F945}" type="presOf" srcId="{7212D315-211D-4766-A3C3-61C84B8D734E}" destId="{F6EBFD0D-1E37-48F8-9E92-BF8E472AD2C1}" srcOrd="0" destOrd="0" presId="urn:microsoft.com/office/officeart/2005/8/layout/lProcess1"/>
    <dgm:cxn modelId="{4064507D-A8F4-48F6-812E-A17C8FC3630A}" type="presOf" srcId="{2F21E7DD-1CC4-4D7E-B463-9E213699D885}" destId="{E23A8C2B-93BD-469A-9ACB-7DF4140554EA}" srcOrd="0" destOrd="0" presId="urn:microsoft.com/office/officeart/2005/8/layout/lProcess1"/>
    <dgm:cxn modelId="{528317CD-3544-4B7A-B7D7-922A60770E9A}" type="presOf" srcId="{C074D119-9268-4EAB-B772-2A2436803D96}" destId="{A8327D59-E6C4-435D-92AB-FD00AD61FD41}" srcOrd="0" destOrd="0" presId="urn:microsoft.com/office/officeart/2005/8/layout/lProcess1"/>
    <dgm:cxn modelId="{FFCBA0C8-14C0-491B-A69D-439326449390}" type="presOf" srcId="{2B5E8253-1009-4800-B94C-C1387F13AA3D}" destId="{4822C025-5D02-444F-B0F4-1F8FB130AC2E}" srcOrd="0" destOrd="0" presId="urn:microsoft.com/office/officeart/2005/8/layout/lProcess1"/>
    <dgm:cxn modelId="{00D647B0-CA82-47B9-935E-4D77718E76C4}" srcId="{D4C5A89E-8E19-4782-88F4-D4CC88B28118}" destId="{2B5E8253-1009-4800-B94C-C1387F13AA3D}" srcOrd="1" destOrd="0" parTransId="{471AB7B2-B1CE-44C4-8FA8-803454BD2056}" sibTransId="{48EFE29A-2784-4040-812F-CD339800B3C8}"/>
    <dgm:cxn modelId="{66678A6D-9E58-42E5-8DD4-670830B51EA1}" type="presOf" srcId="{64F65F2B-4CC1-400B-AF4D-A408E0F47DDA}" destId="{40BE5A99-6AC6-4148-A426-A7CA1B76FF9A}" srcOrd="0" destOrd="0" presId="urn:microsoft.com/office/officeart/2005/8/layout/lProcess1"/>
    <dgm:cxn modelId="{85161A23-7F14-4B22-959B-166AADCACD6A}" type="presOf" srcId="{480AFC11-E1AF-40EA-B4AD-B4DDFA35DF48}" destId="{3E39A4B6-1F9A-4C87-865B-3C5A2C69C672}" srcOrd="0" destOrd="0" presId="urn:microsoft.com/office/officeart/2005/8/layout/lProcess1"/>
    <dgm:cxn modelId="{1822020D-78BA-426F-999E-651707EE9A83}" type="presOf" srcId="{E99DDA5D-958D-4111-B8A2-8F3532DB9463}" destId="{0287F3AE-9FE3-4EB8-AD48-09051C6771B0}" srcOrd="0" destOrd="0" presId="urn:microsoft.com/office/officeart/2005/8/layout/lProcess1"/>
    <dgm:cxn modelId="{67807FF9-78BE-48B8-ABE4-15DA563CD58A}" type="presParOf" srcId="{191E2346-EF7F-41DA-8F4E-75F58A8A9D79}" destId="{4DDAA3A7-B0EF-4858-8199-CCFD3162CB6E}" srcOrd="0" destOrd="0" presId="urn:microsoft.com/office/officeart/2005/8/layout/lProcess1"/>
    <dgm:cxn modelId="{93336343-150E-44CC-B92C-C3AA7A30DEBA}" type="presParOf" srcId="{4DDAA3A7-B0EF-4858-8199-CCFD3162CB6E}" destId="{E23A8C2B-93BD-469A-9ACB-7DF4140554EA}" srcOrd="0" destOrd="0" presId="urn:microsoft.com/office/officeart/2005/8/layout/lProcess1"/>
    <dgm:cxn modelId="{9C2209B6-48A5-438D-8124-B36740BCC1AC}" type="presParOf" srcId="{4DDAA3A7-B0EF-4858-8199-CCFD3162CB6E}" destId="{3E39A4B6-1F9A-4C87-865B-3C5A2C69C672}" srcOrd="1" destOrd="0" presId="urn:microsoft.com/office/officeart/2005/8/layout/lProcess1"/>
    <dgm:cxn modelId="{57F04301-2F7B-4F05-9BAA-6A183B701CF2}" type="presParOf" srcId="{4DDAA3A7-B0EF-4858-8199-CCFD3162CB6E}" destId="{EBEE39A2-BC1C-431D-B641-BCC0CB1AB46B}" srcOrd="2" destOrd="0" presId="urn:microsoft.com/office/officeart/2005/8/layout/lProcess1"/>
    <dgm:cxn modelId="{A9706CF2-0599-4800-8A41-2E332ACD8C0F}" type="presParOf" srcId="{4DDAA3A7-B0EF-4858-8199-CCFD3162CB6E}" destId="{5C476FA1-31E0-4F24-8222-871AE7D9BE4F}" srcOrd="3" destOrd="0" presId="urn:microsoft.com/office/officeart/2005/8/layout/lProcess1"/>
    <dgm:cxn modelId="{51936999-4C16-4250-8DCF-D1DF585BF3AA}" type="presParOf" srcId="{4DDAA3A7-B0EF-4858-8199-CCFD3162CB6E}" destId="{641CE422-D68D-4404-9EF7-A4C9D1175F6A}" srcOrd="4" destOrd="0" presId="urn:microsoft.com/office/officeart/2005/8/layout/lProcess1"/>
    <dgm:cxn modelId="{B07D5BD4-9C4B-4FBA-83FF-D9C56BD59ADB}" type="presParOf" srcId="{191E2346-EF7F-41DA-8F4E-75F58A8A9D79}" destId="{91EDC7C9-2003-44B0-8299-2771F89E8AA5}" srcOrd="1" destOrd="0" presId="urn:microsoft.com/office/officeart/2005/8/layout/lProcess1"/>
    <dgm:cxn modelId="{3B23459F-1CBC-4617-A668-4FA5FA8719FA}" type="presParOf" srcId="{191E2346-EF7F-41DA-8F4E-75F58A8A9D79}" destId="{06EF8A85-72D7-4199-85AA-5F8B467E911E}" srcOrd="2" destOrd="0" presId="urn:microsoft.com/office/officeart/2005/8/layout/lProcess1"/>
    <dgm:cxn modelId="{0E1748EC-0FE5-4537-B4E3-BE3CB6CC76DF}" type="presParOf" srcId="{06EF8A85-72D7-4199-85AA-5F8B467E911E}" destId="{4822C025-5D02-444F-B0F4-1F8FB130AC2E}" srcOrd="0" destOrd="0" presId="urn:microsoft.com/office/officeart/2005/8/layout/lProcess1"/>
    <dgm:cxn modelId="{0F0A91E8-595E-4BF1-BDDB-E2209BF44385}" type="presParOf" srcId="{06EF8A85-72D7-4199-85AA-5F8B467E911E}" destId="{40BE5A99-6AC6-4148-A426-A7CA1B76FF9A}" srcOrd="1" destOrd="0" presId="urn:microsoft.com/office/officeart/2005/8/layout/lProcess1"/>
    <dgm:cxn modelId="{ABFC157F-7907-4EBF-ACAE-9288A597F986}" type="presParOf" srcId="{06EF8A85-72D7-4199-85AA-5F8B467E911E}" destId="{0287F3AE-9FE3-4EB8-AD48-09051C6771B0}" srcOrd="2" destOrd="0" presId="urn:microsoft.com/office/officeart/2005/8/layout/lProcess1"/>
    <dgm:cxn modelId="{D28597FA-AAC8-4E54-BBCC-8971113FF682}" type="presParOf" srcId="{06EF8A85-72D7-4199-85AA-5F8B467E911E}" destId="{F6EBFD0D-1E37-48F8-9E92-BF8E472AD2C1}" srcOrd="3" destOrd="0" presId="urn:microsoft.com/office/officeart/2005/8/layout/lProcess1"/>
    <dgm:cxn modelId="{359A8E58-77B3-48D4-9F84-EC15FD18DC18}" type="presParOf" srcId="{06EF8A85-72D7-4199-85AA-5F8B467E911E}" destId="{A8327D59-E6C4-435D-92AB-FD00AD61FD41}"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A8C2B-93BD-469A-9ACB-7DF4140554EA}">
      <dsp:nvSpPr>
        <dsp:cNvPr id="0" name=""/>
        <dsp:cNvSpPr/>
      </dsp:nvSpPr>
      <dsp:spPr>
        <a:xfrm>
          <a:off x="3493" y="314105"/>
          <a:ext cx="3625359" cy="906339"/>
        </a:xfrm>
        <a:prstGeom prst="roundRect">
          <a:avLst>
            <a:gd name="adj" fmla="val 10000"/>
          </a:avLst>
        </a:prstGeom>
        <a:solidFill>
          <a:srgbClr val="9332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English</a:t>
          </a:r>
          <a:endParaRPr lang="en-US" sz="4100" kern="1200" dirty="0"/>
        </a:p>
      </dsp:txBody>
      <dsp:txXfrm>
        <a:off x="30039" y="340651"/>
        <a:ext cx="3572267" cy="853247"/>
      </dsp:txXfrm>
    </dsp:sp>
    <dsp:sp modelId="{3E39A4B6-1F9A-4C87-865B-3C5A2C69C672}">
      <dsp:nvSpPr>
        <dsp:cNvPr id="0" name=""/>
        <dsp:cNvSpPr/>
      </dsp:nvSpPr>
      <dsp:spPr>
        <a:xfrm rot="5400000">
          <a:off x="1736868" y="1299750"/>
          <a:ext cx="158609" cy="158609"/>
        </a:xfrm>
        <a:prstGeom prst="rightArrow">
          <a:avLst>
            <a:gd name="adj1" fmla="val 66700"/>
            <a:gd name="adj2" fmla="val 50000"/>
          </a:avLst>
        </a:prstGeom>
        <a:solidFill>
          <a:srgbClr val="93328E">
            <a:alpha val="29000"/>
          </a:srgbClr>
        </a:solidFill>
        <a:ln>
          <a:noFill/>
        </a:ln>
        <a:effectLst/>
      </dsp:spPr>
      <dsp:style>
        <a:lnRef idx="0">
          <a:scrgbClr r="0" g="0" b="0"/>
        </a:lnRef>
        <a:fillRef idx="1">
          <a:scrgbClr r="0" g="0" b="0"/>
        </a:fillRef>
        <a:effectRef idx="0">
          <a:scrgbClr r="0" g="0" b="0"/>
        </a:effectRef>
        <a:fontRef idx="minor">
          <a:schemeClr val="lt1"/>
        </a:fontRef>
      </dsp:style>
    </dsp:sp>
    <dsp:sp modelId="{EBEE39A2-BC1C-431D-B641-BCC0CB1AB46B}">
      <dsp:nvSpPr>
        <dsp:cNvPr id="0" name=""/>
        <dsp:cNvSpPr/>
      </dsp:nvSpPr>
      <dsp:spPr>
        <a:xfrm>
          <a:off x="3493" y="1537664"/>
          <a:ext cx="3625359" cy="906339"/>
        </a:xfrm>
        <a:prstGeom prst="roundRect">
          <a:avLst>
            <a:gd name="adj" fmla="val 10000"/>
          </a:avLst>
        </a:prstGeom>
        <a:solidFill>
          <a:srgbClr val="93328E">
            <a:alpha val="4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Must have scored a </a:t>
          </a:r>
          <a:r>
            <a:rPr lang="en-US" sz="1400" b="1" kern="1200" dirty="0" smtClean="0"/>
            <a:t>540 </a:t>
          </a:r>
          <a:r>
            <a:rPr lang="en-US" sz="1400" b="0" kern="1200" dirty="0" smtClean="0"/>
            <a:t>or higher on the EBRW portion of the SAT </a:t>
          </a:r>
        </a:p>
        <a:p>
          <a:pPr lvl="0" algn="ctr" defTabSz="622300">
            <a:lnSpc>
              <a:spcPct val="90000"/>
            </a:lnSpc>
            <a:spcBef>
              <a:spcPct val="0"/>
            </a:spcBef>
            <a:spcAft>
              <a:spcPct val="35000"/>
            </a:spcAft>
          </a:pPr>
          <a:r>
            <a:rPr lang="en-US" sz="1400" b="1" i="1" kern="1200" dirty="0" smtClean="0"/>
            <a:t>or</a:t>
          </a:r>
          <a:endParaRPr lang="en-US" sz="1400" b="1" kern="1200" dirty="0"/>
        </a:p>
      </dsp:txBody>
      <dsp:txXfrm>
        <a:off x="30039" y="1564210"/>
        <a:ext cx="3572267" cy="853247"/>
      </dsp:txXfrm>
    </dsp:sp>
    <dsp:sp modelId="{5C476FA1-31E0-4F24-8222-871AE7D9BE4F}">
      <dsp:nvSpPr>
        <dsp:cNvPr id="0" name=""/>
        <dsp:cNvSpPr/>
      </dsp:nvSpPr>
      <dsp:spPr>
        <a:xfrm rot="5407860">
          <a:off x="1616418" y="2642088"/>
          <a:ext cx="396169" cy="158609"/>
        </a:xfrm>
        <a:prstGeom prst="rightArrow">
          <a:avLst>
            <a:gd name="adj1" fmla="val 66700"/>
            <a:gd name="adj2" fmla="val 50000"/>
          </a:avLst>
        </a:prstGeom>
        <a:solidFill>
          <a:srgbClr val="93328E">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641CE422-D68D-4404-9EF7-A4C9D1175F6A}">
      <dsp:nvSpPr>
        <dsp:cNvPr id="0" name=""/>
        <dsp:cNvSpPr/>
      </dsp:nvSpPr>
      <dsp:spPr>
        <a:xfrm>
          <a:off x="0" y="2998781"/>
          <a:ext cx="3625359" cy="1040378"/>
        </a:xfrm>
        <a:prstGeom prst="roundRect">
          <a:avLst>
            <a:gd name="adj" fmla="val 10000"/>
          </a:avLst>
        </a:prstGeom>
        <a:solidFill>
          <a:srgbClr val="93328E">
            <a:alpha val="4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Meeting State proficiency through the ACCESS  (for active or former High School ELs who took the exam in 2016, 2017 or 2018)</a:t>
          </a:r>
          <a:endParaRPr lang="en-US" sz="1400" kern="1200" dirty="0"/>
        </a:p>
      </dsp:txBody>
      <dsp:txXfrm>
        <a:off x="30472" y="3029253"/>
        <a:ext cx="3564415" cy="979434"/>
      </dsp:txXfrm>
    </dsp:sp>
    <dsp:sp modelId="{4822C025-5D02-444F-B0F4-1F8FB130AC2E}">
      <dsp:nvSpPr>
        <dsp:cNvPr id="0" name=""/>
        <dsp:cNvSpPr/>
      </dsp:nvSpPr>
      <dsp:spPr>
        <a:xfrm>
          <a:off x="4136403" y="314105"/>
          <a:ext cx="3625359" cy="906339"/>
        </a:xfrm>
        <a:prstGeom prst="roundRect">
          <a:avLst>
            <a:gd name="adj" fmla="val 10000"/>
          </a:avLst>
        </a:prstGeom>
        <a:solidFill>
          <a:srgbClr val="008E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World Language</a:t>
          </a:r>
          <a:endParaRPr lang="en-US" sz="4100" kern="1200" dirty="0"/>
        </a:p>
      </dsp:txBody>
      <dsp:txXfrm>
        <a:off x="4162949" y="340651"/>
        <a:ext cx="3572267" cy="853247"/>
      </dsp:txXfrm>
    </dsp:sp>
    <dsp:sp modelId="{40BE5A99-6AC6-4148-A426-A7CA1B76FF9A}">
      <dsp:nvSpPr>
        <dsp:cNvPr id="0" name=""/>
        <dsp:cNvSpPr/>
      </dsp:nvSpPr>
      <dsp:spPr>
        <a:xfrm rot="5400000">
          <a:off x="5869777" y="1299750"/>
          <a:ext cx="158609" cy="158609"/>
        </a:xfrm>
        <a:prstGeom prst="rightArrow">
          <a:avLst>
            <a:gd name="adj1" fmla="val 66700"/>
            <a:gd name="adj2" fmla="val 50000"/>
          </a:avLst>
        </a:prstGeom>
        <a:solidFill>
          <a:srgbClr val="008EAA">
            <a:alpha val="30000"/>
          </a:srgbClr>
        </a:solidFill>
        <a:ln>
          <a:noFill/>
        </a:ln>
        <a:effectLst/>
      </dsp:spPr>
      <dsp:style>
        <a:lnRef idx="0">
          <a:scrgbClr r="0" g="0" b="0"/>
        </a:lnRef>
        <a:fillRef idx="1">
          <a:scrgbClr r="0" g="0" b="0"/>
        </a:fillRef>
        <a:effectRef idx="0">
          <a:scrgbClr r="0" g="0" b="0"/>
        </a:effectRef>
        <a:fontRef idx="minor">
          <a:schemeClr val="lt1"/>
        </a:fontRef>
      </dsp:style>
    </dsp:sp>
    <dsp:sp modelId="{0287F3AE-9FE3-4EB8-AD48-09051C6771B0}">
      <dsp:nvSpPr>
        <dsp:cNvPr id="0" name=""/>
        <dsp:cNvSpPr/>
      </dsp:nvSpPr>
      <dsp:spPr>
        <a:xfrm>
          <a:off x="4136403" y="1537664"/>
          <a:ext cx="3625359" cy="906339"/>
        </a:xfrm>
        <a:prstGeom prst="roundRect">
          <a:avLst>
            <a:gd name="adj" fmla="val 10000"/>
          </a:avLst>
        </a:prstGeom>
        <a:solidFill>
          <a:srgbClr val="008EAA">
            <a:alpha val="3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By having an AP World Language Score of 4 or above (Chinese, French, German, Italian, Japanese, Latin, and Spanish);  3 for </a:t>
          </a:r>
          <a:r>
            <a:rPr lang="en-US" sz="1400" i="1" kern="1200" dirty="0" smtClean="0"/>
            <a:t>commendation</a:t>
          </a:r>
          <a:r>
            <a:rPr lang="en-US" sz="1400" kern="1200" dirty="0" smtClean="0"/>
            <a:t> </a:t>
          </a:r>
          <a:r>
            <a:rPr lang="en-US" sz="1400" b="1" i="1" kern="1200" dirty="0" smtClean="0"/>
            <a:t>or</a:t>
          </a:r>
          <a:endParaRPr lang="en-US" sz="1400" b="1" i="1" kern="1200" dirty="0"/>
        </a:p>
      </dsp:txBody>
      <dsp:txXfrm>
        <a:off x="4162949" y="1564210"/>
        <a:ext cx="3572267" cy="853247"/>
      </dsp:txXfrm>
    </dsp:sp>
    <dsp:sp modelId="{F6EBFD0D-1E37-48F8-9E92-BF8E472AD2C1}">
      <dsp:nvSpPr>
        <dsp:cNvPr id="0" name=""/>
        <dsp:cNvSpPr/>
      </dsp:nvSpPr>
      <dsp:spPr>
        <a:xfrm rot="5442713">
          <a:off x="5759251" y="2624950"/>
          <a:ext cx="361933" cy="158609"/>
        </a:xfrm>
        <a:prstGeom prst="rightArrow">
          <a:avLst>
            <a:gd name="adj1" fmla="val 66700"/>
            <a:gd name="adj2" fmla="val 50000"/>
          </a:avLst>
        </a:prstGeom>
        <a:solidFill>
          <a:srgbClr val="008EAA">
            <a:alpha val="30000"/>
          </a:srgbClr>
        </a:solidFill>
        <a:ln>
          <a:noFill/>
        </a:ln>
        <a:effectLst/>
      </dsp:spPr>
      <dsp:style>
        <a:lnRef idx="0">
          <a:scrgbClr r="0" g="0" b="0"/>
        </a:lnRef>
        <a:fillRef idx="1">
          <a:scrgbClr r="0" g="0" b="0"/>
        </a:fillRef>
        <a:effectRef idx="0">
          <a:scrgbClr r="0" g="0" b="0"/>
        </a:effectRef>
        <a:fontRef idx="minor">
          <a:schemeClr val="lt1"/>
        </a:fontRef>
      </dsp:style>
    </dsp:sp>
    <dsp:sp modelId="{A8327D59-E6C4-435D-92AB-FD00AD61FD41}">
      <dsp:nvSpPr>
        <dsp:cNvPr id="0" name=""/>
        <dsp:cNvSpPr/>
      </dsp:nvSpPr>
      <dsp:spPr>
        <a:xfrm>
          <a:off x="4117841" y="2964506"/>
          <a:ext cx="3625359" cy="1040378"/>
        </a:xfrm>
        <a:prstGeom prst="roundRect">
          <a:avLst>
            <a:gd name="adj" fmla="val 10000"/>
          </a:avLst>
        </a:prstGeom>
        <a:solidFill>
          <a:srgbClr val="008EAA">
            <a:alpha val="3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Intermediate High (or higher) score on a district-approved assessment tool; Intermediate Low for Commendation</a:t>
          </a:r>
          <a:endParaRPr lang="en-US" sz="1400" kern="1200" dirty="0"/>
        </a:p>
      </dsp:txBody>
      <dsp:txXfrm>
        <a:off x="4148313" y="2994978"/>
        <a:ext cx="3564415" cy="9794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79DFD03-A2C2-4CC4-B909-346C326AFE86}" type="datetimeFigureOut">
              <a:rPr lang="en-US" smtClean="0"/>
              <a:t>7/23/2018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3ED9EEA-2AB1-4362-AB27-EA8B0A3299AE}" type="slidenum">
              <a:rPr lang="en-US" smtClean="0"/>
              <a:t>‹#›</a:t>
            </a:fld>
            <a:endParaRPr lang="en-US"/>
          </a:p>
        </p:txBody>
      </p:sp>
    </p:spTree>
    <p:extLst>
      <p:ext uri="{BB962C8B-B14F-4D97-AF65-F5344CB8AC3E}">
        <p14:creationId xmlns:p14="http://schemas.microsoft.com/office/powerpoint/2010/main" val="113868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3</a:t>
            </a:fld>
            <a:endParaRPr lang="en-US" dirty="0"/>
          </a:p>
        </p:txBody>
      </p:sp>
    </p:spTree>
    <p:extLst>
      <p:ext uri="{BB962C8B-B14F-4D97-AF65-F5344CB8AC3E}">
        <p14:creationId xmlns:p14="http://schemas.microsoft.com/office/powerpoint/2010/main" val="60229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3"/>
        <p:cNvGrpSpPr/>
        <p:nvPr/>
      </p:nvGrpSpPr>
      <p:grpSpPr>
        <a:xfrm>
          <a:off x="0" y="0"/>
          <a:ext cx="0" cy="0"/>
          <a:chOff x="0" y="0"/>
          <a:chExt cx="0" cy="0"/>
        </a:xfrm>
      </p:grpSpPr>
      <p:sp>
        <p:nvSpPr>
          <p:cNvPr id="2424" name="Shape 2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5" name="Shape 24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20 minutes, including answering the questions</a:t>
            </a:r>
          </a:p>
        </p:txBody>
      </p:sp>
    </p:spTree>
    <p:extLst>
      <p:ext uri="{BB962C8B-B14F-4D97-AF65-F5344CB8AC3E}">
        <p14:creationId xmlns:p14="http://schemas.microsoft.com/office/powerpoint/2010/main" val="197060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5</a:t>
            </a:fld>
            <a:endParaRPr lang="en-US" dirty="0"/>
          </a:p>
        </p:txBody>
      </p:sp>
    </p:spTree>
    <p:extLst>
      <p:ext uri="{BB962C8B-B14F-4D97-AF65-F5344CB8AC3E}">
        <p14:creationId xmlns:p14="http://schemas.microsoft.com/office/powerpoint/2010/main" val="301508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7</a:t>
            </a:fld>
            <a:endParaRPr lang="en-US" dirty="0"/>
          </a:p>
        </p:txBody>
      </p:sp>
    </p:spTree>
    <p:extLst>
      <p:ext uri="{BB962C8B-B14F-4D97-AF65-F5344CB8AC3E}">
        <p14:creationId xmlns:p14="http://schemas.microsoft.com/office/powerpoint/2010/main" val="116912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8</a:t>
            </a:fld>
            <a:endParaRPr lang="en-US" dirty="0"/>
          </a:p>
        </p:txBody>
      </p:sp>
    </p:spTree>
    <p:extLst>
      <p:ext uri="{BB962C8B-B14F-4D97-AF65-F5344CB8AC3E}">
        <p14:creationId xmlns:p14="http://schemas.microsoft.com/office/powerpoint/2010/main" val="29478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12</a:t>
            </a:fld>
            <a:endParaRPr lang="en-US" dirty="0"/>
          </a:p>
        </p:txBody>
      </p:sp>
    </p:spTree>
    <p:extLst>
      <p:ext uri="{BB962C8B-B14F-4D97-AF65-F5344CB8AC3E}">
        <p14:creationId xmlns:p14="http://schemas.microsoft.com/office/powerpoint/2010/main" val="306351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Shape 2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3" name="Shape 24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1 mins</a:t>
            </a:r>
          </a:p>
          <a:p>
            <a:pPr lvl="0">
              <a:spcBef>
                <a:spcPts val="0"/>
              </a:spcBef>
              <a:buNone/>
            </a:pPr>
            <a:endParaRPr/>
          </a:p>
        </p:txBody>
      </p:sp>
    </p:spTree>
    <p:extLst>
      <p:ext uri="{BB962C8B-B14F-4D97-AF65-F5344CB8AC3E}">
        <p14:creationId xmlns:p14="http://schemas.microsoft.com/office/powerpoint/2010/main" val="246223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20</a:t>
            </a:fld>
            <a:endParaRPr lang="en-US" dirty="0"/>
          </a:p>
        </p:txBody>
      </p:sp>
    </p:spTree>
    <p:extLst>
      <p:ext uri="{BB962C8B-B14F-4D97-AF65-F5344CB8AC3E}">
        <p14:creationId xmlns:p14="http://schemas.microsoft.com/office/powerpoint/2010/main" val="971999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smtClean="0"/>
              <a:t>July 19, 2018</a:t>
            </a:r>
          </a:p>
          <a:p>
            <a:pPr algn="ctr"/>
            <a:r>
              <a:rPr lang="en-US" sz="2400" b="1" dirty="0" smtClean="0"/>
              <a:t>Tinley Park, Illinois</a:t>
            </a:r>
            <a:endParaRPr lang="en-US" sz="2400" b="1"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208968"/>
            <a:ext cx="2934864" cy="1467432"/>
          </a:xfrm>
          <a:prstGeom prst="rect">
            <a:avLst/>
          </a:prstGeom>
        </p:spPr>
      </p:pic>
    </p:spTree>
    <p:extLst>
      <p:ext uri="{BB962C8B-B14F-4D97-AF65-F5344CB8AC3E}">
        <p14:creationId xmlns:p14="http://schemas.microsoft.com/office/powerpoint/2010/main" val="2566008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307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85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457200" y="274636"/>
            <a:ext cx="8229600" cy="1143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lvl="2" indent="0" rtl="0">
              <a:spcBef>
                <a:spcPts val="0"/>
              </a:spcBef>
              <a:buClr>
                <a:schemeClr val="dk1"/>
              </a:buClr>
              <a:buFont typeface="Arial"/>
              <a:buNone/>
              <a:defRPr sz="3600" b="1">
                <a:solidFill>
                  <a:schemeClr val="dk1"/>
                </a:solidFill>
              </a:defRPr>
            </a:lvl3pPr>
            <a:lvl4pPr lvl="3" indent="0" rtl="0">
              <a:spcBef>
                <a:spcPts val="0"/>
              </a:spcBef>
              <a:buClr>
                <a:schemeClr val="dk1"/>
              </a:buClr>
              <a:buFont typeface="Arial"/>
              <a:buNone/>
              <a:defRPr sz="3600" b="1">
                <a:solidFill>
                  <a:schemeClr val="dk1"/>
                </a:solidFill>
              </a:defRPr>
            </a:lvl4pPr>
            <a:lvl5pPr lvl="4" indent="0" rtl="0">
              <a:spcBef>
                <a:spcPts val="0"/>
              </a:spcBef>
              <a:buClr>
                <a:schemeClr val="dk1"/>
              </a:buClr>
              <a:buFont typeface="Arial"/>
              <a:buNone/>
              <a:defRPr sz="3600" b="1">
                <a:solidFill>
                  <a:schemeClr val="dk1"/>
                </a:solidFill>
              </a:defRPr>
            </a:lvl5pPr>
            <a:lvl6pPr lvl="5" indent="0" rtl="0">
              <a:spcBef>
                <a:spcPts val="0"/>
              </a:spcBef>
              <a:buClr>
                <a:schemeClr val="dk1"/>
              </a:buClr>
              <a:buFont typeface="Arial"/>
              <a:buNone/>
              <a:defRPr sz="3600" b="1">
                <a:solidFill>
                  <a:schemeClr val="dk1"/>
                </a:solidFill>
              </a:defRPr>
            </a:lvl6pPr>
            <a:lvl7pPr lvl="6" indent="0" rtl="0">
              <a:spcBef>
                <a:spcPts val="0"/>
              </a:spcBef>
              <a:buClr>
                <a:schemeClr val="dk1"/>
              </a:buClr>
              <a:buFont typeface="Arial"/>
              <a:buNone/>
              <a:defRPr sz="3600" b="1">
                <a:solidFill>
                  <a:schemeClr val="dk1"/>
                </a:solidFill>
              </a:defRPr>
            </a:lvl7pPr>
            <a:lvl8pPr lvl="7" indent="0" rtl="0">
              <a:spcBef>
                <a:spcPts val="0"/>
              </a:spcBef>
              <a:buClr>
                <a:schemeClr val="dk1"/>
              </a:buClr>
              <a:buFont typeface="Arial"/>
              <a:buNone/>
              <a:defRPr sz="3600" b="1">
                <a:solidFill>
                  <a:schemeClr val="dk1"/>
                </a:solidFill>
              </a:defRPr>
            </a:lvl8pPr>
            <a:lvl9pPr lvl="8" indent="0" rtl="0">
              <a:spcBef>
                <a:spcPts val="0"/>
              </a:spcBef>
              <a:buClr>
                <a:schemeClr val="dk1"/>
              </a:buClr>
              <a:buFont typeface="Arial"/>
              <a:buNone/>
              <a:defRPr sz="3600" b="1">
                <a:solidFill>
                  <a:schemeClr val="dk1"/>
                </a:solidFill>
              </a:defRPr>
            </a:lvl9pPr>
          </a:lstStyle>
          <a:p>
            <a:endParaRPr/>
          </a:p>
        </p:txBody>
      </p:sp>
      <p:sp>
        <p:nvSpPr>
          <p:cNvPr id="497" name="Shape 497"/>
          <p:cNvSpPr txBox="1">
            <a:spLocks noGrp="1"/>
          </p:cNvSpPr>
          <p:nvPr>
            <p:ph type="body" idx="1"/>
          </p:nvPr>
        </p:nvSpPr>
        <p:spPr>
          <a:xfrm>
            <a:off x="457200" y="1600200"/>
            <a:ext cx="8229600" cy="4967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189"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378"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566"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754"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5943"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132"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32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509"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18872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4" name="Rectangle 3"/>
          <p:cNvSpPr/>
          <p:nvPr userDrawn="1"/>
        </p:nvSpPr>
        <p:spPr>
          <a:xfrm>
            <a:off x="8208937" y="1"/>
            <a:ext cx="935063" cy="11951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1835104" y="289469"/>
            <a:ext cx="7070771" cy="4175125"/>
          </a:xfrm>
          <a:ln>
            <a:noFill/>
          </a:ln>
        </p:spPr>
        <p:txBody>
          <a:bodyPr anchor="ctr">
            <a:noAutofit/>
          </a:bodyPr>
          <a:lstStyle>
            <a:lvl1pPr algn="ctr">
              <a:defRPr sz="4500" b="1">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87255" y="4699001"/>
            <a:ext cx="6822104" cy="1884603"/>
          </a:xfrm>
          <a:ln>
            <a:noFill/>
          </a:ln>
        </p:spPr>
        <p:txBody>
          <a:bodyPr anchor="b"/>
          <a:lstStyle>
            <a:lvl1pPr marL="0" indent="0" algn="l">
              <a:buNone/>
              <a:defRPr sz="1800">
                <a:solidFill>
                  <a:srgbClr val="000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0" name="Picture 9" descr="OLCE Logo 20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34" y="4351025"/>
            <a:ext cx="1778684" cy="2371578"/>
          </a:xfrm>
          <a:prstGeom prst="rect">
            <a:avLst/>
          </a:prstGeom>
        </p:spPr>
      </p:pic>
      <p:grpSp>
        <p:nvGrpSpPr>
          <p:cNvPr id="29" name="Group 28"/>
          <p:cNvGrpSpPr/>
          <p:nvPr userDrawn="1"/>
        </p:nvGrpSpPr>
        <p:grpSpPr>
          <a:xfrm>
            <a:off x="0" y="6766560"/>
            <a:ext cx="9144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5" name="Picture 4" descr="CPS Logo for Most Document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67" y="242762"/>
            <a:ext cx="1691517" cy="2255356"/>
          </a:xfrm>
          <a:prstGeom prst="rect">
            <a:avLst/>
          </a:prstGeom>
        </p:spPr>
      </p:pic>
      <p:grpSp>
        <p:nvGrpSpPr>
          <p:cNvPr id="16" name="Group 15"/>
          <p:cNvGrpSpPr/>
          <p:nvPr userDrawn="1"/>
        </p:nvGrpSpPr>
        <p:grpSpPr>
          <a:xfrm>
            <a:off x="0" y="0"/>
            <a:ext cx="9144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8195200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142875" y="1293924"/>
            <a:ext cx="4371975" cy="523070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3"/>
          <p:cNvSpPr>
            <a:spLocks noGrp="1"/>
          </p:cNvSpPr>
          <p:nvPr>
            <p:ph sz="half" idx="2"/>
          </p:nvPr>
        </p:nvSpPr>
        <p:spPr>
          <a:xfrm>
            <a:off x="4619625" y="1293924"/>
            <a:ext cx="4371975" cy="523070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9144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Rectangle 14"/>
          <p:cNvSpPr/>
          <p:nvPr userDrawn="1"/>
        </p:nvSpPr>
        <p:spPr>
          <a:xfrm>
            <a:off x="1" y="-9731"/>
            <a:ext cx="8203405" cy="1181306"/>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16" name="Title 1"/>
          <p:cNvSpPr>
            <a:spLocks noGrp="1"/>
          </p:cNvSpPr>
          <p:nvPr>
            <p:ph type="title"/>
          </p:nvPr>
        </p:nvSpPr>
        <p:spPr>
          <a:xfrm>
            <a:off x="164306" y="244372"/>
            <a:ext cx="7886700" cy="673100"/>
          </a:xfrm>
        </p:spPr>
        <p:txBody>
          <a:bodyPr/>
          <a:lstStyle>
            <a:lvl1pPr>
              <a:defRPr>
                <a:solidFill>
                  <a:schemeClr val="bg1"/>
                </a:solidFill>
              </a:defRPr>
            </a:lvl1pPr>
          </a:lstStyle>
          <a:p>
            <a:r>
              <a:rPr lang="en-US" dirty="0" smtClean="0"/>
              <a:t>Click to edit Master title style</a:t>
            </a:r>
            <a:endParaRPr lang="en-US" dirty="0"/>
          </a:p>
        </p:txBody>
      </p:sp>
      <p:sp>
        <p:nvSpPr>
          <p:cNvPr id="17" name="Slide Number Placeholder 5"/>
          <p:cNvSpPr>
            <a:spLocks noGrp="1"/>
          </p:cNvSpPr>
          <p:nvPr>
            <p:ph type="sldNum" sz="quarter" idx="12"/>
          </p:nvPr>
        </p:nvSpPr>
        <p:spPr>
          <a:xfrm>
            <a:off x="6986588" y="6466113"/>
            <a:ext cx="2057400" cy="281437"/>
          </a:xfrm>
        </p:spPr>
        <p:txBody>
          <a:bodyPr/>
          <a:lstStyle>
            <a:lvl1pPr algn="r">
              <a:defRPr>
                <a:solidFill>
                  <a:srgbClr val="000000"/>
                </a:solidFill>
              </a:defRPr>
            </a:lvl1pPr>
          </a:lstStyle>
          <a:p>
            <a:fld id="{6E18DBF4-37B7-4C4F-9728-A1C100B177EE}" type="slidenum">
              <a:rPr lang="en-US" smtClean="0"/>
              <a:pPr/>
              <a:t>‹#›</a:t>
            </a:fld>
            <a:endParaRPr lang="en-US" dirty="0"/>
          </a:p>
        </p:txBody>
      </p:sp>
    </p:spTree>
    <p:extLst>
      <p:ext uri="{BB962C8B-B14F-4D97-AF65-F5344CB8AC3E}">
        <p14:creationId xmlns:p14="http://schemas.microsoft.com/office/powerpoint/2010/main" val="36298019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000750" cy="1600200"/>
          </a:xfrm>
          <a:prstGeom prst="rect">
            <a:avLst/>
          </a:prstGeom>
        </p:spPr>
      </p:pic>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smtClean="0"/>
              <a:t>July 11, 2013</a:t>
            </a:r>
          </a:p>
          <a:p>
            <a:pPr algn="ctr"/>
            <a:r>
              <a:rPr lang="en-US" sz="2400" b="1" dirty="0" smtClean="0"/>
              <a:t>Tinley Park, Illinois</a:t>
            </a:r>
            <a:endParaRPr lang="en-US" sz="2400" b="1" dirty="0"/>
          </a:p>
        </p:txBody>
      </p:sp>
    </p:spTree>
    <p:extLst>
      <p:ext uri="{BB962C8B-B14F-4D97-AF65-F5344CB8AC3E}">
        <p14:creationId xmlns:p14="http://schemas.microsoft.com/office/powerpoint/2010/main" val="397800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959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3438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9761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732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3038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868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203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8901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1713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3785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07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71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28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910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93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6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88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a:p>
        </p:txBody>
      </p:sp>
      <p:pic>
        <p:nvPicPr>
          <p:cNvPr id="5" name="Picture 4"/>
          <p:cNvPicPr/>
          <p:nvPr userDrawn="1"/>
        </p:nvPicPr>
        <p:blipFill rotWithShape="1">
          <a:blip r:embed="rId16"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16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dirty="0"/>
          </a:p>
        </p:txBody>
      </p:sp>
    </p:spTree>
    <p:extLst>
      <p:ext uri="{BB962C8B-B14F-4D97-AF65-F5344CB8AC3E}">
        <p14:creationId xmlns:p14="http://schemas.microsoft.com/office/powerpoint/2010/main" val="4280220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iu.edu/u_council/committees/minutes/bc/2016-2017/bc-02-09-17-a.pdf" TargetMode="External"/><Relationship Id="rId2" Type="http://schemas.openxmlformats.org/officeDocument/2006/relationships/hyperlink" Target="https://citl.illinois.edu/citl-101/measurement-evaluation/placement-proficiency/faqs/ssob-faq" TargetMode="External"/><Relationship Id="rId1" Type="http://schemas.openxmlformats.org/officeDocument/2006/relationships/slideLayout" Target="../slideLayouts/slideLayout2.xml"/><Relationship Id="rId4" Type="http://schemas.openxmlformats.org/officeDocument/2006/relationships/hyperlink" Target="http://registrar.illinoisstate.edu/transfer/biliteracy.s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iZg2XbuVBo"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hyperlink" Target="http://www.isbe.net/Documents/assessment-lis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470025"/>
          </a:xfrm>
        </p:spPr>
        <p:txBody>
          <a:bodyPr>
            <a:normAutofit/>
          </a:bodyPr>
          <a:lstStyle/>
          <a:p>
            <a:r>
              <a:rPr lang="en-US" dirty="0"/>
              <a:t>Statewide Implementation of the State Seal of </a:t>
            </a:r>
            <a:r>
              <a:rPr lang="en-US" dirty="0" err="1" smtClean="0"/>
              <a:t>Biliteracy</a:t>
            </a:r>
            <a:endParaRPr lang="en-US" dirty="0"/>
          </a:p>
        </p:txBody>
      </p:sp>
      <p:sp>
        <p:nvSpPr>
          <p:cNvPr id="3" name="Subtitle 2"/>
          <p:cNvSpPr>
            <a:spLocks noGrp="1"/>
          </p:cNvSpPr>
          <p:nvPr>
            <p:ph type="subTitle" idx="1"/>
          </p:nvPr>
        </p:nvSpPr>
        <p:spPr>
          <a:xfrm>
            <a:off x="1371600" y="4572000"/>
            <a:ext cx="6400800" cy="1752600"/>
          </a:xfrm>
        </p:spPr>
        <p:txBody>
          <a:bodyPr>
            <a:normAutofit fontScale="92500" lnSpcReduction="20000"/>
          </a:bodyPr>
          <a:lstStyle/>
          <a:p>
            <a:r>
              <a:rPr lang="en-US" dirty="0"/>
              <a:t>Luis </a:t>
            </a:r>
            <a:r>
              <a:rPr lang="en-US" dirty="0" smtClean="0"/>
              <a:t>Narvaez</a:t>
            </a:r>
          </a:p>
          <a:p>
            <a:r>
              <a:rPr lang="en-US" dirty="0" smtClean="0"/>
              <a:t>Project Director</a:t>
            </a:r>
          </a:p>
          <a:p>
            <a:r>
              <a:rPr lang="en-US" dirty="0" smtClean="0"/>
              <a:t>Chicago </a:t>
            </a:r>
            <a:r>
              <a:rPr lang="en-US" dirty="0"/>
              <a:t>Public </a:t>
            </a:r>
            <a:r>
              <a:rPr lang="en-US" dirty="0" smtClean="0"/>
              <a:t>Schools</a:t>
            </a:r>
            <a:r>
              <a:rPr lang="en-US" dirty="0"/>
              <a:t/>
            </a:r>
            <a:br>
              <a:rPr lang="en-US" dirty="0"/>
            </a:br>
            <a:endParaRPr lang="en-US" dirty="0"/>
          </a:p>
        </p:txBody>
      </p:sp>
    </p:spTree>
    <p:extLst>
      <p:ext uri="{BB962C8B-B14F-4D97-AF65-F5344CB8AC3E}">
        <p14:creationId xmlns:p14="http://schemas.microsoft.com/office/powerpoint/2010/main" val="679280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State Seal of Biliteracy Eligibility</a:t>
            </a:r>
            <a:endParaRPr lang="en-US" dirty="0"/>
          </a:p>
        </p:txBody>
      </p:sp>
      <p:sp>
        <p:nvSpPr>
          <p:cNvPr id="4" name="Slide Number Placeholder 3"/>
          <p:cNvSpPr>
            <a:spLocks noGrp="1"/>
          </p:cNvSpPr>
          <p:nvPr>
            <p:ph type="sldNum" sz="quarter" idx="12"/>
          </p:nvPr>
        </p:nvSpPr>
        <p:spPr/>
        <p:txBody>
          <a:bodyPr/>
          <a:lstStyle/>
          <a:p>
            <a:fld id="{6E18DBF4-37B7-4C4F-9728-A1C100B177EE}" type="slidenum">
              <a:rPr lang="en-US" smtClean="0"/>
              <a:pPr/>
              <a:t>10</a:t>
            </a:fld>
            <a:endParaRPr lang="en-US" dirty="0"/>
          </a:p>
        </p:txBody>
      </p:sp>
      <p:graphicFrame>
        <p:nvGraphicFramePr>
          <p:cNvPr id="5" name="Content Placeholder 6"/>
          <p:cNvGraphicFramePr>
            <a:graphicFrameLocks noGrp="1"/>
          </p:cNvGraphicFramePr>
          <p:nvPr>
            <p:ph sz="quarter" idx="1"/>
            <p:extLst/>
          </p:nvPr>
        </p:nvGraphicFramePr>
        <p:xfrm>
          <a:off x="285751" y="1802205"/>
          <a:ext cx="7765256" cy="411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71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For students who come close to meriting the Seal, they will receive the State </a:t>
            </a:r>
            <a:r>
              <a:rPr lang="en-US" i="1" dirty="0"/>
              <a:t>Commendation</a:t>
            </a:r>
            <a:r>
              <a:rPr lang="en-US" dirty="0"/>
              <a:t> toward Biliteracy, demonstrating progress toward full biliteracy in English and another language.</a:t>
            </a:r>
          </a:p>
          <a:p>
            <a:r>
              <a:rPr lang="en-US" dirty="0"/>
              <a:t>Recipients of the Commendation must still meet English proficiency requirements (or, for current or former HS ELs, they must receive at least a 3.5 in Literacy through ACCESS to qualify) and adhere to this criteria:</a:t>
            </a:r>
          </a:p>
          <a:p>
            <a:pPr lvl="1"/>
            <a:r>
              <a:rPr lang="en-US" dirty="0"/>
              <a:t>Score a 3 on an AP World Language exam taken by their junior year of high school; </a:t>
            </a:r>
            <a:r>
              <a:rPr lang="en-US" b="1" i="1" dirty="0"/>
              <a:t>or</a:t>
            </a:r>
            <a:endParaRPr lang="en-US" dirty="0"/>
          </a:p>
          <a:p>
            <a:pPr lvl="1"/>
            <a:r>
              <a:rPr lang="en-US" dirty="0"/>
              <a:t>Score I1 (Intermediate Low) through I4 (Intermediate Mid) on all 4 domains of the AAPPL world language assessment to be taken during their senior year of high </a:t>
            </a:r>
            <a:r>
              <a:rPr lang="en-US" dirty="0" smtClean="0"/>
              <a:t>school</a:t>
            </a:r>
            <a:endParaRPr lang="en-US" dirty="0"/>
          </a:p>
        </p:txBody>
      </p:sp>
      <p:sp>
        <p:nvSpPr>
          <p:cNvPr id="3" name="Title 2"/>
          <p:cNvSpPr>
            <a:spLocks noGrp="1"/>
          </p:cNvSpPr>
          <p:nvPr>
            <p:ph type="title"/>
          </p:nvPr>
        </p:nvSpPr>
        <p:spPr/>
        <p:txBody>
          <a:bodyPr>
            <a:normAutofit/>
          </a:bodyPr>
          <a:lstStyle/>
          <a:p>
            <a:r>
              <a:rPr lang="en-US" dirty="0" smtClean="0"/>
              <a:t>What is Commendation?</a:t>
            </a:r>
            <a:endParaRPr lang="en-US" dirty="0"/>
          </a:p>
        </p:txBody>
      </p:sp>
      <p:sp>
        <p:nvSpPr>
          <p:cNvPr id="4" name="Slide Number Placeholder 3"/>
          <p:cNvSpPr>
            <a:spLocks noGrp="1"/>
          </p:cNvSpPr>
          <p:nvPr>
            <p:ph type="sldNum" sz="quarter" idx="12"/>
          </p:nvPr>
        </p:nvSpPr>
        <p:spPr/>
        <p:txBody>
          <a:bodyPr/>
          <a:lstStyle/>
          <a:p>
            <a:fld id="{6E18DBF4-37B7-4C4F-9728-A1C100B177EE}" type="slidenum">
              <a:rPr lang="en-US" smtClean="0"/>
              <a:pPr/>
              <a:t>11</a:t>
            </a:fld>
            <a:endParaRPr lang="en-US" dirty="0"/>
          </a:p>
        </p:txBody>
      </p:sp>
    </p:spTree>
    <p:extLst>
      <p:ext uri="{BB962C8B-B14F-4D97-AF65-F5344CB8AC3E}">
        <p14:creationId xmlns:p14="http://schemas.microsoft.com/office/powerpoint/2010/main" val="17096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24651" y="5706834"/>
            <a:ext cx="2057400" cy="211078"/>
          </a:xfrm>
        </p:spPr>
        <p:txBody>
          <a:bodyPr/>
          <a:lstStyle/>
          <a:p>
            <a:fld id="{6E18DBF4-37B7-4C4F-9728-A1C100B177EE}" type="slidenum">
              <a:rPr lang="en-US" smtClean="0"/>
              <a:t>12</a:t>
            </a:fld>
            <a:endParaRPr lang="en-US" dirty="0"/>
          </a:p>
        </p:txBody>
      </p:sp>
      <p:sp>
        <p:nvSpPr>
          <p:cNvPr id="8" name="Title 7"/>
          <p:cNvSpPr>
            <a:spLocks noGrp="1"/>
          </p:cNvSpPr>
          <p:nvPr>
            <p:ph type="title"/>
          </p:nvPr>
        </p:nvSpPr>
        <p:spPr>
          <a:xfrm>
            <a:off x="195186" y="645665"/>
            <a:ext cx="7886700" cy="504825"/>
          </a:xfrm>
        </p:spPr>
        <p:txBody>
          <a:bodyPr>
            <a:normAutofit fontScale="90000"/>
          </a:bodyPr>
          <a:lstStyle/>
          <a:p>
            <a:r>
              <a:rPr lang="en-US" dirty="0" smtClean="0"/>
              <a:t>Necessary Proficiency for AAPPL</a:t>
            </a:r>
            <a:endParaRPr lang="en-US" dirty="0"/>
          </a:p>
        </p:txBody>
      </p:sp>
      <p:pic>
        <p:nvPicPr>
          <p:cNvPr id="6" name="Picture 5"/>
          <p:cNvPicPr>
            <a:picLocks noChangeAspect="1"/>
          </p:cNvPicPr>
          <p:nvPr/>
        </p:nvPicPr>
        <p:blipFill rotWithShape="1">
          <a:blip r:embed="rId3"/>
          <a:srcRect l="3582" r="2391"/>
          <a:stretch/>
        </p:blipFill>
        <p:spPr>
          <a:xfrm>
            <a:off x="0" y="1814940"/>
            <a:ext cx="8400520" cy="3997433"/>
          </a:xfrm>
          <a:prstGeom prst="rect">
            <a:avLst/>
          </a:prstGeom>
        </p:spPr>
      </p:pic>
      <p:sp>
        <p:nvSpPr>
          <p:cNvPr id="11" name="Oval 10"/>
          <p:cNvSpPr/>
          <p:nvPr/>
        </p:nvSpPr>
        <p:spPr>
          <a:xfrm>
            <a:off x="272303" y="2739838"/>
            <a:ext cx="1495985" cy="3175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Box 11"/>
          <p:cNvSpPr txBox="1"/>
          <p:nvPr/>
        </p:nvSpPr>
        <p:spPr>
          <a:xfrm>
            <a:off x="2373454" y="2798820"/>
            <a:ext cx="1316270" cy="346249"/>
          </a:xfrm>
          <a:prstGeom prst="rect">
            <a:avLst/>
          </a:prstGeom>
          <a:noFill/>
        </p:spPr>
        <p:txBody>
          <a:bodyPr wrap="square" rtlCol="0">
            <a:spAutoFit/>
          </a:bodyPr>
          <a:lstStyle/>
          <a:p>
            <a:r>
              <a:rPr lang="en-US" sz="825" b="1" dirty="0">
                <a:solidFill>
                  <a:schemeClr val="bg1"/>
                </a:solidFill>
              </a:rPr>
              <a:t>Proficiency Level (in form B) for 12</a:t>
            </a:r>
            <a:r>
              <a:rPr lang="en-US" sz="825" b="1" baseline="30000" dirty="0">
                <a:solidFill>
                  <a:schemeClr val="bg1"/>
                </a:solidFill>
              </a:rPr>
              <a:t>th</a:t>
            </a:r>
            <a:r>
              <a:rPr lang="en-US" sz="825" b="1" dirty="0">
                <a:solidFill>
                  <a:schemeClr val="bg1"/>
                </a:solidFill>
              </a:rPr>
              <a:t> graders</a:t>
            </a:r>
          </a:p>
        </p:txBody>
      </p:sp>
      <p:sp>
        <p:nvSpPr>
          <p:cNvPr id="13" name="Right Arrow 12"/>
          <p:cNvSpPr/>
          <p:nvPr/>
        </p:nvSpPr>
        <p:spPr>
          <a:xfrm rot="10800000">
            <a:off x="2241924" y="2731802"/>
            <a:ext cx="1447801" cy="457200"/>
          </a:xfrm>
          <a:prstGeom prst="rightArrow">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p:nvSpPr>
        <p:spPr>
          <a:xfrm>
            <a:off x="2296633" y="4094322"/>
            <a:ext cx="1447801" cy="346249"/>
          </a:xfrm>
          <a:prstGeom prst="rect">
            <a:avLst/>
          </a:prstGeom>
        </p:spPr>
        <p:txBody>
          <a:bodyPr wrap="square">
            <a:spAutoFit/>
          </a:bodyPr>
          <a:lstStyle/>
          <a:p>
            <a:pPr algn="ctr"/>
            <a:r>
              <a:rPr lang="en-US" sz="825" b="1" dirty="0">
                <a:solidFill>
                  <a:schemeClr val="bg1"/>
                </a:solidFill>
              </a:rPr>
              <a:t>Proficiency Level (in Form B) for Commendation</a:t>
            </a:r>
          </a:p>
        </p:txBody>
      </p:sp>
      <p:sp>
        <p:nvSpPr>
          <p:cNvPr id="15" name="Left Arrow Callout 14"/>
          <p:cNvSpPr/>
          <p:nvPr/>
        </p:nvSpPr>
        <p:spPr>
          <a:xfrm>
            <a:off x="2160710" y="4124572"/>
            <a:ext cx="1485900" cy="285750"/>
          </a:xfrm>
          <a:prstGeom prst="leftArrowCallout">
            <a:avLst>
              <a:gd name="adj1" fmla="val 25000"/>
              <a:gd name="adj2" fmla="val 25000"/>
              <a:gd name="adj3" fmla="val 25000"/>
              <a:gd name="adj4" fmla="val 85194"/>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noFill/>
            </a:endParaRPr>
          </a:p>
        </p:txBody>
      </p:sp>
      <p:sp>
        <p:nvSpPr>
          <p:cNvPr id="16" name="Oval 15"/>
          <p:cNvSpPr/>
          <p:nvPr/>
        </p:nvSpPr>
        <p:spPr>
          <a:xfrm>
            <a:off x="229642" y="4105865"/>
            <a:ext cx="1549538" cy="304457"/>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Oval 2"/>
          <p:cNvSpPr/>
          <p:nvPr/>
        </p:nvSpPr>
        <p:spPr>
          <a:xfrm>
            <a:off x="7488868" y="2949381"/>
            <a:ext cx="783772" cy="1460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spTree>
    <p:extLst>
      <p:ext uri="{BB962C8B-B14F-4D97-AF65-F5344CB8AC3E}">
        <p14:creationId xmlns:p14="http://schemas.microsoft.com/office/powerpoint/2010/main" val="3234787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306" y="1831259"/>
            <a:ext cx="8879683" cy="4086653"/>
          </a:xfrm>
        </p:spPr>
        <p:txBody>
          <a:bodyPr>
            <a:normAutofit fontScale="92500" lnSpcReduction="20000"/>
          </a:bodyPr>
          <a:lstStyle/>
          <a:p>
            <a:r>
              <a:rPr lang="en-US" dirty="0" smtClean="0"/>
              <a:t>At CPS, recipients of the State Seal of </a:t>
            </a:r>
            <a:r>
              <a:rPr lang="en-US" dirty="0" err="1" smtClean="0"/>
              <a:t>Biliteracy</a:t>
            </a:r>
            <a:r>
              <a:rPr lang="en-US" dirty="0" smtClean="0"/>
              <a:t> will receive:</a:t>
            </a:r>
          </a:p>
          <a:p>
            <a:pPr lvl="1"/>
            <a:r>
              <a:rPr lang="en-US" dirty="0" smtClean="0"/>
              <a:t>a commemorative medal</a:t>
            </a:r>
          </a:p>
          <a:p>
            <a:pPr lvl="1"/>
            <a:r>
              <a:rPr lang="en-US" dirty="0" smtClean="0"/>
              <a:t>an invitation to an end-of-year celebration with their parents and teachers</a:t>
            </a:r>
          </a:p>
          <a:p>
            <a:pPr lvl="1"/>
            <a:r>
              <a:rPr lang="en-US" dirty="0" smtClean="0"/>
              <a:t>the actual Seal from the State of Illinois placed on their diploma</a:t>
            </a:r>
          </a:p>
          <a:p>
            <a:pPr lvl="1"/>
            <a:r>
              <a:rPr lang="en-US" dirty="0" smtClean="0"/>
              <a:t>the recognition worded on their final high school transcript</a:t>
            </a:r>
          </a:p>
          <a:p>
            <a:pPr lvl="1"/>
            <a:r>
              <a:rPr lang="en-US" dirty="0" smtClean="0"/>
              <a:t>new as of last year, they also become eligible for college credit if they enroll at a state public university</a:t>
            </a:r>
            <a:endParaRPr lang="en-US" dirty="0"/>
          </a:p>
        </p:txBody>
      </p:sp>
      <p:sp>
        <p:nvSpPr>
          <p:cNvPr id="3" name="Title 2"/>
          <p:cNvSpPr>
            <a:spLocks noGrp="1"/>
          </p:cNvSpPr>
          <p:nvPr>
            <p:ph type="title"/>
          </p:nvPr>
        </p:nvSpPr>
        <p:spPr>
          <a:xfrm>
            <a:off x="0" y="1040529"/>
            <a:ext cx="8318665" cy="504825"/>
          </a:xfrm>
        </p:spPr>
        <p:txBody>
          <a:bodyPr>
            <a:normAutofit fontScale="90000"/>
          </a:bodyPr>
          <a:lstStyle/>
          <a:p>
            <a:r>
              <a:rPr lang="en-US" dirty="0" smtClean="0"/>
              <a:t>What do the Recipients of the SSB get?</a:t>
            </a:r>
            <a:endParaRPr lang="en-US" dirty="0"/>
          </a:p>
        </p:txBody>
      </p:sp>
      <p:sp>
        <p:nvSpPr>
          <p:cNvPr id="4" name="Slide Number Placeholder 3"/>
          <p:cNvSpPr>
            <a:spLocks noGrp="1"/>
          </p:cNvSpPr>
          <p:nvPr>
            <p:ph type="sldNum" sz="quarter" idx="12"/>
          </p:nvPr>
        </p:nvSpPr>
        <p:spPr/>
        <p:txBody>
          <a:bodyPr/>
          <a:lstStyle/>
          <a:p>
            <a:fld id="{6E18DBF4-37B7-4C4F-9728-A1C100B177EE}" type="slidenum">
              <a:rPr lang="en-US" smtClean="0"/>
              <a:pPr/>
              <a:t>13</a:t>
            </a:fld>
            <a:endParaRPr lang="en-US" dirty="0"/>
          </a:p>
        </p:txBody>
      </p:sp>
    </p:spTree>
    <p:extLst>
      <p:ext uri="{BB962C8B-B14F-4D97-AF65-F5344CB8AC3E}">
        <p14:creationId xmlns:p14="http://schemas.microsoft.com/office/powerpoint/2010/main" val="117657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Awarding College Credit—State Law</a:t>
            </a:r>
            <a:endParaRPr lang="en-US" dirty="0"/>
          </a:p>
        </p:txBody>
      </p:sp>
      <p:sp>
        <p:nvSpPr>
          <p:cNvPr id="3" name="Content Placeholder 2"/>
          <p:cNvSpPr>
            <a:spLocks noGrp="1"/>
          </p:cNvSpPr>
          <p:nvPr>
            <p:ph sz="quarter" idx="1"/>
          </p:nvPr>
        </p:nvSpPr>
        <p:spPr/>
        <p:txBody>
          <a:bodyPr/>
          <a:lstStyle/>
          <a:p>
            <a:pPr marL="0" indent="0">
              <a:buNone/>
            </a:pPr>
            <a:r>
              <a:rPr lang="en-US" b="1" dirty="0" smtClean="0"/>
              <a:t>HB 4330:</a:t>
            </a:r>
          </a:p>
          <a:p>
            <a:pPr marL="0" indent="0">
              <a:buNone/>
            </a:pPr>
            <a:r>
              <a:rPr lang="en-US" dirty="0"/>
              <a:t>For admissions purposes, requires each public university in this State to accept the State Seal of Biliteracy as equivalent to 2 years of foreign language coursework taken during high school if a student's high school transcript indicates that he or she will be receiving or has received the State Seal of Biliteracy. </a:t>
            </a:r>
          </a:p>
        </p:txBody>
      </p:sp>
    </p:spTree>
    <p:extLst>
      <p:ext uri="{BB962C8B-B14F-4D97-AF65-F5344CB8AC3E}">
        <p14:creationId xmlns:p14="http://schemas.microsoft.com/office/powerpoint/2010/main" val="177930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Awarding College Credit—State Law</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b="1" dirty="0" smtClean="0"/>
              <a:t>HB 4330:</a:t>
            </a:r>
          </a:p>
          <a:p>
            <a:pPr marL="0" indent="0">
              <a:buNone/>
            </a:pPr>
            <a:r>
              <a:rPr lang="en-US" dirty="0" smtClean="0"/>
              <a:t>Provides </a:t>
            </a:r>
            <a:r>
              <a:rPr lang="en-US" dirty="0"/>
              <a:t>that each public community college and public university in this State shall establish criteria to translate a State Seal of Biliteracy into course credit based on foreign language course equivalencies identified by the community college's or university's faculty and staff and, upon request from an enrolled student, the community college or university shall award foreign language course credit to a student who has received a State Seal of Biliteracy</a:t>
            </a:r>
            <a:r>
              <a:rPr lang="en-US" dirty="0" smtClean="0"/>
              <a:t>.</a:t>
            </a:r>
            <a:endParaRPr lang="en-US" b="1" dirty="0" smtClean="0"/>
          </a:p>
        </p:txBody>
      </p:sp>
    </p:spTree>
    <p:extLst>
      <p:ext uri="{BB962C8B-B14F-4D97-AF65-F5344CB8AC3E}">
        <p14:creationId xmlns:p14="http://schemas.microsoft.com/office/powerpoint/2010/main" val="411184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Awarding College Credit—State Law</a:t>
            </a:r>
            <a:endParaRPr lang="en-US" dirty="0"/>
          </a:p>
        </p:txBody>
      </p:sp>
      <p:sp>
        <p:nvSpPr>
          <p:cNvPr id="3" name="Content Placeholder 2"/>
          <p:cNvSpPr>
            <a:spLocks noGrp="1"/>
          </p:cNvSpPr>
          <p:nvPr>
            <p:ph sz="quarter" idx="1"/>
          </p:nvPr>
        </p:nvSpPr>
        <p:spPr/>
        <p:txBody>
          <a:bodyPr>
            <a:normAutofit fontScale="92500"/>
          </a:bodyPr>
          <a:lstStyle/>
          <a:p>
            <a:pPr marL="0" indent="0">
              <a:buNone/>
            </a:pPr>
            <a:r>
              <a:rPr lang="en-US" b="1" dirty="0" smtClean="0"/>
              <a:t>HB 4330:</a:t>
            </a:r>
          </a:p>
          <a:p>
            <a:pPr marL="0" indent="0">
              <a:buNone/>
            </a:pPr>
            <a:r>
              <a:rPr lang="en-US" dirty="0"/>
              <a:t>Requires the State Board of Education's rules to ensure that the criteria that pupils must achieve to earn a State Seal of Biliteracy meet the course credit criteria. Requires students enrolled in a public community college or public university who have received a State Seal of Biliteracy to request course credit for their seal within 3 academic years after graduating from high school. </a:t>
            </a:r>
          </a:p>
        </p:txBody>
      </p:sp>
    </p:spTree>
    <p:extLst>
      <p:ext uri="{BB962C8B-B14F-4D97-AF65-F5344CB8AC3E}">
        <p14:creationId xmlns:p14="http://schemas.microsoft.com/office/powerpoint/2010/main" val="213748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Samples of What Colleges are Doing to Award Credit</a:t>
            </a:r>
            <a:endParaRPr lang="en-US" dirty="0"/>
          </a:p>
        </p:txBody>
      </p:sp>
      <p:sp>
        <p:nvSpPr>
          <p:cNvPr id="3" name="Content Placeholder 2"/>
          <p:cNvSpPr>
            <a:spLocks noGrp="1"/>
          </p:cNvSpPr>
          <p:nvPr>
            <p:ph sz="quarter" idx="1"/>
          </p:nvPr>
        </p:nvSpPr>
        <p:spPr/>
        <p:txBody>
          <a:bodyPr>
            <a:normAutofit fontScale="85000" lnSpcReduction="10000"/>
          </a:bodyPr>
          <a:lstStyle/>
          <a:p>
            <a:pPr marL="0" indent="0">
              <a:buNone/>
            </a:pPr>
            <a:r>
              <a:rPr lang="en-US" dirty="0" smtClean="0"/>
              <a:t>University of Illinois at Urbana-Champaign:</a:t>
            </a:r>
          </a:p>
          <a:p>
            <a:pPr marL="0" indent="0">
              <a:buNone/>
            </a:pPr>
            <a:r>
              <a:rPr lang="en-US" dirty="0">
                <a:hlinkClick r:id="rId2"/>
              </a:rPr>
              <a:t>https://</a:t>
            </a:r>
            <a:r>
              <a:rPr lang="en-US" dirty="0" smtClean="0">
                <a:hlinkClick r:id="rId2"/>
              </a:rPr>
              <a:t>citl.illinois.edu/citl-101/measurement-evaluation/placement-proficiency/faqs/ssob-faq</a:t>
            </a:r>
            <a:endParaRPr lang="en-US" dirty="0" smtClean="0"/>
          </a:p>
          <a:p>
            <a:pPr marL="0" indent="0">
              <a:buNone/>
            </a:pPr>
            <a:endParaRPr lang="en-US" dirty="0" smtClean="0"/>
          </a:p>
          <a:p>
            <a:pPr marL="0" indent="0">
              <a:buNone/>
            </a:pPr>
            <a:r>
              <a:rPr lang="en-US" dirty="0" smtClean="0"/>
              <a:t>Northern Illinois University:</a:t>
            </a:r>
          </a:p>
          <a:p>
            <a:pPr marL="0" indent="0">
              <a:buNone/>
            </a:pPr>
            <a:r>
              <a:rPr lang="en-US" dirty="0">
                <a:hlinkClick r:id="rId3"/>
              </a:rPr>
              <a:t>http://</a:t>
            </a:r>
            <a:r>
              <a:rPr lang="en-US" dirty="0" smtClean="0">
                <a:hlinkClick r:id="rId3"/>
              </a:rPr>
              <a:t>www.niu.edu/u_council/committees/minutes/bc/2016-2017/bc-02-09-17-a.pdf</a:t>
            </a:r>
            <a:endParaRPr lang="en-US" dirty="0" smtClean="0"/>
          </a:p>
          <a:p>
            <a:pPr marL="0" indent="0">
              <a:buNone/>
            </a:pPr>
            <a:endParaRPr lang="en-US" dirty="0"/>
          </a:p>
          <a:p>
            <a:pPr marL="0" indent="0">
              <a:buNone/>
            </a:pPr>
            <a:r>
              <a:rPr lang="en-US" dirty="0" smtClean="0"/>
              <a:t>Illinois State University:</a:t>
            </a:r>
          </a:p>
          <a:p>
            <a:pPr marL="0" indent="0">
              <a:buNone/>
            </a:pPr>
            <a:r>
              <a:rPr lang="en-US" dirty="0">
                <a:hlinkClick r:id="rId4"/>
              </a:rPr>
              <a:t>http://</a:t>
            </a:r>
            <a:r>
              <a:rPr lang="en-US" dirty="0" smtClean="0">
                <a:hlinkClick r:id="rId4"/>
              </a:rPr>
              <a:t>registrar.illinoisstate.edu/transfer/biliteracy.shtml</a:t>
            </a:r>
            <a:endParaRPr lang="en-US" dirty="0" smtClean="0"/>
          </a:p>
          <a:p>
            <a:pPr marL="0" indent="0">
              <a:buNone/>
            </a:pPr>
            <a:endParaRPr lang="en-US" dirty="0"/>
          </a:p>
        </p:txBody>
      </p:sp>
    </p:spTree>
    <p:extLst>
      <p:ext uri="{BB962C8B-B14F-4D97-AF65-F5344CB8AC3E}">
        <p14:creationId xmlns:p14="http://schemas.microsoft.com/office/powerpoint/2010/main" val="784177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normAutofit/>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675">
                <a:solidFill>
                  <a:srgbClr val="0033A0"/>
                </a:solidFill>
                <a:ea typeface="Century Gothic"/>
                <a:sym typeface="Century Gothic"/>
              </a:rPr>
              <a:pPr algn="r">
                <a:buSzPct val="25000"/>
              </a:pPr>
              <a:t>18</a:t>
            </a:fld>
            <a:endParaRPr lang="en-US" sz="675" dirty="0">
              <a:solidFill>
                <a:srgbClr val="0033A0"/>
              </a:solidFill>
              <a:ea typeface="Century Gothic"/>
              <a:sym typeface="Century Gothic"/>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8174360" cy="5143500"/>
          </a:xfrm>
          <a:prstGeom prst="rect">
            <a:avLst/>
          </a:prstGeom>
        </p:spPr>
      </p:pic>
      <p:sp>
        <p:nvSpPr>
          <p:cNvPr id="6" name="Oval 5"/>
          <p:cNvSpPr/>
          <p:nvPr/>
        </p:nvSpPr>
        <p:spPr>
          <a:xfrm>
            <a:off x="5245924" y="3992336"/>
            <a:ext cx="2680391" cy="979715"/>
          </a:xfrm>
          <a:prstGeom prst="ellipse">
            <a:avLst/>
          </a:prstGeom>
          <a:noFill/>
          <a:ln w="76200">
            <a:solidFill>
              <a:srgbClr val="DC4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12004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sp>
        <p:nvSpPr>
          <p:cNvPr id="2475" name="Shape 2475"/>
          <p:cNvSpPr txBox="1">
            <a:spLocks noGrp="1"/>
          </p:cNvSpPr>
          <p:nvPr>
            <p:ph type="title"/>
          </p:nvPr>
        </p:nvSpPr>
        <p:spPr>
          <a:xfrm>
            <a:off x="358000" y="1063225"/>
            <a:ext cx="8328900" cy="857400"/>
          </a:xfrm>
          <a:prstGeom prst="rect">
            <a:avLst/>
          </a:prstGeom>
          <a:ln w="9525" cap="flat" cmpd="sng">
            <a:solidFill>
              <a:srgbClr val="FF0000"/>
            </a:solidFill>
            <a:prstDash val="solid"/>
            <a:round/>
            <a:headEnd type="none" w="med" len="med"/>
            <a:tailEnd type="none" w="med" len="med"/>
          </a:ln>
        </p:spPr>
        <p:txBody>
          <a:bodyPr vert="horz" lIns="91425" tIns="91425" rIns="91425" bIns="91425" rtlCol="0" anchor="b" anchorCtr="0">
            <a:noAutofit/>
          </a:bodyPr>
          <a:lstStyle/>
          <a:p>
            <a:r>
              <a:rPr lang="en" sz="2400">
                <a:solidFill>
                  <a:srgbClr val="0033A0"/>
                </a:solidFill>
                <a:latin typeface="Muli"/>
                <a:ea typeface="Muli"/>
                <a:cs typeface="Muli"/>
                <a:sym typeface="Muli"/>
              </a:rPr>
              <a:t>Why are students applying for the Seal?</a:t>
            </a:r>
          </a:p>
        </p:txBody>
      </p:sp>
      <p:sp>
        <p:nvSpPr>
          <p:cNvPr id="2476" name="Shape 2476"/>
          <p:cNvSpPr txBox="1">
            <a:spLocks noGrp="1"/>
          </p:cNvSpPr>
          <p:nvPr>
            <p:ph type="body" idx="1"/>
          </p:nvPr>
        </p:nvSpPr>
        <p:spPr>
          <a:xfrm>
            <a:off x="457200" y="2057400"/>
            <a:ext cx="8229600" cy="3725700"/>
          </a:xfrm>
          <a:prstGeom prst="rect">
            <a:avLst/>
          </a:prstGeom>
          <a:ln w="9525" cap="flat" cmpd="sng">
            <a:solidFill>
              <a:srgbClr val="FF0000"/>
            </a:solidFill>
            <a:prstDash val="solid"/>
            <a:round/>
            <a:headEnd type="none" w="med" len="med"/>
            <a:tailEnd type="none" w="med" len="med"/>
          </a:ln>
        </p:spPr>
        <p:txBody>
          <a:bodyPr vert="horz" lIns="91425" tIns="91425" rIns="91425" bIns="91425" rtlCol="0" anchor="t" anchorCtr="0">
            <a:noAutofit/>
          </a:bodyPr>
          <a:lstStyle/>
          <a:p>
            <a:endParaRPr/>
          </a:p>
        </p:txBody>
      </p:sp>
      <p:sp>
        <p:nvSpPr>
          <p:cNvPr id="2477" name="Shape 2477"/>
          <p:cNvSpPr/>
          <p:nvPr/>
        </p:nvSpPr>
        <p:spPr>
          <a:xfrm>
            <a:off x="570100" y="2126525"/>
            <a:ext cx="3102000" cy="1445100"/>
          </a:xfrm>
          <a:prstGeom prst="roundRect">
            <a:avLst>
              <a:gd name="adj" fmla="val 16667"/>
            </a:avLst>
          </a:prstGeom>
          <a:solidFill>
            <a:srgbClr val="1155CC"/>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algn="ctr"/>
            <a:r>
              <a:rPr lang="en">
                <a:solidFill>
                  <a:srgbClr val="FFFFFF"/>
                </a:solidFill>
              </a:rPr>
              <a:t>“I think that it’s important to speak two languages so you can communicate with others”</a:t>
            </a:r>
            <a:r>
              <a:rPr lang="en" sz="1000">
                <a:solidFill>
                  <a:srgbClr val="FFFFFF"/>
                </a:solidFill>
              </a:rPr>
              <a:t>  --Alejandro, Curie Metro HS</a:t>
            </a:r>
            <a:r>
              <a:rPr lang="en" sz="1000">
                <a:solidFill>
                  <a:schemeClr val="dk1"/>
                </a:solidFill>
              </a:rPr>
              <a:t>.  </a:t>
            </a:r>
          </a:p>
        </p:txBody>
      </p:sp>
      <p:sp>
        <p:nvSpPr>
          <p:cNvPr id="2478" name="Shape 2478"/>
          <p:cNvSpPr/>
          <p:nvPr/>
        </p:nvSpPr>
        <p:spPr>
          <a:xfrm>
            <a:off x="3870950" y="2126525"/>
            <a:ext cx="4745700" cy="1445100"/>
          </a:xfrm>
          <a:prstGeom prst="roundRect">
            <a:avLst>
              <a:gd name="adj" fmla="val 16667"/>
            </a:avLst>
          </a:prstGeom>
          <a:solidFill>
            <a:srgbClr val="274E13"/>
          </a:solidFill>
          <a:ln w="9525" cap="flat" cmpd="sng">
            <a:solidFill>
              <a:srgbClr val="274E13"/>
            </a:solidFill>
            <a:prstDash val="solid"/>
            <a:round/>
            <a:headEnd type="none" w="med" len="med"/>
            <a:tailEnd type="none" w="med" len="med"/>
          </a:ln>
        </p:spPr>
        <p:txBody>
          <a:bodyPr lIns="91425" tIns="91425" rIns="91425" bIns="91425" anchor="ctr" anchorCtr="0">
            <a:noAutofit/>
          </a:bodyPr>
          <a:lstStyle/>
          <a:p>
            <a:pPr algn="ctr"/>
            <a:r>
              <a:rPr lang="en">
                <a:solidFill>
                  <a:srgbClr val="FFFFFF"/>
                </a:solidFill>
              </a:rPr>
              <a:t>“I would like to receive this seal in memory of my grandma because she was always there when I needed her and I know that it would make her proud.”</a:t>
            </a:r>
            <a:r>
              <a:rPr lang="en" sz="1000">
                <a:solidFill>
                  <a:srgbClr val="FFFFFF"/>
                </a:solidFill>
              </a:rPr>
              <a:t> --Gisselle, John F. Kennedy HS</a:t>
            </a:r>
          </a:p>
        </p:txBody>
      </p:sp>
      <p:sp>
        <p:nvSpPr>
          <p:cNvPr id="2479" name="Shape 2479"/>
          <p:cNvSpPr/>
          <p:nvPr/>
        </p:nvSpPr>
        <p:spPr>
          <a:xfrm>
            <a:off x="570100" y="3777525"/>
            <a:ext cx="8229600" cy="1670400"/>
          </a:xfrm>
          <a:prstGeom prst="roundRect">
            <a:avLst>
              <a:gd name="adj" fmla="val 16667"/>
            </a:avLst>
          </a:prstGeom>
          <a:solidFill>
            <a:srgbClr val="CC0000"/>
          </a:solidFill>
          <a:ln w="9525" cap="flat" cmpd="sng">
            <a:solidFill>
              <a:srgbClr val="274E13"/>
            </a:solidFill>
            <a:prstDash val="solid"/>
            <a:round/>
            <a:headEnd type="none" w="med" len="med"/>
            <a:tailEnd type="none" w="med" len="med"/>
          </a:ln>
        </p:spPr>
        <p:txBody>
          <a:bodyPr lIns="91425" tIns="91425" rIns="91425" bIns="91425" anchor="ctr" anchorCtr="0">
            <a:noAutofit/>
          </a:bodyPr>
          <a:lstStyle/>
          <a:p>
            <a:pPr algn="ctr"/>
            <a:r>
              <a:rPr lang="en">
                <a:solidFill>
                  <a:srgbClr val="FFFFFF"/>
                </a:solidFill>
              </a:rPr>
              <a:t>“It's important to me to have recognition that I can speak and write Spanish fluently because it is my family’s primary language as well as a part of who I am. I've also felt like I have earned it through my efforts in my Spanish AP classes and it would be an honor to have the Seal.”</a:t>
            </a:r>
            <a:r>
              <a:rPr lang="en" sz="1000">
                <a:solidFill>
                  <a:srgbClr val="FFFFFF"/>
                </a:solidFill>
              </a:rPr>
              <a:t>  --Jonathan, Catalyst Maria HS</a:t>
            </a:r>
          </a:p>
        </p:txBody>
      </p:sp>
    </p:spTree>
    <p:extLst>
      <p:ext uri="{BB962C8B-B14F-4D97-AF65-F5344CB8AC3E}">
        <p14:creationId xmlns:p14="http://schemas.microsoft.com/office/powerpoint/2010/main" val="13964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926" y="134611"/>
            <a:ext cx="7058025" cy="504824"/>
          </a:xfrm>
        </p:spPr>
        <p:txBody>
          <a:bodyPr>
            <a:normAutofit fontScale="90000"/>
          </a:bodyPr>
          <a:lstStyle/>
          <a:p>
            <a:r>
              <a:rPr lang="en-US" sz="2850" dirty="0"/>
              <a:t>Celebrating our Multilingual Students</a:t>
            </a:r>
            <a:r>
              <a:rPr lang="en-US" sz="1950" dirty="0"/>
              <a:t/>
            </a:r>
            <a:br>
              <a:rPr lang="en-US" sz="1950" dirty="0"/>
            </a:br>
            <a:endParaRPr lang="en-US" sz="1950"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 y="1500188"/>
            <a:ext cx="3489026" cy="232529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906" y="1598039"/>
            <a:ext cx="3194385" cy="212959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825479"/>
            <a:ext cx="2595437" cy="17302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7449" y="3650634"/>
            <a:ext cx="2360328" cy="157355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2939" y="3719566"/>
            <a:ext cx="2555677" cy="170378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2788" y="1571526"/>
            <a:ext cx="1597193" cy="2129590"/>
          </a:xfrm>
          <a:prstGeom prst="rect">
            <a:avLst/>
          </a:prstGeom>
        </p:spPr>
      </p:pic>
      <p:sp>
        <p:nvSpPr>
          <p:cNvPr id="3" name="TextBox 2"/>
          <p:cNvSpPr txBox="1"/>
          <p:nvPr/>
        </p:nvSpPr>
        <p:spPr>
          <a:xfrm>
            <a:off x="-10317" y="5564064"/>
            <a:ext cx="7885196" cy="300082"/>
          </a:xfrm>
          <a:prstGeom prst="rect">
            <a:avLst/>
          </a:prstGeom>
          <a:noFill/>
        </p:spPr>
        <p:txBody>
          <a:bodyPr wrap="square" rtlCol="0">
            <a:spAutoFit/>
          </a:bodyPr>
          <a:lstStyle/>
          <a:p>
            <a:r>
              <a:rPr lang="en-US" sz="1350" dirty="0">
                <a:solidFill>
                  <a:srgbClr val="0033A0"/>
                </a:solidFill>
              </a:rPr>
              <a:t>Pictures from the 2017 Chicago Public Schools Seal of Biliteracy Awards Ceremony</a:t>
            </a:r>
          </a:p>
        </p:txBody>
      </p:sp>
      <p:pic>
        <p:nvPicPr>
          <p:cNvPr id="1026" name="Picture 2" descr="https://lh3.googleusercontent.com/MvVSdvW8unSaKx93u48JRO3HQMG1S72Wpp9FQJnX2cErTetm8uU2GmriQunTRyYQaehLUkpvwo4hDdAxzkpJ3ePm6oH_YL7ePofNRXQViAuguJs7OleemnA1SFB_ftG3-BgSuyAWj3Z1LncfbYh9DFep2kV1iibkJNOaIq9VnHhOznLzkmQs8h2LPetucLy_kHG6FFqTaVaC4E8Fu6kVORoE0HLSbqz9pNiLU5fJpAkKuwZqoPZL9LcNHa7lixxNCXEaZJRCBy2dM8ah-KppDxF09oxpfCMTWDt6SGMnSH6Mti4V0ExCtvNHrTbrT0Z6a0CRw--YRCczhmZoabmMCM7-dGoHaQgwdkMDedeVtBSTfnG7hsLbWxQDEZk2zwS3YzM3h99bEaaylW009oVC_SlhSfBShPhIpq9qHP3nPIbocppukiuAZu6_6I_ID2XwPqGqrfBiQa82iSvz_shyzAAL74BnzHY_UWWuS--lKNRDb73ijrcmvQPGlNilHKT6bQavUFnxGY1TdJ7OqfO2jek3aYPNEjQ_XP_kxnDF7MatnqXIYAfqp3sxE5V-KNtp_IVsK83kGFzdWcCM8npBLgDSUwSK3e10dc5xlMfPml9LhpBGx93B0xpLePDJhrbBXDpOomcukfFVXO80zRYlWZlL_DI9ScLlcA=w1062-h708-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1540" y="3692540"/>
            <a:ext cx="2706677" cy="18044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K70AVrChyxzx4U5maBOKkEe2n0P0k-XJzZCjieju2CfCOwmeUekS9qM4n_fJtC4CS8mN8ApihBzcDtUK9wUmcAcjlQAYuiWI6LbZbIpBVj4tW63r2SqwJWbtwAlTEaMjaor4U-cYmfi9RkXSxw6c8k1N7_iLTdZl6yWEHo2bOdRYHAZNSz3E962prGr-so-45ZsO86-nV32Kqq9urXri5x3LC5ZoTa6Tqv85wOcZVS1KixvJ-nR8AxqDERjxwjABtQv1oowCj-1XEJG5JJXKRBkEBWVMArjtls9-Q9VicFKo2wQvnTl0oeqAZ4Vq9sA-XSv_yEIlg31Ugfq2qwCgpz4FUa6rSEpcEglHQt1PXc-YIvqp3FpxFu8QnFTfjGTuXGF3BbtcZNkdS_F4ghx6abP3mgWEv2C_zH15sNB-nQ3hVQ_DHAa7gL1KL8pKNrcEa0GVNqgNc8fIxvPidfKlnAwE4IeicZk0Iqg4T3xWzGEL37mFXWni0Yaa7zsURkQbE4kSy1TUtMW9EUp8GZRrNoC4u2dsr5TRd0zFSDLrMcNjl_6AO4jKgowCZNHYCPvy6hV21mMDgwqv0NoFdFWXXojuhWnfgjl0DI064hNGM69gNBYPEWMCiLjNpq2hohobH9162tqhAkAS5EewELeTQsThd44SX1SOaA=w1063-h708-no"/>
          <p:cNvPicPr>
            <a:picLocks noChangeAspect="1" noChangeArrowheads="1"/>
          </p:cNvPicPr>
          <p:nvPr/>
        </p:nvPicPr>
        <p:blipFill rotWithShape="1">
          <a:blip r:embed="rId9">
            <a:extLst>
              <a:ext uri="{28A0092B-C50C-407E-A947-70E740481C1C}">
                <a14:useLocalDpi xmlns:a14="http://schemas.microsoft.com/office/drawing/2010/main" val="0"/>
              </a:ext>
            </a:extLst>
          </a:blip>
          <a:srcRect l="22728" t="10226" r="21855" b="16930"/>
          <a:stretch/>
        </p:blipFill>
        <p:spPr bwMode="auto">
          <a:xfrm>
            <a:off x="6656869" y="1704286"/>
            <a:ext cx="2520537" cy="220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71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326281" y="1524000"/>
            <a:ext cx="7070725" cy="3132137"/>
          </a:xfrm>
        </p:spPr>
        <p:txBody>
          <a:bodyPr/>
          <a:lstStyle/>
          <a:p>
            <a:r>
              <a:rPr lang="en-US" dirty="0" smtClean="0"/>
              <a:t>Questions?</a:t>
            </a:r>
            <a:br>
              <a:rPr lang="en-US" dirty="0" smtClean="0"/>
            </a:br>
            <a:r>
              <a:rPr lang="en-US" sz="2000" dirty="0"/>
              <a:t/>
            </a:r>
            <a:br>
              <a:rPr lang="en-US" sz="2000" dirty="0"/>
            </a:br>
            <a:r>
              <a:rPr lang="en-US" sz="2000" dirty="0"/>
              <a:t/>
            </a:r>
            <a:br>
              <a:rPr lang="en-US" sz="2000" dirty="0"/>
            </a:br>
            <a:r>
              <a:rPr lang="en-US" sz="2000" dirty="0"/>
              <a:t>Please email seal@cps.edu</a:t>
            </a:r>
            <a:endParaRPr lang="en-US" sz="2250" b="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33400"/>
            <a:ext cx="1738163" cy="172978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3327" y="533400"/>
            <a:ext cx="1429723" cy="1676400"/>
          </a:xfrm>
          <a:prstGeom prst="rect">
            <a:avLst/>
          </a:prstGeom>
        </p:spPr>
      </p:pic>
    </p:spTree>
    <p:extLst>
      <p:ext uri="{BB962C8B-B14F-4D97-AF65-F5344CB8AC3E}">
        <p14:creationId xmlns:p14="http://schemas.microsoft.com/office/powerpoint/2010/main" val="2655671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24651" y="5706834"/>
            <a:ext cx="2057400" cy="211078"/>
          </a:xfrm>
        </p:spPr>
        <p:txBody>
          <a:bodyPr/>
          <a:lstStyle/>
          <a:p>
            <a:fld id="{6E18DBF4-37B7-4C4F-9728-A1C100B177EE}" type="slidenum">
              <a:rPr lang="en-US" smtClean="0"/>
              <a:t>3</a:t>
            </a:fld>
            <a:endParaRPr lang="en-US" dirty="0"/>
          </a:p>
        </p:txBody>
      </p:sp>
      <p:sp>
        <p:nvSpPr>
          <p:cNvPr id="6" name="Title 5"/>
          <p:cNvSpPr>
            <a:spLocks noGrp="1"/>
          </p:cNvSpPr>
          <p:nvPr>
            <p:ph type="title"/>
          </p:nvPr>
        </p:nvSpPr>
        <p:spPr/>
        <p:txBody>
          <a:bodyPr>
            <a:normAutofit fontScale="90000"/>
          </a:bodyPr>
          <a:lstStyle/>
          <a:p>
            <a:r>
              <a:rPr lang="en-US" dirty="0" smtClean="0"/>
              <a:t>What is Biliteracy and why implement it?</a:t>
            </a:r>
            <a:endParaRPr lang="en-US" dirty="0"/>
          </a:p>
        </p:txBody>
      </p:sp>
      <p:sp>
        <p:nvSpPr>
          <p:cNvPr id="7" name="Content Placeholder 6"/>
          <p:cNvSpPr>
            <a:spLocks noGrp="1"/>
          </p:cNvSpPr>
          <p:nvPr>
            <p:ph idx="1"/>
          </p:nvPr>
        </p:nvSpPr>
        <p:spPr/>
        <p:txBody>
          <a:bodyPr>
            <a:normAutofit fontScale="77500" lnSpcReduction="20000"/>
          </a:bodyPr>
          <a:lstStyle/>
          <a:p>
            <a:r>
              <a:rPr lang="en-US" dirty="0" smtClean="0"/>
              <a:t>Biliteracy is the ability </a:t>
            </a:r>
            <a:r>
              <a:rPr lang="en-US" dirty="0"/>
              <a:t>to speak, read, and, write in two or more languages at a proficient </a:t>
            </a:r>
            <a:r>
              <a:rPr lang="en-US" dirty="0" smtClean="0"/>
              <a:t>level</a:t>
            </a:r>
          </a:p>
          <a:p>
            <a:r>
              <a:rPr lang="en-US" dirty="0"/>
              <a:t>The State Seal of Biliteracy aims to encourage students to study world languages for a longer period of time and supports current and former ELs' native language </a:t>
            </a:r>
            <a:r>
              <a:rPr lang="en-US" dirty="0" smtClean="0"/>
              <a:t>instruction</a:t>
            </a:r>
          </a:p>
          <a:p>
            <a:r>
              <a:rPr lang="en-US" dirty="0" smtClean="0"/>
              <a:t>As </a:t>
            </a:r>
            <a:r>
              <a:rPr lang="en-US" dirty="0"/>
              <a:t>a district, </a:t>
            </a:r>
            <a:r>
              <a:rPr lang="en-US" dirty="0" smtClean="0"/>
              <a:t>CPS provides </a:t>
            </a:r>
            <a:r>
              <a:rPr lang="en-US" dirty="0"/>
              <a:t>the professional development and resources to aid in the proper teaching environments that support more students being exposed </a:t>
            </a:r>
            <a:r>
              <a:rPr lang="en-US" dirty="0" smtClean="0"/>
              <a:t>to </a:t>
            </a:r>
            <a:r>
              <a:rPr lang="en-US" dirty="0"/>
              <a:t>languages earlier in their </a:t>
            </a:r>
            <a:r>
              <a:rPr lang="en-US" dirty="0" smtClean="0"/>
              <a:t>PK-12 education</a:t>
            </a:r>
            <a:endParaRPr lang="en-US" dirty="0"/>
          </a:p>
          <a:p>
            <a:r>
              <a:rPr lang="en-US" dirty="0" smtClean="0"/>
              <a:t>We do this by supporting bilingual, dual, and world language education citywide</a:t>
            </a:r>
            <a:endParaRPr lang="en-US" dirty="0"/>
          </a:p>
          <a:p>
            <a:endParaRPr lang="en-US" dirty="0"/>
          </a:p>
          <a:p>
            <a:endParaRPr lang="en-US" dirty="0"/>
          </a:p>
        </p:txBody>
      </p:sp>
    </p:spTree>
    <p:extLst>
      <p:ext uri="{BB962C8B-B14F-4D97-AF65-F5344CB8AC3E}">
        <p14:creationId xmlns:p14="http://schemas.microsoft.com/office/powerpoint/2010/main" val="294353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6"/>
        <p:cNvGrpSpPr/>
        <p:nvPr/>
      </p:nvGrpSpPr>
      <p:grpSpPr>
        <a:xfrm>
          <a:off x="0" y="0"/>
          <a:ext cx="0" cy="0"/>
          <a:chOff x="0" y="0"/>
          <a:chExt cx="0" cy="0"/>
        </a:xfrm>
      </p:grpSpPr>
      <p:sp>
        <p:nvSpPr>
          <p:cNvPr id="2427" name="Shape 2427"/>
          <p:cNvSpPr txBox="1">
            <a:spLocks noGrp="1"/>
          </p:cNvSpPr>
          <p:nvPr>
            <p:ph type="title"/>
          </p:nvPr>
        </p:nvSpPr>
        <p:spPr>
          <a:xfrm>
            <a:off x="0" y="1032800"/>
            <a:ext cx="6665400" cy="857400"/>
          </a:xfrm>
          <a:prstGeom prst="rect">
            <a:avLst/>
          </a:prstGeom>
        </p:spPr>
        <p:txBody>
          <a:bodyPr vert="horz" lIns="91425" tIns="91425" rIns="91425" bIns="91425" rtlCol="0" anchor="b" anchorCtr="0">
            <a:noAutofit/>
          </a:bodyPr>
          <a:lstStyle/>
          <a:p>
            <a:r>
              <a:rPr lang="en" sz="2400">
                <a:solidFill>
                  <a:srgbClr val="0033A0"/>
                </a:solidFill>
                <a:latin typeface="Muli"/>
                <a:ea typeface="Muli"/>
                <a:cs typeface="Muli"/>
                <a:sym typeface="Muli"/>
              </a:rPr>
              <a:t>What is the Seal of Biliteracy</a:t>
            </a:r>
          </a:p>
        </p:txBody>
      </p:sp>
      <p:sp>
        <p:nvSpPr>
          <p:cNvPr id="2428" name="Shape 2428"/>
          <p:cNvSpPr txBox="1">
            <a:spLocks noGrp="1"/>
          </p:cNvSpPr>
          <p:nvPr>
            <p:ph type="body" idx="1"/>
          </p:nvPr>
        </p:nvSpPr>
        <p:spPr>
          <a:xfrm>
            <a:off x="344750" y="2057400"/>
            <a:ext cx="8219100" cy="3725700"/>
          </a:xfrm>
          <a:prstGeom prst="rect">
            <a:avLst/>
          </a:prstGeom>
        </p:spPr>
        <p:txBody>
          <a:bodyPr vert="horz" lIns="91425" tIns="91425" rIns="91425" bIns="91425" rtlCol="0" anchor="t" anchorCtr="0">
            <a:noAutofit/>
          </a:bodyPr>
          <a:lstStyle/>
          <a:p>
            <a:pPr marL="457189" indent="-387341">
              <a:buSzPct val="100000"/>
              <a:buChar char="●"/>
            </a:pPr>
            <a:r>
              <a:rPr lang="en" sz="2500" dirty="0"/>
              <a:t>12 min video by “Californians Together”</a:t>
            </a:r>
          </a:p>
          <a:p>
            <a:pPr marL="457189" indent="-406390">
              <a:buSzPct val="112000"/>
              <a:buChar char="●"/>
            </a:pPr>
            <a:r>
              <a:rPr lang="en" sz="2500" dirty="0"/>
              <a:t>Provides perspective on the State Seal of Biliteracy</a:t>
            </a:r>
            <a:r>
              <a:rPr lang="en" sz="2800" dirty="0"/>
              <a:t> </a:t>
            </a:r>
          </a:p>
          <a:p>
            <a:endParaRPr sz="2800" dirty="0"/>
          </a:p>
          <a:p>
            <a:pPr algn="ctr"/>
            <a:r>
              <a:rPr lang="en" b="1" u="sng" dirty="0">
                <a:solidFill>
                  <a:schemeClr val="hlink"/>
                </a:solidFill>
                <a:hlinkClick r:id="rId3"/>
              </a:rPr>
              <a:t>Californians Together: State Seal of Biliteracy</a:t>
            </a:r>
          </a:p>
          <a:p>
            <a:endParaRPr dirty="0"/>
          </a:p>
          <a:p>
            <a:pPr algn="ctr"/>
            <a:r>
              <a:rPr lang="en" sz="2600" dirty="0"/>
              <a:t>At the end of the video, please be prepared to share out your </a:t>
            </a:r>
            <a:r>
              <a:rPr lang="en" sz="2600" b="1" dirty="0"/>
              <a:t>initial impressions </a:t>
            </a:r>
            <a:r>
              <a:rPr lang="en" sz="2600" dirty="0"/>
              <a:t>on this program.</a:t>
            </a:r>
          </a:p>
        </p:txBody>
      </p:sp>
    </p:spTree>
    <p:extLst>
      <p:ext uri="{BB962C8B-B14F-4D97-AF65-F5344CB8AC3E}">
        <p14:creationId xmlns:p14="http://schemas.microsoft.com/office/powerpoint/2010/main" val="1689139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447800" y="1524000"/>
            <a:ext cx="7070725" cy="3132137"/>
          </a:xfrm>
        </p:spPr>
        <p:txBody>
          <a:bodyPr/>
          <a:lstStyle/>
          <a:p>
            <a:r>
              <a:rPr lang="en-US" dirty="0" smtClean="0"/>
              <a:t>Pathways Towards Biliteracy Program</a:t>
            </a:r>
            <a:endParaRPr lang="en-US" sz="2250" b="0" dirty="0"/>
          </a:p>
        </p:txBody>
      </p:sp>
    </p:spTree>
    <p:extLst>
      <p:ext uri="{BB962C8B-B14F-4D97-AF65-F5344CB8AC3E}">
        <p14:creationId xmlns:p14="http://schemas.microsoft.com/office/powerpoint/2010/main" val="361876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lgn="just"/>
            <a:r>
              <a:rPr lang="en-US" dirty="0"/>
              <a:t>The CPS Pathways </a:t>
            </a:r>
            <a:r>
              <a:rPr lang="en-US" dirty="0" smtClean="0"/>
              <a:t>Towards Biliteracy </a:t>
            </a:r>
            <a:r>
              <a:rPr lang="en-US" dirty="0"/>
              <a:t>program is a recognition given to students at the elementary and middle school levels awarding them for </a:t>
            </a:r>
            <a:r>
              <a:rPr lang="en-US" dirty="0" smtClean="0"/>
              <a:t>either:</a:t>
            </a:r>
          </a:p>
          <a:p>
            <a:pPr marL="728663" lvl="1" indent="-385763" algn="just">
              <a:buFont typeface="+mj-lt"/>
              <a:buAutoNum type="arabicPeriod"/>
            </a:pPr>
            <a:r>
              <a:rPr lang="en-US" dirty="0" smtClean="0"/>
              <a:t>Maintaining their home language, in the case of current or former ELs; and/or</a:t>
            </a:r>
          </a:p>
          <a:p>
            <a:pPr marL="728663" lvl="1" indent="-385763" algn="just">
              <a:buFont typeface="+mj-lt"/>
              <a:buAutoNum type="arabicPeriod"/>
            </a:pPr>
            <a:r>
              <a:rPr lang="en-US" dirty="0" smtClean="0"/>
              <a:t>Their </a:t>
            </a:r>
            <a:r>
              <a:rPr lang="en-US" dirty="0"/>
              <a:t>studies of a world </a:t>
            </a:r>
            <a:r>
              <a:rPr lang="en-US" dirty="0" smtClean="0"/>
              <a:t>language at the early graders, ensuring they are on the </a:t>
            </a:r>
            <a:r>
              <a:rPr lang="en-US" dirty="0"/>
              <a:t>pathway to </a:t>
            </a:r>
            <a:r>
              <a:rPr lang="en-US" dirty="0" smtClean="0"/>
              <a:t>receiving </a:t>
            </a:r>
            <a:r>
              <a:rPr lang="en-US" dirty="0"/>
              <a:t>the State Seal of Biliteracy by the time they reach their senior year of high school</a:t>
            </a:r>
            <a:r>
              <a:rPr lang="en-US" dirty="0" smtClean="0"/>
              <a:t>.</a:t>
            </a:r>
            <a:endParaRPr lang="en-US" dirty="0"/>
          </a:p>
          <a:p>
            <a:pPr lvl="0" algn="just"/>
            <a:r>
              <a:rPr lang="en-US" dirty="0"/>
              <a:t>It is a celebration of our students’ ability to communicate in two languages (including English) as they learn about the advantages of being biliterate throughout their </a:t>
            </a:r>
            <a:r>
              <a:rPr lang="en-US" dirty="0" smtClean="0"/>
              <a:t>life</a:t>
            </a:r>
          </a:p>
          <a:p>
            <a:pPr lvl="0" algn="just"/>
            <a:r>
              <a:rPr lang="en-US" dirty="0" smtClean="0"/>
              <a:t>While schools are able to recognize students at any grade level, OLCE has budgeted to support the testing of 5</a:t>
            </a:r>
            <a:r>
              <a:rPr lang="en-US" baseline="30000" dirty="0" smtClean="0"/>
              <a:t>th</a:t>
            </a:r>
            <a:r>
              <a:rPr lang="en-US" dirty="0" smtClean="0"/>
              <a:t> &amp; 8</a:t>
            </a:r>
            <a:r>
              <a:rPr lang="en-US" baseline="30000" dirty="0" smtClean="0"/>
              <a:t>th</a:t>
            </a:r>
            <a:r>
              <a:rPr lang="en-US" dirty="0" smtClean="0"/>
              <a:t> graders</a:t>
            </a:r>
            <a:endParaRPr lang="en-US" dirty="0"/>
          </a:p>
          <a:p>
            <a:endParaRPr lang="en-US" dirty="0"/>
          </a:p>
        </p:txBody>
      </p:sp>
      <p:sp>
        <p:nvSpPr>
          <p:cNvPr id="3" name="Title 2"/>
          <p:cNvSpPr>
            <a:spLocks noGrp="1"/>
          </p:cNvSpPr>
          <p:nvPr>
            <p:ph type="title"/>
          </p:nvPr>
        </p:nvSpPr>
        <p:spPr/>
        <p:txBody>
          <a:bodyPr>
            <a:normAutofit/>
          </a:bodyPr>
          <a:lstStyle/>
          <a:p>
            <a:r>
              <a:rPr lang="en-US" dirty="0" smtClean="0"/>
              <a:t>What is the Pathways Program?</a:t>
            </a:r>
            <a:endParaRPr lang="en-US" dirty="0"/>
          </a:p>
        </p:txBody>
      </p:sp>
      <p:sp>
        <p:nvSpPr>
          <p:cNvPr id="4" name="Slide Number Placeholder 3"/>
          <p:cNvSpPr>
            <a:spLocks noGrp="1"/>
          </p:cNvSpPr>
          <p:nvPr>
            <p:ph type="sldNum" sz="quarter" idx="12"/>
          </p:nvPr>
        </p:nvSpPr>
        <p:spPr/>
        <p:txBody>
          <a:bodyPr/>
          <a:lstStyle/>
          <a:p>
            <a:fld id="{6E18DBF4-37B7-4C4F-9728-A1C100B177EE}" type="slidenum">
              <a:rPr lang="en-US" smtClean="0"/>
              <a:pPr/>
              <a:t>6</a:t>
            </a:fld>
            <a:endParaRPr lang="en-US" dirty="0"/>
          </a:p>
        </p:txBody>
      </p:sp>
    </p:spTree>
    <p:extLst>
      <p:ext uri="{BB962C8B-B14F-4D97-AF65-F5344CB8AC3E}">
        <p14:creationId xmlns:p14="http://schemas.microsoft.com/office/powerpoint/2010/main" val="272179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905000" y="1524000"/>
            <a:ext cx="7070725" cy="3132137"/>
          </a:xfrm>
        </p:spPr>
        <p:txBody>
          <a:bodyPr/>
          <a:lstStyle/>
          <a:p>
            <a:r>
              <a:rPr lang="en-US" dirty="0" smtClean="0"/>
              <a:t>Questions?</a:t>
            </a:r>
            <a:endParaRPr lang="en-US" sz="2250" b="0" dirty="0"/>
          </a:p>
        </p:txBody>
      </p:sp>
    </p:spTree>
    <p:extLst>
      <p:ext uri="{BB962C8B-B14F-4D97-AF65-F5344CB8AC3E}">
        <p14:creationId xmlns:p14="http://schemas.microsoft.com/office/powerpoint/2010/main" val="2480903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851678" y="1524000"/>
            <a:ext cx="7070725" cy="3132137"/>
          </a:xfrm>
        </p:spPr>
        <p:txBody>
          <a:bodyPr/>
          <a:lstStyle/>
          <a:p>
            <a:r>
              <a:rPr lang="en-US" dirty="0" smtClean="0"/>
              <a:t>State Seal of Biliteracy</a:t>
            </a:r>
            <a:endParaRPr lang="en-US" sz="2250" b="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28600"/>
            <a:ext cx="1738163" cy="172978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5138" y="304800"/>
            <a:ext cx="1526602" cy="1789994"/>
          </a:xfrm>
          <a:prstGeom prst="rect">
            <a:avLst/>
          </a:prstGeom>
        </p:spPr>
      </p:pic>
    </p:spTree>
    <p:extLst>
      <p:ext uri="{BB962C8B-B14F-4D97-AF65-F5344CB8AC3E}">
        <p14:creationId xmlns:p14="http://schemas.microsoft.com/office/powerpoint/2010/main" val="596651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The program recognizes graduating high school seniors for their bilingual and biliterate skills in English and a second language, including American Sign Language (ASL)</a:t>
            </a:r>
          </a:p>
          <a:p>
            <a:r>
              <a:rPr lang="en-US" dirty="0" smtClean="0"/>
              <a:t>Seniors must adhere to the guidelines set forward by the Illinois State Board of Education </a:t>
            </a:r>
            <a:r>
              <a:rPr lang="en-US" dirty="0"/>
              <a:t>and found at: </a:t>
            </a:r>
            <a:r>
              <a:rPr lang="en-US" dirty="0" smtClean="0">
                <a:hlinkClick r:id="rId2"/>
              </a:rPr>
              <a:t>www.isbe.net/Documents/assessment-list.pdf</a:t>
            </a:r>
            <a:endParaRPr lang="en-US" dirty="0" smtClean="0"/>
          </a:p>
          <a:p>
            <a:r>
              <a:rPr lang="en-US" dirty="0" smtClean="0"/>
              <a:t>Eligible seniors interested in participating complete a CPS online application in the fall semester</a:t>
            </a:r>
          </a:p>
          <a:p>
            <a:r>
              <a:rPr lang="en-US" dirty="0" smtClean="0"/>
              <a:t>Let’s take a look at the eligibility criteria on the next page, as dictated by the State of Illinois!</a:t>
            </a:r>
            <a:endParaRPr lang="en-US" dirty="0"/>
          </a:p>
        </p:txBody>
      </p:sp>
      <p:sp>
        <p:nvSpPr>
          <p:cNvPr id="3" name="Title 2"/>
          <p:cNvSpPr>
            <a:spLocks noGrp="1"/>
          </p:cNvSpPr>
          <p:nvPr>
            <p:ph type="title"/>
          </p:nvPr>
        </p:nvSpPr>
        <p:spPr/>
        <p:txBody>
          <a:bodyPr>
            <a:normAutofit/>
          </a:bodyPr>
          <a:lstStyle/>
          <a:p>
            <a:r>
              <a:rPr lang="en-US" dirty="0" smtClean="0"/>
              <a:t>What is the State Seal of Biliteracy?</a:t>
            </a:r>
            <a:endParaRPr lang="en-US" dirty="0"/>
          </a:p>
        </p:txBody>
      </p:sp>
      <p:sp>
        <p:nvSpPr>
          <p:cNvPr id="4" name="Slide Number Placeholder 3"/>
          <p:cNvSpPr>
            <a:spLocks noGrp="1"/>
          </p:cNvSpPr>
          <p:nvPr>
            <p:ph type="sldNum" sz="quarter" idx="12"/>
          </p:nvPr>
        </p:nvSpPr>
        <p:spPr/>
        <p:txBody>
          <a:bodyPr/>
          <a:lstStyle/>
          <a:p>
            <a:fld id="{6E18DBF4-37B7-4C4F-9728-A1C100B177EE}" type="slidenum">
              <a:rPr lang="en-US" smtClean="0"/>
              <a:pPr/>
              <a:t>9</a:t>
            </a:fld>
            <a:endParaRPr lang="en-US" dirty="0"/>
          </a:p>
        </p:txBody>
      </p:sp>
    </p:spTree>
    <p:extLst>
      <p:ext uri="{BB962C8B-B14F-4D97-AF65-F5344CB8AC3E}">
        <p14:creationId xmlns:p14="http://schemas.microsoft.com/office/powerpoint/2010/main" val="1522921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1190</Words>
  <Application>Microsoft Office PowerPoint</Application>
  <PresentationFormat>On-screen Show (4:3)</PresentationFormat>
  <Paragraphs>100</Paragraphs>
  <Slides>20</Slides>
  <Notes>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Statewide Implementation of the State Seal of Biliteracy</vt:lpstr>
      <vt:lpstr>Celebrating our Multilingual Students </vt:lpstr>
      <vt:lpstr>What is Biliteracy and why implement it?</vt:lpstr>
      <vt:lpstr>What is the Seal of Biliteracy</vt:lpstr>
      <vt:lpstr>Pathways Towards Biliteracy Program</vt:lpstr>
      <vt:lpstr>What is the Pathways Program?</vt:lpstr>
      <vt:lpstr>Questions?</vt:lpstr>
      <vt:lpstr>State Seal of Biliteracy</vt:lpstr>
      <vt:lpstr>What is the State Seal of Biliteracy?</vt:lpstr>
      <vt:lpstr>State Seal of Biliteracy Eligibility</vt:lpstr>
      <vt:lpstr>What is Commendation?</vt:lpstr>
      <vt:lpstr>Necessary Proficiency for AAPPL</vt:lpstr>
      <vt:lpstr>What do the Recipients of the SSB get?</vt:lpstr>
      <vt:lpstr>Awarding College Credit—State Law</vt:lpstr>
      <vt:lpstr>Awarding College Credit—State Law</vt:lpstr>
      <vt:lpstr>Awarding College Credit—State Law</vt:lpstr>
      <vt:lpstr>Samples of What Colleges are Doing to Award Credit</vt:lpstr>
      <vt:lpstr>PowerPoint Presentation</vt:lpstr>
      <vt:lpstr>Why are students applying for the Seal?</vt:lpstr>
      <vt:lpstr>Questions?   Please email seal@cps.edu</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Nelson</dc:creator>
  <cp:lastModifiedBy>Sam Nelson</cp:lastModifiedBy>
  <cp:revision>13</cp:revision>
  <cp:lastPrinted>2014-06-17T18:32:00Z</cp:lastPrinted>
  <dcterms:created xsi:type="dcterms:W3CDTF">2013-05-22T15:51:51Z</dcterms:created>
  <dcterms:modified xsi:type="dcterms:W3CDTF">2018-07-23T19:51:56Z</dcterms:modified>
</cp:coreProperties>
</file>