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7" r:id="rId25"/>
    <p:sldId id="280" r:id="rId26"/>
    <p:sldId id="283" r:id="rId27"/>
    <p:sldId id="282" r:id="rId28"/>
    <p:sldId id="281" r:id="rId29"/>
    <p:sldId id="286" r:id="rId30"/>
    <p:sldId id="28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0" autoAdjust="0"/>
    <p:restoredTop sz="93241" autoAdjust="0"/>
  </p:normalViewPr>
  <p:slideViewPr>
    <p:cSldViewPr>
      <p:cViewPr varScale="1">
        <p:scale>
          <a:sx n="66" d="100"/>
          <a:sy n="66" d="100"/>
        </p:scale>
        <p:origin x="-16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BB4DA81-BDA8-4157-BEB1-58A5340431AE}" type="datetimeFigureOut">
              <a:rPr lang="en-US" smtClean="0"/>
              <a:t>7/26/2018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F197FDC-8D64-453E-AE69-A60515C5DF92}" type="slidenum">
              <a:rPr lang="en-US" smtClean="0"/>
              <a:t>‹#›</a:t>
            </a:fld>
            <a:endParaRPr lang="en-US"/>
          </a:p>
        </p:txBody>
      </p:sp>
    </p:spTree>
    <p:extLst>
      <p:ext uri="{BB962C8B-B14F-4D97-AF65-F5344CB8AC3E}">
        <p14:creationId xmlns:p14="http://schemas.microsoft.com/office/powerpoint/2010/main" val="55824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97FDC-8D64-453E-AE69-A60515C5DF92}" type="slidenum">
              <a:rPr lang="en-US" smtClean="0"/>
              <a:t>25</a:t>
            </a:fld>
            <a:endParaRPr lang="en-US"/>
          </a:p>
        </p:txBody>
      </p:sp>
    </p:spTree>
    <p:extLst>
      <p:ext uri="{BB962C8B-B14F-4D97-AF65-F5344CB8AC3E}">
        <p14:creationId xmlns:p14="http://schemas.microsoft.com/office/powerpoint/2010/main" val="406609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Box 7"/>
          <p:cNvSpPr txBox="1"/>
          <p:nvPr userDrawn="1"/>
        </p:nvSpPr>
        <p:spPr>
          <a:xfrm>
            <a:off x="6324600" y="384601"/>
            <a:ext cx="2590800" cy="830997"/>
          </a:xfrm>
          <a:prstGeom prst="rect">
            <a:avLst/>
          </a:prstGeom>
          <a:noFill/>
        </p:spPr>
        <p:txBody>
          <a:bodyPr wrap="square" rtlCol="0">
            <a:spAutoFit/>
          </a:bodyPr>
          <a:lstStyle/>
          <a:p>
            <a:pPr algn="ctr"/>
            <a:r>
              <a:rPr lang="en-US" sz="2400" b="1" dirty="0"/>
              <a:t>July 19, 2018</a:t>
            </a:r>
          </a:p>
          <a:p>
            <a:pPr algn="ctr"/>
            <a:r>
              <a:rPr lang="en-US" sz="2400" b="1" dirty="0"/>
              <a:t>Tinley Park, Illinois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208968"/>
            <a:ext cx="2934864" cy="1467432"/>
          </a:xfrm>
          <a:prstGeom prst="rect">
            <a:avLst/>
          </a:prstGeom>
        </p:spPr>
      </p:pic>
    </p:spTree>
    <p:extLst>
      <p:ext uri="{BB962C8B-B14F-4D97-AF65-F5344CB8AC3E}">
        <p14:creationId xmlns:p14="http://schemas.microsoft.com/office/powerpoint/2010/main" val="256600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307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85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30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DCD4E5D-EC23-4752-A973-E130CFAD7FEB}" type="slidenum">
              <a:rPr lang="en-US" smtClean="0"/>
              <a:t>‹#›</a:t>
            </a:fld>
            <a:endParaRPr lang="en-US" dirty="0"/>
          </a:p>
        </p:txBody>
      </p:sp>
      <p:pic>
        <p:nvPicPr>
          <p:cNvPr id="7" name="Picture 6"/>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71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9" name="Picture 8"/>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28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DCD4E5D-EC23-4752-A973-E130CFAD7FEB}" type="slidenum">
              <a:rPr lang="en-US" smtClean="0"/>
              <a:t>‹#›</a:t>
            </a:fld>
            <a:endParaRPr lang="en-US"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10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DCD4E5D-EC23-4752-A973-E130CFAD7FEB}" type="slidenum">
              <a:rPr lang="en-US" smtClean="0"/>
              <a:t>‹#›</a:t>
            </a:fld>
            <a:endParaRPr lang="en-US"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93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CD4E5D-EC23-4752-A973-E130CFAD7FEB}" type="slidenum">
              <a:rPr lang="en-US" smtClean="0"/>
              <a:t>‹#›</a:t>
            </a:fld>
            <a:endParaRPr lang="en-US"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63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DCD4E5D-EC23-4752-A973-E130CFAD7FEB}" type="slidenum">
              <a:rPr lang="en-US" smtClean="0"/>
              <a:t>‹#›</a:t>
            </a:fld>
            <a:endParaRPr lang="en-US"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8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D4E5D-EC23-4752-A973-E130CFAD7FEB}" type="slidenum">
              <a:rPr lang="en-US" smtClean="0"/>
              <a:t>‹#›</a:t>
            </a:fld>
            <a:endParaRPr lang="en-US"/>
          </a:p>
        </p:txBody>
      </p:sp>
      <p:pic>
        <p:nvPicPr>
          <p:cNvPr id="5" name="Picture 4"/>
          <p:cNvPicPr/>
          <p:nvPr userDrawn="1"/>
        </p:nvPicPr>
        <p:blipFill rotWithShape="1">
          <a:blip r:embed="rId13" cstate="print">
            <a:extLst>
              <a:ext uri="{28A0092B-C50C-407E-A947-70E740481C1C}">
                <a14:useLocalDpi xmlns:a14="http://schemas.microsoft.com/office/drawing/2010/main" val="0"/>
              </a:ext>
            </a:extLst>
          </a:blip>
          <a:srcRect t="22333" b="22887"/>
          <a:stretch/>
        </p:blipFill>
        <p:spPr bwMode="auto">
          <a:xfrm>
            <a:off x="0" y="6176790"/>
            <a:ext cx="1828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1622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dcfs.spider@Illinoi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dcfs.spider@Illinois.gov" TargetMode="External"/><Relationship Id="rId2" Type="http://schemas.openxmlformats.org/officeDocument/2006/relationships/hyperlink" Target="spider.dcfs.illinois.gov"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2438400"/>
          </a:xfrm>
          <a:solidFill>
            <a:schemeClr val="tx2"/>
          </a:solidFill>
        </p:spPr>
        <p:txBody>
          <a:bodyPr>
            <a:noAutofit/>
          </a:bodyPr>
          <a:lstStyle/>
          <a:p>
            <a:r>
              <a:rPr lang="en-US" sz="3200" dirty="0">
                <a:solidFill>
                  <a:schemeClr val="bg1"/>
                </a:solidFill>
              </a:rPr>
              <a:t>Connecting Illinois’ Youth to Services Before, During, and After College:                              </a:t>
            </a:r>
            <a:r>
              <a:rPr lang="en-US" sz="3200" b="1" dirty="0">
                <a:solidFill>
                  <a:schemeClr val="bg1"/>
                </a:solidFill>
              </a:rPr>
              <a:t>The</a:t>
            </a:r>
            <a:r>
              <a:rPr lang="en-US" sz="3200" dirty="0">
                <a:solidFill>
                  <a:schemeClr val="bg1"/>
                </a:solidFill>
              </a:rPr>
              <a:t> </a:t>
            </a:r>
            <a:r>
              <a:rPr lang="en-US" sz="3200" b="1" dirty="0">
                <a:solidFill>
                  <a:schemeClr val="bg1"/>
                </a:solidFill>
              </a:rPr>
              <a:t>Service Provider Identification &amp; Exploration Resource (SPIDER)</a:t>
            </a:r>
          </a:p>
        </p:txBody>
      </p:sp>
      <p:sp>
        <p:nvSpPr>
          <p:cNvPr id="3" name="Subtitle 2"/>
          <p:cNvSpPr>
            <a:spLocks noGrp="1"/>
          </p:cNvSpPr>
          <p:nvPr>
            <p:ph type="subTitle" idx="1"/>
          </p:nvPr>
        </p:nvSpPr>
        <p:spPr>
          <a:xfrm>
            <a:off x="1371600" y="4419600"/>
            <a:ext cx="6400800" cy="1752600"/>
          </a:xfrm>
        </p:spPr>
        <p:txBody>
          <a:bodyPr>
            <a:normAutofit fontScale="92500" lnSpcReduction="20000"/>
          </a:bodyPr>
          <a:lstStyle/>
          <a:p>
            <a:r>
              <a:rPr lang="en-US" dirty="0"/>
              <a:t>Noelle Cothern, MSW</a:t>
            </a:r>
          </a:p>
          <a:p>
            <a:r>
              <a:rPr lang="en-US" dirty="0"/>
              <a:t>In Conjunction with                            Northwestern University &amp;                                                                          IL </a:t>
            </a:r>
            <a:r>
              <a:rPr lang="en-US" dirty="0" err="1"/>
              <a:t>Dept</a:t>
            </a:r>
            <a:r>
              <a:rPr lang="en-US" dirty="0"/>
              <a:t> of Children &amp; Family Services</a:t>
            </a:r>
          </a:p>
        </p:txBody>
      </p:sp>
    </p:spTree>
    <p:extLst>
      <p:ext uri="{BB962C8B-B14F-4D97-AF65-F5344CB8AC3E}">
        <p14:creationId xmlns:p14="http://schemas.microsoft.com/office/powerpoint/2010/main" val="67928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C9CF0C-0D80-4820-83CA-12F372759DDC}"/>
              </a:ext>
            </a:extLst>
          </p:cNvPr>
          <p:cNvSpPr>
            <a:spLocks noGrp="1"/>
          </p:cNvSpPr>
          <p:nvPr>
            <p:ph type="title"/>
          </p:nvPr>
        </p:nvSpPr>
        <p:spPr>
          <a:solidFill>
            <a:schemeClr val="tx2"/>
          </a:solidFill>
          <a:ln>
            <a:solidFill>
              <a:schemeClr val="tx1"/>
            </a:solidFill>
          </a:ln>
        </p:spPr>
        <p:txBody>
          <a:bodyPr>
            <a:noAutofit/>
          </a:bodyPr>
          <a:lstStyle/>
          <a:p>
            <a:r>
              <a:rPr lang="en-US" sz="3600" b="1" dirty="0">
                <a:solidFill>
                  <a:schemeClr val="bg1"/>
                </a:solidFill>
              </a:rPr>
              <a:t>Program Search by Area of Interest </a:t>
            </a:r>
            <a:br>
              <a:rPr lang="en-US" sz="3600" b="1" dirty="0">
                <a:solidFill>
                  <a:schemeClr val="bg1"/>
                </a:solidFill>
              </a:rPr>
            </a:br>
            <a:r>
              <a:rPr lang="en-US" sz="3600" b="1" dirty="0">
                <a:solidFill>
                  <a:schemeClr val="bg1"/>
                </a:solidFill>
              </a:rPr>
              <a:t>OR Current Location </a:t>
            </a:r>
          </a:p>
        </p:txBody>
      </p:sp>
      <p:sp>
        <p:nvSpPr>
          <p:cNvPr id="5" name="TextBox 4">
            <a:extLst>
              <a:ext uri="{FF2B5EF4-FFF2-40B4-BE49-F238E27FC236}">
                <a16:creationId xmlns:a16="http://schemas.microsoft.com/office/drawing/2014/main" xmlns="" id="{AE891069-126E-4A13-B28A-553B280DD52D}"/>
              </a:ext>
            </a:extLst>
          </p:cNvPr>
          <p:cNvSpPr txBox="1"/>
          <p:nvPr/>
        </p:nvSpPr>
        <p:spPr>
          <a:xfrm>
            <a:off x="304800" y="1670953"/>
            <a:ext cx="3733799" cy="4278094"/>
          </a:xfrm>
          <a:prstGeom prst="rect">
            <a:avLst/>
          </a:prstGeom>
          <a:noFill/>
        </p:spPr>
        <p:txBody>
          <a:bodyPr wrap="square" rtlCol="0">
            <a:spAutoFit/>
          </a:bodyPr>
          <a:lstStyle/>
          <a:p>
            <a:pPr marL="285750" indent="-285750">
              <a:buFont typeface="Arial" panose="020B0604020202020204" pitchFamily="34" charset="0"/>
              <a:buChar char="•"/>
            </a:pPr>
            <a:r>
              <a:rPr lang="en-US" sz="1700" dirty="0"/>
              <a:t>Area of Interest: Enter your location in the text box on the top of the home page, select your Maximum Distance, and click “Locate Address”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Current Location: Leave the “Search from location or zip code” text box blank and click “Get My Location.”</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After identifying an Area of Interest or your Current Location a miniature avatar will show on the map.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solidFill>
                  <a:srgbClr val="C00000"/>
                </a:solidFill>
              </a:rPr>
              <a:t>Pressing “Enter” on your keyboard will reload the page without locating your area on search criteria.</a:t>
            </a:r>
          </a:p>
        </p:txBody>
      </p:sp>
      <p:pic>
        <p:nvPicPr>
          <p:cNvPr id="7" name="Picture 6">
            <a:extLst>
              <a:ext uri="{FF2B5EF4-FFF2-40B4-BE49-F238E27FC236}">
                <a16:creationId xmlns:a16="http://schemas.microsoft.com/office/drawing/2014/main" xmlns="" id="{3F42AB72-87B9-4163-A260-724DE1CC1DA1}"/>
              </a:ext>
            </a:extLst>
          </p:cNvPr>
          <p:cNvPicPr>
            <a:picLocks noChangeAspect="1"/>
          </p:cNvPicPr>
          <p:nvPr/>
        </p:nvPicPr>
        <p:blipFill rotWithShape="1">
          <a:blip r:embed="rId2"/>
          <a:srcRect l="56569" t="8518" r="5164" b="5556"/>
          <a:stretch/>
        </p:blipFill>
        <p:spPr>
          <a:xfrm>
            <a:off x="4114800" y="1828800"/>
            <a:ext cx="4834759" cy="4191000"/>
          </a:xfrm>
          <a:prstGeom prst="rect">
            <a:avLst/>
          </a:prstGeom>
          <a:ln>
            <a:solidFill>
              <a:schemeClr val="tx1"/>
            </a:solidFill>
          </a:ln>
        </p:spPr>
      </p:pic>
    </p:spTree>
    <p:extLst>
      <p:ext uri="{BB962C8B-B14F-4D97-AF65-F5344CB8AC3E}">
        <p14:creationId xmlns:p14="http://schemas.microsoft.com/office/powerpoint/2010/main" val="117324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BFE5F-03FD-4FDD-8874-6946858716AD}"/>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Important Search Reminders</a:t>
            </a:r>
          </a:p>
        </p:txBody>
      </p:sp>
      <p:sp>
        <p:nvSpPr>
          <p:cNvPr id="3" name="Content Placeholder 2">
            <a:extLst>
              <a:ext uri="{FF2B5EF4-FFF2-40B4-BE49-F238E27FC236}">
                <a16:creationId xmlns:a16="http://schemas.microsoft.com/office/drawing/2014/main" xmlns="" id="{65C24340-321C-4B08-B4E1-E0A0A1851BB2}"/>
              </a:ext>
            </a:extLst>
          </p:cNvPr>
          <p:cNvSpPr>
            <a:spLocks noGrp="1"/>
          </p:cNvSpPr>
          <p:nvPr>
            <p:ph idx="1"/>
          </p:nvPr>
        </p:nvSpPr>
        <p:spPr/>
        <p:txBody>
          <a:bodyPr>
            <a:normAutofit/>
          </a:bodyPr>
          <a:lstStyle/>
          <a:p>
            <a:r>
              <a:rPr lang="en-US" sz="1800" dirty="0"/>
              <a:t>After you have located your Areas of Interest or Current Location, you may tailor your search by Program Types, Service Types, Payment Options, and more, but </a:t>
            </a:r>
            <a:r>
              <a:rPr lang="en-US" sz="1800" b="1" dirty="0"/>
              <a:t>no Search Criteria is mandatory. </a:t>
            </a:r>
          </a:p>
          <a:p>
            <a:endParaRPr lang="en-US" sz="1800" dirty="0"/>
          </a:p>
          <a:p>
            <a:r>
              <a:rPr lang="en-US" sz="1800" dirty="0"/>
              <a:t>Leaving the Search Criteria blank will allow you to complete </a:t>
            </a:r>
            <a:r>
              <a:rPr lang="en-US" sz="1800" b="1" dirty="0"/>
              <a:t>a general program search</a:t>
            </a:r>
            <a:r>
              <a:rPr lang="en-US" sz="1800" dirty="0"/>
              <a:t>, and all of the programs within your Area of Interest or Current Location will populate in the search results. </a:t>
            </a:r>
          </a:p>
          <a:p>
            <a:endParaRPr lang="en-US" sz="1800" dirty="0"/>
          </a:p>
          <a:p>
            <a:r>
              <a:rPr lang="en-US" sz="1800" b="1" dirty="0"/>
              <a:t>A general program search </a:t>
            </a:r>
            <a:r>
              <a:rPr lang="en-US" sz="1800" dirty="0"/>
              <a:t>may be useful when:</a:t>
            </a:r>
          </a:p>
          <a:p>
            <a:pPr lvl="1"/>
            <a:r>
              <a:rPr lang="en-US" sz="1800" dirty="0"/>
              <a:t>Working with a client living in a community you are unfamiliar with </a:t>
            </a:r>
          </a:p>
          <a:p>
            <a:pPr lvl="1"/>
            <a:r>
              <a:rPr lang="en-US" sz="1800" dirty="0"/>
              <a:t>Closing out services with client and want to leave them with a list of local services</a:t>
            </a:r>
          </a:p>
        </p:txBody>
      </p:sp>
    </p:spTree>
    <p:extLst>
      <p:ext uri="{BB962C8B-B14F-4D97-AF65-F5344CB8AC3E}">
        <p14:creationId xmlns:p14="http://schemas.microsoft.com/office/powerpoint/2010/main" val="279591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3227590-60E5-4D92-BBA3-CDE535FCD03B}"/>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Search Criteria: Program Types</a:t>
            </a:r>
          </a:p>
        </p:txBody>
      </p:sp>
      <p:pic>
        <p:nvPicPr>
          <p:cNvPr id="5" name="Picture 4">
            <a:extLst>
              <a:ext uri="{FF2B5EF4-FFF2-40B4-BE49-F238E27FC236}">
                <a16:creationId xmlns:a16="http://schemas.microsoft.com/office/drawing/2014/main" xmlns="" id="{2B10F4ED-AD4D-4585-A6D2-B86F6F3CCB82}"/>
              </a:ext>
            </a:extLst>
          </p:cNvPr>
          <p:cNvPicPr>
            <a:picLocks noChangeAspect="1"/>
          </p:cNvPicPr>
          <p:nvPr/>
        </p:nvPicPr>
        <p:blipFill rotWithShape="1">
          <a:blip r:embed="rId2"/>
          <a:srcRect l="56667" t="8518" r="5833" b="5556"/>
          <a:stretch/>
        </p:blipFill>
        <p:spPr>
          <a:xfrm>
            <a:off x="3886200" y="1828800"/>
            <a:ext cx="5026572" cy="4267200"/>
          </a:xfrm>
          <a:prstGeom prst="rect">
            <a:avLst/>
          </a:prstGeom>
          <a:ln>
            <a:solidFill>
              <a:schemeClr val="tx1"/>
            </a:solidFill>
          </a:ln>
        </p:spPr>
      </p:pic>
      <p:sp>
        <p:nvSpPr>
          <p:cNvPr id="6" name="TextBox 5">
            <a:extLst>
              <a:ext uri="{FF2B5EF4-FFF2-40B4-BE49-F238E27FC236}">
                <a16:creationId xmlns:a16="http://schemas.microsoft.com/office/drawing/2014/main" xmlns="" id="{8D5A508E-663F-4FA0-9295-DCD2211FB2A8}"/>
              </a:ext>
            </a:extLst>
          </p:cNvPr>
          <p:cNvSpPr txBox="1"/>
          <p:nvPr/>
        </p:nvSpPr>
        <p:spPr>
          <a:xfrm>
            <a:off x="438150" y="1676400"/>
            <a:ext cx="3124200" cy="4278094"/>
          </a:xfrm>
          <a:prstGeom prst="rect">
            <a:avLst/>
          </a:prstGeom>
          <a:noFill/>
        </p:spPr>
        <p:txBody>
          <a:bodyPr wrap="square" rtlCol="0">
            <a:spAutoFit/>
          </a:bodyPr>
          <a:lstStyle/>
          <a:p>
            <a:pPr marL="285750" indent="-285750">
              <a:buFont typeface="Arial" panose="020B0604020202020204" pitchFamily="34" charset="0"/>
              <a:buChar char="•"/>
            </a:pPr>
            <a:r>
              <a:rPr lang="en-US" sz="1700" dirty="0"/>
              <a:t>Click the “General” to utilize the different search criteria to find the appropriate programs and services.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The first drop-down box lists Program Types:</a:t>
            </a:r>
          </a:p>
          <a:p>
            <a:pPr marL="742950" lvl="1" indent="-285750">
              <a:buFont typeface="Arial" panose="020B0604020202020204" pitchFamily="34" charset="0"/>
              <a:buChar char="•"/>
            </a:pPr>
            <a:r>
              <a:rPr lang="en-US" sz="1700" dirty="0"/>
              <a:t>Mental Health Treatment</a:t>
            </a:r>
          </a:p>
          <a:p>
            <a:pPr marL="742950" lvl="1" indent="-285750">
              <a:buFont typeface="Arial" panose="020B0604020202020204" pitchFamily="34" charset="0"/>
              <a:buChar char="•"/>
            </a:pPr>
            <a:r>
              <a:rPr lang="en-US" sz="1700" dirty="0"/>
              <a:t>Substance Use Treatment</a:t>
            </a:r>
          </a:p>
          <a:p>
            <a:pPr marL="742950" lvl="1" indent="-285750">
              <a:buFont typeface="Arial" panose="020B0604020202020204" pitchFamily="34" charset="0"/>
              <a:buChar char="•"/>
            </a:pPr>
            <a:r>
              <a:rPr lang="en-US" sz="1700" dirty="0"/>
              <a:t>Domestic Violence</a:t>
            </a:r>
          </a:p>
          <a:p>
            <a:pPr marL="742950" lvl="1" indent="-285750">
              <a:buFont typeface="Arial" panose="020B0604020202020204" pitchFamily="34" charset="0"/>
              <a:buChar char="•"/>
            </a:pPr>
            <a:r>
              <a:rPr lang="en-US" sz="1700" dirty="0"/>
              <a:t>Parenting</a:t>
            </a:r>
          </a:p>
          <a:p>
            <a:pPr marL="742950" lvl="1" indent="-285750">
              <a:buFont typeface="Arial" panose="020B0604020202020204" pitchFamily="34" charset="0"/>
              <a:buChar char="•"/>
            </a:pPr>
            <a:r>
              <a:rPr lang="en-US" sz="1700" dirty="0"/>
              <a:t>Early Childhood</a:t>
            </a:r>
          </a:p>
          <a:p>
            <a:pPr marL="742950" lvl="1" indent="-285750">
              <a:buFont typeface="Arial" panose="020B0604020202020204" pitchFamily="34" charset="0"/>
              <a:buChar char="•"/>
            </a:pPr>
            <a:r>
              <a:rPr lang="en-US" sz="1700" dirty="0"/>
              <a:t>Non-Clinical Program</a:t>
            </a:r>
          </a:p>
          <a:p>
            <a:pPr marL="742950" lvl="1" indent="-285750">
              <a:buFont typeface="Arial" panose="020B0604020202020204" pitchFamily="34" charset="0"/>
              <a:buChar char="•"/>
            </a:pPr>
            <a:r>
              <a:rPr lang="en-US" sz="1700" dirty="0"/>
              <a:t>Health Clinics</a:t>
            </a:r>
          </a:p>
        </p:txBody>
      </p:sp>
      <p:sp>
        <p:nvSpPr>
          <p:cNvPr id="2" name="Oval 1">
            <a:extLst>
              <a:ext uri="{FF2B5EF4-FFF2-40B4-BE49-F238E27FC236}">
                <a16:creationId xmlns:a16="http://schemas.microsoft.com/office/drawing/2014/main" xmlns="" id="{1E979261-40AB-4493-BBAB-88786905F1FD}"/>
              </a:ext>
            </a:extLst>
          </p:cNvPr>
          <p:cNvSpPr/>
          <p:nvPr/>
        </p:nvSpPr>
        <p:spPr>
          <a:xfrm>
            <a:off x="4419600" y="3441237"/>
            <a:ext cx="4572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37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AECD6-2CEB-4D36-B75D-3895444ADBEF}"/>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Program Types Defined</a:t>
            </a:r>
          </a:p>
        </p:txBody>
      </p:sp>
      <p:sp>
        <p:nvSpPr>
          <p:cNvPr id="3" name="Content Placeholder 2">
            <a:extLst>
              <a:ext uri="{FF2B5EF4-FFF2-40B4-BE49-F238E27FC236}">
                <a16:creationId xmlns:a16="http://schemas.microsoft.com/office/drawing/2014/main" xmlns="" id="{12482FE0-951D-4033-89D5-141AC3765D2D}"/>
              </a:ext>
            </a:extLst>
          </p:cNvPr>
          <p:cNvSpPr>
            <a:spLocks noGrp="1"/>
          </p:cNvSpPr>
          <p:nvPr>
            <p:ph idx="1"/>
          </p:nvPr>
        </p:nvSpPr>
        <p:spPr/>
        <p:txBody>
          <a:bodyPr>
            <a:normAutofit lnSpcReduction="10000"/>
          </a:bodyPr>
          <a:lstStyle/>
          <a:p>
            <a:r>
              <a:rPr lang="en-US" sz="1600" b="1" dirty="0"/>
              <a:t>Mental Health</a:t>
            </a:r>
            <a:r>
              <a:rPr lang="en-US" sz="1600" dirty="0"/>
              <a:t>: Programs that offer clinical services such as counseling or therapy.</a:t>
            </a:r>
          </a:p>
          <a:p>
            <a:endParaRPr lang="en-US" sz="1600" dirty="0"/>
          </a:p>
          <a:p>
            <a:r>
              <a:rPr lang="en-US" sz="1600" b="1" dirty="0"/>
              <a:t>Substance Use</a:t>
            </a:r>
            <a:r>
              <a:rPr lang="en-US" sz="1600" dirty="0"/>
              <a:t>: Programs that focus on substance use treatment. If you cannot find an appropriate service in SPIDER, please visit SAMSHA’s Treatment Locator website listed in the SPIDER Help Tab.</a:t>
            </a:r>
          </a:p>
          <a:p>
            <a:endParaRPr lang="en-US" sz="1600" dirty="0"/>
          </a:p>
          <a:p>
            <a:r>
              <a:rPr lang="en-US" sz="1600" b="1" dirty="0"/>
              <a:t>Early Childhood</a:t>
            </a:r>
            <a:r>
              <a:rPr lang="en-US" sz="1600" dirty="0"/>
              <a:t>: Programs that focus on early childhood development for children ages 0-5.</a:t>
            </a:r>
          </a:p>
          <a:p>
            <a:endParaRPr lang="en-US" sz="1600" dirty="0"/>
          </a:p>
          <a:p>
            <a:r>
              <a:rPr lang="en-US" sz="1600" b="1" dirty="0"/>
              <a:t>Domestic Violence</a:t>
            </a:r>
            <a:r>
              <a:rPr lang="en-US" sz="1600" dirty="0"/>
              <a:t>: Programs that offer a range of services for victims and perpetrators</a:t>
            </a:r>
          </a:p>
          <a:p>
            <a:endParaRPr lang="en-US" sz="1600" dirty="0"/>
          </a:p>
          <a:p>
            <a:r>
              <a:rPr lang="en-US" sz="1600" b="1" dirty="0"/>
              <a:t>Parenting</a:t>
            </a:r>
            <a:r>
              <a:rPr lang="en-US" sz="1600" dirty="0"/>
              <a:t>: Programs that support parents and help develop parenting skills</a:t>
            </a:r>
          </a:p>
          <a:p>
            <a:endParaRPr lang="en-US" sz="1600" dirty="0"/>
          </a:p>
          <a:p>
            <a:r>
              <a:rPr lang="en-US" sz="1600" b="1" dirty="0"/>
              <a:t>Non-Clinical</a:t>
            </a:r>
            <a:r>
              <a:rPr lang="en-US" sz="1600" dirty="0"/>
              <a:t>: Programs without a clinical focus such as mentoring, utility assistance, job training, etc. </a:t>
            </a:r>
          </a:p>
          <a:p>
            <a:endParaRPr lang="en-US" sz="1600" dirty="0"/>
          </a:p>
          <a:p>
            <a:r>
              <a:rPr lang="en-US" sz="1600" b="1" dirty="0"/>
              <a:t>Health Clinics</a:t>
            </a:r>
            <a:r>
              <a:rPr lang="en-US" sz="1600" dirty="0"/>
              <a:t>: Programs that offer physical health are such as medical treatment and dental services.</a:t>
            </a:r>
          </a:p>
          <a:p>
            <a:endParaRPr lang="en-US" sz="1600" dirty="0"/>
          </a:p>
        </p:txBody>
      </p:sp>
    </p:spTree>
    <p:extLst>
      <p:ext uri="{BB962C8B-B14F-4D97-AF65-F5344CB8AC3E}">
        <p14:creationId xmlns:p14="http://schemas.microsoft.com/office/powerpoint/2010/main" val="311153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E9B45-283C-4624-9687-906F4FEE39AF}"/>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Search Criteria: Service Types</a:t>
            </a:r>
          </a:p>
        </p:txBody>
      </p:sp>
      <p:pic>
        <p:nvPicPr>
          <p:cNvPr id="4" name="Picture 3">
            <a:extLst>
              <a:ext uri="{FF2B5EF4-FFF2-40B4-BE49-F238E27FC236}">
                <a16:creationId xmlns:a16="http://schemas.microsoft.com/office/drawing/2014/main" xmlns="" id="{CD781931-07D7-4D53-A063-ACD5181EFA1B}"/>
              </a:ext>
            </a:extLst>
          </p:cNvPr>
          <p:cNvPicPr>
            <a:picLocks noChangeAspect="1"/>
          </p:cNvPicPr>
          <p:nvPr/>
        </p:nvPicPr>
        <p:blipFill rotWithShape="1">
          <a:blip r:embed="rId2"/>
          <a:srcRect l="57500" t="8518" r="6667" b="5556"/>
          <a:stretch/>
        </p:blipFill>
        <p:spPr>
          <a:xfrm>
            <a:off x="3962400" y="1905000"/>
            <a:ext cx="4897821" cy="4495800"/>
          </a:xfrm>
          <a:prstGeom prst="rect">
            <a:avLst/>
          </a:prstGeom>
          <a:ln>
            <a:solidFill>
              <a:schemeClr val="tx1"/>
            </a:solidFill>
          </a:ln>
        </p:spPr>
      </p:pic>
      <p:sp>
        <p:nvSpPr>
          <p:cNvPr id="5" name="TextBox 4">
            <a:extLst>
              <a:ext uri="{FF2B5EF4-FFF2-40B4-BE49-F238E27FC236}">
                <a16:creationId xmlns:a16="http://schemas.microsoft.com/office/drawing/2014/main" xmlns="" id="{F581A32F-FD3D-4D4C-B1D2-DD1123F66C4A}"/>
              </a:ext>
            </a:extLst>
          </p:cNvPr>
          <p:cNvSpPr txBox="1"/>
          <p:nvPr/>
        </p:nvSpPr>
        <p:spPr>
          <a:xfrm>
            <a:off x="457200" y="2514600"/>
            <a:ext cx="3505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In the Service Type drop-down box, users will find a wide array of services.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Service Types can include anything from different types of Counseling to Tutoring and Recreational Activities.</a:t>
            </a:r>
          </a:p>
        </p:txBody>
      </p:sp>
    </p:spTree>
    <p:extLst>
      <p:ext uri="{BB962C8B-B14F-4D97-AF65-F5344CB8AC3E}">
        <p14:creationId xmlns:p14="http://schemas.microsoft.com/office/powerpoint/2010/main" val="135040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49D00-FC11-454E-8FB9-9EE322E75AE5}"/>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Service Type Examples</a:t>
            </a:r>
          </a:p>
        </p:txBody>
      </p:sp>
      <p:sp>
        <p:nvSpPr>
          <p:cNvPr id="5" name="Content Placeholder 4">
            <a:extLst>
              <a:ext uri="{FF2B5EF4-FFF2-40B4-BE49-F238E27FC236}">
                <a16:creationId xmlns:a16="http://schemas.microsoft.com/office/drawing/2014/main" xmlns="" id="{5275A39E-A488-4B45-AC77-FEB4E2A8D696}"/>
              </a:ext>
            </a:extLst>
          </p:cNvPr>
          <p:cNvSpPr>
            <a:spLocks noGrp="1"/>
          </p:cNvSpPr>
          <p:nvPr>
            <p:ph sz="half" idx="2"/>
          </p:nvPr>
        </p:nvSpPr>
        <p:spPr>
          <a:xfrm>
            <a:off x="4876800" y="1752600"/>
            <a:ext cx="4040188" cy="4373563"/>
          </a:xfrm>
        </p:spPr>
        <p:txBody>
          <a:bodyPr/>
          <a:lstStyle/>
          <a:p>
            <a:r>
              <a:rPr lang="en-US" dirty="0"/>
              <a:t>Food and meals</a:t>
            </a:r>
          </a:p>
          <a:p>
            <a:r>
              <a:rPr lang="en-US" dirty="0"/>
              <a:t>Housing Search Assistance</a:t>
            </a:r>
          </a:p>
          <a:p>
            <a:r>
              <a:rPr lang="en-US" dirty="0"/>
              <a:t>Legal/Court Advocacy</a:t>
            </a:r>
          </a:p>
          <a:p>
            <a:r>
              <a:rPr lang="en-US" dirty="0"/>
              <a:t>Individual Counseling</a:t>
            </a:r>
          </a:p>
          <a:p>
            <a:r>
              <a:rPr lang="en-US" dirty="0"/>
              <a:t>Emergency Shelter</a:t>
            </a:r>
          </a:p>
          <a:p>
            <a:r>
              <a:rPr lang="en-US" dirty="0"/>
              <a:t>Financial Assistance </a:t>
            </a:r>
          </a:p>
          <a:p>
            <a:r>
              <a:rPr lang="en-US" dirty="0"/>
              <a:t>Crisis Intervention</a:t>
            </a:r>
          </a:p>
          <a:p>
            <a:r>
              <a:rPr lang="en-US" dirty="0"/>
              <a:t>Case Management</a:t>
            </a:r>
          </a:p>
          <a:p>
            <a:r>
              <a:rPr lang="en-US" dirty="0"/>
              <a:t>Substance Use Treatment</a:t>
            </a:r>
          </a:p>
        </p:txBody>
      </p:sp>
      <p:sp>
        <p:nvSpPr>
          <p:cNvPr id="7" name="Content Placeholder 6">
            <a:extLst>
              <a:ext uri="{FF2B5EF4-FFF2-40B4-BE49-F238E27FC236}">
                <a16:creationId xmlns:a16="http://schemas.microsoft.com/office/drawing/2014/main" xmlns="" id="{3934B2C3-E53E-4961-8675-9CD63AA06800}"/>
              </a:ext>
            </a:extLst>
          </p:cNvPr>
          <p:cNvSpPr>
            <a:spLocks noGrp="1"/>
          </p:cNvSpPr>
          <p:nvPr>
            <p:ph sz="quarter" idx="4"/>
          </p:nvPr>
        </p:nvSpPr>
        <p:spPr>
          <a:xfrm>
            <a:off x="525587" y="1752600"/>
            <a:ext cx="4041775" cy="4373563"/>
          </a:xfrm>
        </p:spPr>
        <p:txBody>
          <a:bodyPr/>
          <a:lstStyle/>
          <a:p>
            <a:r>
              <a:rPr lang="en-US" dirty="0"/>
              <a:t>Tutoring</a:t>
            </a:r>
          </a:p>
          <a:p>
            <a:r>
              <a:rPr lang="en-US" dirty="0"/>
              <a:t>Mentoring</a:t>
            </a:r>
          </a:p>
          <a:p>
            <a:r>
              <a:rPr lang="en-US" dirty="0"/>
              <a:t>Peer Support Group </a:t>
            </a:r>
          </a:p>
          <a:p>
            <a:r>
              <a:rPr lang="en-US" dirty="0"/>
              <a:t>GED/Academic Preparation</a:t>
            </a:r>
          </a:p>
          <a:p>
            <a:r>
              <a:rPr lang="en-US" dirty="0"/>
              <a:t>Vocational and Job Training</a:t>
            </a:r>
          </a:p>
          <a:p>
            <a:r>
              <a:rPr lang="en-US" dirty="0"/>
              <a:t>Recreational Activities</a:t>
            </a:r>
          </a:p>
          <a:p>
            <a:r>
              <a:rPr lang="en-US" dirty="0"/>
              <a:t>Life and Independent Living Skills</a:t>
            </a:r>
          </a:p>
          <a:p>
            <a:r>
              <a:rPr lang="en-US" dirty="0"/>
              <a:t>Parenting Skills</a:t>
            </a:r>
          </a:p>
          <a:p>
            <a:endParaRPr lang="en-US" dirty="0"/>
          </a:p>
        </p:txBody>
      </p:sp>
    </p:spTree>
    <p:extLst>
      <p:ext uri="{BB962C8B-B14F-4D97-AF65-F5344CB8AC3E}">
        <p14:creationId xmlns:p14="http://schemas.microsoft.com/office/powerpoint/2010/main" val="1282343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753B306-0627-43C6-AF80-E345B86A1036}"/>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Search Criteria: Payment Options</a:t>
            </a:r>
          </a:p>
        </p:txBody>
      </p:sp>
      <p:pic>
        <p:nvPicPr>
          <p:cNvPr id="9" name="Content Placeholder 8">
            <a:extLst>
              <a:ext uri="{FF2B5EF4-FFF2-40B4-BE49-F238E27FC236}">
                <a16:creationId xmlns:a16="http://schemas.microsoft.com/office/drawing/2014/main" xmlns="" id="{CDFFB989-EE1D-4D7F-AE6F-60E259CA49FB}"/>
              </a:ext>
            </a:extLst>
          </p:cNvPr>
          <p:cNvPicPr>
            <a:picLocks noGrp="1" noChangeAspect="1"/>
          </p:cNvPicPr>
          <p:nvPr>
            <p:ph idx="1"/>
          </p:nvPr>
        </p:nvPicPr>
        <p:blipFill rotWithShape="1">
          <a:blip r:embed="rId2"/>
          <a:srcRect l="56482" t="8196" r="5555" b="6207"/>
          <a:stretch/>
        </p:blipFill>
        <p:spPr>
          <a:xfrm>
            <a:off x="3527099" y="1904999"/>
            <a:ext cx="5273999" cy="4373562"/>
          </a:xfrm>
          <a:prstGeom prst="rect">
            <a:avLst/>
          </a:prstGeom>
          <a:ln>
            <a:solidFill>
              <a:schemeClr val="tx1"/>
            </a:solidFill>
          </a:ln>
        </p:spPr>
      </p:pic>
      <p:sp>
        <p:nvSpPr>
          <p:cNvPr id="10" name="TextBox 9">
            <a:extLst>
              <a:ext uri="{FF2B5EF4-FFF2-40B4-BE49-F238E27FC236}">
                <a16:creationId xmlns:a16="http://schemas.microsoft.com/office/drawing/2014/main" xmlns="" id="{BA969C1A-EA76-45B2-BF8F-6B8A5596C45C}"/>
              </a:ext>
            </a:extLst>
          </p:cNvPr>
          <p:cNvSpPr txBox="1"/>
          <p:nvPr/>
        </p:nvSpPr>
        <p:spPr>
          <a:xfrm>
            <a:off x="428625" y="1724441"/>
            <a:ext cx="33528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SPIDER allows users to pick from different payment options.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Currently users can choose from: </a:t>
            </a:r>
          </a:p>
          <a:p>
            <a:pPr marL="742950" lvl="1" indent="-285750">
              <a:buFont typeface="Arial" panose="020B0604020202020204" pitchFamily="34" charset="0"/>
              <a:buChar char="•"/>
            </a:pPr>
            <a:r>
              <a:rPr lang="en-US" dirty="0"/>
              <a:t>Medicaid</a:t>
            </a:r>
          </a:p>
          <a:p>
            <a:pPr marL="742950" lvl="1" indent="-285750">
              <a:buFont typeface="Arial" panose="020B0604020202020204" pitchFamily="34" charset="0"/>
              <a:buChar char="•"/>
            </a:pPr>
            <a:r>
              <a:rPr lang="en-US" dirty="0"/>
              <a:t>Medicaid HMO</a:t>
            </a:r>
          </a:p>
          <a:p>
            <a:pPr marL="742950" lvl="1" indent="-285750">
              <a:buFont typeface="Arial" panose="020B0604020202020204" pitchFamily="34" charset="0"/>
              <a:buChar char="•"/>
            </a:pPr>
            <a:r>
              <a:rPr lang="en-US" dirty="0"/>
              <a:t>Medicare</a:t>
            </a:r>
          </a:p>
          <a:p>
            <a:pPr marL="742950" lvl="1" indent="-285750">
              <a:buFont typeface="Arial" panose="020B0604020202020204" pitchFamily="34" charset="0"/>
              <a:buChar char="•"/>
            </a:pPr>
            <a:r>
              <a:rPr lang="en-US" dirty="0" err="1"/>
              <a:t>AllKids</a:t>
            </a:r>
            <a:endParaRPr lang="en-US" dirty="0"/>
          </a:p>
          <a:p>
            <a:pPr marL="742950" lvl="1" indent="-285750">
              <a:buFont typeface="Arial" panose="020B0604020202020204" pitchFamily="34" charset="0"/>
              <a:buChar char="•"/>
            </a:pPr>
            <a:r>
              <a:rPr lang="en-US" dirty="0"/>
              <a:t>DCFS Payment</a:t>
            </a:r>
          </a:p>
          <a:p>
            <a:pPr marL="742950" lvl="1" indent="-285750">
              <a:buFont typeface="Arial" panose="020B0604020202020204" pitchFamily="34" charset="0"/>
              <a:buChar char="•"/>
            </a:pPr>
            <a:r>
              <a:rPr lang="en-US" dirty="0"/>
              <a:t>Private Insurance</a:t>
            </a:r>
          </a:p>
          <a:p>
            <a:pPr marL="742950" lvl="1" indent="-285750">
              <a:buFont typeface="Arial" panose="020B0604020202020204" pitchFamily="34" charset="0"/>
              <a:buChar char="•"/>
            </a:pPr>
            <a:r>
              <a:rPr lang="en-US" dirty="0"/>
              <a:t>Sliding Scale</a:t>
            </a:r>
          </a:p>
          <a:p>
            <a:pPr marL="742950" lvl="1" indent="-285750">
              <a:buFont typeface="Arial" panose="020B0604020202020204" pitchFamily="34" charset="0"/>
              <a:buChar char="•"/>
            </a:pPr>
            <a:r>
              <a:rPr lang="en-US" dirty="0"/>
              <a:t>Free</a:t>
            </a:r>
          </a:p>
          <a:p>
            <a:pPr marL="742950" lvl="1" indent="-285750">
              <a:buFont typeface="Arial" panose="020B0604020202020204" pitchFamily="34" charset="0"/>
              <a:buChar char="•"/>
            </a:pPr>
            <a:r>
              <a:rPr lang="en-US" dirty="0"/>
              <a:t>Other </a:t>
            </a:r>
          </a:p>
        </p:txBody>
      </p:sp>
    </p:spTree>
    <p:extLst>
      <p:ext uri="{BB962C8B-B14F-4D97-AF65-F5344CB8AC3E}">
        <p14:creationId xmlns:p14="http://schemas.microsoft.com/office/powerpoint/2010/main" val="135965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F81AC-70B8-4D83-A538-3527DE73D3C1}"/>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Search Criteria: Languages</a:t>
            </a:r>
          </a:p>
        </p:txBody>
      </p:sp>
      <p:pic>
        <p:nvPicPr>
          <p:cNvPr id="4" name="Picture 3">
            <a:extLst>
              <a:ext uri="{FF2B5EF4-FFF2-40B4-BE49-F238E27FC236}">
                <a16:creationId xmlns:a16="http://schemas.microsoft.com/office/drawing/2014/main" xmlns="" id="{EC14965C-6931-4A5B-B6AB-67A2A6B17E4D}"/>
              </a:ext>
            </a:extLst>
          </p:cNvPr>
          <p:cNvPicPr>
            <a:picLocks noChangeAspect="1"/>
          </p:cNvPicPr>
          <p:nvPr/>
        </p:nvPicPr>
        <p:blipFill rotWithShape="1">
          <a:blip r:embed="rId2"/>
          <a:srcRect l="57500" t="8890" r="6666" b="5185"/>
          <a:stretch/>
        </p:blipFill>
        <p:spPr>
          <a:xfrm>
            <a:off x="4267200" y="2286000"/>
            <a:ext cx="4632434" cy="3733800"/>
          </a:xfrm>
          <a:prstGeom prst="rect">
            <a:avLst/>
          </a:prstGeom>
          <a:ln>
            <a:solidFill>
              <a:schemeClr val="tx1"/>
            </a:solidFill>
          </a:ln>
        </p:spPr>
      </p:pic>
      <p:sp>
        <p:nvSpPr>
          <p:cNvPr id="5" name="TextBox 4">
            <a:extLst>
              <a:ext uri="{FF2B5EF4-FFF2-40B4-BE49-F238E27FC236}">
                <a16:creationId xmlns:a16="http://schemas.microsoft.com/office/drawing/2014/main" xmlns="" id="{BD10B68C-0922-43C9-852B-ED7D4213E12F}"/>
              </a:ext>
            </a:extLst>
          </p:cNvPr>
          <p:cNvSpPr txBox="1"/>
          <p:nvPr/>
        </p:nvSpPr>
        <p:spPr>
          <a:xfrm>
            <a:off x="494923" y="2286000"/>
            <a:ext cx="3352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If services are needed in a different language, select the preferred language in the drop-down box.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Currently in SPIDER there is: </a:t>
            </a:r>
          </a:p>
          <a:p>
            <a:pPr marL="742950" lvl="1" indent="-285750">
              <a:buFont typeface="Arial" panose="020B0604020202020204" pitchFamily="34" charset="0"/>
              <a:buChar char="•"/>
            </a:pPr>
            <a:r>
              <a:rPr lang="en-US" dirty="0"/>
              <a:t>English</a:t>
            </a:r>
          </a:p>
          <a:p>
            <a:pPr marL="742950" lvl="1" indent="-285750">
              <a:buFont typeface="Arial" panose="020B0604020202020204" pitchFamily="34" charset="0"/>
              <a:buChar char="•"/>
            </a:pPr>
            <a:r>
              <a:rPr lang="en-US" dirty="0"/>
              <a:t>Spanish</a:t>
            </a:r>
          </a:p>
          <a:p>
            <a:pPr marL="742950" lvl="1" indent="-285750">
              <a:buFont typeface="Arial" panose="020B0604020202020204" pitchFamily="34" charset="0"/>
              <a:buChar char="•"/>
            </a:pPr>
            <a:r>
              <a:rPr lang="en-US" dirty="0"/>
              <a:t>Polish</a:t>
            </a:r>
          </a:p>
          <a:p>
            <a:pPr marL="742950" lvl="1" indent="-285750">
              <a:buFont typeface="Arial" panose="020B0604020202020204" pitchFamily="34" charset="0"/>
              <a:buChar char="•"/>
            </a:pPr>
            <a:r>
              <a:rPr lang="en-US" dirty="0"/>
              <a:t>Other</a:t>
            </a:r>
          </a:p>
        </p:txBody>
      </p:sp>
    </p:spTree>
    <p:extLst>
      <p:ext uri="{BB962C8B-B14F-4D97-AF65-F5344CB8AC3E}">
        <p14:creationId xmlns:p14="http://schemas.microsoft.com/office/powerpoint/2010/main" val="370941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876B8-EAFC-4237-B173-E63882202D05}"/>
              </a:ext>
            </a:extLst>
          </p:cNvPr>
          <p:cNvSpPr>
            <a:spLocks noGrp="1"/>
          </p:cNvSpPr>
          <p:nvPr>
            <p:ph type="title"/>
          </p:nvPr>
        </p:nvSpPr>
        <p:spPr>
          <a:solidFill>
            <a:schemeClr val="tx2"/>
          </a:solidFill>
          <a:ln>
            <a:solidFill>
              <a:schemeClr val="tx1"/>
            </a:solidFill>
          </a:ln>
        </p:spPr>
        <p:txBody>
          <a:bodyPr>
            <a:normAutofit/>
          </a:bodyPr>
          <a:lstStyle/>
          <a:p>
            <a:r>
              <a:rPr lang="en-US" sz="3600" b="1" dirty="0">
                <a:solidFill>
                  <a:schemeClr val="bg1"/>
                </a:solidFill>
              </a:rPr>
              <a:t>Search Criteria: Services Offered In Home</a:t>
            </a:r>
          </a:p>
        </p:txBody>
      </p:sp>
      <p:pic>
        <p:nvPicPr>
          <p:cNvPr id="6" name="Content Placeholder 5">
            <a:extLst>
              <a:ext uri="{FF2B5EF4-FFF2-40B4-BE49-F238E27FC236}">
                <a16:creationId xmlns:a16="http://schemas.microsoft.com/office/drawing/2014/main" xmlns="" id="{81477559-AFF8-4C28-84D0-E3E764009712}"/>
              </a:ext>
            </a:extLst>
          </p:cNvPr>
          <p:cNvPicPr>
            <a:picLocks noGrp="1" noChangeAspect="1"/>
          </p:cNvPicPr>
          <p:nvPr>
            <p:ph idx="1"/>
          </p:nvPr>
        </p:nvPicPr>
        <p:blipFill rotWithShape="1">
          <a:blip r:embed="rId2"/>
          <a:srcRect l="57408" t="8196" r="7407" b="6207"/>
          <a:stretch/>
        </p:blipFill>
        <p:spPr>
          <a:xfrm>
            <a:off x="4267200" y="1981200"/>
            <a:ext cx="4677510" cy="4114800"/>
          </a:xfrm>
          <a:prstGeom prst="rect">
            <a:avLst/>
          </a:prstGeom>
          <a:ln>
            <a:solidFill>
              <a:schemeClr val="tx1"/>
            </a:solidFill>
          </a:ln>
        </p:spPr>
      </p:pic>
      <p:sp>
        <p:nvSpPr>
          <p:cNvPr id="7" name="TextBox 6">
            <a:extLst>
              <a:ext uri="{FF2B5EF4-FFF2-40B4-BE49-F238E27FC236}">
                <a16:creationId xmlns:a16="http://schemas.microsoft.com/office/drawing/2014/main" xmlns="" id="{87EC8412-7C0E-46E0-9212-31BC74B30776}"/>
              </a:ext>
            </a:extLst>
          </p:cNvPr>
          <p:cNvSpPr txBox="1"/>
          <p:nvPr/>
        </p:nvSpPr>
        <p:spPr>
          <a:xfrm>
            <a:off x="381000" y="2209800"/>
            <a:ext cx="3505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If you are in need of services that can be provided in the home, click the “Services Offered in Home” check box.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 word of caution: </a:t>
            </a:r>
            <a:r>
              <a:rPr lang="en-US" dirty="0"/>
              <a:t>This check-box is a new feature. The SPIDER team is filling in services that are offered in the home continuously. </a:t>
            </a:r>
          </a:p>
        </p:txBody>
      </p:sp>
      <p:sp>
        <p:nvSpPr>
          <p:cNvPr id="8" name="Oval 7">
            <a:extLst>
              <a:ext uri="{FF2B5EF4-FFF2-40B4-BE49-F238E27FC236}">
                <a16:creationId xmlns:a16="http://schemas.microsoft.com/office/drawing/2014/main" xmlns="" id="{7C692D7D-CFEB-4677-BAFE-C4DBDA2235A8}"/>
              </a:ext>
            </a:extLst>
          </p:cNvPr>
          <p:cNvSpPr/>
          <p:nvPr/>
        </p:nvSpPr>
        <p:spPr>
          <a:xfrm>
            <a:off x="4724400" y="47244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6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5A532D-AE4B-4BFF-BF02-4AEDCFB09B7C}"/>
              </a:ext>
            </a:extLst>
          </p:cNvPr>
          <p:cNvSpPr>
            <a:spLocks noGrp="1"/>
          </p:cNvSpPr>
          <p:nvPr>
            <p:ph type="title"/>
          </p:nvPr>
        </p:nvSpPr>
        <p:spPr>
          <a:solidFill>
            <a:schemeClr val="tx2"/>
          </a:solidFill>
          <a:ln>
            <a:solidFill>
              <a:schemeClr val="tx1"/>
            </a:solidFill>
          </a:ln>
        </p:spPr>
        <p:txBody>
          <a:bodyPr>
            <a:noAutofit/>
          </a:bodyPr>
          <a:lstStyle/>
          <a:p>
            <a:r>
              <a:rPr lang="en-US" sz="3200" b="1" dirty="0">
                <a:solidFill>
                  <a:schemeClr val="bg1"/>
                </a:solidFill>
              </a:rPr>
              <a:t>Search Criteria: Accepting DCFS Youth in Care</a:t>
            </a:r>
          </a:p>
        </p:txBody>
      </p:sp>
      <p:pic>
        <p:nvPicPr>
          <p:cNvPr id="4" name="Content Placeholder 3">
            <a:extLst>
              <a:ext uri="{FF2B5EF4-FFF2-40B4-BE49-F238E27FC236}">
                <a16:creationId xmlns:a16="http://schemas.microsoft.com/office/drawing/2014/main" xmlns="" id="{B5C00959-5018-411B-A875-D8B8E6CA424A}"/>
              </a:ext>
            </a:extLst>
          </p:cNvPr>
          <p:cNvPicPr>
            <a:picLocks noGrp="1" noChangeAspect="1"/>
          </p:cNvPicPr>
          <p:nvPr>
            <p:ph idx="1"/>
          </p:nvPr>
        </p:nvPicPr>
        <p:blipFill rotWithShape="1">
          <a:blip r:embed="rId2"/>
          <a:srcRect l="57409" t="8196" r="6481" b="6207"/>
          <a:stretch/>
        </p:blipFill>
        <p:spPr>
          <a:xfrm>
            <a:off x="4419600" y="2057400"/>
            <a:ext cx="4457698" cy="4038600"/>
          </a:xfrm>
          <a:prstGeom prst="rect">
            <a:avLst/>
          </a:prstGeom>
          <a:ln>
            <a:solidFill>
              <a:schemeClr val="tx1"/>
            </a:solidFill>
          </a:ln>
        </p:spPr>
      </p:pic>
      <p:sp>
        <p:nvSpPr>
          <p:cNvPr id="5" name="TextBox 4">
            <a:extLst>
              <a:ext uri="{FF2B5EF4-FFF2-40B4-BE49-F238E27FC236}">
                <a16:creationId xmlns:a16="http://schemas.microsoft.com/office/drawing/2014/main" xmlns="" id="{6D5E4A0F-0E3F-4EF2-8D4E-BF833DA1AB71}"/>
              </a:ext>
            </a:extLst>
          </p:cNvPr>
          <p:cNvSpPr txBox="1"/>
          <p:nvPr/>
        </p:nvSpPr>
        <p:spPr>
          <a:xfrm>
            <a:off x="190500" y="2520077"/>
            <a:ext cx="4038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If “Accepts DCFS Youth In Care” is selected, search results will include programs that report being able to accept Youth in Care.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does not identify programs that ONLY work with Youth in Care rather programs that can accept this population of youth into the program.</a:t>
            </a:r>
          </a:p>
        </p:txBody>
      </p:sp>
      <p:sp>
        <p:nvSpPr>
          <p:cNvPr id="6" name="Oval 5">
            <a:extLst>
              <a:ext uri="{FF2B5EF4-FFF2-40B4-BE49-F238E27FC236}">
                <a16:creationId xmlns:a16="http://schemas.microsoft.com/office/drawing/2014/main" xmlns="" id="{0D4139E6-2835-43E8-9129-76E9B3C03BDA}"/>
              </a:ext>
            </a:extLst>
          </p:cNvPr>
          <p:cNvSpPr/>
          <p:nvPr/>
        </p:nvSpPr>
        <p:spPr>
          <a:xfrm>
            <a:off x="4800600" y="5029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34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tx1"/>
            </a:solidFill>
          </a:ln>
        </p:spPr>
        <p:txBody>
          <a:bodyPr/>
          <a:lstStyle/>
          <a:p>
            <a:r>
              <a:rPr lang="en-US" b="1" dirty="0">
                <a:solidFill>
                  <a:schemeClr val="bg1"/>
                </a:solidFill>
              </a:rPr>
              <a:t>What is SPIDER</a:t>
            </a:r>
          </a:p>
        </p:txBody>
      </p:sp>
      <p:sp>
        <p:nvSpPr>
          <p:cNvPr id="3" name="Content Placeholder 2"/>
          <p:cNvSpPr>
            <a:spLocks noGrp="1"/>
          </p:cNvSpPr>
          <p:nvPr>
            <p:ph idx="1"/>
          </p:nvPr>
        </p:nvSpPr>
        <p:spPr>
          <a:xfrm>
            <a:off x="462481" y="1905000"/>
            <a:ext cx="8229600" cy="4525963"/>
          </a:xfrm>
        </p:spPr>
        <p:txBody>
          <a:bodyPr>
            <a:normAutofit fontScale="77500" lnSpcReduction="20000"/>
          </a:bodyPr>
          <a:lstStyle/>
          <a:p>
            <a:r>
              <a:rPr lang="en-US" b="1" dirty="0"/>
              <a:t>SPIDER</a:t>
            </a:r>
            <a:r>
              <a:rPr lang="en-US" dirty="0"/>
              <a:t>, short for </a:t>
            </a:r>
            <a:r>
              <a:rPr lang="en-US" b="1" dirty="0"/>
              <a:t>S</a:t>
            </a:r>
            <a:r>
              <a:rPr lang="en-US" dirty="0"/>
              <a:t>ervice </a:t>
            </a:r>
            <a:r>
              <a:rPr lang="en-US" b="1" dirty="0"/>
              <a:t>P</a:t>
            </a:r>
            <a:r>
              <a:rPr lang="en-US" dirty="0"/>
              <a:t>rovider </a:t>
            </a:r>
            <a:r>
              <a:rPr lang="en-US" b="1" dirty="0" err="1"/>
              <a:t>ID</a:t>
            </a:r>
            <a:r>
              <a:rPr lang="en-US" dirty="0" err="1"/>
              <a:t>entification</a:t>
            </a:r>
            <a:r>
              <a:rPr lang="en-US" dirty="0"/>
              <a:t> &amp; </a:t>
            </a:r>
            <a:r>
              <a:rPr lang="en-US" b="1" dirty="0"/>
              <a:t>E</a:t>
            </a:r>
            <a:r>
              <a:rPr lang="en-US" dirty="0"/>
              <a:t>xploration </a:t>
            </a:r>
            <a:r>
              <a:rPr lang="en-US" b="1" dirty="0"/>
              <a:t>R</a:t>
            </a:r>
            <a:r>
              <a:rPr lang="en-US" dirty="0"/>
              <a:t>esource, is the newly redesigned resource formerly known as the Statewide Provider Database (SPD).</a:t>
            </a:r>
          </a:p>
          <a:p>
            <a:endParaRPr lang="en-US" dirty="0"/>
          </a:p>
          <a:p>
            <a:r>
              <a:rPr lang="en-US" dirty="0"/>
              <a:t>Like SPD, SPIDER is a 100% free, comprehensive database used to locate and gather information on social service agencies, programs, and services throughout the state of Illinois</a:t>
            </a:r>
          </a:p>
          <a:p>
            <a:endParaRPr lang="en-US" dirty="0"/>
          </a:p>
          <a:p>
            <a:r>
              <a:rPr lang="en-US" dirty="0"/>
              <a:t>SPIDER offers a more modern, streamlined user experience with much of the same functionality of the former SPD. </a:t>
            </a:r>
          </a:p>
        </p:txBody>
      </p:sp>
    </p:spTree>
    <p:extLst>
      <p:ext uri="{BB962C8B-B14F-4D97-AF65-F5344CB8AC3E}">
        <p14:creationId xmlns:p14="http://schemas.microsoft.com/office/powerpoint/2010/main" val="214376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A6CA7-C859-4C63-A6D3-3F154A1E60DA}"/>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Selecting Search Criteria</a:t>
            </a:r>
          </a:p>
        </p:txBody>
      </p:sp>
      <p:pic>
        <p:nvPicPr>
          <p:cNvPr id="4" name="Content Placeholder 3">
            <a:extLst>
              <a:ext uri="{FF2B5EF4-FFF2-40B4-BE49-F238E27FC236}">
                <a16:creationId xmlns:a16="http://schemas.microsoft.com/office/drawing/2014/main" xmlns="" id="{10135E58-7B91-4EC7-A407-5DFA9A84DA1A}"/>
              </a:ext>
            </a:extLst>
          </p:cNvPr>
          <p:cNvPicPr>
            <a:picLocks noGrp="1" noChangeAspect="1"/>
          </p:cNvPicPr>
          <p:nvPr>
            <p:ph idx="1"/>
          </p:nvPr>
        </p:nvPicPr>
        <p:blipFill rotWithShape="1">
          <a:blip r:embed="rId2"/>
          <a:srcRect l="57273" t="8196" r="6956" b="6207"/>
          <a:stretch/>
        </p:blipFill>
        <p:spPr>
          <a:xfrm>
            <a:off x="3810000" y="1752600"/>
            <a:ext cx="5007675" cy="4419600"/>
          </a:xfrm>
          <a:prstGeom prst="rect">
            <a:avLst/>
          </a:prstGeom>
          <a:ln>
            <a:solidFill>
              <a:schemeClr val="tx1"/>
            </a:solidFill>
          </a:ln>
        </p:spPr>
      </p:pic>
      <p:sp>
        <p:nvSpPr>
          <p:cNvPr id="5" name="Oval 4">
            <a:extLst>
              <a:ext uri="{FF2B5EF4-FFF2-40B4-BE49-F238E27FC236}">
                <a16:creationId xmlns:a16="http://schemas.microsoft.com/office/drawing/2014/main" xmlns="" id="{99DF75EE-5578-44F8-8E92-E8F56D3B8881}"/>
              </a:ext>
            </a:extLst>
          </p:cNvPr>
          <p:cNvSpPr/>
          <p:nvPr/>
        </p:nvSpPr>
        <p:spPr>
          <a:xfrm>
            <a:off x="5181600" y="4953000"/>
            <a:ext cx="533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2071A833-5E51-48E5-BFC6-664C73169A30}"/>
              </a:ext>
            </a:extLst>
          </p:cNvPr>
          <p:cNvSpPr txBox="1"/>
          <p:nvPr/>
        </p:nvSpPr>
        <p:spPr>
          <a:xfrm>
            <a:off x="381000" y="1752600"/>
            <a:ext cx="30480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t>When you are done selecting your Search Criteria hit the “Search” button to see the Search Results.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CAUTION: Do NOT press the “Enter” key!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Hitting the “Enter” key on your keyboard instead of clicking Search will clear out your Search Criteria, and you will have to set up your search again. </a:t>
            </a:r>
          </a:p>
        </p:txBody>
      </p:sp>
    </p:spTree>
    <p:extLst>
      <p:ext uri="{BB962C8B-B14F-4D97-AF65-F5344CB8AC3E}">
        <p14:creationId xmlns:p14="http://schemas.microsoft.com/office/powerpoint/2010/main" val="203302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E6A75-CEB8-4E74-BF39-96EFB0BD910D}"/>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SPIDER Search Results</a:t>
            </a:r>
          </a:p>
        </p:txBody>
      </p:sp>
      <p:pic>
        <p:nvPicPr>
          <p:cNvPr id="4" name="Content Placeholder 3">
            <a:extLst>
              <a:ext uri="{FF2B5EF4-FFF2-40B4-BE49-F238E27FC236}">
                <a16:creationId xmlns:a16="http://schemas.microsoft.com/office/drawing/2014/main" xmlns="" id="{FEAA4EC9-AF3E-4FB7-9872-DCC173C3E731}"/>
              </a:ext>
            </a:extLst>
          </p:cNvPr>
          <p:cNvPicPr>
            <a:picLocks noGrp="1" noChangeAspect="1"/>
          </p:cNvPicPr>
          <p:nvPr>
            <p:ph idx="1"/>
          </p:nvPr>
        </p:nvPicPr>
        <p:blipFill rotWithShape="1">
          <a:blip r:embed="rId2"/>
          <a:srcRect l="57407" t="8196" r="6482" b="6207"/>
          <a:stretch/>
        </p:blipFill>
        <p:spPr>
          <a:xfrm>
            <a:off x="4267200" y="1927303"/>
            <a:ext cx="4619390" cy="4168697"/>
          </a:xfrm>
          <a:prstGeom prst="rect">
            <a:avLst/>
          </a:prstGeom>
          <a:ln>
            <a:solidFill>
              <a:schemeClr val="tx1"/>
            </a:solidFill>
          </a:ln>
        </p:spPr>
      </p:pic>
      <p:sp>
        <p:nvSpPr>
          <p:cNvPr id="5" name="TextBox 4">
            <a:extLst>
              <a:ext uri="{FF2B5EF4-FFF2-40B4-BE49-F238E27FC236}">
                <a16:creationId xmlns:a16="http://schemas.microsoft.com/office/drawing/2014/main" xmlns="" id="{3110C086-EED6-4656-913A-032C76533A43}"/>
              </a:ext>
            </a:extLst>
          </p:cNvPr>
          <p:cNvSpPr txBox="1"/>
          <p:nvPr/>
        </p:nvSpPr>
        <p:spPr>
          <a:xfrm>
            <a:off x="457200" y="1676400"/>
            <a:ext cx="3657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Search results will be generated on the map and listed out toward the bottom of your search screen.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Clicking on the hyperlinked Agency Name will show all of the general information on a certain agency, its locations, and programs offered at each location.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Clicking on a hyperlinked Program Name will show you all the information needed to gain a critical understand of the services offered. </a:t>
            </a:r>
          </a:p>
        </p:txBody>
      </p:sp>
    </p:spTree>
    <p:extLst>
      <p:ext uri="{BB962C8B-B14F-4D97-AF65-F5344CB8AC3E}">
        <p14:creationId xmlns:p14="http://schemas.microsoft.com/office/powerpoint/2010/main" val="2759368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68D53-5D6D-4052-B5CD-B6482B8AEEEC}"/>
              </a:ext>
            </a:extLst>
          </p:cNvPr>
          <p:cNvSpPr>
            <a:spLocks noGrp="1"/>
          </p:cNvSpPr>
          <p:nvPr>
            <p:ph type="title"/>
          </p:nvPr>
        </p:nvSpPr>
        <p:spPr>
          <a:xfrm>
            <a:off x="457200" y="274638"/>
            <a:ext cx="8229600" cy="1173162"/>
          </a:xfrm>
          <a:solidFill>
            <a:schemeClr val="tx2"/>
          </a:solidFill>
          <a:ln>
            <a:solidFill>
              <a:schemeClr val="tx1"/>
            </a:solidFill>
          </a:ln>
        </p:spPr>
        <p:txBody>
          <a:bodyPr>
            <a:normAutofit fontScale="90000"/>
          </a:bodyPr>
          <a:lstStyle/>
          <a:p>
            <a:r>
              <a:rPr lang="en-US" b="1" dirty="0">
                <a:solidFill>
                  <a:schemeClr val="bg1"/>
                </a:solidFill>
              </a:rPr>
              <a:t>SPIDER New Feature: </a:t>
            </a:r>
            <a:br>
              <a:rPr lang="en-US" b="1" dirty="0">
                <a:solidFill>
                  <a:schemeClr val="bg1"/>
                </a:solidFill>
              </a:rPr>
            </a:br>
            <a:r>
              <a:rPr lang="en-US" b="1" dirty="0">
                <a:solidFill>
                  <a:schemeClr val="bg1"/>
                </a:solidFill>
              </a:rPr>
              <a:t>Exporting Search Results</a:t>
            </a:r>
          </a:p>
        </p:txBody>
      </p:sp>
      <p:pic>
        <p:nvPicPr>
          <p:cNvPr id="4" name="Content Placeholder 3">
            <a:extLst>
              <a:ext uri="{FF2B5EF4-FFF2-40B4-BE49-F238E27FC236}">
                <a16:creationId xmlns:a16="http://schemas.microsoft.com/office/drawing/2014/main" xmlns="" id="{EBEF7278-61BD-4EA5-AAB0-5640C08B9D17}"/>
              </a:ext>
            </a:extLst>
          </p:cNvPr>
          <p:cNvPicPr>
            <a:picLocks noGrp="1" noChangeAspect="1"/>
          </p:cNvPicPr>
          <p:nvPr>
            <p:ph idx="1"/>
          </p:nvPr>
        </p:nvPicPr>
        <p:blipFill rotWithShape="1">
          <a:blip r:embed="rId2"/>
          <a:srcRect l="57406" t="8196" r="6525" b="6207"/>
          <a:stretch/>
        </p:blipFill>
        <p:spPr>
          <a:xfrm>
            <a:off x="3810000" y="1905000"/>
            <a:ext cx="5105401" cy="4315117"/>
          </a:xfrm>
          <a:prstGeom prst="rect">
            <a:avLst/>
          </a:prstGeom>
          <a:ln>
            <a:solidFill>
              <a:schemeClr val="tx1"/>
            </a:solidFill>
          </a:ln>
        </p:spPr>
      </p:pic>
      <p:sp>
        <p:nvSpPr>
          <p:cNvPr id="5" name="TextBox 4">
            <a:extLst>
              <a:ext uri="{FF2B5EF4-FFF2-40B4-BE49-F238E27FC236}">
                <a16:creationId xmlns:a16="http://schemas.microsoft.com/office/drawing/2014/main" xmlns="" id="{A3A57665-5EEE-4736-A8BC-786AC164A56D}"/>
              </a:ext>
            </a:extLst>
          </p:cNvPr>
          <p:cNvSpPr txBox="1"/>
          <p:nvPr/>
        </p:nvSpPr>
        <p:spPr>
          <a:xfrm>
            <a:off x="229929" y="2514600"/>
            <a:ext cx="358007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SPIDER’s new feature allows users to export their search result into an Excel spreadsheet that can be edited and personalized for clients and other colleagues.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Simply click the green “Export” button above the search results. </a:t>
            </a:r>
          </a:p>
        </p:txBody>
      </p:sp>
      <p:sp>
        <p:nvSpPr>
          <p:cNvPr id="6" name="Oval 5">
            <a:extLst>
              <a:ext uri="{FF2B5EF4-FFF2-40B4-BE49-F238E27FC236}">
                <a16:creationId xmlns:a16="http://schemas.microsoft.com/office/drawing/2014/main" xmlns="" id="{094EE589-3EFA-4F25-8255-51865AE9B173}"/>
              </a:ext>
            </a:extLst>
          </p:cNvPr>
          <p:cNvSpPr/>
          <p:nvPr/>
        </p:nvSpPr>
        <p:spPr>
          <a:xfrm>
            <a:off x="8153400" y="4924425"/>
            <a:ext cx="381000" cy="365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04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39810-10AB-42A6-87A8-B598BE7DF3E5}"/>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Detailed Program Report</a:t>
            </a:r>
          </a:p>
        </p:txBody>
      </p:sp>
      <p:pic>
        <p:nvPicPr>
          <p:cNvPr id="4" name="Picture 3">
            <a:extLst>
              <a:ext uri="{FF2B5EF4-FFF2-40B4-BE49-F238E27FC236}">
                <a16:creationId xmlns:a16="http://schemas.microsoft.com/office/drawing/2014/main" xmlns="" id="{E55B2880-2B83-43DE-A03B-BFFD046FA972}"/>
              </a:ext>
            </a:extLst>
          </p:cNvPr>
          <p:cNvPicPr>
            <a:picLocks noChangeAspect="1"/>
          </p:cNvPicPr>
          <p:nvPr/>
        </p:nvPicPr>
        <p:blipFill rotWithShape="1">
          <a:blip r:embed="rId2"/>
          <a:srcRect l="57379" t="8519" r="-1" b="5556"/>
          <a:stretch/>
        </p:blipFill>
        <p:spPr>
          <a:xfrm>
            <a:off x="4038600" y="1981200"/>
            <a:ext cx="4813736" cy="4370484"/>
          </a:xfrm>
          <a:prstGeom prst="rect">
            <a:avLst/>
          </a:prstGeom>
          <a:ln>
            <a:solidFill>
              <a:schemeClr val="tx1"/>
            </a:solidFill>
          </a:ln>
        </p:spPr>
      </p:pic>
      <p:sp>
        <p:nvSpPr>
          <p:cNvPr id="5" name="TextBox 4">
            <a:extLst>
              <a:ext uri="{FF2B5EF4-FFF2-40B4-BE49-F238E27FC236}">
                <a16:creationId xmlns:a16="http://schemas.microsoft.com/office/drawing/2014/main" xmlns="" id="{EAFBDBBD-1372-4AC6-B003-33283E2A91F2}"/>
              </a:ext>
            </a:extLst>
          </p:cNvPr>
          <p:cNvSpPr txBox="1"/>
          <p:nvPr/>
        </p:nvSpPr>
        <p:spPr>
          <a:xfrm>
            <a:off x="304800" y="1600200"/>
            <a:ext cx="35814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After clicking on a hyperlinked Program Name users will be taken to the Detailed Program Report.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Detailed Program Report lists detailed information including a contact person, payment options, intake information, eligibility requirements, flex funding, and more.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green tables in the top corner allow users to download or print the program report straight from spider. </a:t>
            </a:r>
          </a:p>
        </p:txBody>
      </p:sp>
    </p:spTree>
    <p:extLst>
      <p:ext uri="{BB962C8B-B14F-4D97-AF65-F5344CB8AC3E}">
        <p14:creationId xmlns:p14="http://schemas.microsoft.com/office/powerpoint/2010/main" val="414668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371D7C-66A2-46C6-81F6-0527615BF4AF}"/>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State-Wide Search Option</a:t>
            </a:r>
          </a:p>
        </p:txBody>
      </p:sp>
      <p:pic>
        <p:nvPicPr>
          <p:cNvPr id="4" name="Content Placeholder 3">
            <a:extLst>
              <a:ext uri="{FF2B5EF4-FFF2-40B4-BE49-F238E27FC236}">
                <a16:creationId xmlns:a16="http://schemas.microsoft.com/office/drawing/2014/main" xmlns="" id="{ADFBBD08-8300-4BD1-9EE7-AEC29B1CAE7B}"/>
              </a:ext>
            </a:extLst>
          </p:cNvPr>
          <p:cNvPicPr>
            <a:picLocks noGrp="1" noChangeAspect="1"/>
          </p:cNvPicPr>
          <p:nvPr>
            <p:ph idx="1"/>
          </p:nvPr>
        </p:nvPicPr>
        <p:blipFill rotWithShape="1">
          <a:blip r:embed="rId2"/>
          <a:srcRect l="57076" t="8196" r="7195" b="6207"/>
          <a:stretch/>
        </p:blipFill>
        <p:spPr>
          <a:xfrm>
            <a:off x="4038600" y="1947024"/>
            <a:ext cx="4572000" cy="4130862"/>
          </a:xfrm>
          <a:prstGeom prst="rect">
            <a:avLst/>
          </a:prstGeom>
          <a:ln>
            <a:solidFill>
              <a:schemeClr val="tx1"/>
            </a:solidFill>
          </a:ln>
        </p:spPr>
      </p:pic>
      <p:sp>
        <p:nvSpPr>
          <p:cNvPr id="5" name="TextBox 4">
            <a:extLst>
              <a:ext uri="{FF2B5EF4-FFF2-40B4-BE49-F238E27FC236}">
                <a16:creationId xmlns:a16="http://schemas.microsoft.com/office/drawing/2014/main" xmlns="" id="{7A7F2CEB-32B3-438F-9B21-59BD6F0E7B68}"/>
              </a:ext>
            </a:extLst>
          </p:cNvPr>
          <p:cNvSpPr txBox="1"/>
          <p:nvPr/>
        </p:nvSpPr>
        <p:spPr>
          <a:xfrm>
            <a:off x="457200" y="1867295"/>
            <a:ext cx="34290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SPIDER allows users to perform a Statewide Search.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Leave the “Search from location or zip code” text bar empty and fill in the Search Criteria or leave it blank to find specific programs, services types, etc. available throughout Illinois.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programs listed in the search result are alphabetized by city name. </a:t>
            </a:r>
          </a:p>
        </p:txBody>
      </p:sp>
    </p:spTree>
    <p:extLst>
      <p:ext uri="{BB962C8B-B14F-4D97-AF65-F5344CB8AC3E}">
        <p14:creationId xmlns:p14="http://schemas.microsoft.com/office/powerpoint/2010/main" val="3639456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416BC-0316-4D0F-97AB-32FAF3B63C17}"/>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Agency Search Option</a:t>
            </a:r>
          </a:p>
        </p:txBody>
      </p:sp>
      <p:sp>
        <p:nvSpPr>
          <p:cNvPr id="3" name="Content Placeholder 2">
            <a:extLst>
              <a:ext uri="{FF2B5EF4-FFF2-40B4-BE49-F238E27FC236}">
                <a16:creationId xmlns:a16="http://schemas.microsoft.com/office/drawing/2014/main" xmlns="" id="{347ACEC2-001C-453B-8A04-B243612B64A0}"/>
              </a:ext>
            </a:extLst>
          </p:cNvPr>
          <p:cNvSpPr>
            <a:spLocks noGrp="1"/>
          </p:cNvSpPr>
          <p:nvPr>
            <p:ph idx="4294967295"/>
          </p:nvPr>
        </p:nvSpPr>
        <p:spPr>
          <a:xfrm>
            <a:off x="152400" y="2133600"/>
            <a:ext cx="3733800" cy="3505200"/>
          </a:xfrm>
        </p:spPr>
        <p:txBody>
          <a:bodyPr>
            <a:normAutofit/>
          </a:bodyPr>
          <a:lstStyle/>
          <a:p>
            <a:r>
              <a:rPr lang="en-US" sz="1800" dirty="0"/>
              <a:t>Users can search for a specific Agency within SPIDER.</a:t>
            </a:r>
          </a:p>
          <a:p>
            <a:endParaRPr lang="en-US" sz="1800" dirty="0"/>
          </a:p>
          <a:p>
            <a:r>
              <a:rPr lang="en-US" sz="1800" dirty="0"/>
              <a:t>The Agency Search Option allows users to search for an Agency from an area of Interest or search without a specific location identified. </a:t>
            </a:r>
          </a:p>
          <a:p>
            <a:endParaRPr lang="en-US" sz="1800" dirty="0"/>
          </a:p>
          <a:p>
            <a:r>
              <a:rPr lang="en-US" sz="1800" dirty="0"/>
              <a:t>Click on the Agency Tab to begin your search. </a:t>
            </a:r>
          </a:p>
        </p:txBody>
      </p:sp>
      <p:pic>
        <p:nvPicPr>
          <p:cNvPr id="4" name="Picture 3">
            <a:extLst>
              <a:ext uri="{FF2B5EF4-FFF2-40B4-BE49-F238E27FC236}">
                <a16:creationId xmlns:a16="http://schemas.microsoft.com/office/drawing/2014/main" xmlns="" id="{69615F61-4F42-4A27-A683-8D1105D25050}"/>
              </a:ext>
            </a:extLst>
          </p:cNvPr>
          <p:cNvPicPr>
            <a:picLocks noChangeAspect="1"/>
          </p:cNvPicPr>
          <p:nvPr/>
        </p:nvPicPr>
        <p:blipFill rotWithShape="1">
          <a:blip r:embed="rId3"/>
          <a:srcRect l="57500" t="8518" r="7500" b="5556"/>
          <a:stretch/>
        </p:blipFill>
        <p:spPr>
          <a:xfrm>
            <a:off x="4114800" y="2133600"/>
            <a:ext cx="4800600" cy="3352800"/>
          </a:xfrm>
          <a:prstGeom prst="rect">
            <a:avLst/>
          </a:prstGeom>
          <a:ln>
            <a:solidFill>
              <a:schemeClr val="tx1"/>
            </a:solidFill>
          </a:ln>
        </p:spPr>
      </p:pic>
      <p:sp>
        <p:nvSpPr>
          <p:cNvPr id="5" name="Oval 4">
            <a:extLst>
              <a:ext uri="{FF2B5EF4-FFF2-40B4-BE49-F238E27FC236}">
                <a16:creationId xmlns:a16="http://schemas.microsoft.com/office/drawing/2014/main" xmlns="" id="{9BDA3E55-8AD6-4F51-A78B-5F408368347F}"/>
              </a:ext>
            </a:extLst>
          </p:cNvPr>
          <p:cNvSpPr/>
          <p:nvPr/>
        </p:nvSpPr>
        <p:spPr>
          <a:xfrm>
            <a:off x="4876800" y="3124200"/>
            <a:ext cx="4572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058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942003-7D26-4520-9F0B-BB3AA0478FB5}"/>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Agency Search: Statewide</a:t>
            </a:r>
          </a:p>
        </p:txBody>
      </p:sp>
      <p:pic>
        <p:nvPicPr>
          <p:cNvPr id="4" name="Picture 3">
            <a:extLst>
              <a:ext uri="{FF2B5EF4-FFF2-40B4-BE49-F238E27FC236}">
                <a16:creationId xmlns:a16="http://schemas.microsoft.com/office/drawing/2014/main" xmlns="" id="{E3A41F2D-25A6-4E73-B1A0-271A9C63DFF4}"/>
              </a:ext>
            </a:extLst>
          </p:cNvPr>
          <p:cNvPicPr>
            <a:picLocks noChangeAspect="1"/>
          </p:cNvPicPr>
          <p:nvPr/>
        </p:nvPicPr>
        <p:blipFill rotWithShape="1">
          <a:blip r:embed="rId2"/>
          <a:srcRect l="57500" t="8518" r="6667" b="5556"/>
          <a:stretch/>
        </p:blipFill>
        <p:spPr>
          <a:xfrm>
            <a:off x="3886200" y="1986647"/>
            <a:ext cx="4637690" cy="3810000"/>
          </a:xfrm>
          <a:prstGeom prst="rect">
            <a:avLst/>
          </a:prstGeom>
          <a:ln>
            <a:solidFill>
              <a:schemeClr val="tx1"/>
            </a:solidFill>
          </a:ln>
        </p:spPr>
      </p:pic>
      <p:sp>
        <p:nvSpPr>
          <p:cNvPr id="5" name="TextBox 4">
            <a:extLst>
              <a:ext uri="{FF2B5EF4-FFF2-40B4-BE49-F238E27FC236}">
                <a16:creationId xmlns:a16="http://schemas.microsoft.com/office/drawing/2014/main" xmlns="" id="{094C19A4-22D1-4DC7-A775-AA99384BB7EA}"/>
              </a:ext>
            </a:extLst>
          </p:cNvPr>
          <p:cNvSpPr txBox="1"/>
          <p:nvPr/>
        </p:nvSpPr>
        <p:spPr>
          <a:xfrm>
            <a:off x="457200" y="1752600"/>
            <a:ext cx="3124200" cy="3539430"/>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An Agency Search without a location specified will show all of the Agency locations throughout the state.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locations will be alphabetized by city name in the search results.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Click on the hyperlinked Agency Name to be taken to the Agency Details Report.</a:t>
            </a:r>
          </a:p>
          <a:p>
            <a:endParaRPr lang="en-US" sz="1600" dirty="0"/>
          </a:p>
        </p:txBody>
      </p:sp>
    </p:spTree>
    <p:extLst>
      <p:ext uri="{BB962C8B-B14F-4D97-AF65-F5344CB8AC3E}">
        <p14:creationId xmlns:p14="http://schemas.microsoft.com/office/powerpoint/2010/main" val="128433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E74DD-A8EF-48D1-9836-F4D2DB2AF5EA}"/>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Agency Search: From Location</a:t>
            </a:r>
          </a:p>
        </p:txBody>
      </p:sp>
      <p:pic>
        <p:nvPicPr>
          <p:cNvPr id="4" name="Content Placeholder 3">
            <a:extLst>
              <a:ext uri="{FF2B5EF4-FFF2-40B4-BE49-F238E27FC236}">
                <a16:creationId xmlns:a16="http://schemas.microsoft.com/office/drawing/2014/main" xmlns="" id="{B0B32E22-2004-4C76-AAE0-8156856911F3}"/>
              </a:ext>
            </a:extLst>
          </p:cNvPr>
          <p:cNvPicPr>
            <a:picLocks noGrp="1" noChangeAspect="1"/>
          </p:cNvPicPr>
          <p:nvPr>
            <p:ph idx="1"/>
          </p:nvPr>
        </p:nvPicPr>
        <p:blipFill rotWithShape="1">
          <a:blip r:embed="rId2"/>
          <a:srcRect l="57555" t="9877" r="6967" b="4527"/>
          <a:stretch/>
        </p:blipFill>
        <p:spPr>
          <a:xfrm>
            <a:off x="4003551" y="2057400"/>
            <a:ext cx="4716379" cy="3429000"/>
          </a:xfrm>
          <a:prstGeom prst="rect">
            <a:avLst/>
          </a:prstGeom>
          <a:ln>
            <a:solidFill>
              <a:schemeClr val="tx1"/>
            </a:solidFill>
          </a:ln>
        </p:spPr>
      </p:pic>
      <p:sp>
        <p:nvSpPr>
          <p:cNvPr id="5" name="TextBox 4">
            <a:extLst>
              <a:ext uri="{FF2B5EF4-FFF2-40B4-BE49-F238E27FC236}">
                <a16:creationId xmlns:a16="http://schemas.microsoft.com/office/drawing/2014/main" xmlns="" id="{7DF32BEE-B6E9-4DF2-8354-5109EEC501F6}"/>
              </a:ext>
            </a:extLst>
          </p:cNvPr>
          <p:cNvSpPr txBox="1"/>
          <p:nvPr/>
        </p:nvSpPr>
        <p:spPr>
          <a:xfrm>
            <a:off x="457200" y="1905000"/>
            <a:ext cx="3124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SPIDER will allow you to search for an Agency from a specific location.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map will populate the locations that are near your location.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of the Agency locations will be listed in the search result alphabetized by city name. </a:t>
            </a:r>
          </a:p>
        </p:txBody>
      </p:sp>
    </p:spTree>
    <p:extLst>
      <p:ext uri="{BB962C8B-B14F-4D97-AF65-F5344CB8AC3E}">
        <p14:creationId xmlns:p14="http://schemas.microsoft.com/office/powerpoint/2010/main" val="3933298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AC022-52E0-4842-B7B1-5E9FC3CD7CA0}"/>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Agency Details</a:t>
            </a:r>
          </a:p>
        </p:txBody>
      </p:sp>
      <p:pic>
        <p:nvPicPr>
          <p:cNvPr id="4" name="Content Placeholder 3">
            <a:extLst>
              <a:ext uri="{FF2B5EF4-FFF2-40B4-BE49-F238E27FC236}">
                <a16:creationId xmlns:a16="http://schemas.microsoft.com/office/drawing/2014/main" xmlns="" id="{CE909251-6A2A-40C2-9E2A-D9DB05B699EE}"/>
              </a:ext>
            </a:extLst>
          </p:cNvPr>
          <p:cNvPicPr>
            <a:picLocks noGrp="1"/>
          </p:cNvPicPr>
          <p:nvPr>
            <p:ph idx="1"/>
          </p:nvPr>
        </p:nvPicPr>
        <p:blipFill rotWithShape="1">
          <a:blip r:embed="rId2"/>
          <a:srcRect l="51024" t="20117"/>
          <a:stretch/>
        </p:blipFill>
        <p:spPr bwMode="auto">
          <a:xfrm>
            <a:off x="3962400" y="1789875"/>
            <a:ext cx="5029200" cy="4297363"/>
          </a:xfrm>
          <a:prstGeom prst="rect">
            <a:avLst/>
          </a:prstGeom>
          <a:ln>
            <a:solidFill>
              <a:schemeClr val="tx1"/>
            </a:solid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xmlns="" id="{F459B46B-61D0-4F30-B58C-6D562A9D9374}"/>
              </a:ext>
            </a:extLst>
          </p:cNvPr>
          <p:cNvSpPr txBox="1"/>
          <p:nvPr/>
        </p:nvSpPr>
        <p:spPr>
          <a:xfrm>
            <a:off x="381000" y="1676400"/>
            <a:ext cx="3276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If a particular agency is of interest, click the hyperlinked Agency Name in the search results to be take to the Agency Details page.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contains the agency contact information as well as locations and programs offered.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 on the blue hyperlinks under Program(s) offered to navigate to the </a:t>
            </a:r>
            <a:r>
              <a:rPr lang="en-US" b="1" dirty="0"/>
              <a:t>Detailed Program Report. </a:t>
            </a:r>
          </a:p>
          <a:p>
            <a:endParaRPr lang="en-US" dirty="0"/>
          </a:p>
        </p:txBody>
      </p:sp>
    </p:spTree>
    <p:extLst>
      <p:ext uri="{BB962C8B-B14F-4D97-AF65-F5344CB8AC3E}">
        <p14:creationId xmlns:p14="http://schemas.microsoft.com/office/powerpoint/2010/main" val="284662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C46CF-9E50-42FE-A599-C86D280AACD4}"/>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Benefits of SPIDER</a:t>
            </a:r>
          </a:p>
        </p:txBody>
      </p:sp>
      <p:sp>
        <p:nvSpPr>
          <p:cNvPr id="3" name="Content Placeholder 2">
            <a:extLst>
              <a:ext uri="{FF2B5EF4-FFF2-40B4-BE49-F238E27FC236}">
                <a16:creationId xmlns:a16="http://schemas.microsoft.com/office/drawing/2014/main" xmlns="" id="{7B18F0C3-B26B-42E3-98C7-C119EEE36F8D}"/>
              </a:ext>
            </a:extLst>
          </p:cNvPr>
          <p:cNvSpPr>
            <a:spLocks noGrp="1"/>
          </p:cNvSpPr>
          <p:nvPr>
            <p:ph idx="1"/>
          </p:nvPr>
        </p:nvSpPr>
        <p:spPr/>
        <p:txBody>
          <a:bodyPr>
            <a:normAutofit fontScale="77500" lnSpcReduction="20000"/>
          </a:bodyPr>
          <a:lstStyle/>
          <a:p>
            <a:r>
              <a:rPr lang="en-US" dirty="0"/>
              <a:t>SPIDER helps users quickly become Resource Experts</a:t>
            </a:r>
          </a:p>
          <a:p>
            <a:endParaRPr lang="en-US" dirty="0"/>
          </a:p>
          <a:p>
            <a:r>
              <a:rPr lang="en-US" dirty="0"/>
              <a:t>Saves time and effort in locating appropriate services</a:t>
            </a:r>
          </a:p>
          <a:p>
            <a:endParaRPr lang="en-US" dirty="0"/>
          </a:p>
          <a:p>
            <a:r>
              <a:rPr lang="en-US" dirty="0"/>
              <a:t>Improves users ability to find individualized services near a target location</a:t>
            </a:r>
          </a:p>
          <a:p>
            <a:endParaRPr lang="en-US" dirty="0"/>
          </a:p>
          <a:p>
            <a:r>
              <a:rPr lang="en-US" dirty="0"/>
              <a:t>Allows for more choice and options to community members as they seek supportive services</a:t>
            </a:r>
          </a:p>
          <a:p>
            <a:endParaRPr lang="en-US" dirty="0"/>
          </a:p>
          <a:p>
            <a:r>
              <a:rPr lang="en-US" dirty="0"/>
              <a:t>Offers the ability to analyze resource gaps with the use of SPIDERS’s interactive map </a:t>
            </a:r>
          </a:p>
          <a:p>
            <a:pPr marL="0" indent="0">
              <a:buNone/>
            </a:pPr>
            <a:endParaRPr lang="en-US" dirty="0"/>
          </a:p>
        </p:txBody>
      </p:sp>
    </p:spTree>
    <p:extLst>
      <p:ext uri="{BB962C8B-B14F-4D97-AF65-F5344CB8AC3E}">
        <p14:creationId xmlns:p14="http://schemas.microsoft.com/office/powerpoint/2010/main" val="217627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8B337-375E-4375-BC7F-3B80039CF5EF}"/>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Training Agenda</a:t>
            </a:r>
          </a:p>
        </p:txBody>
      </p:sp>
      <p:sp>
        <p:nvSpPr>
          <p:cNvPr id="3" name="Content Placeholder 2">
            <a:extLst>
              <a:ext uri="{FF2B5EF4-FFF2-40B4-BE49-F238E27FC236}">
                <a16:creationId xmlns:a16="http://schemas.microsoft.com/office/drawing/2014/main" xmlns="" id="{22968F0B-5219-475F-945C-6698C0B70F7D}"/>
              </a:ext>
            </a:extLst>
          </p:cNvPr>
          <p:cNvSpPr>
            <a:spLocks noGrp="1"/>
          </p:cNvSpPr>
          <p:nvPr>
            <p:ph idx="1"/>
          </p:nvPr>
        </p:nvSpPr>
        <p:spPr>
          <a:xfrm>
            <a:off x="457200" y="1752600"/>
            <a:ext cx="8229600" cy="4525963"/>
          </a:xfrm>
        </p:spPr>
        <p:txBody>
          <a:bodyPr/>
          <a:lstStyle/>
          <a:p>
            <a:r>
              <a:rPr lang="en-US" dirty="0"/>
              <a:t>Background of SPIDER</a:t>
            </a:r>
          </a:p>
          <a:p>
            <a:r>
              <a:rPr lang="en-US" dirty="0"/>
              <a:t>Key Features of SPIDER</a:t>
            </a:r>
          </a:p>
          <a:p>
            <a:r>
              <a:rPr lang="en-US" dirty="0"/>
              <a:t>How to Access the Database</a:t>
            </a:r>
          </a:p>
          <a:p>
            <a:r>
              <a:rPr lang="en-US" dirty="0"/>
              <a:t>Different Search Options </a:t>
            </a:r>
          </a:p>
          <a:p>
            <a:r>
              <a:rPr lang="en-US" dirty="0"/>
              <a:t>Reports that can be run using SPIDER</a:t>
            </a:r>
          </a:p>
          <a:p>
            <a:r>
              <a:rPr lang="en-US" dirty="0"/>
              <a:t>Live walkthrough and practice searches</a:t>
            </a:r>
          </a:p>
        </p:txBody>
      </p:sp>
    </p:spTree>
    <p:extLst>
      <p:ext uri="{BB962C8B-B14F-4D97-AF65-F5344CB8AC3E}">
        <p14:creationId xmlns:p14="http://schemas.microsoft.com/office/powerpoint/2010/main" val="3738707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773CA-505C-4DD7-AEDD-1B0732948ADA}"/>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Contact SPIDER </a:t>
            </a:r>
          </a:p>
        </p:txBody>
      </p:sp>
      <p:sp>
        <p:nvSpPr>
          <p:cNvPr id="3" name="Content Placeholder 2">
            <a:extLst>
              <a:ext uri="{FF2B5EF4-FFF2-40B4-BE49-F238E27FC236}">
                <a16:creationId xmlns:a16="http://schemas.microsoft.com/office/drawing/2014/main" xmlns="" id="{3E024B91-136D-4C25-888F-FEBF9651B5A2}"/>
              </a:ext>
            </a:extLst>
          </p:cNvPr>
          <p:cNvSpPr>
            <a:spLocks noGrp="1"/>
          </p:cNvSpPr>
          <p:nvPr>
            <p:ph idx="1"/>
          </p:nvPr>
        </p:nvSpPr>
        <p:spPr/>
        <p:txBody>
          <a:bodyPr>
            <a:noAutofit/>
          </a:bodyPr>
          <a:lstStyle/>
          <a:p>
            <a:r>
              <a:rPr lang="en-US" sz="2000" dirty="0"/>
              <a:t>Want to add or modify an agency, program or location?</a:t>
            </a:r>
          </a:p>
          <a:p>
            <a:endParaRPr lang="en-US" sz="2000" dirty="0"/>
          </a:p>
          <a:p>
            <a:r>
              <a:rPr lang="en-US" sz="2000" dirty="0"/>
              <a:t>Do you see inaccurate or outdated information? </a:t>
            </a:r>
          </a:p>
          <a:p>
            <a:endParaRPr lang="en-US" sz="2000" dirty="0"/>
          </a:p>
          <a:p>
            <a:r>
              <a:rPr lang="en-US" sz="2000" dirty="0"/>
              <a:t>Have any questions on SPIDER?</a:t>
            </a:r>
          </a:p>
          <a:p>
            <a:endParaRPr lang="en-US" sz="2000" dirty="0"/>
          </a:p>
          <a:p>
            <a:r>
              <a:rPr lang="en-US" sz="2000" dirty="0"/>
              <a:t>Need any assistance or support?</a:t>
            </a:r>
          </a:p>
          <a:p>
            <a:endParaRPr lang="en-US" sz="2000" dirty="0"/>
          </a:p>
          <a:p>
            <a:r>
              <a:rPr lang="en-US" sz="2000" dirty="0"/>
              <a:t>Want to schedule an in person or web-based training on SPIDER for your agency?</a:t>
            </a:r>
          </a:p>
          <a:p>
            <a:endParaRPr lang="en-US" sz="2000" dirty="0"/>
          </a:p>
          <a:p>
            <a:r>
              <a:rPr lang="en-US" sz="2000" dirty="0"/>
              <a:t>Please contact the SPIDER Team at: </a:t>
            </a:r>
            <a:r>
              <a:rPr lang="en-US" sz="2000" dirty="0">
                <a:hlinkClick r:id="rId2"/>
              </a:rPr>
              <a:t>dcfs.spider@Illinois.gov</a:t>
            </a:r>
            <a:r>
              <a:rPr lang="en-US" sz="2000" dirty="0"/>
              <a:t> </a:t>
            </a:r>
          </a:p>
          <a:p>
            <a:endParaRPr lang="en-US" sz="2000" dirty="0"/>
          </a:p>
        </p:txBody>
      </p:sp>
    </p:spTree>
    <p:extLst>
      <p:ext uri="{BB962C8B-B14F-4D97-AF65-F5344CB8AC3E}">
        <p14:creationId xmlns:p14="http://schemas.microsoft.com/office/powerpoint/2010/main" val="314665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307253-886C-4C17-B00F-C072C91B304B}"/>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SPIDER Background Information </a:t>
            </a:r>
          </a:p>
        </p:txBody>
      </p:sp>
      <p:sp>
        <p:nvSpPr>
          <p:cNvPr id="3" name="Content Placeholder 2">
            <a:extLst>
              <a:ext uri="{FF2B5EF4-FFF2-40B4-BE49-F238E27FC236}">
                <a16:creationId xmlns:a16="http://schemas.microsoft.com/office/drawing/2014/main" xmlns="" id="{BC12089C-05B4-4DA1-858A-F4604850B9D7}"/>
              </a:ext>
            </a:extLst>
          </p:cNvPr>
          <p:cNvSpPr>
            <a:spLocks noGrp="1"/>
          </p:cNvSpPr>
          <p:nvPr>
            <p:ph idx="1"/>
          </p:nvPr>
        </p:nvSpPr>
        <p:spPr>
          <a:xfrm>
            <a:off x="457200" y="1676400"/>
            <a:ext cx="8229600" cy="4525963"/>
          </a:xfrm>
        </p:spPr>
        <p:txBody>
          <a:bodyPr>
            <a:normAutofit fontScale="77500" lnSpcReduction="20000"/>
          </a:bodyPr>
          <a:lstStyle/>
          <a:p>
            <a:r>
              <a:rPr lang="en-US" dirty="0"/>
              <a:t>Formerly known as the Statewide Provider Database, it began as a pilot projects in 2002 as a way to deter juvenile offenders away from incarceration and into helpful programs and services.</a:t>
            </a:r>
          </a:p>
          <a:p>
            <a:endParaRPr lang="en-US" dirty="0"/>
          </a:p>
          <a:p>
            <a:r>
              <a:rPr lang="en-US" dirty="0"/>
              <a:t>DCFS then contracted for services in 2004.</a:t>
            </a:r>
          </a:p>
          <a:p>
            <a:endParaRPr lang="en-US" dirty="0"/>
          </a:p>
          <a:p>
            <a:r>
              <a:rPr lang="en-US" dirty="0"/>
              <a:t>The database was then launched for all social service workers in 2008.</a:t>
            </a:r>
          </a:p>
          <a:p>
            <a:endParaRPr lang="en-US" dirty="0"/>
          </a:p>
          <a:p>
            <a:r>
              <a:rPr lang="en-US" dirty="0"/>
              <a:t>Now in 2018 the database has been renamed, updated, and made available for public use.</a:t>
            </a:r>
          </a:p>
        </p:txBody>
      </p:sp>
    </p:spTree>
    <p:extLst>
      <p:ext uri="{BB962C8B-B14F-4D97-AF65-F5344CB8AC3E}">
        <p14:creationId xmlns:p14="http://schemas.microsoft.com/office/powerpoint/2010/main" val="58814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4E6CE-4751-4B16-B28C-E6F491F12AE8}"/>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SPIDER Goals</a:t>
            </a:r>
          </a:p>
        </p:txBody>
      </p:sp>
      <p:sp>
        <p:nvSpPr>
          <p:cNvPr id="3" name="Content Placeholder 2">
            <a:extLst>
              <a:ext uri="{FF2B5EF4-FFF2-40B4-BE49-F238E27FC236}">
                <a16:creationId xmlns:a16="http://schemas.microsoft.com/office/drawing/2014/main" xmlns="" id="{285975D5-B01E-426D-9034-221444F56637}"/>
              </a:ext>
            </a:extLst>
          </p:cNvPr>
          <p:cNvSpPr>
            <a:spLocks noGrp="1"/>
          </p:cNvSpPr>
          <p:nvPr>
            <p:ph idx="1"/>
          </p:nvPr>
        </p:nvSpPr>
        <p:spPr/>
        <p:txBody>
          <a:bodyPr>
            <a:normAutofit fontScale="77500" lnSpcReduction="20000"/>
          </a:bodyPr>
          <a:lstStyle/>
          <a:p>
            <a:r>
              <a:rPr lang="en-US" b="1" dirty="0"/>
              <a:t>Individual Level</a:t>
            </a:r>
            <a:r>
              <a:rPr lang="en-US" dirty="0"/>
              <a:t>: to facilitate access to and utilization of individualized services by program participants</a:t>
            </a:r>
          </a:p>
          <a:p>
            <a:endParaRPr lang="en-US" b="1" dirty="0"/>
          </a:p>
          <a:p>
            <a:r>
              <a:rPr lang="en-US" b="1" dirty="0"/>
              <a:t>Agency Level</a:t>
            </a:r>
            <a:r>
              <a:rPr lang="en-US" dirty="0"/>
              <a:t>: to assess gaps in resources and develop new resources in areas of local need</a:t>
            </a:r>
          </a:p>
          <a:p>
            <a:endParaRPr lang="en-US" b="1" dirty="0"/>
          </a:p>
          <a:p>
            <a:r>
              <a:rPr lang="en-US" b="1" dirty="0"/>
              <a:t>System Level</a:t>
            </a:r>
            <a:r>
              <a:rPr lang="en-US" dirty="0"/>
              <a:t>: to reduce inefficiencies and encourage collaboration of provision of services to the client population </a:t>
            </a:r>
          </a:p>
          <a:p>
            <a:endParaRPr lang="en-US" b="1" dirty="0"/>
          </a:p>
          <a:p>
            <a:r>
              <a:rPr lang="en-US" b="1" dirty="0"/>
              <a:t>Sustainability</a:t>
            </a:r>
            <a:r>
              <a:rPr lang="en-US" dirty="0"/>
              <a:t>: to become the #1 referral source amongst service providers throughout Illinois. </a:t>
            </a:r>
          </a:p>
        </p:txBody>
      </p:sp>
    </p:spTree>
    <p:extLst>
      <p:ext uri="{BB962C8B-B14F-4D97-AF65-F5344CB8AC3E}">
        <p14:creationId xmlns:p14="http://schemas.microsoft.com/office/powerpoint/2010/main" val="27060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A95F5-86DF-4B37-B13F-A80DEA21DF54}"/>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Who Uses This Resource?</a:t>
            </a:r>
          </a:p>
        </p:txBody>
      </p:sp>
      <p:sp>
        <p:nvSpPr>
          <p:cNvPr id="3" name="Content Placeholder 2">
            <a:extLst>
              <a:ext uri="{FF2B5EF4-FFF2-40B4-BE49-F238E27FC236}">
                <a16:creationId xmlns:a16="http://schemas.microsoft.com/office/drawing/2014/main" xmlns="" id="{10AFE08F-5E25-4BD9-857D-A684ED2D109C}"/>
              </a:ext>
            </a:extLst>
          </p:cNvPr>
          <p:cNvSpPr>
            <a:spLocks noGrp="1"/>
          </p:cNvSpPr>
          <p:nvPr>
            <p:ph idx="1"/>
          </p:nvPr>
        </p:nvSpPr>
        <p:spPr>
          <a:xfrm>
            <a:off x="457200" y="1828800"/>
            <a:ext cx="8229600" cy="4525963"/>
          </a:xfrm>
        </p:spPr>
        <p:txBody>
          <a:bodyPr>
            <a:noAutofit/>
          </a:bodyPr>
          <a:lstStyle/>
          <a:p>
            <a:r>
              <a:rPr lang="en-US" sz="2400" dirty="0"/>
              <a:t>Unlike SPD, which was only available to individuals making referrals, SPIDER is a </a:t>
            </a:r>
            <a:r>
              <a:rPr lang="en-US" sz="2400" b="1" dirty="0"/>
              <a:t>public-facing</a:t>
            </a:r>
            <a:r>
              <a:rPr lang="en-US" sz="2400" dirty="0"/>
              <a:t> </a:t>
            </a:r>
            <a:r>
              <a:rPr lang="en-US" sz="2400" b="1" dirty="0"/>
              <a:t>resource available to anyone</a:t>
            </a:r>
            <a:r>
              <a:rPr lang="en-US" sz="2400" dirty="0"/>
              <a:t>.</a:t>
            </a:r>
          </a:p>
          <a:p>
            <a:endParaRPr lang="en-US" sz="2400" dirty="0"/>
          </a:p>
          <a:p>
            <a:r>
              <a:rPr lang="en-US" sz="2400" dirty="0"/>
              <a:t>DCFS Staff, doctors, attorneys, school staff, and community members are just a few examples of SPIDERS range of users. </a:t>
            </a:r>
          </a:p>
          <a:p>
            <a:endParaRPr lang="en-US" sz="2400" dirty="0"/>
          </a:p>
          <a:p>
            <a:r>
              <a:rPr lang="en-US" sz="2400" dirty="0"/>
              <a:t>We encourage everyone to utilize this resource regardless of professional position or area of expertise. </a:t>
            </a:r>
          </a:p>
        </p:txBody>
      </p:sp>
    </p:spTree>
    <p:extLst>
      <p:ext uri="{BB962C8B-B14F-4D97-AF65-F5344CB8AC3E}">
        <p14:creationId xmlns:p14="http://schemas.microsoft.com/office/powerpoint/2010/main" val="13670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BB5F0-940C-4413-9AE2-C75B8F794938}"/>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Key Features of SPIDER</a:t>
            </a:r>
          </a:p>
        </p:txBody>
      </p:sp>
      <p:sp>
        <p:nvSpPr>
          <p:cNvPr id="3" name="Content Placeholder 2">
            <a:extLst>
              <a:ext uri="{FF2B5EF4-FFF2-40B4-BE49-F238E27FC236}">
                <a16:creationId xmlns:a16="http://schemas.microsoft.com/office/drawing/2014/main" xmlns="" id="{C1D17DD3-0C91-4A50-9945-9A6C4EEDFF86}"/>
              </a:ext>
            </a:extLst>
          </p:cNvPr>
          <p:cNvSpPr>
            <a:spLocks noGrp="1"/>
          </p:cNvSpPr>
          <p:nvPr>
            <p:ph idx="1"/>
          </p:nvPr>
        </p:nvSpPr>
        <p:spPr>
          <a:xfrm>
            <a:off x="457200" y="1752600"/>
            <a:ext cx="8229600" cy="4525963"/>
          </a:xfrm>
        </p:spPr>
        <p:txBody>
          <a:bodyPr>
            <a:normAutofit fontScale="70000" lnSpcReduction="20000"/>
          </a:bodyPr>
          <a:lstStyle/>
          <a:p>
            <a:r>
              <a:rPr lang="en-US" dirty="0"/>
              <a:t>Over </a:t>
            </a:r>
            <a:r>
              <a:rPr lang="en-US" b="1" dirty="0"/>
              <a:t>1,700 agencies</a:t>
            </a:r>
            <a:r>
              <a:rPr lang="en-US" dirty="0"/>
              <a:t>, </a:t>
            </a:r>
            <a:r>
              <a:rPr lang="en-US" b="1" dirty="0"/>
              <a:t>4,200 programs</a:t>
            </a:r>
            <a:r>
              <a:rPr lang="en-US" dirty="0"/>
              <a:t>, and </a:t>
            </a:r>
            <a:r>
              <a:rPr lang="en-US" b="1" dirty="0"/>
              <a:t>23,000 services </a:t>
            </a:r>
            <a:r>
              <a:rPr lang="en-US" dirty="0"/>
              <a:t>are currently housed in SPIDER</a:t>
            </a:r>
          </a:p>
          <a:p>
            <a:endParaRPr lang="en-US" dirty="0"/>
          </a:p>
          <a:p>
            <a:r>
              <a:rPr lang="en-US" dirty="0"/>
              <a:t>Programs can be searched for within a particular area and can be tailored to fit an individual’s family’s or community’s specific needs. </a:t>
            </a:r>
          </a:p>
          <a:p>
            <a:endParaRPr lang="en-US" dirty="0"/>
          </a:p>
          <a:p>
            <a:r>
              <a:rPr lang="en-US" dirty="0"/>
              <a:t>Listing contain all the information one would need to know about a program to make a referral including a contact person, eligibility requirements, documents needed for intake, and much more. </a:t>
            </a:r>
          </a:p>
          <a:p>
            <a:endParaRPr lang="en-US" dirty="0"/>
          </a:p>
          <a:p>
            <a:r>
              <a:rPr lang="en-US" dirty="0"/>
              <a:t>All agencies and programs are geo-coded allowing users to utilize SPIDER’s interactive map to evaluate services in an area of interest. </a:t>
            </a:r>
          </a:p>
        </p:txBody>
      </p:sp>
    </p:spTree>
    <p:extLst>
      <p:ext uri="{BB962C8B-B14F-4D97-AF65-F5344CB8AC3E}">
        <p14:creationId xmlns:p14="http://schemas.microsoft.com/office/powerpoint/2010/main" val="152710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CF8AF-71F4-4DAB-8373-3B51C9F61EE2}"/>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Getting Started in SPIDER</a:t>
            </a:r>
          </a:p>
        </p:txBody>
      </p:sp>
      <p:sp>
        <p:nvSpPr>
          <p:cNvPr id="9" name="TextBox 8">
            <a:extLst>
              <a:ext uri="{FF2B5EF4-FFF2-40B4-BE49-F238E27FC236}">
                <a16:creationId xmlns:a16="http://schemas.microsoft.com/office/drawing/2014/main" xmlns="" id="{E139BB48-6CFC-45EA-9AD8-A72C4A76B5EC}"/>
              </a:ext>
            </a:extLst>
          </p:cNvPr>
          <p:cNvSpPr txBox="1"/>
          <p:nvPr/>
        </p:nvSpPr>
        <p:spPr>
          <a:xfrm>
            <a:off x="533400" y="1626647"/>
            <a:ext cx="3733800" cy="3985706"/>
          </a:xfrm>
          <a:prstGeom prst="rect">
            <a:avLst/>
          </a:prstGeom>
          <a:noFill/>
        </p:spPr>
        <p:txBody>
          <a:bodyPr wrap="square" rtlCol="0">
            <a:spAutoFit/>
          </a:bodyPr>
          <a:lstStyle/>
          <a:p>
            <a:pPr marL="285750" indent="-285750">
              <a:buFont typeface="Arial" panose="020B0604020202020204" pitchFamily="34" charset="0"/>
              <a:buChar char="•"/>
            </a:pPr>
            <a:r>
              <a:rPr lang="en-US" sz="2300" dirty="0"/>
              <a:t>Go to </a:t>
            </a:r>
            <a:r>
              <a:rPr lang="en-US" sz="2300" dirty="0">
                <a:hlinkClick r:id="rId2" action="ppaction://hlinkfile"/>
              </a:rPr>
              <a:t>spider.dcfs.Illinois.gov </a:t>
            </a:r>
            <a:endParaRPr lang="en-US" sz="2300" dirty="0"/>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There are no usernames or passwords needed</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If you ever have trouble loading the database, contact the SPIDER team at: </a:t>
            </a:r>
            <a:r>
              <a:rPr lang="en-US" sz="2300" dirty="0">
                <a:hlinkClick r:id="rId3"/>
              </a:rPr>
              <a:t>dcfs.spider@Illinois.gov</a:t>
            </a:r>
            <a:r>
              <a:rPr lang="en-US" sz="2300" dirty="0"/>
              <a:t>  </a:t>
            </a:r>
          </a:p>
          <a:p>
            <a:pPr marL="285750" indent="-285750">
              <a:buFont typeface="Arial" panose="020B0604020202020204" pitchFamily="34" charset="0"/>
              <a:buChar char="•"/>
            </a:pPr>
            <a:endParaRPr lang="en-US" sz="2300" dirty="0"/>
          </a:p>
        </p:txBody>
      </p:sp>
      <p:pic>
        <p:nvPicPr>
          <p:cNvPr id="10" name="Picture 9">
            <a:extLst>
              <a:ext uri="{FF2B5EF4-FFF2-40B4-BE49-F238E27FC236}">
                <a16:creationId xmlns:a16="http://schemas.microsoft.com/office/drawing/2014/main" xmlns="" id="{F8DF76CC-0BAA-4252-A8EA-0BC32F6A3CB1}"/>
              </a:ext>
            </a:extLst>
          </p:cNvPr>
          <p:cNvPicPr>
            <a:picLocks noChangeAspect="1"/>
          </p:cNvPicPr>
          <p:nvPr/>
        </p:nvPicPr>
        <p:blipFill rotWithShape="1">
          <a:blip r:embed="rId4"/>
          <a:srcRect l="54167" t="8518" b="5556"/>
          <a:stretch/>
        </p:blipFill>
        <p:spPr>
          <a:xfrm>
            <a:off x="4495800" y="1905000"/>
            <a:ext cx="4419600" cy="3481558"/>
          </a:xfrm>
          <a:prstGeom prst="rect">
            <a:avLst/>
          </a:prstGeom>
          <a:ln>
            <a:solidFill>
              <a:schemeClr val="tx1"/>
            </a:solidFill>
          </a:ln>
        </p:spPr>
      </p:pic>
    </p:spTree>
    <p:extLst>
      <p:ext uri="{BB962C8B-B14F-4D97-AF65-F5344CB8AC3E}">
        <p14:creationId xmlns:p14="http://schemas.microsoft.com/office/powerpoint/2010/main" val="1082734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A8F22-D4D1-473C-AFC0-65CF28FEBF3E}"/>
              </a:ext>
            </a:extLst>
          </p:cNvPr>
          <p:cNvSpPr>
            <a:spLocks noGrp="1"/>
          </p:cNvSpPr>
          <p:nvPr>
            <p:ph type="title"/>
          </p:nvPr>
        </p:nvSpPr>
        <p:spPr>
          <a:solidFill>
            <a:schemeClr val="tx2"/>
          </a:solidFill>
          <a:ln>
            <a:solidFill>
              <a:schemeClr val="tx1"/>
            </a:solidFill>
          </a:ln>
        </p:spPr>
        <p:txBody>
          <a:bodyPr/>
          <a:lstStyle/>
          <a:p>
            <a:r>
              <a:rPr lang="en-US" b="1" dirty="0">
                <a:solidFill>
                  <a:schemeClr val="bg1"/>
                </a:solidFill>
              </a:rPr>
              <a:t>Search Options in SPIDER</a:t>
            </a:r>
          </a:p>
        </p:txBody>
      </p:sp>
      <p:sp>
        <p:nvSpPr>
          <p:cNvPr id="3" name="Content Placeholder 2">
            <a:extLst>
              <a:ext uri="{FF2B5EF4-FFF2-40B4-BE49-F238E27FC236}">
                <a16:creationId xmlns:a16="http://schemas.microsoft.com/office/drawing/2014/main" xmlns="" id="{0021F5FF-F26F-4F17-ACBD-D6E4FA6B3F5E}"/>
              </a:ext>
            </a:extLst>
          </p:cNvPr>
          <p:cNvSpPr>
            <a:spLocks noGrp="1"/>
          </p:cNvSpPr>
          <p:nvPr>
            <p:ph idx="1"/>
          </p:nvPr>
        </p:nvSpPr>
        <p:spPr/>
        <p:txBody>
          <a:bodyPr>
            <a:normAutofit fontScale="77500" lnSpcReduction="20000"/>
          </a:bodyPr>
          <a:lstStyle/>
          <a:p>
            <a:r>
              <a:rPr lang="en-US" b="1" dirty="0"/>
              <a:t>Search by Area of Interest</a:t>
            </a:r>
            <a:r>
              <a:rPr lang="en-US" dirty="0"/>
              <a:t>: SPIDER allows users to locate services within the locations that meets their needs such as services within a specific neighborhood, city, county, zip code, or address. </a:t>
            </a:r>
          </a:p>
          <a:p>
            <a:endParaRPr lang="en-US" dirty="0"/>
          </a:p>
          <a:p>
            <a:r>
              <a:rPr lang="en-US" b="1" dirty="0"/>
              <a:t>Search by Current Location</a:t>
            </a:r>
            <a:r>
              <a:rPr lang="en-US" dirty="0"/>
              <a:t>: SPIDER can locate your current location to help find programs near by</a:t>
            </a:r>
          </a:p>
          <a:p>
            <a:endParaRPr lang="en-US" dirty="0"/>
          </a:p>
          <a:p>
            <a:r>
              <a:rPr lang="en-US" b="1" dirty="0"/>
              <a:t>State-Wide Search</a:t>
            </a:r>
            <a:r>
              <a:rPr lang="en-US" dirty="0"/>
              <a:t>: Users can see what programs or types of services are available throughout Illinois. </a:t>
            </a:r>
          </a:p>
          <a:p>
            <a:endParaRPr lang="en-US" b="1" dirty="0"/>
          </a:p>
          <a:p>
            <a:r>
              <a:rPr lang="en-US" b="1" dirty="0"/>
              <a:t>Agency Search</a:t>
            </a:r>
            <a:r>
              <a:rPr lang="en-US" dirty="0"/>
              <a:t>: An Agency Search allows users to see all of the locations and programs at a specific Agency. </a:t>
            </a:r>
          </a:p>
          <a:p>
            <a:endParaRPr lang="en-US" dirty="0"/>
          </a:p>
        </p:txBody>
      </p:sp>
    </p:spTree>
    <p:extLst>
      <p:ext uri="{BB962C8B-B14F-4D97-AF65-F5344CB8AC3E}">
        <p14:creationId xmlns:p14="http://schemas.microsoft.com/office/powerpoint/2010/main" val="3404525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1860</Words>
  <Application>Microsoft Office PowerPoint</Application>
  <PresentationFormat>On-screen Show (4:3)</PresentationFormat>
  <Paragraphs>228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Connecting Illinois’ Youth to Services Before, During, and After College:                              The Service Provider Identification &amp; Exploration Resource (SPIDER)</vt:lpstr>
      <vt:lpstr>What is SPIDER</vt:lpstr>
      <vt:lpstr>Training Agenda</vt:lpstr>
      <vt:lpstr>SPIDER Background Information </vt:lpstr>
      <vt:lpstr>SPIDER Goals</vt:lpstr>
      <vt:lpstr>Who Uses This Resource?</vt:lpstr>
      <vt:lpstr>Key Features of SPIDER</vt:lpstr>
      <vt:lpstr>Getting Started in SPIDER</vt:lpstr>
      <vt:lpstr>Search Options in SPIDER</vt:lpstr>
      <vt:lpstr>Program Search by Area of Interest  OR Current Location </vt:lpstr>
      <vt:lpstr>Important Search Reminders</vt:lpstr>
      <vt:lpstr>Search Criteria: Program Types</vt:lpstr>
      <vt:lpstr>Program Types Defined</vt:lpstr>
      <vt:lpstr>Search Criteria: Service Types</vt:lpstr>
      <vt:lpstr>Service Type Examples</vt:lpstr>
      <vt:lpstr>Search Criteria: Payment Options</vt:lpstr>
      <vt:lpstr>Search Criteria: Languages</vt:lpstr>
      <vt:lpstr>Search Criteria: Services Offered In Home</vt:lpstr>
      <vt:lpstr>Search Criteria: Accepting DCFS Youth in Care</vt:lpstr>
      <vt:lpstr>Selecting Search Criteria</vt:lpstr>
      <vt:lpstr>SPIDER Search Results</vt:lpstr>
      <vt:lpstr>SPIDER New Feature:  Exporting Search Results</vt:lpstr>
      <vt:lpstr>Detailed Program Report</vt:lpstr>
      <vt:lpstr>State-Wide Search Option</vt:lpstr>
      <vt:lpstr>Agency Search Option</vt:lpstr>
      <vt:lpstr>Agency Search: Statewide</vt:lpstr>
      <vt:lpstr>Agency Search: From Location</vt:lpstr>
      <vt:lpstr>Agency Details</vt:lpstr>
      <vt:lpstr>Benefits of SPIDER</vt:lpstr>
      <vt:lpstr>Contact SPIDER </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Nelson</dc:creator>
  <cp:lastModifiedBy>Sam Nelson</cp:lastModifiedBy>
  <cp:revision>38</cp:revision>
  <cp:lastPrinted>2014-06-17T18:32:00Z</cp:lastPrinted>
  <dcterms:created xsi:type="dcterms:W3CDTF">2013-05-22T15:51:51Z</dcterms:created>
  <dcterms:modified xsi:type="dcterms:W3CDTF">2018-07-26T15:15:00Z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-2138695510</vt:i4>
  </property>
  <property fmtid="{D5CDD505-2E9C-101B-9397-08002B2CF9AE}" pid="3" name="_NewReviewCycle">
    <vt:lpwstr/>
  </property>
  <property fmtid="{D5CDD505-2E9C-101B-9397-08002B2CF9AE}" pid="4" name="_EmailSubject">
    <vt:lpwstr>SPIDER Database for the College Changes Everything Conference</vt:lpwstr>
  </property>
  <property fmtid="{D5CDD505-2E9C-101B-9397-08002B2CF9AE}" pid="5" name="_AuthorEmail">
    <vt:lpwstr>Noelle.Cothern@illinois.gov</vt:lpwstr>
  </property>
  <property fmtid="{D5CDD505-2E9C-101B-9397-08002B2CF9AE}" pid="6" name="_AuthorEmailDisplayName">
    <vt:lpwstr>Cothern, Noelle</vt:lpwstr>
  </property>
</Properties>
</file>