
<file path=[Content_Types].xml><?xml version="1.0" encoding="utf-8"?>
<Types xmlns="http://schemas.openxmlformats.org/package/2006/content-types"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notesSlides/notesSlide28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5.xml" ContentType="application/vnd.openxmlformats-officedocument.presentationml.slide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>
  <p:sldMasterIdLst>
    <p:sldMasterId id="2147483648" r:id="rId1"/>
  </p:sldMasterIdLst>
  <p:notesMasterIdLst>
    <p:notesMasterId r:id="rId3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12192000" cy="6858000"/>
  <p:notesSz cx="6858000" cy="12192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 /><Relationship Id="rId39" Type="http://schemas.openxmlformats.org/officeDocument/2006/relationships/tableStyles" Target="tableStyles.xml" /><Relationship Id="rId40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eader Placeholder 1" hidden="0"/>
          <p:cNvSpPr>
            <a:spLocks noGrp="1"/>
          </p:cNvSpPr>
          <p:nvPr isPhoto="0" userDrawn="0">
            <p:ph type="hdr" sz="quarter" hasCustomPrompt="0"/>
          </p:nvPr>
        </p:nvSpPr>
        <p:spPr bwMode="auto"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idx="1" hasCustomPrompt="0"/>
          </p:nvPr>
        </p:nvSpPr>
        <p:spPr bwMode="auto"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D58564BF-AFFD-40C0-8A8E-B75E5BEEA588}" type="datetimeFigureOut">
              <a:t>7/11/2019</a:t>
            </a:fld>
            <a:endParaRPr lang="en-US"/>
          </a:p>
        </p:txBody>
      </p:sp>
      <p:sp>
        <p:nvSpPr>
          <p:cNvPr id="6" name="Slide Image Placeholder 3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es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4" hasCustomPrompt="0"/>
          </p:nvPr>
        </p:nvSpPr>
        <p:spPr bwMode="auto"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5" hasCustomPrompt="0"/>
          </p:nvPr>
        </p:nvSpPr>
        <p:spPr bwMode="auto"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2B8BA3A9-DC07-4835-BD2C-D3C306A55DCA}" type="slidenum"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 ?>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 ?>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 ?>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 ?>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 ?>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Materials </a:t>
            </a:r>
            <a:endParaRPr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My notes</a:t>
            </a:r>
            <a:endParaRPr/>
          </a:p>
          <a:p>
            <a:pPr>
              <a:defRPr/>
            </a:pPr>
            <a:r>
              <a:rPr lang="en-US"/>
              <a:t>Reports</a:t>
            </a:r>
            <a:endParaRPr/>
          </a:p>
          <a:p>
            <a:pPr>
              <a:defRPr/>
            </a:pPr>
            <a:r>
              <a:rPr lang="en-US"/>
              <a:t>Map</a:t>
            </a:r>
            <a:r>
              <a:rPr lang="en-US"/>
              <a:t> One pager</a:t>
            </a:r>
            <a:endParaRPr/>
          </a:p>
          <a:p>
            <a:pPr>
              <a:defRPr/>
            </a:pPr>
            <a:r>
              <a:rPr lang="en-US"/>
              <a:t>Chicago Profile</a:t>
            </a:r>
            <a:endParaRPr lang="en-US"/>
          </a:p>
          <a:p>
            <a:pPr>
              <a:defRPr/>
            </a:pPr>
            <a:r>
              <a:rPr lang="en-US"/>
              <a:t>Pens</a:t>
            </a:r>
            <a:endParaRPr/>
          </a:p>
          <a:p>
            <a:pPr>
              <a:defRPr/>
            </a:pPr>
            <a:r>
              <a:rPr lang="en-US"/>
              <a:t>Presentation on a USB drive</a:t>
            </a:r>
            <a:endParaRPr/>
          </a:p>
          <a:p>
            <a:pPr>
              <a:defRPr/>
            </a:pPr>
            <a:r>
              <a:rPr lang="en-US"/>
              <a:t>Adapter </a:t>
            </a:r>
            <a:r>
              <a:rPr lang="en-US"/>
              <a:t>cable</a:t>
            </a:r>
            <a:endParaRPr/>
          </a:p>
          <a:p>
            <a:pPr>
              <a:defRPr/>
            </a:pPr>
            <a:r>
              <a:rPr lang="en-US"/>
              <a:t>ACT Now 1 pager 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1</a:t>
            </a:fld>
            <a:endParaRPr lang="en-US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1">
              <a:defRPr/>
            </a:pPr>
            <a:r>
              <a:rPr lang="en-US"/>
              <a:t>Susan</a:t>
            </a:r>
            <a:endParaRPr/>
          </a:p>
          <a:p>
            <a:pPr lvl="1">
              <a:defRPr/>
            </a:pPr>
            <a:endParaRPr lang="en-US"/>
          </a:p>
          <a:p>
            <a:pPr lvl="1">
              <a:defRPr/>
            </a:pPr>
            <a:r>
              <a:rPr lang="en-US"/>
              <a:t>Walk </a:t>
            </a:r>
            <a:r>
              <a:rPr lang="en-US"/>
              <a:t>through navigating</a:t>
            </a:r>
            <a:r>
              <a:rPr lang="en-US"/>
              <a:t> from our webpage </a:t>
            </a:r>
            <a:endParaRPr/>
          </a:p>
          <a:p>
            <a:pPr lvl="1">
              <a:defRPr/>
            </a:pPr>
            <a:r>
              <a:rPr lang="en-US"/>
              <a:t>Searching for program </a:t>
            </a:r>
            <a:endParaRPr/>
          </a:p>
          <a:p>
            <a:pPr lvl="1">
              <a:defRPr/>
            </a:pPr>
            <a:r>
              <a:rPr lang="en-US"/>
              <a:t>	country </a:t>
            </a:r>
            <a:endParaRPr/>
          </a:p>
          <a:p>
            <a:pPr lvl="1">
              <a:defRPr/>
            </a:pPr>
            <a:r>
              <a:rPr lang="en-US"/>
              <a:t>	other filters</a:t>
            </a:r>
            <a:endParaRPr/>
          </a:p>
          <a:p>
            <a:pPr lvl="1">
              <a:defRPr/>
            </a:pPr>
            <a:r>
              <a:rPr lang="en-US"/>
              <a:t>	by name</a:t>
            </a:r>
            <a:endParaRPr/>
          </a:p>
          <a:p>
            <a:pPr lvl="1">
              <a:defRPr/>
            </a:pPr>
            <a:r>
              <a:rPr lang="en-US"/>
              <a:t>	zoom into a county</a:t>
            </a:r>
            <a:endParaRPr/>
          </a:p>
          <a:p>
            <a:pPr marL="465887" lvl="1" defTabSz="931774">
              <a:defRPr/>
            </a:pPr>
            <a:r>
              <a:rPr lang="en-US"/>
              <a:t>Adding a program </a:t>
            </a:r>
            <a:endParaRPr/>
          </a:p>
          <a:p>
            <a:pPr lvl="1">
              <a:defRPr/>
            </a:pPr>
            <a:r>
              <a:rPr lang="en-US"/>
              <a:t>Editing a program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10</a:t>
            </a:fld>
            <a:endParaRPr lang="en-US"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Susan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11</a:t>
            </a:fld>
            <a:endParaRPr lang="en-US"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Susan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12</a:t>
            </a:fld>
            <a:endParaRPr lang="en-US"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Susan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13</a:t>
            </a:fld>
            <a:endParaRPr lang="en-US"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Susan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14</a:t>
            </a:fld>
            <a:endParaRPr lang="en-US"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Susan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15</a:t>
            </a:fld>
            <a:endParaRPr lang="en-US"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Faith</a:t>
            </a:r>
            <a:endParaRPr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Mention </a:t>
            </a:r>
            <a:r>
              <a:rPr lang="en-US"/>
              <a:t>that people can double answer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16</a:t>
            </a:fld>
            <a:endParaRPr lang="en-US"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Faith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17</a:t>
            </a:fld>
            <a:endParaRPr lang="en-US"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Faith</a:t>
            </a:r>
            <a:endParaRPr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Cook </a:t>
            </a:r>
            <a:r>
              <a:rPr lang="en-US"/>
              <a:t>County has</a:t>
            </a:r>
            <a:endParaRPr/>
          </a:p>
          <a:p>
            <a:pPr>
              <a:defRPr/>
            </a:pPr>
            <a:r>
              <a:rPr lang="en-US"/>
              <a:t>the greatest number of programs with 547</a:t>
            </a:r>
            <a:endParaRPr/>
          </a:p>
          <a:p>
            <a:pPr>
              <a:defRPr/>
            </a:pPr>
            <a:r>
              <a:rPr lang="en-US"/>
              <a:t>programs reported. Northeastern Illinois has the</a:t>
            </a:r>
            <a:endParaRPr/>
          </a:p>
          <a:p>
            <a:pPr>
              <a:defRPr/>
            </a:pPr>
            <a:r>
              <a:rPr lang="en-US"/>
              <a:t>greatest concentrations of programs. Statewide,</a:t>
            </a:r>
            <a:endParaRPr/>
          </a:p>
          <a:p>
            <a:pPr>
              <a:defRPr/>
            </a:pPr>
            <a:r>
              <a:rPr lang="en-US"/>
              <a:t>counties with large cities also report greater</a:t>
            </a:r>
            <a:endParaRPr/>
          </a:p>
          <a:p>
            <a:pPr>
              <a:defRPr/>
            </a:pPr>
            <a:r>
              <a:rPr lang="en-US"/>
              <a:t>numbers of programs. In many rural counties,</a:t>
            </a:r>
            <a:endParaRPr/>
          </a:p>
          <a:p>
            <a:pPr>
              <a:defRPr/>
            </a:pPr>
            <a:r>
              <a:rPr lang="en-US"/>
              <a:t>4-H might be the main source of out-of-school</a:t>
            </a:r>
            <a:endParaRPr/>
          </a:p>
          <a:p>
            <a:pPr>
              <a:defRPr/>
            </a:pPr>
            <a:r>
              <a:rPr lang="en-US"/>
              <a:t>time programming. The southeastern portion of</a:t>
            </a:r>
            <a:endParaRPr/>
          </a:p>
          <a:p>
            <a:pPr>
              <a:defRPr/>
            </a:pPr>
            <a:r>
              <a:rPr lang="en-US"/>
              <a:t>the state has far fewer programs than any</a:t>
            </a:r>
            <a:endParaRPr/>
          </a:p>
          <a:p>
            <a:pPr>
              <a:defRPr/>
            </a:pPr>
            <a:r>
              <a:rPr lang="en-US"/>
              <a:t>other region as a whole.</a:t>
            </a:r>
            <a:endParaRPr/>
          </a:p>
          <a:p>
            <a:pPr>
              <a:defRPr/>
            </a:pPr>
            <a:r>
              <a:rPr lang="en-US"/>
              <a:t>The following counties reported no afterschool</a:t>
            </a:r>
            <a:endParaRPr/>
          </a:p>
          <a:p>
            <a:pPr>
              <a:defRPr/>
            </a:pPr>
            <a:r>
              <a:rPr lang="en-US"/>
              <a:t>programs at all: Alexander, Douglas, Ford,</a:t>
            </a:r>
            <a:endParaRPr/>
          </a:p>
          <a:p>
            <a:pPr>
              <a:defRPr/>
            </a:pPr>
            <a:r>
              <a:rPr lang="en-US"/>
              <a:t>Hardin, Putnam, and Stark. This is particularly</a:t>
            </a:r>
            <a:endParaRPr/>
          </a:p>
          <a:p>
            <a:pPr>
              <a:defRPr/>
            </a:pPr>
            <a:r>
              <a:rPr lang="en-US"/>
              <a:t>troubling given that some of these counties have</a:t>
            </a:r>
            <a:endParaRPr/>
          </a:p>
          <a:p>
            <a:pPr>
              <a:defRPr/>
            </a:pPr>
            <a:r>
              <a:rPr lang="en-US"/>
              <a:t>an extreme need for these services. Alexander</a:t>
            </a:r>
            <a:endParaRPr/>
          </a:p>
          <a:p>
            <a:pPr>
              <a:defRPr/>
            </a:pPr>
            <a:r>
              <a:rPr lang="en-US"/>
              <a:t>County has a child poverty rate of 47 percent,</a:t>
            </a:r>
            <a:endParaRPr/>
          </a:p>
          <a:p>
            <a:pPr>
              <a:defRPr/>
            </a:pPr>
            <a:r>
              <a:rPr lang="en-US"/>
              <a:t>and Hardin County has a child poverty rate of</a:t>
            </a:r>
            <a:endParaRPr/>
          </a:p>
          <a:p>
            <a:pPr>
              <a:defRPr/>
            </a:pPr>
            <a:r>
              <a:rPr lang="en-US"/>
              <a:t>36 percent.6 Douglas and Putnam Counties also</a:t>
            </a:r>
            <a:endParaRPr/>
          </a:p>
          <a:p>
            <a:pPr>
              <a:defRPr/>
            </a:pPr>
            <a:r>
              <a:rPr lang="en-US"/>
              <a:t>have child poverty rates of 14 percent, and Ford</a:t>
            </a:r>
            <a:endParaRPr/>
          </a:p>
          <a:p>
            <a:pPr>
              <a:defRPr/>
            </a:pPr>
            <a:r>
              <a:rPr lang="en-US"/>
              <a:t>County’s rate is 17 percent.7</a:t>
            </a:r>
            <a:endParaRPr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18</a:t>
            </a:fld>
            <a:endParaRPr lang="en-US"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Faith 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19</a:t>
            </a:fld>
            <a:endParaRPr lang="en-US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1">
              <a:defRPr/>
            </a:pPr>
            <a:endParaRPr lang="en-US"/>
          </a:p>
          <a:p>
            <a:pPr>
              <a:defRPr/>
            </a:pPr>
            <a:r>
              <a:rPr lang="en-US"/>
              <a:t>Susan</a:t>
            </a:r>
            <a:endParaRPr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Introductions</a:t>
            </a:r>
            <a:r>
              <a:rPr lang="en-US"/>
              <a:t> for Everyone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2</a:t>
            </a:fld>
            <a:endParaRPr lang="en-US"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Emma</a:t>
            </a:r>
            <a:endParaRPr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Generally</a:t>
            </a:r>
            <a:r>
              <a:rPr lang="en-US"/>
              <a:t> explain what the standards and ILQPSA are</a:t>
            </a:r>
            <a:endParaRPr/>
          </a:p>
          <a:p>
            <a:pPr>
              <a:defRPr/>
            </a:pPr>
            <a:r>
              <a:rPr lang="en-US"/>
              <a:t>Go over map standards data</a:t>
            </a:r>
            <a:endParaRPr/>
          </a:p>
          <a:p>
            <a:pPr>
              <a:defRPr/>
            </a:pPr>
            <a:r>
              <a:rPr lang="en-US"/>
              <a:t>Explain how the ILQPSA relates to the map data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20</a:t>
            </a:fld>
            <a:endParaRPr lang="en-US"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Sara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21</a:t>
            </a:fld>
            <a:endParaRPr lang="en-US"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Sara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22</a:t>
            </a:fld>
            <a:endParaRPr lang="en-US"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Sara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23</a:t>
            </a:fld>
            <a:endParaRPr lang="en-US"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Sara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24</a:t>
            </a:fld>
            <a:endParaRPr lang="en-US"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Sara</a:t>
            </a:r>
            <a:endParaRPr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Child </a:t>
            </a:r>
            <a:r>
              <a:rPr lang="en-US"/>
              <a:t>care</a:t>
            </a:r>
            <a:endParaRPr/>
          </a:p>
          <a:p>
            <a:pPr>
              <a:defRPr/>
            </a:pPr>
            <a:r>
              <a:rPr lang="en-US"/>
              <a:t>Engaging</a:t>
            </a:r>
            <a:r>
              <a:rPr lang="en-US"/>
              <a:t> families in comfortable settings</a:t>
            </a:r>
            <a:endParaRPr/>
          </a:p>
          <a:p>
            <a:pPr>
              <a:defRPr/>
            </a:pPr>
            <a:r>
              <a:rPr lang="en-US"/>
              <a:t>Family engagement improves grades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25</a:t>
            </a:fld>
            <a:endParaRPr lang="en-US"/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 defTabSz="931774">
              <a:defRPr/>
            </a:pPr>
            <a:r>
              <a:rPr lang="en-US"/>
              <a:t>Faith (Bringing</a:t>
            </a:r>
            <a:r>
              <a:rPr lang="en-US"/>
              <a:t> it all together)</a:t>
            </a:r>
            <a:endParaRPr lang="en-US"/>
          </a:p>
          <a:p>
            <a:pPr defTabSz="931774">
              <a:defRPr/>
            </a:pPr>
            <a:endParaRPr lang="en-US"/>
          </a:p>
          <a:p>
            <a:pPr defTabSz="931774">
              <a:defRPr/>
            </a:pPr>
            <a:r>
              <a:rPr lang="en-US"/>
              <a:t>By </a:t>
            </a:r>
            <a:r>
              <a:rPr lang="en-US"/>
              <a:t>increasing kids’ earning potential, improving academic achievement, and reducing juvenile crime and delinquency, afterschool saves up to $9 for every $1 invested. 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26</a:t>
            </a:fld>
            <a:endParaRPr lang="en-US"/>
          </a:p>
        </p:txBody>
      </p:sp>
    </p:spTree>
  </p:cSld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Susan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27</a:t>
            </a:fld>
            <a:endParaRPr lang="en-US"/>
          </a:p>
        </p:txBody>
      </p:sp>
    </p:spTree>
  </p:cSld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Ashal</a:t>
            </a: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Why</a:t>
            </a:r>
            <a:r>
              <a:rPr lang="en-US"/>
              <a:t> you created it</a:t>
            </a:r>
            <a:endParaRPr/>
          </a:p>
          <a:p>
            <a:pPr>
              <a:defRPr/>
            </a:pPr>
            <a:r>
              <a:rPr lang="en-US"/>
              <a:t>How you created it </a:t>
            </a:r>
            <a:endParaRPr/>
          </a:p>
          <a:p>
            <a:pPr>
              <a:defRPr/>
            </a:pPr>
            <a:r>
              <a:rPr lang="en-US"/>
              <a:t>What did it show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28</a:t>
            </a:fld>
            <a:endParaRPr lang="en-US"/>
          </a:p>
        </p:txBody>
      </p:sp>
    </p:spTree>
  </p:cSld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Emma</a:t>
            </a:r>
            <a:endParaRPr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Explain how we identify</a:t>
            </a:r>
            <a:r>
              <a:rPr lang="en-US"/>
              <a:t> desserts</a:t>
            </a:r>
            <a:endParaRPr/>
          </a:p>
          <a:p>
            <a:pPr>
              <a:defRPr/>
            </a:pPr>
            <a:r>
              <a:rPr lang="en-US"/>
              <a:t>Briefly what outreach we have done</a:t>
            </a:r>
            <a:endParaRPr/>
          </a:p>
          <a:p>
            <a:pPr>
              <a:defRPr/>
            </a:pPr>
            <a:r>
              <a:rPr lang="en-US"/>
              <a:t>Talk about the Alexander County trip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29</a:t>
            </a:fld>
            <a:endParaRPr lang="en-US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1">
              <a:defRPr/>
            </a:pPr>
            <a:r>
              <a:rPr lang="en-US"/>
              <a:t>Susan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3</a:t>
            </a:fld>
            <a:endParaRPr lang="en-US"/>
          </a:p>
        </p:txBody>
      </p:sp>
    </p:spTree>
  </p:cSld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Susan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30</a:t>
            </a:fld>
            <a:endParaRPr lang="en-US"/>
          </a:p>
        </p:txBody>
      </p:sp>
    </p:spTree>
  </p:cSld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Susan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31</a:t>
            </a:fld>
            <a:endParaRPr lang="en-US"/>
          </a:p>
        </p:txBody>
      </p:sp>
    </p:spTree>
  </p:cSld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Susan</a:t>
            </a:r>
            <a:endParaRPr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Ask</a:t>
            </a:r>
            <a:r>
              <a:rPr lang="en-US"/>
              <a:t> for final questions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32</a:t>
            </a:fld>
            <a:endParaRPr lang="en-US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Susan</a:t>
            </a:r>
            <a:endParaRPr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ACT </a:t>
            </a:r>
            <a:r>
              <a:rPr lang="en-US"/>
              <a:t>Now is a statewide coalition that works to ensure that young people in Illinois have access to quality, affordable afterschool and youth development programs.  ACT Now is a diverse coalition supported by Illinois families, educators, business leaders, afterschool providers, community advocates, youth organizations, and policymakers across the state. </a:t>
            </a:r>
            <a:endParaRPr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4EBA954F-065B-4B34-9FA6-AA45BB9E3ED7}" type="slidenum">
              <a:t>4</a:t>
            </a:fld>
            <a:endParaRPr lang="en-US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Susan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4EBA954F-065B-4B34-9FA6-AA45BB9E3ED7}" type="slidenum">
              <a:t>5</a:t>
            </a:fld>
            <a:endParaRPr lang="en-US"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Susan 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6</a:t>
            </a:fld>
            <a:endParaRPr lang="en-US"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Susan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7</a:t>
            </a:fld>
            <a:endParaRPr lang="en-US"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Susan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8</a:t>
            </a:fld>
            <a:endParaRPr lang="en-US"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1">
              <a:defRPr/>
            </a:pPr>
            <a:r>
              <a:rPr lang="en-US"/>
              <a:t>Susan</a:t>
            </a: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2B8BA3A9-DC07-4835-BD2C-D3C306A55DCA}" type="slidenum">
              <a:t>9</a:t>
            </a:fld>
            <a:endParaRPr lang="en-US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15" hidden="0"/>
          <p:cNvGrpSpPr/>
          <p:nvPr isPhoto="0" userDrawn="0"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sp>
          <p:nvSpPr>
            <p:cNvPr id="5" name="Freeform 14" hidden="0"/>
            <p:cNvSpPr/>
            <p:nvPr isPhoto="0" userDrawn="0"/>
          </p:nvSpPr>
          <p:spPr bwMode="auto">
            <a:xfrm>
              <a:off x="0" y="-7862"/>
              <a:ext cx="863599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fill="norm" stroke="1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 hidden="0"/>
            <p:cNvCxnSpPr>
              <a:cxnSpLocks/>
            </p:cNvCxnSpPr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 hidden="0"/>
            <p:cNvCxnSpPr>
              <a:cxnSpLocks/>
            </p:cNvCxnSpPr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 hidden="0"/>
            <p:cNvSpPr/>
            <p:nvPr isPhoto="0" userDrawn="0"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 hidden="0"/>
            <p:cNvSpPr/>
            <p:nvPr isPhoto="0" userDrawn="0"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 hidden="0"/>
            <p:cNvSpPr/>
            <p:nvPr isPhoto="0" userDrawn="0"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 hidden="0"/>
            <p:cNvSpPr/>
            <p:nvPr isPhoto="0" userDrawn="0"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 hidden="0"/>
            <p:cNvSpPr/>
            <p:nvPr isPhoto="0" userDrawn="0"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 hidden="0"/>
            <p:cNvSpPr/>
            <p:nvPr isPhoto="0" userDrawn="0"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 hidden="0"/>
            <p:cNvSpPr/>
            <p:nvPr isPhoto="0" userDrawn="0"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t>7/11/2019</a:t>
            </a:fld>
            <a:endParaRPr lang="en-US"/>
          </a:p>
        </p:txBody>
      </p:sp>
      <p:sp>
        <p:nvSpPr>
          <p:cNvPr id="1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t>‹#›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 and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t>7/11/2019</a:t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t>‹#›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Quot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9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t>7/11/2019</a:t>
            </a:fld>
            <a:endParaRPr lang="en-US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t>‹#›</a:t>
            </a:fld>
            <a:endParaRPr lang="en-US"/>
          </a:p>
        </p:txBody>
      </p:sp>
      <p:sp>
        <p:nvSpPr>
          <p:cNvPr id="10" name="TextBox 23" hidden="0"/>
          <p:cNvSpPr>
            <a:spLocks noAdjustHandles="0" noChangeArrowheads="0"/>
          </p:cNvSpPr>
          <p:nvPr isPhoto="0" userDrawn="0"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11" name="TextBox 24" hidden="0"/>
          <p:cNvSpPr>
            <a:spLocks noAdjustHandles="0" noChangeArrowheads="0"/>
          </p:cNvSpPr>
          <p:nvPr isPhoto="0" userDrawn="0"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  <p:hf dt="1" ftr="1" hdr="1" sldNum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Name Card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t>7/11/2019</a:t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t>‹#›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Quote Name Card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9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t>7/11/2019</a:t>
            </a:fld>
            <a:endParaRPr lang="en-US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t>‹#›</a:t>
            </a:fld>
            <a:endParaRPr lang="en-US"/>
          </a:p>
        </p:txBody>
      </p:sp>
      <p:sp>
        <p:nvSpPr>
          <p:cNvPr id="10" name="TextBox 23" hidden="0"/>
          <p:cNvSpPr>
            <a:spLocks noAdjustHandles="0" noChangeArrowheads="0"/>
          </p:cNvSpPr>
          <p:nvPr isPhoto="0" userDrawn="0"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11" name="TextBox 24" hidden="0"/>
          <p:cNvSpPr>
            <a:spLocks noAdjustHandles="0" noChangeArrowheads="0"/>
          </p:cNvSpPr>
          <p:nvPr isPhoto="0" userDrawn="0"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  <p:hf dt="1" ftr="1" hdr="1" sldNum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rue or Fals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9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t>7/11/2019</a:t>
            </a:fld>
            <a:endParaRPr lang="en-US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t>‹#›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5C6B4A9-1611-4792-9094-5F34BCA07E0B}" type="datetimeFigureOut">
              <a:t>7/11/2019</a:t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89333C77-0158-454C-844F-B7AB9BD7DAD4}" type="slidenum">
              <a:t>‹#›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7967673" y="609599"/>
            <a:ext cx="1304743" cy="5251451"/>
          </a:xfrm>
        </p:spPr>
        <p:txBody>
          <a:bodyPr vert="eaVert" anchor="ctr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t>7/11/2019</a:t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t>‹#›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2A54C80-263E-416B-A8E0-580EDEADCBDC}" type="datetimeFigureOut">
              <a:t>7/11/2019</a:t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19954A3-9DFD-4C44-94BA-B95130A3BA1C}" type="slidenum">
              <a:t>‹#›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t>7/11/2019</a:t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t>‹#›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2A54C80-263E-416B-A8E0-580EDEADCBDC}" type="datetimeFigureOut">
              <a:t>7/11/2019</a:t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19954A3-9DFD-4C44-94BA-B95130A3BA1C}" type="slidenum">
              <a:t>‹#›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t>7/11/2019</a:t>
            </a:fld>
            <a:endParaRPr lang="en-US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t>‹#›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60960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t>7/11/2019</a:t>
            </a:fld>
            <a:endParaRPr lang="en-US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t>‹#›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t>7/11/2019</a:t>
            </a:fld>
            <a:endParaRPr lang="en-US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t>‹#›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2A54C80-263E-416B-A8E0-580EDEADCBDC}" type="datetimeFigureOut">
              <a:t>7/11/2019</a:t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19954A3-9DFD-4C44-94BA-B95130A3BA1C}" type="slidenum">
              <a:t>‹#›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t>‹#›</a:t>
            </a:fld>
            <a:endParaRPr lang="en-US"/>
          </a:p>
        </p:txBody>
      </p:sp>
      <p:sp>
        <p:nvSpPr>
          <p:cNvPr id="9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t>7/11/2019</a:t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43" hidden="0"/>
          <p:cNvGrpSpPr/>
          <p:nvPr isPhoto="0" userDrawn="0"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5" name="Straight Connector 19" hidden="0"/>
            <p:cNvCxnSpPr>
              <a:cxnSpLocks/>
            </p:cNvCxnSpPr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 hidden="0"/>
            <p:cNvCxnSpPr>
              <a:cxnSpLocks/>
            </p:cNvCxnSpPr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 hidden="0"/>
            <p:cNvSpPr/>
            <p:nvPr isPhoto="0" userDrawn="0"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 hidden="0"/>
            <p:cNvSpPr/>
            <p:nvPr isPhoto="0" userDrawn="0"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3" hidden="0"/>
            <p:cNvSpPr/>
            <p:nvPr isPhoto="0" userDrawn="0"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 hidden="0"/>
            <p:cNvSpPr/>
            <p:nvPr isPhoto="0" userDrawn="0"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 hidden="0"/>
            <p:cNvSpPr/>
            <p:nvPr isPhoto="0" userDrawn="0"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 hidden="0"/>
            <p:cNvSpPr/>
            <p:nvPr isPhoto="0" userDrawn="0"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27" hidden="0"/>
            <p:cNvSpPr/>
            <p:nvPr isPhoto="0" userDrawn="0"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 hidden="0"/>
            <p:cNvSpPr/>
            <p:nvPr isPhoto="0" userDrawn="0"/>
          </p:nvSpPr>
          <p:spPr bwMode="auto"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1BEF0D-F0BB-DE4B-95CE-6DB70DBA9567}" type="datetimeFigureOut">
              <a:t>7/11/2019</a:t>
            </a:fld>
            <a:endParaRPr lang="en-US"/>
          </a:p>
        </p:txBody>
      </p:sp>
      <p:sp>
        <p:nvSpPr>
          <p:cNvPr id="1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7F1E4F-1CFF-5643-939E-217C01CDF565}" type="slidenum"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1" ftr="1" hdr="1" sldNum="1"/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18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Relationship Id="rId4" Type="http://schemas.openxmlformats.org/officeDocument/2006/relationships/image" Target="../media/image19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1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Relationship Id="rId4" Type="http://schemas.openxmlformats.org/officeDocument/2006/relationships/image" Target="../media/image2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tantonS@actnowillinois.org" TargetMode="External"/><Relationship Id="rId3" Type="http://schemas.openxmlformats.org/officeDocument/2006/relationships/hyperlink" Target="mailto:KnockeF@actnowillinois.org" TargetMode="External"/><Relationship Id="rId4" Type="http://schemas.openxmlformats.org/officeDocument/2006/relationships/hyperlink" Target="http://www.actnowillinois.org/contact-us/VibberE@actnowillinois.org" TargetMode="External"/><Relationship Id="rId5" Type="http://schemas.openxmlformats.org/officeDocument/2006/relationships/hyperlink" Target="https://www.facebook.com/AfterschoolforChildrenandTeensNow" TargetMode="External"/><Relationship Id="rId6" Type="http://schemas.openxmlformats.org/officeDocument/2006/relationships/hyperlink" Target="https://twitter.com/ACTNowCoalition" TargetMode="External"/><Relationship Id="rId7" Type="http://schemas.openxmlformats.org/officeDocument/2006/relationships/image" Target="../media/image1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Leveraging Community Based Partners to support Career Readiness</a:t>
            </a:r>
            <a:endParaRPr/>
          </a:p>
        </p:txBody>
      </p:sp>
      <p:pic>
        <p:nvPicPr>
          <p:cNvPr id="5" name="Picture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639306" y="2337758"/>
            <a:ext cx="6556453" cy="1630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22698" y="304347"/>
            <a:ext cx="3830177" cy="1320800"/>
          </a:xfrm>
        </p:spPr>
        <p:txBody>
          <a:bodyPr/>
          <a:lstStyle/>
          <a:p>
            <a:pPr>
              <a:defRPr/>
            </a:pPr>
            <a:r>
              <a:rPr lang="en-US" sz="4900"/>
              <a:t>How We</a:t>
            </a:r>
            <a:br>
              <a:rPr lang="en-US" sz="4900"/>
            </a:br>
            <a:r>
              <a:rPr lang="en-US" sz="4900"/>
              <a:t>Use </a:t>
            </a:r>
            <a:r>
              <a:rPr lang="en-US" sz="4900"/>
              <a:t>the </a:t>
            </a:r>
            <a:r>
              <a:rPr lang="en-US" sz="4900"/>
              <a:t>Map</a:t>
            </a:r>
            <a:endParaRPr lang="en-US" sz="4900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22698" y="1929494"/>
            <a:ext cx="8596668" cy="5339442"/>
          </a:xfrm>
        </p:spPr>
        <p:txBody>
          <a:bodyPr/>
          <a:lstStyle/>
          <a:p>
            <a:pPr>
              <a:defRPr/>
            </a:pPr>
            <a:r>
              <a:rPr lang="en-US" sz="2400"/>
              <a:t>map.actnowillinois.org</a:t>
            </a:r>
            <a:endParaRPr/>
          </a:p>
          <a:p>
            <a:pPr>
              <a:defRPr/>
            </a:pPr>
            <a:endParaRPr lang="en-US"/>
          </a:p>
        </p:txBody>
      </p:sp>
      <p:pic>
        <p:nvPicPr>
          <p:cNvPr id="6" name="Picture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  <p:pic>
        <p:nvPicPr>
          <p:cNvPr id="7" name="Picture 3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4130565" y="1"/>
            <a:ext cx="8061434" cy="6868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How We Use the Map: Geographic Filter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82427" y="2160588"/>
            <a:ext cx="11477643" cy="3730545"/>
          </a:xfrm>
          <a:prstGeom prst="rect">
            <a:avLst/>
          </a:prstGeom>
        </p:spPr>
      </p:pic>
      <p:pic>
        <p:nvPicPr>
          <p:cNvPr id="7" name="Pictur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2384" y="72579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en-US"/>
              <a:t>How We Use the Map: Content Filters</a:t>
            </a:r>
            <a:endParaRPr lang="en-US"/>
          </a:p>
        </p:txBody>
      </p:sp>
      <p:pic>
        <p:nvPicPr>
          <p:cNvPr id="5" name="Content Placeholder 3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3"/>
          <a:stretch/>
        </p:blipFill>
        <p:spPr bwMode="auto">
          <a:xfrm>
            <a:off x="929390" y="861313"/>
            <a:ext cx="7704943" cy="5996688"/>
          </a:xfrm>
          <a:prstGeom prst="rect">
            <a:avLst/>
          </a:prstGeom>
        </p:spPr>
      </p:pic>
      <p:pic>
        <p:nvPicPr>
          <p:cNvPr id="6" name="Pictur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0" y="-1"/>
            <a:ext cx="3807502" cy="2160589"/>
          </a:xfrm>
        </p:spPr>
        <p:txBody>
          <a:bodyPr/>
          <a:lstStyle/>
          <a:p>
            <a:pPr>
              <a:defRPr/>
            </a:pPr>
            <a:r>
              <a:rPr lang="en-US"/>
              <a:t>How We Use the Map: County View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484836" y="0"/>
            <a:ext cx="7707164" cy="6775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882" y="609600"/>
            <a:ext cx="4407108" cy="1320800"/>
          </a:xfrm>
        </p:spPr>
        <p:txBody>
          <a:bodyPr/>
          <a:lstStyle/>
          <a:p>
            <a:pPr>
              <a:defRPr/>
            </a:pPr>
            <a:r>
              <a:rPr lang="en-US" sz="3200"/>
              <a:t>How We Use the Map: Program Profile</a:t>
            </a:r>
            <a:endParaRPr lang="en-US" sz="3200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051684" y="1"/>
            <a:ext cx="7140315" cy="6870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Map Data</a:t>
            </a:r>
            <a:endParaRPr lang="en-US"/>
          </a:p>
        </p:txBody>
      </p:sp>
      <p:sp>
        <p:nvSpPr>
          <p:cNvPr id="5" name="Subtitle 5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97649" y="174886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en-US"/>
              <a:t>The State Context For Afterschool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47550" y="1081297"/>
            <a:ext cx="8596668" cy="3880773"/>
          </a:xfrm>
        </p:spPr>
        <p:txBody>
          <a:bodyPr/>
          <a:lstStyle/>
          <a:p>
            <a:pPr>
              <a:defRPr/>
            </a:pPr>
            <a:r>
              <a:rPr lang="en-US"/>
              <a:t>2,141 programs are in the map</a:t>
            </a:r>
            <a:endParaRPr/>
          </a:p>
          <a:p>
            <a:pPr>
              <a:defRPr/>
            </a:pPr>
            <a:r>
              <a:rPr lang="en-US"/>
              <a:t>Over 400,000 youth, or 18% of youth participate in afterschool</a:t>
            </a:r>
            <a:endParaRPr/>
          </a:p>
          <a:p>
            <a:pPr>
              <a:defRPr/>
            </a:pPr>
            <a:r>
              <a:rPr lang="en-US"/>
              <a:t>Programs on average had 6 staff people</a:t>
            </a:r>
            <a:endParaRPr/>
          </a:p>
          <a:p>
            <a:pPr>
              <a:defRPr/>
            </a:pPr>
            <a:r>
              <a:rPr lang="en-US"/>
              <a:t>The following is the breakdown of program timing: </a:t>
            </a:r>
            <a:endParaRPr/>
          </a:p>
          <a:p>
            <a:pPr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47550" y="3021683"/>
            <a:ext cx="7648575" cy="1838325"/>
          </a:xfrm>
          <a:prstGeom prst="rect">
            <a:avLst/>
          </a:prstGeom>
        </p:spPr>
      </p:pic>
      <p:pic>
        <p:nvPicPr>
          <p:cNvPr id="7" name="Picture 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The State Context For </a:t>
            </a:r>
            <a:r>
              <a:rPr lang="en-US"/>
              <a:t>Afterschool: Grades</a:t>
            </a:r>
            <a:endParaRPr lang="en-US"/>
          </a:p>
        </p:txBody>
      </p:sp>
      <p:pic>
        <p:nvPicPr>
          <p:cNvPr id="5" name="Content Placeholder 3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3"/>
          <a:stretch/>
        </p:blipFill>
        <p:spPr bwMode="auto">
          <a:xfrm>
            <a:off x="1356003" y="2160588"/>
            <a:ext cx="7240032" cy="3881437"/>
          </a:xfrm>
          <a:prstGeom prst="rect">
            <a:avLst/>
          </a:prstGeom>
        </p:spPr>
      </p:pic>
      <p:pic>
        <p:nvPicPr>
          <p:cNvPr id="6" name="Pictur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The State Context For </a:t>
            </a:r>
            <a:r>
              <a:rPr lang="en-US"/>
              <a:t>Afterschool</a:t>
            </a:r>
            <a:endParaRPr lang="en-US"/>
          </a:p>
        </p:txBody>
      </p:sp>
      <p:sp>
        <p:nvSpPr>
          <p:cNvPr id="5" name="Text Placeholder 3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5744" y="1373805"/>
            <a:ext cx="4185623" cy="576262"/>
          </a:xfrm>
        </p:spPr>
        <p:txBody>
          <a:bodyPr/>
          <a:lstStyle/>
          <a:p>
            <a:pPr>
              <a:defRPr/>
            </a:pPr>
            <a:r>
              <a:rPr lang="en-US"/>
              <a:t>Settings </a:t>
            </a:r>
            <a:endParaRPr lang="en-US"/>
          </a:p>
        </p:txBody>
      </p:sp>
      <p:pic>
        <p:nvPicPr>
          <p:cNvPr id="6" name="Content Placeholder 8" hidden="0"/>
          <p:cNvPicPr>
            <a:picLocks noChangeAspect="1" noGrp="1"/>
          </p:cNvPicPr>
          <p:nvPr isPhoto="0" userDrawn="0">
            <p:ph sz="half" idx="2" hasCustomPrompt="0"/>
          </p:nvPr>
        </p:nvPicPr>
        <p:blipFill>
          <a:blip r:embed="rId3"/>
          <a:stretch/>
        </p:blipFill>
        <p:spPr bwMode="auto">
          <a:xfrm>
            <a:off x="675744" y="1930400"/>
            <a:ext cx="2960426" cy="4599670"/>
          </a:xfrm>
          <a:prstGeom prst="rect">
            <a:avLst/>
          </a:prstGeom>
        </p:spPr>
      </p:pic>
      <p:sp>
        <p:nvSpPr>
          <p:cNvPr id="7" name="Text Placeholder 5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5088384" y="1373805"/>
            <a:ext cx="4185618" cy="576262"/>
          </a:xfrm>
        </p:spPr>
        <p:txBody>
          <a:bodyPr/>
          <a:lstStyle/>
          <a:p>
            <a:pPr>
              <a:defRPr/>
            </a:pPr>
            <a:r>
              <a:rPr lang="en-US"/>
              <a:t>Geographic Location</a:t>
            </a:r>
            <a:endParaRPr lang="en-US"/>
          </a:p>
        </p:txBody>
      </p:sp>
      <p:pic>
        <p:nvPicPr>
          <p:cNvPr id="8" name="Content Placeholder 11" hidden="0"/>
          <p:cNvPicPr>
            <a:picLocks noChangeAspect="1" noGrp="1"/>
          </p:cNvPicPr>
          <p:nvPr isPhoto="0" userDrawn="0">
            <p:ph sz="quarter" idx="4" hasCustomPrompt="0"/>
          </p:nvPr>
        </p:nvPicPr>
        <p:blipFill>
          <a:blip r:embed="rId4"/>
          <a:stretch/>
        </p:blipFill>
        <p:spPr bwMode="auto">
          <a:xfrm>
            <a:off x="5264074" y="2049463"/>
            <a:ext cx="4423935" cy="4606940"/>
          </a:xfrm>
          <a:prstGeom prst="rect">
            <a:avLst/>
          </a:prstGeom>
        </p:spPr>
      </p:pic>
      <p:pic>
        <p:nvPicPr>
          <p:cNvPr id="9" name="Picture 12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Exploring Afterschool: Funding</a:t>
            </a:r>
            <a:endParaRPr lang="en-US"/>
          </a:p>
        </p:txBody>
      </p:sp>
      <p:pic>
        <p:nvPicPr>
          <p:cNvPr id="5" name="Content Placeholder 3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3"/>
          <a:stretch/>
        </p:blipFill>
        <p:spPr bwMode="auto">
          <a:xfrm>
            <a:off x="677334" y="1599323"/>
            <a:ext cx="10922318" cy="3981669"/>
          </a:xfrm>
          <a:prstGeom prst="rect">
            <a:avLst/>
          </a:prstGeom>
        </p:spPr>
      </p:pic>
      <p:pic>
        <p:nvPicPr>
          <p:cNvPr id="6" name="Pictur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9600"/>
              <a:t>Welcome!</a:t>
            </a:r>
            <a:endParaRPr lang="en-US" sz="9600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Exploring Afterschool</a:t>
            </a:r>
            <a:r>
              <a:rPr lang="en-US"/>
              <a:t>: Quality Matters</a:t>
            </a:r>
            <a:br>
              <a:rPr lang="en-US"/>
            </a:br>
            <a:endParaRPr lang="en-US"/>
          </a:p>
        </p:txBody>
      </p:sp>
      <p:sp>
        <p:nvSpPr>
          <p:cNvPr id="5" name="Content Placeholder 3" hidden="0"/>
          <p:cNvSpPr>
            <a:spLocks noGrp="1"/>
          </p:cNvSpPr>
          <p:nvPr isPhoto="0" userDrawn="0">
            <p:ph sz="half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468 programs report using the quality standards</a:t>
            </a:r>
            <a:endParaRPr/>
          </a:p>
          <a:p>
            <a:pPr>
              <a:defRPr/>
            </a:pPr>
            <a:r>
              <a:rPr lang="en-US"/>
              <a:t>260 report having qualified staff</a:t>
            </a:r>
            <a:endParaRPr lang="en-US"/>
          </a:p>
        </p:txBody>
      </p:sp>
      <p:pic>
        <p:nvPicPr>
          <p:cNvPr id="6" name="Content Placeholder 5" hidden="0"/>
          <p:cNvPicPr>
            <a:picLocks noChangeAspect="1" noGrp="1"/>
          </p:cNvPicPr>
          <p:nvPr isPhoto="0" userDrawn="0">
            <p:ph sz="half" idx="2" hasCustomPrompt="0"/>
          </p:nvPr>
        </p:nvPicPr>
        <p:blipFill>
          <a:blip r:embed="rId3"/>
          <a:stretch/>
        </p:blipFill>
        <p:spPr bwMode="auto">
          <a:xfrm>
            <a:off x="5382229" y="1409800"/>
            <a:ext cx="3595632" cy="4631560"/>
          </a:xfrm>
          <a:prstGeom prst="rect">
            <a:avLst/>
          </a:prstGeom>
        </p:spPr>
      </p:pic>
      <p:pic>
        <p:nvPicPr>
          <p:cNvPr id="7" name="Picture 6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Exploring </a:t>
            </a:r>
            <a:r>
              <a:rPr lang="en-US"/>
              <a:t>Afterschool: Healthy Lives</a:t>
            </a:r>
            <a:endParaRPr lang="en-US"/>
          </a:p>
        </p:txBody>
      </p:sp>
      <p:sp>
        <p:nvSpPr>
          <p:cNvPr id="5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77335" y="1482673"/>
            <a:ext cx="4184034" cy="3880773"/>
          </a:xfrm>
        </p:spPr>
        <p:txBody>
          <a:bodyPr/>
          <a:lstStyle/>
          <a:p>
            <a:pPr>
              <a:defRPr/>
            </a:pPr>
            <a:r>
              <a:rPr lang="en-US"/>
              <a:t>One in six children in Illinois struggles with </a:t>
            </a:r>
            <a:r>
              <a:rPr lang="en-US"/>
              <a:t>hunger</a:t>
            </a:r>
            <a:endParaRPr/>
          </a:p>
          <a:p>
            <a:pPr>
              <a:defRPr/>
            </a:pPr>
            <a:r>
              <a:rPr lang="en-US"/>
              <a:t>19.3% </a:t>
            </a:r>
            <a:r>
              <a:rPr lang="en-US"/>
              <a:t>of youth ages 10 to 17 are </a:t>
            </a:r>
            <a:r>
              <a:rPr lang="en-US"/>
              <a:t>obese</a:t>
            </a:r>
            <a:endParaRPr/>
          </a:p>
          <a:p>
            <a:pPr>
              <a:defRPr/>
            </a:pPr>
            <a:r>
              <a:rPr lang="en-US"/>
              <a:t>44% of </a:t>
            </a:r>
            <a:r>
              <a:rPr lang="en-US"/>
              <a:t>programs offer some sort of food</a:t>
            </a:r>
            <a:endParaRPr/>
          </a:p>
        </p:txBody>
      </p:sp>
      <p:pic>
        <p:nvPicPr>
          <p:cNvPr id="6" name="Picture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  <p:pic>
        <p:nvPicPr>
          <p:cNvPr id="7" name="Picture 7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77333" y="3748744"/>
            <a:ext cx="10501635" cy="1767102"/>
          </a:xfrm>
          <a:prstGeom prst="rect">
            <a:avLst/>
          </a:prstGeom>
        </p:spPr>
      </p:pic>
      <p:pic>
        <p:nvPicPr>
          <p:cNvPr id="8" name="Picture 8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5255500" y="1529858"/>
            <a:ext cx="5579181" cy="1859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Exploring </a:t>
            </a:r>
            <a:r>
              <a:rPr lang="en-US"/>
              <a:t>Afterschool: Mentoring</a:t>
            </a:r>
            <a:endParaRPr lang="en-US"/>
          </a:p>
        </p:txBody>
      </p:sp>
      <p:sp>
        <p:nvSpPr>
          <p:cNvPr id="5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77335" y="1482673"/>
            <a:ext cx="7851810" cy="1859617"/>
          </a:xfrm>
        </p:spPr>
        <p:txBody>
          <a:bodyPr/>
          <a:lstStyle/>
          <a:p>
            <a:pPr>
              <a:defRPr/>
            </a:pPr>
            <a:r>
              <a:rPr lang="en-US"/>
              <a:t>Mentored students better attitudes toward school and better attendance</a:t>
            </a:r>
            <a:endParaRPr/>
          </a:p>
          <a:p>
            <a:pPr>
              <a:defRPr/>
            </a:pPr>
            <a:r>
              <a:rPr lang="en-US"/>
              <a:t>Mentoring can also support staff capacity </a:t>
            </a:r>
            <a:endParaRPr/>
          </a:p>
        </p:txBody>
      </p:sp>
      <p:pic>
        <p:nvPicPr>
          <p:cNvPr id="6" name="Picture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  <p:pic>
        <p:nvPicPr>
          <p:cNvPr id="7" name="Picture 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53600" y="6365938"/>
            <a:ext cx="2590800" cy="644462"/>
          </a:xfrm>
          <a:prstGeom prst="rect">
            <a:avLst/>
          </a:prstGeom>
        </p:spPr>
      </p:pic>
      <p:pic>
        <p:nvPicPr>
          <p:cNvPr id="8" name="Picture 2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48819" y="3177572"/>
            <a:ext cx="9739176" cy="1977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Exploring </a:t>
            </a:r>
            <a:r>
              <a:rPr lang="en-US"/>
              <a:t>Afterschool: Academic Support</a:t>
            </a:r>
            <a:endParaRPr lang="en-US"/>
          </a:p>
        </p:txBody>
      </p:sp>
      <p:sp>
        <p:nvSpPr>
          <p:cNvPr id="5" name="Content Placeholder 7" hidden="0"/>
          <p:cNvSpPr>
            <a:spLocks noGrp="1"/>
          </p:cNvSpPr>
          <p:nvPr isPhoto="0" userDrawn="0">
            <p:ph sz="half"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/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1700"/>
              <a:t>Afterschool programs help youth behave in class, improve their grades, and complete their homework assignments </a:t>
            </a:r>
            <a:endParaRPr sz="1700"/>
          </a:p>
          <a:p>
            <a:pPr>
              <a:lnSpc>
                <a:spcPct val="80000"/>
              </a:lnSpc>
              <a:defRPr/>
            </a:pPr>
            <a:r>
              <a:rPr lang="en-US" sz="1700"/>
              <a:t>The Afterschool Map and Database shows that afterschool programs are making a substantial effort to support academic achievement in Illinois, </a:t>
            </a:r>
            <a:r>
              <a:rPr lang="en-US" sz="1700"/>
              <a:t>including:</a:t>
            </a:r>
            <a:endParaRPr sz="1700"/>
          </a:p>
          <a:p>
            <a:pPr lvl="1">
              <a:lnSpc>
                <a:spcPct val="80000"/>
              </a:lnSpc>
              <a:defRPr/>
            </a:pPr>
            <a:r>
              <a:rPr lang="en-US" sz="1500"/>
              <a:t>48%</a:t>
            </a:r>
            <a:r>
              <a:rPr lang="en-US" sz="1500"/>
              <a:t> offering homework </a:t>
            </a:r>
            <a:r>
              <a:rPr lang="en-US" sz="1500"/>
              <a:t>assistance</a:t>
            </a:r>
            <a:endParaRPr sz="1500"/>
          </a:p>
          <a:p>
            <a:pPr lvl="1">
              <a:lnSpc>
                <a:spcPct val="80000"/>
              </a:lnSpc>
              <a:defRPr/>
            </a:pPr>
            <a:r>
              <a:rPr lang="en-US" sz="1500"/>
              <a:t>77% </a:t>
            </a:r>
            <a:r>
              <a:rPr lang="en-US" sz="1500"/>
              <a:t>offering instructional </a:t>
            </a:r>
            <a:r>
              <a:rPr lang="en-US" sz="1500"/>
              <a:t>support</a:t>
            </a:r>
            <a:endParaRPr sz="1500"/>
          </a:p>
          <a:p>
            <a:pPr lvl="1">
              <a:lnSpc>
                <a:spcPct val="80000"/>
              </a:lnSpc>
              <a:defRPr/>
            </a:pPr>
            <a:r>
              <a:rPr lang="en-US" sz="1500"/>
              <a:t>51% offering </a:t>
            </a:r>
            <a:r>
              <a:rPr lang="en-US" sz="1500"/>
              <a:t>reading and writing </a:t>
            </a:r>
            <a:r>
              <a:rPr lang="en-US" sz="1500"/>
              <a:t>support</a:t>
            </a:r>
            <a:endParaRPr sz="1500"/>
          </a:p>
          <a:p>
            <a:pPr lvl="1">
              <a:lnSpc>
                <a:spcPct val="80000"/>
              </a:lnSpc>
              <a:defRPr/>
            </a:pPr>
            <a:r>
              <a:rPr lang="en-US" sz="1500"/>
              <a:t>77% offering </a:t>
            </a:r>
            <a:r>
              <a:rPr lang="en-US" sz="1500"/>
              <a:t>project based enrichment</a:t>
            </a:r>
            <a:endParaRPr lang="en-US" sz="1500"/>
          </a:p>
        </p:txBody>
      </p:sp>
      <p:pic>
        <p:nvPicPr>
          <p:cNvPr id="7" name="Picture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  <p:pic>
        <p:nvPicPr>
          <p:cNvPr id="8" name="Picture 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53600" y="6365938"/>
            <a:ext cx="2590800" cy="644462"/>
          </a:xfrm>
          <a:prstGeom prst="rect">
            <a:avLst/>
          </a:prstGeom>
        </p:spPr>
      </p:pic>
      <p:pic>
        <p:nvPicPr>
          <p:cNvPr id="9" name="Pictur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334011" y="2829035"/>
            <a:ext cx="4755959" cy="1648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Exploring </a:t>
            </a:r>
            <a:r>
              <a:rPr lang="en-US"/>
              <a:t>Afterschool: Career Readiness </a:t>
            </a:r>
            <a:endParaRPr lang="en-US"/>
          </a:p>
        </p:txBody>
      </p:sp>
      <p:sp>
        <p:nvSpPr>
          <p:cNvPr id="5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229011" y="1490700"/>
            <a:ext cx="4020206" cy="4883265"/>
          </a:xfrm>
        </p:spPr>
        <p:txBody>
          <a:bodyPr/>
          <a:lstStyle/>
          <a:p>
            <a:pPr>
              <a:defRPr/>
            </a:pPr>
            <a:r>
              <a:rPr lang="en-US"/>
              <a:t>Only 31 percent of students in Illinois graduate high school college and career </a:t>
            </a:r>
            <a:r>
              <a:rPr lang="en-US"/>
              <a:t>ready</a:t>
            </a:r>
            <a:endParaRPr/>
          </a:p>
          <a:p>
            <a:pPr>
              <a:defRPr/>
            </a:pPr>
            <a:r>
              <a:rPr lang="en-US"/>
              <a:t>Many schools are not able to provide opportunities during the school day for all students to learn about college and career options or to develop vital 21st century workforce </a:t>
            </a:r>
            <a:r>
              <a:rPr lang="en-US"/>
              <a:t>skills</a:t>
            </a:r>
            <a:endParaRPr/>
          </a:p>
          <a:p>
            <a:pPr>
              <a:defRPr/>
            </a:pPr>
            <a:r>
              <a:rPr lang="en-US"/>
              <a:t>Afterschool programs teach workforce skills and expose youth to new careers</a:t>
            </a:r>
            <a:endParaRPr/>
          </a:p>
        </p:txBody>
      </p:sp>
      <p:pic>
        <p:nvPicPr>
          <p:cNvPr id="6" name="Picture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  <p:pic>
        <p:nvPicPr>
          <p:cNvPr id="7" name="Picture 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53600" y="6365938"/>
            <a:ext cx="2590800" cy="644462"/>
          </a:xfrm>
          <a:prstGeom prst="rect">
            <a:avLst/>
          </a:prstGeom>
        </p:spPr>
      </p:pic>
      <p:pic>
        <p:nvPicPr>
          <p:cNvPr id="8" name="Pictur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4249217" y="1363861"/>
            <a:ext cx="7764065" cy="4406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98506" y="260102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en-US"/>
              <a:t>Exploring </a:t>
            </a:r>
            <a:r>
              <a:rPr lang="en-US"/>
              <a:t>Afterschool: Family Engagement</a:t>
            </a:r>
            <a:endParaRPr lang="en-US"/>
          </a:p>
        </p:txBody>
      </p:sp>
      <p:pic>
        <p:nvPicPr>
          <p:cNvPr id="5" name="Picture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  <p:pic>
        <p:nvPicPr>
          <p:cNvPr id="6" name="Picture 2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419691" y="1923201"/>
            <a:ext cx="8661987" cy="5087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The Unmet Need for Afterschool and Return on Investment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Need outpaces supply.  For every 1 child in afterschool 2 are waiting to get in.</a:t>
            </a:r>
            <a:endParaRPr/>
          </a:p>
          <a:p>
            <a:pPr>
              <a:defRPr/>
            </a:pPr>
            <a:r>
              <a:rPr lang="en-US"/>
              <a:t>Less than one percent of the state’s investments in children and youth ($6.2 billion) are dedicated to keeping youth safe, connected, and engaged in their communities through service, recreational, or leadership </a:t>
            </a:r>
            <a:r>
              <a:rPr lang="en-US"/>
              <a:t>opportunities.</a:t>
            </a:r>
            <a:endParaRPr/>
          </a:p>
          <a:p>
            <a:pPr>
              <a:defRPr/>
            </a:pPr>
            <a:r>
              <a:rPr lang="en-US"/>
              <a:t>Afterschool saves </a:t>
            </a:r>
            <a:r>
              <a:rPr lang="en-US"/>
              <a:t>up to $9 for every $1 </a:t>
            </a:r>
            <a:r>
              <a:rPr lang="en-US"/>
              <a:t>invested. </a:t>
            </a: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932183" y="4290161"/>
            <a:ext cx="2083753" cy="2170576"/>
          </a:xfrm>
          <a:prstGeom prst="rect">
            <a:avLst/>
          </a:prstGeom>
        </p:spPr>
      </p:pic>
      <p:pic>
        <p:nvPicPr>
          <p:cNvPr id="7" name="Pictur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How We Use the Map</a:t>
            </a:r>
            <a:endParaRPr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286871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en-US"/>
              <a:t>District/Regional Profiles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4" hidden="0"/>
          <p:cNvPicPr>
            <a:picLocks noChangeAspect="1"/>
          </p:cNvPicPr>
          <p:nvPr isPhoto="0" userDrawn="0"/>
        </p:nvPicPr>
        <p:blipFill>
          <a:blip r:embed="rId3"/>
          <a:srcRect l="33435" t="17140" r="33151" b="6221"/>
          <a:stretch/>
        </p:blipFill>
        <p:spPr bwMode="auto">
          <a:xfrm>
            <a:off x="327642" y="947271"/>
            <a:ext cx="4513300" cy="5822817"/>
          </a:xfrm>
          <a:prstGeom prst="rect">
            <a:avLst/>
          </a:prstGeom>
        </p:spPr>
      </p:pic>
      <p:pic>
        <p:nvPicPr>
          <p:cNvPr id="7" name="Picture 6" hidden="0"/>
          <p:cNvPicPr>
            <a:picLocks noChangeAspect="1"/>
          </p:cNvPicPr>
          <p:nvPr isPhoto="0" userDrawn="0"/>
        </p:nvPicPr>
        <p:blipFill>
          <a:blip r:embed="rId4"/>
          <a:srcRect l="33740" t="16775" r="33699" b="7019"/>
          <a:stretch/>
        </p:blipFill>
        <p:spPr bwMode="auto">
          <a:xfrm>
            <a:off x="6051433" y="947271"/>
            <a:ext cx="4524569" cy="5956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35900" y="20955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en-US"/>
              <a:t>Afterschool </a:t>
            </a:r>
            <a:br>
              <a:rPr lang="en-US"/>
            </a:br>
            <a:r>
              <a:rPr lang="en-US"/>
              <a:t>Deserts 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Places with high child </a:t>
            </a:r>
            <a:endParaRPr/>
          </a:p>
          <a:p>
            <a:pPr marL="0" indent="0">
              <a:buNone/>
              <a:defRPr/>
            </a:pPr>
            <a:r>
              <a:rPr lang="en-US"/>
              <a:t>poverty and low numbers </a:t>
            </a:r>
            <a:endParaRPr/>
          </a:p>
          <a:p>
            <a:pPr marL="0" indent="0">
              <a:buNone/>
              <a:defRPr/>
            </a:pPr>
            <a:r>
              <a:rPr lang="en-US"/>
              <a:t>of programs</a:t>
            </a:r>
            <a:endParaRPr/>
          </a:p>
          <a:p>
            <a:pPr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  <p:pic>
        <p:nvPicPr>
          <p:cNvPr id="7" name="Pictur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3648074" y="209550"/>
            <a:ext cx="8543925" cy="6648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250372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en-US" sz="5000"/>
              <a:t>Agenda</a:t>
            </a:r>
            <a:endParaRPr lang="en-US" sz="5000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77334" y="1322615"/>
            <a:ext cx="8596668" cy="5339442"/>
          </a:xfrm>
        </p:spPr>
        <p:txBody>
          <a:bodyPr/>
          <a:lstStyle/>
          <a:p>
            <a:pPr marL="457200" indent="-457200">
              <a:buFont typeface="+mj-lt"/>
              <a:buAutoNum type="arabicPeriod" startAt="1"/>
              <a:defRPr/>
            </a:pPr>
            <a:r>
              <a:rPr lang="en-US" sz="2400"/>
              <a:t>Background on the Map</a:t>
            </a:r>
            <a:endParaRPr/>
          </a:p>
          <a:p>
            <a:pPr marL="457200" indent="-457200">
              <a:buFont typeface="+mj-lt"/>
              <a:buAutoNum type="arabicPeriod" startAt="1"/>
              <a:defRPr/>
            </a:pPr>
            <a:r>
              <a:rPr lang="en-US" sz="2400"/>
              <a:t>Map Data</a:t>
            </a:r>
            <a:endParaRPr lang="en-US" sz="2400"/>
          </a:p>
          <a:p>
            <a:pPr marL="457200" indent="-457200">
              <a:buFont typeface="+mj-lt"/>
              <a:buAutoNum type="arabicPeriod" startAt="1"/>
              <a:defRPr/>
            </a:pPr>
            <a:r>
              <a:rPr lang="en-US" sz="2400"/>
              <a:t>How We Use the Map</a:t>
            </a:r>
            <a:endParaRPr lang="en-US" sz="2400"/>
          </a:p>
          <a:p>
            <a:pPr marL="457200" indent="-457200">
              <a:buFont typeface="+mj-lt"/>
              <a:buAutoNum type="arabicPeriod" startAt="1"/>
              <a:defRPr/>
            </a:pPr>
            <a:r>
              <a:rPr lang="en-US" sz="2400"/>
              <a:t>What </a:t>
            </a:r>
            <a:r>
              <a:rPr lang="en-US" sz="2400"/>
              <a:t>Stakeholders Can Do</a:t>
            </a:r>
            <a:endParaRPr/>
          </a:p>
          <a:p>
            <a:pPr marL="457200" indent="-457200">
              <a:buFont typeface="+mj-lt"/>
              <a:buAutoNum type="arabicPeriod" startAt="1"/>
              <a:defRPr/>
            </a:pPr>
            <a:endParaRPr lang="en-US" sz="2400"/>
          </a:p>
          <a:p>
            <a:pPr>
              <a:defRPr/>
            </a:pPr>
            <a:endParaRPr lang="en-US" sz="2400"/>
          </a:p>
          <a:p>
            <a:pPr>
              <a:defRPr/>
            </a:pPr>
            <a:endParaRPr lang="en-US"/>
          </a:p>
        </p:txBody>
      </p:sp>
      <p:pic>
        <p:nvPicPr>
          <p:cNvPr id="6" name="Picture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898634" y="2404534"/>
            <a:ext cx="8375369" cy="1646302"/>
          </a:xfrm>
        </p:spPr>
        <p:txBody>
          <a:bodyPr/>
          <a:lstStyle/>
          <a:p>
            <a:pPr>
              <a:defRPr/>
            </a:pPr>
            <a:r>
              <a:rPr lang="en-US"/>
              <a:t>What Stakeholders Can </a:t>
            </a:r>
            <a:r>
              <a:rPr lang="en-US"/>
              <a:t>Do</a:t>
            </a:r>
            <a:endParaRPr lang="en-US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3600"/>
              <a:t>How do you think different stakeholders can use map data?</a:t>
            </a:r>
            <a:br>
              <a:rPr lang="en-US" sz="3600"/>
            </a:br>
            <a:r>
              <a:rPr lang="en-US" sz="3600"/>
              <a:t>	</a:t>
            </a:r>
            <a:r>
              <a:rPr lang="en-US" sz="3600"/>
              <a:t>Schools</a:t>
            </a:r>
            <a:br>
              <a:rPr lang="en-US" sz="3600"/>
            </a:br>
            <a:r>
              <a:rPr lang="en-US" sz="3600"/>
              <a:t>	</a:t>
            </a:r>
            <a:r>
              <a:rPr lang="en-US" sz="3600"/>
              <a:t>Afterschool Programs </a:t>
            </a:r>
            <a:br>
              <a:rPr lang="en-US" sz="3600"/>
            </a:br>
            <a:r>
              <a:rPr lang="en-US" sz="3600"/>
              <a:t>	</a:t>
            </a:r>
            <a:r>
              <a:rPr lang="en-US" sz="3600"/>
              <a:t>Policymakers etc…</a:t>
            </a:r>
            <a:endParaRPr lang="en-US" sz="3600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What Can Stakeholders Do</a:t>
            </a:r>
            <a:endParaRPr lang="en-US"/>
          </a:p>
        </p:txBody>
      </p:sp>
      <p:grpSp>
        <p:nvGrpSpPr>
          <p:cNvPr id="5" name="Content Placeholder 3" hidden="0"/>
          <p:cNvGrpSpPr/>
          <p:nvPr isPhoto="0" userDrawn="0"/>
        </p:nvGrpSpPr>
        <p:grpSpPr bwMode="auto">
          <a:xfrm>
            <a:off x="677333" y="1466905"/>
            <a:ext cx="8955397" cy="4445164"/>
            <a:chOff x="0" y="0"/>
            <a:chExt cx="8955397" cy="4445164"/>
          </a:xfrm>
        </p:grpSpPr>
        <p:sp>
          <p:nvSpPr>
            <p:cNvPr id="6" name="" hidden="0"/>
            <p:cNvSpPr/>
            <p:nvPr isPhoto="0" userDrawn="0"/>
          </p:nvSpPr>
          <p:spPr bwMode="auto">
            <a:xfrm>
              <a:off x="3367" y="225469"/>
              <a:ext cx="2024584" cy="700224"/>
            </a:xfrm>
            <a:prstGeom prst="rect">
              <a:avLst/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/>
                <a:t>State Agencies</a:t>
              </a:r>
              <a:endParaRPr lang="en-US" sz="2000"/>
            </a:p>
          </p:txBody>
        </p:sp>
        <p:sp>
          <p:nvSpPr>
            <p:cNvPr id="7" name="" hidden="0"/>
            <p:cNvSpPr/>
            <p:nvPr isPhoto="0" userDrawn="0"/>
          </p:nvSpPr>
          <p:spPr bwMode="auto">
            <a:xfrm>
              <a:off x="3367" y="925694"/>
              <a:ext cx="2024584" cy="3293999"/>
            </a:xfrm>
            <a:prstGeom prst="rect">
              <a:avLst/>
            </a:prstGeom>
            <a:solidFill>
              <a:schemeClr val="accent2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19050" cap="rnd" cmpd="sng" algn="ctr">
              <a:solidFill>
                <a:schemeClr val="accent2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en-US" sz="2000"/>
                <a:t>Support districts in afterschool</a:t>
              </a:r>
              <a:endParaRPr lang="en-US" sz="2000"/>
            </a:p>
            <a:p>
              <a:pPr marL="228600" lvl="1" indent="-22860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en-US" sz="2000"/>
                <a:t>Promote afterschool as a way to improve schools</a:t>
              </a:r>
              <a:endParaRPr lang="en-US" sz="2000"/>
            </a:p>
            <a:p>
              <a:pPr marL="228600" lvl="1" indent="-22860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en-US" sz="2000"/>
                <a:t>Helps CBOs and school collaborate</a:t>
              </a:r>
              <a:endParaRPr lang="en-US" sz="2000"/>
            </a:p>
          </p:txBody>
        </p:sp>
        <p:sp>
          <p:nvSpPr>
            <p:cNvPr id="8" name="" hidden="0"/>
            <p:cNvSpPr/>
            <p:nvPr isPhoto="0" userDrawn="0"/>
          </p:nvSpPr>
          <p:spPr bwMode="auto">
            <a:xfrm>
              <a:off x="2311393" y="225469"/>
              <a:ext cx="2024584" cy="700224"/>
            </a:xfrm>
            <a:prstGeom prst="rect">
              <a:avLst/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accent3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/>
                <a:t>Educators</a:t>
              </a:r>
              <a:endParaRPr lang="en-US" sz="2000"/>
            </a:p>
          </p:txBody>
        </p:sp>
        <p:sp>
          <p:nvSpPr>
            <p:cNvPr id="9" name="" hidden="0"/>
            <p:cNvSpPr/>
            <p:nvPr isPhoto="0" userDrawn="0"/>
          </p:nvSpPr>
          <p:spPr bwMode="auto">
            <a:xfrm>
              <a:off x="2311393" y="925694"/>
              <a:ext cx="2024584" cy="3293999"/>
            </a:xfrm>
            <a:prstGeom prst="rect">
              <a:avLst/>
            </a:prstGeom>
            <a:solidFill>
              <a:schemeClr val="accent3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19050" cap="rnd" cmpd="sng" algn="ctr">
              <a:solidFill>
                <a:schemeClr val="accent3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en-US" sz="2000"/>
                <a:t>Share data and collaborate</a:t>
              </a:r>
              <a:endParaRPr lang="en-US" sz="2000"/>
            </a:p>
            <a:p>
              <a:pPr marL="228600" lvl="1" indent="-22860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en-US" sz="2000"/>
                <a:t>Use afterschool quality tools</a:t>
              </a:r>
              <a:endParaRPr lang="en-US" sz="2000"/>
            </a:p>
          </p:txBody>
        </p:sp>
        <p:sp>
          <p:nvSpPr>
            <p:cNvPr id="10" name="" hidden="0"/>
            <p:cNvSpPr/>
            <p:nvPr isPhoto="0" userDrawn="0"/>
          </p:nvSpPr>
          <p:spPr bwMode="auto">
            <a:xfrm>
              <a:off x="4619419" y="225469"/>
              <a:ext cx="2024584" cy="700224"/>
            </a:xfrm>
            <a:prstGeom prst="rect">
              <a:avLst/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accent4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/>
                <a:t>Business Leaders</a:t>
              </a:r>
              <a:endParaRPr lang="en-US" sz="2000"/>
            </a:p>
          </p:txBody>
        </p:sp>
        <p:sp>
          <p:nvSpPr>
            <p:cNvPr id="11" name="" hidden="0"/>
            <p:cNvSpPr/>
            <p:nvPr isPhoto="0" userDrawn="0"/>
          </p:nvSpPr>
          <p:spPr bwMode="auto">
            <a:xfrm>
              <a:off x="4619419" y="925694"/>
              <a:ext cx="2024584" cy="3293999"/>
            </a:xfrm>
            <a:prstGeom prst="rect">
              <a:avLst/>
            </a:prstGeom>
            <a:solidFill>
              <a:schemeClr val="accent4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19050" cap="rnd" cmpd="sng" algn="ctr">
              <a:solidFill>
                <a:schemeClr val="accent4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en-US" sz="2000"/>
                <a:t>Advocate</a:t>
              </a:r>
              <a:endParaRPr lang="en-US" sz="2000"/>
            </a:p>
            <a:p>
              <a:pPr marL="228600" lvl="1" indent="-22860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en-US" sz="2000"/>
                <a:t>Provide expertise</a:t>
              </a:r>
              <a:endParaRPr lang="en-US" sz="2000"/>
            </a:p>
            <a:p>
              <a:pPr marL="228600" lvl="1" indent="-22860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en-US" sz="2000"/>
                <a:t>Support</a:t>
              </a:r>
              <a:endParaRPr lang="en-US" sz="2000"/>
            </a:p>
          </p:txBody>
        </p:sp>
        <p:sp>
          <p:nvSpPr>
            <p:cNvPr id="12" name="" hidden="0"/>
            <p:cNvSpPr/>
            <p:nvPr isPhoto="0" userDrawn="0"/>
          </p:nvSpPr>
          <p:spPr bwMode="auto">
            <a:xfrm>
              <a:off x="6927445" y="225469"/>
              <a:ext cx="2024584" cy="700224"/>
            </a:xfrm>
            <a:prstGeom prst="rect">
              <a:avLst/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accent5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/>
                <a:t>Policymakers </a:t>
              </a:r>
              <a:endParaRPr lang="en-US" sz="2000"/>
            </a:p>
          </p:txBody>
        </p:sp>
        <p:sp>
          <p:nvSpPr>
            <p:cNvPr id="13" name="" hidden="0"/>
            <p:cNvSpPr/>
            <p:nvPr isPhoto="0" userDrawn="0"/>
          </p:nvSpPr>
          <p:spPr bwMode="auto">
            <a:xfrm>
              <a:off x="6927445" y="925694"/>
              <a:ext cx="2024584" cy="3293999"/>
            </a:xfrm>
            <a:prstGeom prst="rect">
              <a:avLst/>
            </a:prstGeom>
            <a:solidFill>
              <a:schemeClr val="accent5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19050" cap="rnd" cmpd="sng" algn="ctr">
              <a:solidFill>
                <a:schemeClr val="accent5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en-US" sz="2000"/>
                <a:t>Support funding and partnerships</a:t>
              </a:r>
              <a:endParaRPr lang="en-US" sz="2000"/>
            </a:p>
            <a:p>
              <a:pPr marL="228600" lvl="1" indent="-228600" algn="l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en-US" sz="2000"/>
                <a:t>Highlight the effectiveness of afterschool</a:t>
              </a:r>
              <a:endParaRPr lang="en-US" sz="2000"/>
            </a:p>
          </p:txBody>
        </p:sp>
      </p:grpSp>
      <p:pic>
        <p:nvPicPr>
          <p:cNvPr id="14" name="Picture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Contacts </a:t>
            </a:r>
            <a:endParaRPr lang="en-US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77334" y="1466193"/>
            <a:ext cx="8596668" cy="4575169"/>
          </a:xfrm>
        </p:spPr>
        <p:txBody>
          <a:bodyPr/>
          <a:lstStyle/>
          <a:p>
            <a:pPr>
              <a:defRPr/>
            </a:pPr>
            <a:r>
              <a:rPr lang="en-US" b="1"/>
              <a:t>Network Lead</a:t>
            </a:r>
            <a:br>
              <a:rPr lang="en-US"/>
            </a:br>
            <a:r>
              <a:rPr lang="en-US"/>
              <a:t>Susan Stanton</a:t>
            </a:r>
            <a:br>
              <a:rPr lang="en-US"/>
            </a:br>
            <a:r>
              <a:rPr lang="en-US"/>
              <a:t>Office: 312.877.0725</a:t>
            </a:r>
            <a:br>
              <a:rPr lang="en-US"/>
            </a:br>
            <a:r>
              <a:rPr lang="en-US"/>
              <a:t>Email: </a:t>
            </a:r>
            <a:r>
              <a:rPr lang="en-US" u="sng">
                <a:hlinkClick r:id="rId2" tooltip=""/>
              </a:rPr>
              <a:t>StantonS@actnowillinois.org</a:t>
            </a:r>
            <a:endParaRPr lang="en-US"/>
          </a:p>
          <a:p>
            <a:pPr>
              <a:defRPr/>
            </a:pPr>
            <a:r>
              <a:rPr lang="en-US" b="1"/>
              <a:t>Youth Development Associate</a:t>
            </a:r>
            <a:br>
              <a:rPr lang="en-US"/>
            </a:br>
            <a:r>
              <a:rPr lang="en-US"/>
              <a:t>Faith </a:t>
            </a:r>
            <a:r>
              <a:rPr lang="en-US"/>
              <a:t>Knocke</a:t>
            </a:r>
            <a:br>
              <a:rPr lang="en-US"/>
            </a:br>
            <a:r>
              <a:rPr lang="en-US"/>
              <a:t>Office: 312.877.0726</a:t>
            </a:r>
            <a:br>
              <a:rPr lang="en-US"/>
            </a:br>
            <a:r>
              <a:rPr lang="en-US"/>
              <a:t>Email: </a:t>
            </a:r>
            <a:r>
              <a:rPr lang="en-US" u="sng">
                <a:hlinkClick r:id="rId3" tooltip=""/>
              </a:rPr>
              <a:t>KnockeF@actnowillinois.org</a:t>
            </a:r>
            <a:endParaRPr lang="en-US"/>
          </a:p>
          <a:p>
            <a:pPr>
              <a:defRPr/>
            </a:pPr>
            <a:r>
              <a:rPr lang="en-US" b="1"/>
              <a:t>Quality &amp; Professional Development Specialist</a:t>
            </a:r>
            <a:br>
              <a:rPr lang="en-US"/>
            </a:br>
            <a:r>
              <a:rPr lang="en-US"/>
              <a:t>Emma </a:t>
            </a:r>
            <a:r>
              <a:rPr lang="en-US"/>
              <a:t>Vibber</a:t>
            </a:r>
            <a:br>
              <a:rPr lang="en-US"/>
            </a:br>
            <a:r>
              <a:rPr lang="en-US"/>
              <a:t>Office: 312.520.5268</a:t>
            </a:r>
            <a:br>
              <a:rPr lang="en-US"/>
            </a:br>
            <a:r>
              <a:rPr lang="en-US"/>
              <a:t>Email: </a:t>
            </a:r>
            <a:r>
              <a:rPr lang="en-US" u="sng">
                <a:hlinkClick r:id="rId4" tooltip=""/>
              </a:rPr>
              <a:t>VibberE@actnowillinois.org</a:t>
            </a:r>
            <a:endParaRPr lang="en-US"/>
          </a:p>
          <a:p>
            <a:pPr>
              <a:defRPr/>
            </a:pPr>
            <a:r>
              <a:rPr lang="en-US"/>
              <a:t>Follow us on Facebook: </a:t>
            </a:r>
            <a:r>
              <a:rPr lang="en-US" u="sng">
                <a:hlinkClick r:id="rId5" tooltip=""/>
              </a:rPr>
              <a:t>@</a:t>
            </a:r>
            <a:r>
              <a:rPr lang="en-US" u="sng">
                <a:hlinkClick r:id="rId5" tooltip=""/>
              </a:rPr>
              <a:t>AfterschoolforChildrenandTeensNow</a:t>
            </a:r>
            <a:br>
              <a:rPr lang="en-US"/>
            </a:br>
            <a:r>
              <a:rPr lang="en-US"/>
              <a:t>Follow us on Twitter: </a:t>
            </a:r>
            <a:r>
              <a:rPr lang="en-US" u="sng">
                <a:hlinkClick r:id="rId6" tooltip=""/>
              </a:rPr>
              <a:t>@</a:t>
            </a:r>
            <a:r>
              <a:rPr lang="en-US" u="sng">
                <a:hlinkClick r:id="rId6" tooltip=""/>
              </a:rPr>
              <a:t>ACTNowCoalition</a:t>
            </a: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800" b="1"/>
              <a:t>What is ACT Now?</a:t>
            </a:r>
            <a:endParaRPr/>
          </a:p>
        </p:txBody>
      </p:sp>
      <p:sp>
        <p:nvSpPr>
          <p:cNvPr id="5" name="Content Placeholder 4" hidden="0"/>
          <p:cNvSpPr>
            <a:spLocks noGrp="1"/>
          </p:cNvSpPr>
          <p:nvPr isPhoto="0" userDrawn="0">
            <p:ph sz="quarter" idx="1" hasCustomPrompt="0"/>
          </p:nvPr>
        </p:nvSpPr>
        <p:spPr bwMode="auto">
          <a:xfrm>
            <a:off x="677334" y="1718441"/>
            <a:ext cx="8596668" cy="4322921"/>
          </a:xfrm>
        </p:spPr>
        <p:txBody>
          <a:bodyPr/>
          <a:lstStyle/>
          <a:p>
            <a:pPr>
              <a:defRPr/>
            </a:pPr>
            <a:r>
              <a:rPr lang="en-US"/>
              <a:t>A statewide coalition that advocates for quality and affordable afterschool programs for Illinois’ youth</a:t>
            </a:r>
            <a:endParaRPr/>
          </a:p>
          <a:p>
            <a:pPr>
              <a:defRPr/>
            </a:pPr>
            <a:r>
              <a:rPr lang="en-US"/>
              <a:t>Our partners are:</a:t>
            </a:r>
            <a:endParaRPr/>
          </a:p>
          <a:p>
            <a:pPr lvl="1">
              <a:defRPr/>
            </a:pPr>
            <a:r>
              <a:rPr lang="en-US"/>
              <a:t>Providers</a:t>
            </a:r>
            <a:endParaRPr/>
          </a:p>
          <a:p>
            <a:pPr lvl="1">
              <a:defRPr/>
            </a:pPr>
            <a:r>
              <a:rPr lang="en-US"/>
              <a:t>Educators</a:t>
            </a:r>
            <a:endParaRPr/>
          </a:p>
          <a:p>
            <a:pPr lvl="1">
              <a:defRPr/>
            </a:pPr>
            <a:r>
              <a:rPr lang="en-US"/>
              <a:t>State agency members</a:t>
            </a:r>
            <a:endParaRPr/>
          </a:p>
          <a:p>
            <a:pPr lvl="1">
              <a:defRPr/>
            </a:pPr>
            <a:r>
              <a:rPr lang="en-US"/>
              <a:t>Community advocates </a:t>
            </a:r>
            <a:endParaRPr/>
          </a:p>
          <a:p>
            <a:pPr lvl="1">
              <a:defRPr/>
            </a:pPr>
            <a:r>
              <a:rPr lang="en-US"/>
              <a:t>Youth organizations</a:t>
            </a:r>
            <a:endParaRPr/>
          </a:p>
          <a:p>
            <a:pPr lvl="1">
              <a:defRPr/>
            </a:pPr>
            <a:r>
              <a:rPr lang="en-US"/>
              <a:t>Policymakers </a:t>
            </a:r>
            <a:endParaRPr lang="en-US"/>
          </a:p>
        </p:txBody>
      </p:sp>
      <p:pic>
        <p:nvPicPr>
          <p:cNvPr id="6" name="Picture 5" hidden="0"/>
          <p:cNvPicPr/>
          <p:nvPr isPhoto="0" userDrawn="0"/>
        </p:nvPicPr>
        <p:blipFill>
          <a:blip r:embed="rId3"/>
          <a:srcRect l="7895" t="19173" r="6766" b="14284"/>
          <a:stretch/>
        </p:blipFill>
        <p:spPr bwMode="auto">
          <a:xfrm>
            <a:off x="10210800" y="6172200"/>
            <a:ext cx="1981200" cy="68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Our Work</a:t>
            </a:r>
            <a:endParaRPr lang="en-US"/>
          </a:p>
        </p:txBody>
      </p:sp>
      <p:grpSp>
        <p:nvGrpSpPr>
          <p:cNvPr id="5" name="Content Placeholder 3" hidden="0"/>
          <p:cNvGrpSpPr/>
          <p:nvPr isPhoto="0" userDrawn="0"/>
        </p:nvGrpSpPr>
        <p:grpSpPr bwMode="auto">
          <a:xfrm>
            <a:off x="1253906" y="1568669"/>
            <a:ext cx="8153399" cy="4495800"/>
            <a:chOff x="0" y="0"/>
            <a:chExt cx="8153399" cy="4495800"/>
          </a:xfrm>
        </p:grpSpPr>
        <p:sp>
          <p:nvSpPr>
            <p:cNvPr id="6" name="" hidden="0"/>
            <p:cNvSpPr/>
            <p:nvPr isPhoto="0" userDrawn="0"/>
          </p:nvSpPr>
          <p:spPr bwMode="auto">
            <a:xfrm>
              <a:off x="0" y="591740"/>
              <a:ext cx="2547937" cy="1528762"/>
            </a:xfrm>
            <a:prstGeom prst="rect">
              <a:avLst/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/>
                <a:t>Policy</a:t>
              </a:r>
              <a:endParaRPr lang="en-US" sz="3000"/>
            </a:p>
          </p:txBody>
        </p:sp>
        <p:sp>
          <p:nvSpPr>
            <p:cNvPr id="7" name="" hidden="0"/>
            <p:cNvSpPr/>
            <p:nvPr isPhoto="0" userDrawn="0"/>
          </p:nvSpPr>
          <p:spPr bwMode="auto">
            <a:xfrm>
              <a:off x="2802731" y="591740"/>
              <a:ext cx="2547937" cy="1528762"/>
            </a:xfrm>
            <a:prstGeom prst="rect">
              <a:avLst/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/>
                <a:t>Professional Development</a:t>
              </a:r>
              <a:endParaRPr lang="en-US" sz="3000"/>
            </a:p>
          </p:txBody>
        </p:sp>
        <p:sp>
          <p:nvSpPr>
            <p:cNvPr id="8" name="" hidden="0"/>
            <p:cNvSpPr/>
            <p:nvPr isPhoto="0" userDrawn="0"/>
          </p:nvSpPr>
          <p:spPr bwMode="auto">
            <a:xfrm>
              <a:off x="5605462" y="591740"/>
              <a:ext cx="2547937" cy="1528762"/>
            </a:xfrm>
            <a:prstGeom prst="rect">
              <a:avLst/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/>
                <a:t>Quality</a:t>
              </a:r>
              <a:endParaRPr lang="en-US" sz="3000"/>
            </a:p>
          </p:txBody>
        </p:sp>
        <p:sp>
          <p:nvSpPr>
            <p:cNvPr id="9" name="" hidden="0"/>
            <p:cNvSpPr/>
            <p:nvPr isPhoto="0" userDrawn="0"/>
          </p:nvSpPr>
          <p:spPr bwMode="auto">
            <a:xfrm>
              <a:off x="1401365" y="2375296"/>
              <a:ext cx="2547937" cy="1528762"/>
            </a:xfrm>
            <a:prstGeom prst="rect">
              <a:avLst/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/>
                <a:t>Community Schools</a:t>
              </a:r>
              <a:endParaRPr lang="en-US" sz="3000"/>
            </a:p>
          </p:txBody>
        </p:sp>
        <p:sp>
          <p:nvSpPr>
            <p:cNvPr id="10" name="" hidden="0"/>
            <p:cNvSpPr/>
            <p:nvPr isPhoto="0" userDrawn="0"/>
          </p:nvSpPr>
          <p:spPr bwMode="auto">
            <a:xfrm>
              <a:off x="4204096" y="2375296"/>
              <a:ext cx="2547937" cy="1528762"/>
            </a:xfrm>
            <a:prstGeom prst="rect">
              <a:avLst/>
            </a:prstGeom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/>
                <a:t>Afterschool Advocates</a:t>
              </a:r>
              <a:endParaRPr lang="en-US" sz="3000"/>
            </a:p>
          </p:txBody>
        </p:sp>
      </p:grpSp>
      <p:pic>
        <p:nvPicPr>
          <p:cNvPr id="11" name="Picture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Importance of Career Readiness in Afterschool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2400"/>
              <a:t>Afterschool is a natural vehicle for career exploration, work-based learning, interaction with industry, and exposing students to the opportunities that exist for them right here in Illinois </a:t>
            </a:r>
            <a:endParaRPr/>
          </a:p>
          <a:p>
            <a:pPr>
              <a:defRPr/>
            </a:pPr>
            <a:r>
              <a:rPr lang="en-US" sz="2400"/>
              <a:t>Afterschool programs help many students develop the skills they need to land the jobs of the future</a:t>
            </a:r>
            <a:endParaRPr/>
          </a:p>
          <a:p>
            <a:pPr>
              <a:defRPr/>
            </a:pPr>
            <a:r>
              <a:rPr lang="en-US" sz="2400"/>
              <a:t>These programs teach skills such as leadership, problem-solving, critical thinking, teamwork, responsibility, and time management</a:t>
            </a:r>
            <a:endParaRPr/>
          </a:p>
          <a:p>
            <a:pPr marL="0" indent="0">
              <a:buNone/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Background on the Map</a:t>
            </a:r>
            <a:endParaRPr lang="en-US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Diving into the Map—Activity 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Navigate to map.actnowillinois.org</a:t>
            </a:r>
            <a:endParaRPr/>
          </a:p>
          <a:p>
            <a:pPr>
              <a:defRPr/>
            </a:pPr>
            <a:r>
              <a:rPr lang="en-US"/>
              <a:t>Answering the following questions on your post-its and place your post-its on the corresponding poster on the wall</a:t>
            </a:r>
            <a:endParaRPr/>
          </a:p>
          <a:p>
            <a:pPr lvl="1">
              <a:defRPr/>
            </a:pPr>
            <a:r>
              <a:rPr lang="en-US"/>
              <a:t>What do you see?</a:t>
            </a:r>
            <a:endParaRPr/>
          </a:p>
          <a:p>
            <a:pPr lvl="1">
              <a:defRPr/>
            </a:pPr>
            <a:r>
              <a:rPr lang="en-US"/>
              <a:t>What does this map seem to do?</a:t>
            </a:r>
            <a:endParaRPr/>
          </a:p>
          <a:p>
            <a:pPr lvl="1">
              <a:defRPr/>
            </a:pPr>
            <a:r>
              <a:rPr lang="en-US"/>
              <a:t>What data can this map give you?</a:t>
            </a:r>
            <a:endParaRPr/>
          </a:p>
          <a:p>
            <a:pPr lvl="1">
              <a:defRPr/>
            </a:pPr>
            <a:r>
              <a:rPr lang="en-US"/>
              <a:t>How might we use this map?</a:t>
            </a:r>
            <a:endParaRPr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250372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en-US" sz="4900"/>
              <a:t>Why Do We Need a Map/Benefits to Providers</a:t>
            </a:r>
            <a:endParaRPr sz="3200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77334" y="1886819"/>
            <a:ext cx="8596668" cy="5339442"/>
          </a:xfrm>
        </p:spPr>
        <p:txBody>
          <a:bodyPr/>
          <a:lstStyle/>
          <a:p>
            <a:pPr>
              <a:defRPr/>
            </a:pPr>
            <a:r>
              <a:rPr lang="en-US" sz="2400"/>
              <a:t>Fragmented field</a:t>
            </a:r>
            <a:endParaRPr/>
          </a:p>
          <a:p>
            <a:pPr>
              <a:defRPr/>
            </a:pPr>
            <a:r>
              <a:rPr lang="en-US" sz="2400"/>
              <a:t>Network with other programs/pool resources</a:t>
            </a:r>
            <a:endParaRPr/>
          </a:p>
          <a:p>
            <a:pPr>
              <a:defRPr/>
            </a:pPr>
            <a:r>
              <a:rPr lang="en-US" sz="2400"/>
              <a:t>Advertise to community members’ and parents</a:t>
            </a:r>
            <a:endParaRPr/>
          </a:p>
          <a:p>
            <a:pPr>
              <a:defRPr/>
            </a:pPr>
            <a:r>
              <a:rPr lang="en-US" sz="2400"/>
              <a:t>Educate policymakers and the public</a:t>
            </a:r>
            <a:endParaRPr/>
          </a:p>
          <a:p>
            <a:pPr>
              <a:defRPr/>
            </a:pPr>
            <a:endParaRPr lang="en-US" sz="2400"/>
          </a:p>
          <a:p>
            <a:pPr>
              <a:defRPr/>
            </a:pPr>
            <a:endParaRPr lang="en-US"/>
          </a:p>
        </p:txBody>
      </p:sp>
      <p:pic>
        <p:nvPicPr>
          <p:cNvPr id="6" name="Picture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601200" y="6213538"/>
            <a:ext cx="2590800" cy="64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Facet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ONLYOFFICE/5.2.8.24</Application>
  <PresentationFormat>On-screen Show (4:3)</PresentationFormat>
  <Paragraphs>0</Paragraphs>
  <Slides>33</Slides>
  <Notes>33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/>
  <cp:lastModifiedBy/>
</cp:coreProperties>
</file>