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0"/>
  </p:notesMasterIdLst>
  <p:sldIdLst>
    <p:sldId id="257" r:id="rId2"/>
    <p:sldId id="258" r:id="rId3"/>
    <p:sldId id="259" r:id="rId4"/>
    <p:sldId id="261" r:id="rId5"/>
    <p:sldId id="262" r:id="rId6"/>
    <p:sldId id="290" r:id="rId7"/>
    <p:sldId id="266" r:id="rId8"/>
    <p:sldId id="28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5956" autoAdjust="0"/>
  </p:normalViewPr>
  <p:slideViewPr>
    <p:cSldViewPr snapToGrid="0">
      <p:cViewPr varScale="1">
        <p:scale>
          <a:sx n="65" d="100"/>
          <a:sy n="65" d="100"/>
        </p:scale>
        <p:origin x="18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a-toadtown.nl.edu\ttemplin1$\ILEA\Equity%20Plan\2019-10-03%20Interim%20Benchmarking%20-%20Equity%20Plan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6-Year First-time Freshman</a:t>
            </a:r>
            <a:r>
              <a:rPr lang="en-US" b="1" baseline="0" dirty="0"/>
              <a:t> </a:t>
            </a:r>
            <a:r>
              <a:rPr lang="en-US" b="1" dirty="0"/>
              <a:t>Graduation Goals, by Incoming Cohort and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African-American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215441819772544E-2"/>
                  <c:y val="5.790500145815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1-419C-A142-0B53C78A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'First-time Students Grad Projec'!$A$5:$A$14</c:f>
              <c:strCache>
                <c:ptCount val="10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</c:v>
                </c:pt>
                <c:pt idx="7">
                  <c:v>Fall 2022</c:v>
                </c:pt>
                <c:pt idx="8">
                  <c:v>Fall 2023</c:v>
                </c:pt>
                <c:pt idx="9">
                  <c:v>Fall 2024</c:v>
                </c:pt>
              </c:strCache>
            </c:strRef>
          </c:cat>
          <c:val>
            <c:numRef>
              <c:f>'First-time Students Grad Projec'!$AR$5:$AR$14</c:f>
              <c:numCache>
                <c:formatCode>0%</c:formatCode>
                <c:ptCount val="10"/>
                <c:pt idx="0">
                  <c:v>0.31578947368421051</c:v>
                </c:pt>
                <c:pt idx="1">
                  <c:v>0.24</c:v>
                </c:pt>
                <c:pt idx="2">
                  <c:v>0.245</c:v>
                </c:pt>
                <c:pt idx="3">
                  <c:v>0.28000000000000003</c:v>
                </c:pt>
                <c:pt idx="4">
                  <c:v>0.35</c:v>
                </c:pt>
                <c:pt idx="5">
                  <c:v>0.40400000000000003</c:v>
                </c:pt>
                <c:pt idx="6">
                  <c:v>0.45</c:v>
                </c:pt>
                <c:pt idx="7">
                  <c:v>0.5</c:v>
                </c:pt>
                <c:pt idx="8">
                  <c:v>0.55000000000000004</c:v>
                </c:pt>
                <c:pt idx="9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71-419C-A142-0B53C78A5AFD}"/>
            </c:ext>
          </c:extLst>
        </c:ser>
        <c:ser>
          <c:idx val="1"/>
          <c:order val="1"/>
          <c:tx>
            <c:v>Latinx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71-419C-A142-0B53C78A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'First-time Students Grad Projec'!$A$5:$A$14</c:f>
              <c:strCache>
                <c:ptCount val="10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</c:v>
                </c:pt>
                <c:pt idx="7">
                  <c:v>Fall 2022</c:v>
                </c:pt>
                <c:pt idx="8">
                  <c:v>Fall 2023</c:v>
                </c:pt>
                <c:pt idx="9">
                  <c:v>Fall 2024</c:v>
                </c:pt>
              </c:strCache>
            </c:strRef>
          </c:cat>
          <c:val>
            <c:numRef>
              <c:f>'First-time Students Grad Projec'!$AT$5:$AT$14</c:f>
              <c:numCache>
                <c:formatCode>0%</c:formatCode>
                <c:ptCount val="10"/>
                <c:pt idx="0">
                  <c:v>0.42857142857142855</c:v>
                </c:pt>
                <c:pt idx="1">
                  <c:v>0.42399999999999999</c:v>
                </c:pt>
                <c:pt idx="2">
                  <c:v>0.42499999999999999</c:v>
                </c:pt>
                <c:pt idx="3">
                  <c:v>0.44</c:v>
                </c:pt>
                <c:pt idx="4">
                  <c:v>0.46500000000000002</c:v>
                </c:pt>
                <c:pt idx="5">
                  <c:v>0.504</c:v>
                </c:pt>
                <c:pt idx="6">
                  <c:v>0.53</c:v>
                </c:pt>
                <c:pt idx="7">
                  <c:v>0.55500000000000005</c:v>
                </c:pt>
                <c:pt idx="8">
                  <c:v>0.57999999999999996</c:v>
                </c:pt>
                <c:pt idx="9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71-419C-A142-0B53C78A5AFD}"/>
            </c:ext>
          </c:extLst>
        </c:ser>
        <c:ser>
          <c:idx val="2"/>
          <c:order val="2"/>
          <c:tx>
            <c:v>White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71-419C-A142-0B53C78A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'First-time Students Grad Projec'!$A$5:$A$14</c:f>
              <c:strCache>
                <c:ptCount val="10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</c:v>
                </c:pt>
                <c:pt idx="7">
                  <c:v>Fall 2022</c:v>
                </c:pt>
                <c:pt idx="8">
                  <c:v>Fall 2023</c:v>
                </c:pt>
                <c:pt idx="9">
                  <c:v>Fall 2024</c:v>
                </c:pt>
              </c:strCache>
            </c:strRef>
          </c:cat>
          <c:val>
            <c:numRef>
              <c:f>'First-time Students Grad Projec'!$AV$5:$AV$14</c:f>
              <c:numCache>
                <c:formatCode>0%</c:formatCode>
                <c:ptCount val="10"/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71-419C-A142-0B53C78A5AFD}"/>
            </c:ext>
          </c:extLst>
        </c:ser>
        <c:ser>
          <c:idx val="3"/>
          <c:order val="3"/>
          <c:tx>
            <c:v>Overall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326552930883644E-2"/>
                  <c:y val="-1.616907261592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71-419C-A142-0B53C78A5AF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71-419C-A142-0B53C78A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'First-time Students Grad Projec'!$A$5:$A$14</c:f>
              <c:strCache>
                <c:ptCount val="10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  <c:pt idx="5">
                  <c:v>Fall 2020</c:v>
                </c:pt>
                <c:pt idx="6">
                  <c:v>Fall 2021</c:v>
                </c:pt>
                <c:pt idx="7">
                  <c:v>Fall 2022</c:v>
                </c:pt>
                <c:pt idx="8">
                  <c:v>Fall 2023</c:v>
                </c:pt>
                <c:pt idx="9">
                  <c:v>Fall 2024</c:v>
                </c:pt>
              </c:strCache>
            </c:strRef>
          </c:cat>
          <c:val>
            <c:numRef>
              <c:f>'First-time Students Grad Projec'!$BD$5:$BD$14</c:f>
              <c:numCache>
                <c:formatCode>0%</c:formatCode>
                <c:ptCount val="10"/>
                <c:pt idx="0">
                  <c:v>0.35064935064935066</c:v>
                </c:pt>
                <c:pt idx="1">
                  <c:v>0.37360501567398119</c:v>
                </c:pt>
                <c:pt idx="2">
                  <c:v>0.3917588932806324</c:v>
                </c:pt>
                <c:pt idx="3">
                  <c:v>0.40884547069271759</c:v>
                </c:pt>
                <c:pt idx="4">
                  <c:v>0.443</c:v>
                </c:pt>
                <c:pt idx="5">
                  <c:v>0.48149999999999993</c:v>
                </c:pt>
                <c:pt idx="6">
                  <c:v>0.51100000000000001</c:v>
                </c:pt>
                <c:pt idx="7">
                  <c:v>0.54025000000000012</c:v>
                </c:pt>
                <c:pt idx="8">
                  <c:v>0.57299999999999995</c:v>
                </c:pt>
                <c:pt idx="9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C71-419C-A142-0B53C78A5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038815"/>
        <c:axId val="846039231"/>
      </c:lineChart>
      <c:catAx>
        <c:axId val="84603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39231"/>
        <c:crosses val="autoZero"/>
        <c:auto val="1"/>
        <c:lblAlgn val="ctr"/>
        <c:lblOffset val="100"/>
        <c:noMultiLvlLbl val="0"/>
      </c:catAx>
      <c:valAx>
        <c:axId val="846039231"/>
        <c:scaling>
          <c:orientation val="minMax"/>
          <c:max val="0.8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3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928524134523605E-2"/>
          <c:y val="0.15582073530826451"/>
          <c:w val="0.89293067153993833"/>
          <c:h val="0.16538582677165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4-Year Transfer Graduation Goals, </a:t>
            </a:r>
          </a:p>
          <a:p>
            <a:pPr>
              <a:defRPr b="1"/>
            </a:pPr>
            <a:r>
              <a:rPr lang="en-US" b="1" dirty="0"/>
              <a:t>by Incoming Cohort and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African-American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215441819772544E-2"/>
                  <c:y val="5.790500145815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4-4561-BCE7-62D917A9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'4yr College or University'!$A$31:$A$41</c:f>
              <c:strCache>
                <c:ptCount val="11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  <c:pt idx="5">
                  <c:v>Fall 2019</c:v>
                </c:pt>
                <c:pt idx="6">
                  <c:v>Fall 2020</c:v>
                </c:pt>
                <c:pt idx="7">
                  <c:v>Fall 2021</c:v>
                </c:pt>
                <c:pt idx="8">
                  <c:v>Fall 2022</c:v>
                </c:pt>
                <c:pt idx="9">
                  <c:v>Fall 2023</c:v>
                </c:pt>
                <c:pt idx="10">
                  <c:v>Fall 2024</c:v>
                </c:pt>
              </c:strCache>
            </c:strRef>
          </c:cat>
          <c:val>
            <c:numRef>
              <c:f>'4yr College or University'!$U$31:$U$41</c:f>
              <c:numCache>
                <c:formatCode>0%</c:formatCode>
                <c:ptCount val="11"/>
                <c:pt idx="0">
                  <c:v>0.34905660377358488</c:v>
                </c:pt>
                <c:pt idx="1">
                  <c:v>0.39</c:v>
                </c:pt>
                <c:pt idx="2">
                  <c:v>0.43</c:v>
                </c:pt>
                <c:pt idx="3">
                  <c:v>0.47</c:v>
                </c:pt>
                <c:pt idx="4">
                  <c:v>0.51</c:v>
                </c:pt>
                <c:pt idx="5">
                  <c:v>0.55000000000000004</c:v>
                </c:pt>
                <c:pt idx="6">
                  <c:v>0.59</c:v>
                </c:pt>
                <c:pt idx="7">
                  <c:v>0.63</c:v>
                </c:pt>
                <c:pt idx="8">
                  <c:v>0.67</c:v>
                </c:pt>
                <c:pt idx="9">
                  <c:v>0.71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64-4561-BCE7-62D917A9F494}"/>
            </c:ext>
          </c:extLst>
        </c:ser>
        <c:ser>
          <c:idx val="1"/>
          <c:order val="1"/>
          <c:tx>
            <c:v>Latinx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437664041994763E-2"/>
                  <c:y val="3.4756853310002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4-4561-BCE7-62D917A9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'4yr College or University'!$A$31:$A$41</c:f>
              <c:strCache>
                <c:ptCount val="11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  <c:pt idx="5">
                  <c:v>Fall 2019</c:v>
                </c:pt>
                <c:pt idx="6">
                  <c:v>Fall 2020</c:v>
                </c:pt>
                <c:pt idx="7">
                  <c:v>Fall 2021</c:v>
                </c:pt>
                <c:pt idx="8">
                  <c:v>Fall 2022</c:v>
                </c:pt>
                <c:pt idx="9">
                  <c:v>Fall 2023</c:v>
                </c:pt>
                <c:pt idx="10">
                  <c:v>Fall 2024</c:v>
                </c:pt>
              </c:strCache>
            </c:strRef>
          </c:cat>
          <c:val>
            <c:numRef>
              <c:f>'4yr College or University'!$W$31:$W$41</c:f>
              <c:numCache>
                <c:formatCode>0%</c:formatCode>
                <c:ptCount val="11"/>
                <c:pt idx="0">
                  <c:v>0.4943820224719101</c:v>
                </c:pt>
                <c:pt idx="1">
                  <c:v>0.51</c:v>
                </c:pt>
                <c:pt idx="2">
                  <c:v>0.53</c:v>
                </c:pt>
                <c:pt idx="3">
                  <c:v>0.55000000000000004</c:v>
                </c:pt>
                <c:pt idx="4">
                  <c:v>0.56999999999999995</c:v>
                </c:pt>
                <c:pt idx="5">
                  <c:v>0.59</c:v>
                </c:pt>
                <c:pt idx="6">
                  <c:v>0.62</c:v>
                </c:pt>
                <c:pt idx="7">
                  <c:v>0.65</c:v>
                </c:pt>
                <c:pt idx="8">
                  <c:v>0.68</c:v>
                </c:pt>
                <c:pt idx="9">
                  <c:v>0.72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64-4561-BCE7-62D917A9F494}"/>
            </c:ext>
          </c:extLst>
        </c:ser>
        <c:ser>
          <c:idx val="2"/>
          <c:order val="2"/>
          <c:tx>
            <c:v>White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4-4561-BCE7-62D917A9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'4yr College or University'!$A$31:$A$41</c:f>
              <c:strCache>
                <c:ptCount val="11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  <c:pt idx="5">
                  <c:v>Fall 2019</c:v>
                </c:pt>
                <c:pt idx="6">
                  <c:v>Fall 2020</c:v>
                </c:pt>
                <c:pt idx="7">
                  <c:v>Fall 2021</c:v>
                </c:pt>
                <c:pt idx="8">
                  <c:v>Fall 2022</c:v>
                </c:pt>
                <c:pt idx="9">
                  <c:v>Fall 2023</c:v>
                </c:pt>
                <c:pt idx="10">
                  <c:v>Fall 2024</c:v>
                </c:pt>
              </c:strCache>
            </c:strRef>
          </c:cat>
          <c:val>
            <c:numRef>
              <c:f>'4yr College or University'!$Y$31:$Y$41</c:f>
              <c:numCache>
                <c:formatCode>0%</c:formatCode>
                <c:ptCount val="11"/>
                <c:pt idx="0">
                  <c:v>0.70588235294117652</c:v>
                </c:pt>
                <c:pt idx="1">
                  <c:v>0.71</c:v>
                </c:pt>
                <c:pt idx="2">
                  <c:v>0.72</c:v>
                </c:pt>
                <c:pt idx="3">
                  <c:v>0.72</c:v>
                </c:pt>
                <c:pt idx="4">
                  <c:v>0.72</c:v>
                </c:pt>
                <c:pt idx="5">
                  <c:v>0.73</c:v>
                </c:pt>
                <c:pt idx="6">
                  <c:v>0.73</c:v>
                </c:pt>
                <c:pt idx="7">
                  <c:v>0.74</c:v>
                </c:pt>
                <c:pt idx="8">
                  <c:v>0.74</c:v>
                </c:pt>
                <c:pt idx="9">
                  <c:v>0.75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64-4561-BCE7-62D917A9F494}"/>
            </c:ext>
          </c:extLst>
        </c:ser>
        <c:ser>
          <c:idx val="3"/>
          <c:order val="3"/>
          <c:tx>
            <c:v>Overall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770997375328072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64-4561-BCE7-62D917A9F494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4-4561-BCE7-62D917A9F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'4yr College or University'!$A$31:$A$41</c:f>
              <c:strCache>
                <c:ptCount val="11"/>
                <c:pt idx="0">
                  <c:v>Fall 2014</c:v>
                </c:pt>
                <c:pt idx="1">
                  <c:v>Fall 2015</c:v>
                </c:pt>
                <c:pt idx="2">
                  <c:v>Fall 2016</c:v>
                </c:pt>
                <c:pt idx="3">
                  <c:v>Fall 2017</c:v>
                </c:pt>
                <c:pt idx="4">
                  <c:v>Fall 2018</c:v>
                </c:pt>
                <c:pt idx="5">
                  <c:v>Fall 2019</c:v>
                </c:pt>
                <c:pt idx="6">
                  <c:v>Fall 2020</c:v>
                </c:pt>
                <c:pt idx="7">
                  <c:v>Fall 2021</c:v>
                </c:pt>
                <c:pt idx="8">
                  <c:v>Fall 2022</c:v>
                </c:pt>
                <c:pt idx="9">
                  <c:v>Fall 2023</c:v>
                </c:pt>
                <c:pt idx="10">
                  <c:v>Fall 2024</c:v>
                </c:pt>
              </c:strCache>
            </c:strRef>
          </c:cat>
          <c:val>
            <c:numRef>
              <c:f>'4yr College or University'!$S$31:$S$41</c:f>
              <c:numCache>
                <c:formatCode>0%</c:formatCode>
                <c:ptCount val="11"/>
                <c:pt idx="0">
                  <c:v>0.50793650793650791</c:v>
                </c:pt>
                <c:pt idx="1">
                  <c:v>0.53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0.57999999999999996</c:v>
                </c:pt>
                <c:pt idx="5">
                  <c:v>0.6</c:v>
                </c:pt>
                <c:pt idx="6">
                  <c:v>0.62</c:v>
                </c:pt>
                <c:pt idx="7">
                  <c:v>0.65</c:v>
                </c:pt>
                <c:pt idx="8">
                  <c:v>0.68</c:v>
                </c:pt>
                <c:pt idx="9">
                  <c:v>0.72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564-4561-BCE7-62D917A9F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038815"/>
        <c:axId val="846039231"/>
      </c:lineChart>
      <c:catAx>
        <c:axId val="84603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39231"/>
        <c:crosses val="autoZero"/>
        <c:auto val="1"/>
        <c:lblAlgn val="ctr"/>
        <c:lblOffset val="100"/>
        <c:noMultiLvlLbl val="0"/>
      </c:catAx>
      <c:valAx>
        <c:axId val="84603923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3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1473C-DAB3-6545-942D-F56C77224268}" type="doc">
      <dgm:prSet loTypeId="urn:microsoft.com/office/officeart/2005/8/layout/gear1" loCatId="" qsTypeId="urn:microsoft.com/office/officeart/2005/8/quickstyle/simple2" qsCatId="simple" csTypeId="urn:microsoft.com/office/officeart/2005/8/colors/accent2_2" csCatId="accent2" phldr="1"/>
      <dgm:spPr/>
    </dgm:pt>
    <dgm:pt modelId="{2C9DE280-AA7A-B244-86FE-36B7E16BA63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dirty="0"/>
            <a:t>Partnerships </a:t>
          </a:r>
        </a:p>
      </dgm:t>
    </dgm:pt>
    <dgm:pt modelId="{3C87B4BA-BBDF-E84F-942D-CD13CA93154C}" type="parTrans" cxnId="{9D3F2F53-EEC8-5647-BB7E-C0B00D80F968}">
      <dgm:prSet/>
      <dgm:spPr/>
      <dgm:t>
        <a:bodyPr/>
        <a:lstStyle/>
        <a:p>
          <a:endParaRPr lang="en-US" b="1"/>
        </a:p>
      </dgm:t>
    </dgm:pt>
    <dgm:pt modelId="{0F36E582-457F-E34E-BA4A-8415CB6157B3}" type="sibTrans" cxnId="{9D3F2F53-EEC8-5647-BB7E-C0B00D80F968}">
      <dgm:prSet/>
      <dgm:spPr>
        <a:solidFill>
          <a:srgbClr val="00B0F0"/>
        </a:solidFill>
      </dgm:spPr>
      <dgm:t>
        <a:bodyPr/>
        <a:lstStyle/>
        <a:p>
          <a:endParaRPr lang="en-US" b="1"/>
        </a:p>
      </dgm:t>
    </dgm:pt>
    <dgm:pt modelId="{24CE2078-1936-314F-919D-9538BF884A7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b="1" dirty="0"/>
            <a:t>Public Policy</a:t>
          </a:r>
        </a:p>
      </dgm:t>
    </dgm:pt>
    <dgm:pt modelId="{1EBD7443-1312-AD4C-B833-C8095353702C}" type="parTrans" cxnId="{F700225C-B300-3346-B4E8-8D84DBDECECB}">
      <dgm:prSet/>
      <dgm:spPr/>
      <dgm:t>
        <a:bodyPr/>
        <a:lstStyle/>
        <a:p>
          <a:endParaRPr lang="en-US" b="1"/>
        </a:p>
      </dgm:t>
    </dgm:pt>
    <dgm:pt modelId="{C0DC69F3-209E-8847-9FB0-1A46E4FF1991}" type="sibTrans" cxnId="{F700225C-B300-3346-B4E8-8D84DBDECECB}">
      <dgm:prSet/>
      <dgm:spPr>
        <a:solidFill>
          <a:srgbClr val="00B0F0"/>
        </a:solidFill>
      </dgm:spPr>
      <dgm:t>
        <a:bodyPr/>
        <a:lstStyle/>
        <a:p>
          <a:endParaRPr lang="en-US" b="1"/>
        </a:p>
      </dgm:t>
    </dgm:pt>
    <dgm:pt modelId="{5F73FB0B-8B0C-4E4F-914A-7AF22C6AD78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050" b="1" dirty="0"/>
            <a:t>Public Awareness</a:t>
          </a:r>
        </a:p>
      </dgm:t>
    </dgm:pt>
    <dgm:pt modelId="{AAF39995-7C08-6D4A-85E9-F036576F765D}" type="parTrans" cxnId="{69FF8B5F-1EB6-4B41-B110-B92B126B104A}">
      <dgm:prSet/>
      <dgm:spPr/>
      <dgm:t>
        <a:bodyPr/>
        <a:lstStyle/>
        <a:p>
          <a:endParaRPr lang="en-US" b="1"/>
        </a:p>
      </dgm:t>
    </dgm:pt>
    <dgm:pt modelId="{7CE551BC-5163-8A49-9790-1F99DCDA9A19}" type="sibTrans" cxnId="{69FF8B5F-1EB6-4B41-B110-B92B126B104A}">
      <dgm:prSet/>
      <dgm:spPr>
        <a:solidFill>
          <a:srgbClr val="00B0F0"/>
        </a:solidFill>
      </dgm:spPr>
      <dgm:t>
        <a:bodyPr/>
        <a:lstStyle/>
        <a:p>
          <a:endParaRPr lang="en-US" b="1"/>
        </a:p>
      </dgm:t>
    </dgm:pt>
    <dgm:pt modelId="{39E1C9D4-C7DC-8943-8503-2633C1852581}" type="pres">
      <dgm:prSet presAssocID="{C381473C-DAB3-6545-942D-F56C7722426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8F3CF7-A5DD-8C46-84A7-FB73C6DD6D21}" type="pres">
      <dgm:prSet presAssocID="{2C9DE280-AA7A-B244-86FE-36B7E16BA63D}" presName="gear1" presStyleLbl="node1" presStyleIdx="0" presStyleCnt="3" custLinFactNeighborX="4585" custLinFactNeighborY="368">
        <dgm:presLayoutVars>
          <dgm:chMax val="1"/>
          <dgm:bulletEnabled val="1"/>
        </dgm:presLayoutVars>
      </dgm:prSet>
      <dgm:spPr/>
    </dgm:pt>
    <dgm:pt modelId="{D2D533CD-9A04-A24A-A64D-492F807A4D01}" type="pres">
      <dgm:prSet presAssocID="{2C9DE280-AA7A-B244-86FE-36B7E16BA63D}" presName="gear1srcNode" presStyleLbl="node1" presStyleIdx="0" presStyleCnt="3"/>
      <dgm:spPr/>
    </dgm:pt>
    <dgm:pt modelId="{CF82E36E-9D9E-1D44-9A2B-5DD989AF7863}" type="pres">
      <dgm:prSet presAssocID="{2C9DE280-AA7A-B244-86FE-36B7E16BA63D}" presName="gear1dstNode" presStyleLbl="node1" presStyleIdx="0" presStyleCnt="3"/>
      <dgm:spPr/>
    </dgm:pt>
    <dgm:pt modelId="{6F24029D-7FD6-AF4D-BAAF-487257D95732}" type="pres">
      <dgm:prSet presAssocID="{24CE2078-1936-314F-919D-9538BF884A7C}" presName="gear2" presStyleLbl="node1" presStyleIdx="1" presStyleCnt="3" custScaleX="112879" custScaleY="115563" custLinFactNeighborX="800" custLinFactNeighborY="-2399">
        <dgm:presLayoutVars>
          <dgm:chMax val="1"/>
          <dgm:bulletEnabled val="1"/>
        </dgm:presLayoutVars>
      </dgm:prSet>
      <dgm:spPr/>
    </dgm:pt>
    <dgm:pt modelId="{0C0876F9-C04A-0041-A243-E382597D070F}" type="pres">
      <dgm:prSet presAssocID="{24CE2078-1936-314F-919D-9538BF884A7C}" presName="gear2srcNode" presStyleLbl="node1" presStyleIdx="1" presStyleCnt="3"/>
      <dgm:spPr/>
    </dgm:pt>
    <dgm:pt modelId="{30481F2D-F0F1-BE42-AF2A-DEB00B60DAAF}" type="pres">
      <dgm:prSet presAssocID="{24CE2078-1936-314F-919D-9538BF884A7C}" presName="gear2dstNode" presStyleLbl="node1" presStyleIdx="1" presStyleCnt="3"/>
      <dgm:spPr/>
    </dgm:pt>
    <dgm:pt modelId="{DA8B02BF-A29B-2542-8349-116657F276D1}" type="pres">
      <dgm:prSet presAssocID="{5F73FB0B-8B0C-4E4F-914A-7AF22C6AD78F}" presName="gear3" presStyleLbl="node1" presStyleIdx="2" presStyleCnt="3" custLinFactNeighborX="5750" custLinFactNeighborY="-12519"/>
      <dgm:spPr/>
    </dgm:pt>
    <dgm:pt modelId="{E8198619-CD2C-0D4F-A5A7-783CB3CE39C1}" type="pres">
      <dgm:prSet presAssocID="{5F73FB0B-8B0C-4E4F-914A-7AF22C6AD78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A8ABD03-87AE-DD41-924B-4E7D2F9FB9CD}" type="pres">
      <dgm:prSet presAssocID="{5F73FB0B-8B0C-4E4F-914A-7AF22C6AD78F}" presName="gear3srcNode" presStyleLbl="node1" presStyleIdx="2" presStyleCnt="3"/>
      <dgm:spPr/>
    </dgm:pt>
    <dgm:pt modelId="{A34D413A-1A70-1447-9F83-B99507565321}" type="pres">
      <dgm:prSet presAssocID="{5F73FB0B-8B0C-4E4F-914A-7AF22C6AD78F}" presName="gear3dstNode" presStyleLbl="node1" presStyleIdx="2" presStyleCnt="3"/>
      <dgm:spPr/>
    </dgm:pt>
    <dgm:pt modelId="{381057EB-CEEE-AD43-8A47-BA67C7BE5762}" type="pres">
      <dgm:prSet presAssocID="{0F36E582-457F-E34E-BA4A-8415CB6157B3}" presName="connector1" presStyleLbl="sibTrans2D1" presStyleIdx="0" presStyleCnt="3"/>
      <dgm:spPr/>
    </dgm:pt>
    <dgm:pt modelId="{275E8F76-780C-6A4C-8763-F69C4E462284}" type="pres">
      <dgm:prSet presAssocID="{C0DC69F3-209E-8847-9FB0-1A46E4FF1991}" presName="connector2" presStyleLbl="sibTrans2D1" presStyleIdx="1" presStyleCnt="3" custLinFactNeighborX="-8989" custLinFactNeighborY="-12584"/>
      <dgm:spPr/>
    </dgm:pt>
    <dgm:pt modelId="{031E4D4C-DC9A-7D44-A34A-B8577D698FA2}" type="pres">
      <dgm:prSet presAssocID="{7CE551BC-5163-8A49-9790-1F99DCDA9A19}" presName="connector3" presStyleLbl="sibTrans2D1" presStyleIdx="2" presStyleCnt="3" custAng="4501750" custLinFactNeighborX="-1442" custLinFactNeighborY="-5416"/>
      <dgm:spPr/>
    </dgm:pt>
  </dgm:ptLst>
  <dgm:cxnLst>
    <dgm:cxn modelId="{5746250E-17DF-9B49-B23E-1F2E24330C3C}" type="presOf" srcId="{24CE2078-1936-314F-919D-9538BF884A7C}" destId="{30481F2D-F0F1-BE42-AF2A-DEB00B60DAAF}" srcOrd="2" destOrd="0" presId="urn:microsoft.com/office/officeart/2005/8/layout/gear1"/>
    <dgm:cxn modelId="{8935BB0E-8F7E-D74D-9D8E-7718334A4388}" type="presOf" srcId="{5F73FB0B-8B0C-4E4F-914A-7AF22C6AD78F}" destId="{0A8ABD03-87AE-DD41-924B-4E7D2F9FB9CD}" srcOrd="2" destOrd="0" presId="urn:microsoft.com/office/officeart/2005/8/layout/gear1"/>
    <dgm:cxn modelId="{07893B3E-376B-4C4D-93FF-C0FAA583FB3E}" type="presOf" srcId="{2C9DE280-AA7A-B244-86FE-36B7E16BA63D}" destId="{948F3CF7-A5DD-8C46-84A7-FB73C6DD6D21}" srcOrd="0" destOrd="0" presId="urn:microsoft.com/office/officeart/2005/8/layout/gear1"/>
    <dgm:cxn modelId="{F700225C-B300-3346-B4E8-8D84DBDECECB}" srcId="{C381473C-DAB3-6545-942D-F56C77224268}" destId="{24CE2078-1936-314F-919D-9538BF884A7C}" srcOrd="1" destOrd="0" parTransId="{1EBD7443-1312-AD4C-B833-C8095353702C}" sibTransId="{C0DC69F3-209E-8847-9FB0-1A46E4FF1991}"/>
    <dgm:cxn modelId="{69FF8B5F-1EB6-4B41-B110-B92B126B104A}" srcId="{C381473C-DAB3-6545-942D-F56C77224268}" destId="{5F73FB0B-8B0C-4E4F-914A-7AF22C6AD78F}" srcOrd="2" destOrd="0" parTransId="{AAF39995-7C08-6D4A-85E9-F036576F765D}" sibTransId="{7CE551BC-5163-8A49-9790-1F99DCDA9A19}"/>
    <dgm:cxn modelId="{B1D07061-0EAE-C14A-8EF8-14C850B1822E}" type="presOf" srcId="{C381473C-DAB3-6545-942D-F56C77224268}" destId="{39E1C9D4-C7DC-8943-8503-2633C1852581}" srcOrd="0" destOrd="0" presId="urn:microsoft.com/office/officeart/2005/8/layout/gear1"/>
    <dgm:cxn modelId="{36DAE947-7997-8141-9F8E-94A58B829E2E}" type="presOf" srcId="{0F36E582-457F-E34E-BA4A-8415CB6157B3}" destId="{381057EB-CEEE-AD43-8A47-BA67C7BE5762}" srcOrd="0" destOrd="0" presId="urn:microsoft.com/office/officeart/2005/8/layout/gear1"/>
    <dgm:cxn modelId="{6AA21750-A2A1-6548-A4A4-0F65915FBF95}" type="presOf" srcId="{5F73FB0B-8B0C-4E4F-914A-7AF22C6AD78F}" destId="{DA8B02BF-A29B-2542-8349-116657F276D1}" srcOrd="0" destOrd="0" presId="urn:microsoft.com/office/officeart/2005/8/layout/gear1"/>
    <dgm:cxn modelId="{9D3F2F53-EEC8-5647-BB7E-C0B00D80F968}" srcId="{C381473C-DAB3-6545-942D-F56C77224268}" destId="{2C9DE280-AA7A-B244-86FE-36B7E16BA63D}" srcOrd="0" destOrd="0" parTransId="{3C87B4BA-BBDF-E84F-942D-CD13CA93154C}" sibTransId="{0F36E582-457F-E34E-BA4A-8415CB6157B3}"/>
    <dgm:cxn modelId="{CE139577-1DF0-FB4F-BB69-C37B3FD7AA88}" type="presOf" srcId="{5F73FB0B-8B0C-4E4F-914A-7AF22C6AD78F}" destId="{E8198619-CD2C-0D4F-A5A7-783CB3CE39C1}" srcOrd="1" destOrd="0" presId="urn:microsoft.com/office/officeart/2005/8/layout/gear1"/>
    <dgm:cxn modelId="{E3BD7B5A-8D9A-CC4D-9B5F-578C068B935D}" type="presOf" srcId="{2C9DE280-AA7A-B244-86FE-36B7E16BA63D}" destId="{CF82E36E-9D9E-1D44-9A2B-5DD989AF7863}" srcOrd="2" destOrd="0" presId="urn:microsoft.com/office/officeart/2005/8/layout/gear1"/>
    <dgm:cxn modelId="{D5E4C782-9472-0C4F-B3A4-329A32F43992}" type="presOf" srcId="{7CE551BC-5163-8A49-9790-1F99DCDA9A19}" destId="{031E4D4C-DC9A-7D44-A34A-B8577D698FA2}" srcOrd="0" destOrd="0" presId="urn:microsoft.com/office/officeart/2005/8/layout/gear1"/>
    <dgm:cxn modelId="{9CF4E38E-55E9-854E-BACA-5C8ED307804E}" type="presOf" srcId="{5F73FB0B-8B0C-4E4F-914A-7AF22C6AD78F}" destId="{A34D413A-1A70-1447-9F83-B99507565321}" srcOrd="3" destOrd="0" presId="urn:microsoft.com/office/officeart/2005/8/layout/gear1"/>
    <dgm:cxn modelId="{5569989E-6D06-864F-83D0-A70A47108D24}" type="presOf" srcId="{C0DC69F3-209E-8847-9FB0-1A46E4FF1991}" destId="{275E8F76-780C-6A4C-8763-F69C4E462284}" srcOrd="0" destOrd="0" presId="urn:microsoft.com/office/officeart/2005/8/layout/gear1"/>
    <dgm:cxn modelId="{2F2F68B0-419B-E54B-918D-4354E4EC0B75}" type="presOf" srcId="{24CE2078-1936-314F-919D-9538BF884A7C}" destId="{0C0876F9-C04A-0041-A243-E382597D070F}" srcOrd="1" destOrd="0" presId="urn:microsoft.com/office/officeart/2005/8/layout/gear1"/>
    <dgm:cxn modelId="{3E1A18DF-F99A-E84C-8B41-8558B08A32E2}" type="presOf" srcId="{24CE2078-1936-314F-919D-9538BF884A7C}" destId="{6F24029D-7FD6-AF4D-BAAF-487257D95732}" srcOrd="0" destOrd="0" presId="urn:microsoft.com/office/officeart/2005/8/layout/gear1"/>
    <dgm:cxn modelId="{6E57AFFC-3E78-664A-BF43-80A3E8381D38}" type="presOf" srcId="{2C9DE280-AA7A-B244-86FE-36B7E16BA63D}" destId="{D2D533CD-9A04-A24A-A64D-492F807A4D01}" srcOrd="1" destOrd="0" presId="urn:microsoft.com/office/officeart/2005/8/layout/gear1"/>
    <dgm:cxn modelId="{2BA6EB59-88FD-944D-B4C1-CDD97E79DA16}" type="presParOf" srcId="{39E1C9D4-C7DC-8943-8503-2633C1852581}" destId="{948F3CF7-A5DD-8C46-84A7-FB73C6DD6D21}" srcOrd="0" destOrd="0" presId="urn:microsoft.com/office/officeart/2005/8/layout/gear1"/>
    <dgm:cxn modelId="{1124060B-CB2B-B843-BCCE-5F4D90DDB123}" type="presParOf" srcId="{39E1C9D4-C7DC-8943-8503-2633C1852581}" destId="{D2D533CD-9A04-A24A-A64D-492F807A4D01}" srcOrd="1" destOrd="0" presId="urn:microsoft.com/office/officeart/2005/8/layout/gear1"/>
    <dgm:cxn modelId="{4C5645F9-B2A5-C149-8DFE-67F7733054E4}" type="presParOf" srcId="{39E1C9D4-C7DC-8943-8503-2633C1852581}" destId="{CF82E36E-9D9E-1D44-9A2B-5DD989AF7863}" srcOrd="2" destOrd="0" presId="urn:microsoft.com/office/officeart/2005/8/layout/gear1"/>
    <dgm:cxn modelId="{53E0EA72-8992-4C48-BD88-6FD81390D247}" type="presParOf" srcId="{39E1C9D4-C7DC-8943-8503-2633C1852581}" destId="{6F24029D-7FD6-AF4D-BAAF-487257D95732}" srcOrd="3" destOrd="0" presId="urn:microsoft.com/office/officeart/2005/8/layout/gear1"/>
    <dgm:cxn modelId="{E6EB1203-A45F-7A4C-9E57-6C8EC584D868}" type="presParOf" srcId="{39E1C9D4-C7DC-8943-8503-2633C1852581}" destId="{0C0876F9-C04A-0041-A243-E382597D070F}" srcOrd="4" destOrd="0" presId="urn:microsoft.com/office/officeart/2005/8/layout/gear1"/>
    <dgm:cxn modelId="{C2FBF25B-421C-9441-9B52-696F95C5682C}" type="presParOf" srcId="{39E1C9D4-C7DC-8943-8503-2633C1852581}" destId="{30481F2D-F0F1-BE42-AF2A-DEB00B60DAAF}" srcOrd="5" destOrd="0" presId="urn:microsoft.com/office/officeart/2005/8/layout/gear1"/>
    <dgm:cxn modelId="{DF9C2D03-2804-1D4E-8E3F-E5ABEBD5ADA3}" type="presParOf" srcId="{39E1C9D4-C7DC-8943-8503-2633C1852581}" destId="{DA8B02BF-A29B-2542-8349-116657F276D1}" srcOrd="6" destOrd="0" presId="urn:microsoft.com/office/officeart/2005/8/layout/gear1"/>
    <dgm:cxn modelId="{7200D4F0-E3E1-624A-A5A7-FC6735EADB09}" type="presParOf" srcId="{39E1C9D4-C7DC-8943-8503-2633C1852581}" destId="{E8198619-CD2C-0D4F-A5A7-783CB3CE39C1}" srcOrd="7" destOrd="0" presId="urn:microsoft.com/office/officeart/2005/8/layout/gear1"/>
    <dgm:cxn modelId="{D4A27166-D240-4A4F-BB89-909FA42F6B5F}" type="presParOf" srcId="{39E1C9D4-C7DC-8943-8503-2633C1852581}" destId="{0A8ABD03-87AE-DD41-924B-4E7D2F9FB9CD}" srcOrd="8" destOrd="0" presId="urn:microsoft.com/office/officeart/2005/8/layout/gear1"/>
    <dgm:cxn modelId="{B529E370-0E7B-8A4F-8FF2-9480ABAB3284}" type="presParOf" srcId="{39E1C9D4-C7DC-8943-8503-2633C1852581}" destId="{A34D413A-1A70-1447-9F83-B99507565321}" srcOrd="9" destOrd="0" presId="urn:microsoft.com/office/officeart/2005/8/layout/gear1"/>
    <dgm:cxn modelId="{5AC5D652-250E-2C46-BCF5-CD61209AA928}" type="presParOf" srcId="{39E1C9D4-C7DC-8943-8503-2633C1852581}" destId="{381057EB-CEEE-AD43-8A47-BA67C7BE5762}" srcOrd="10" destOrd="0" presId="urn:microsoft.com/office/officeart/2005/8/layout/gear1"/>
    <dgm:cxn modelId="{34B0042C-85BB-7A40-A142-24C28F292AD0}" type="presParOf" srcId="{39E1C9D4-C7DC-8943-8503-2633C1852581}" destId="{275E8F76-780C-6A4C-8763-F69C4E462284}" srcOrd="11" destOrd="0" presId="urn:microsoft.com/office/officeart/2005/8/layout/gear1"/>
    <dgm:cxn modelId="{4BC5612F-CC39-604F-9401-70DD121D7AD3}" type="presParOf" srcId="{39E1C9D4-C7DC-8943-8503-2633C1852581}" destId="{031E4D4C-DC9A-7D44-A34A-B8577D698F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6D1E5-9EAA-49DE-92EB-B241CB6EBFB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B12A5-6E57-4D51-B1EA-718998C55F65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rgbClr val="005780"/>
              </a:solidFill>
            </a:rPr>
            <a:t>Instruction Guide </a:t>
          </a:r>
        </a:p>
      </dgm:t>
    </dgm:pt>
    <dgm:pt modelId="{8C4DEE6D-95FC-4650-A198-F2A45841E827}" type="parTrans" cxnId="{F68DC23C-5328-4EAB-A8DB-C1AFAC1AF660}">
      <dgm:prSet/>
      <dgm:spPr/>
      <dgm:t>
        <a:bodyPr/>
        <a:lstStyle/>
        <a:p>
          <a:endParaRPr lang="en-US"/>
        </a:p>
      </dgm:t>
    </dgm:pt>
    <dgm:pt modelId="{F69D0EF4-D5AD-47C4-8D71-1D62149ACF57}" type="sibTrans" cxnId="{F68DC23C-5328-4EAB-A8DB-C1AFAC1AF660}">
      <dgm:prSet/>
      <dgm:spPr>
        <a:ln>
          <a:solidFill>
            <a:srgbClr val="2CABE1"/>
          </a:solidFill>
        </a:ln>
      </dgm:spPr>
      <dgm:t>
        <a:bodyPr/>
        <a:lstStyle/>
        <a:p>
          <a:endParaRPr lang="en-US"/>
        </a:p>
      </dgm:t>
    </dgm:pt>
    <dgm:pt modelId="{D7B132A8-7168-403B-B9DA-BCE5235C7C09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rgbClr val="005780"/>
              </a:solidFill>
            </a:rPr>
            <a:t>Template Guide</a:t>
          </a:r>
          <a:endParaRPr lang="en-US" sz="1400" dirty="0">
            <a:solidFill>
              <a:srgbClr val="005780"/>
            </a:solidFill>
          </a:endParaRPr>
        </a:p>
      </dgm:t>
    </dgm:pt>
    <dgm:pt modelId="{663584E2-4E84-407E-A8E6-5B3D6EE6E56D}" type="parTrans" cxnId="{F8AC2CC0-E135-49C0-8264-346F6E2E97D1}">
      <dgm:prSet/>
      <dgm:spPr/>
      <dgm:t>
        <a:bodyPr/>
        <a:lstStyle/>
        <a:p>
          <a:endParaRPr lang="en-US"/>
        </a:p>
      </dgm:t>
    </dgm:pt>
    <dgm:pt modelId="{B137BBFB-2CBC-44A9-8553-694433A5407E}" type="sibTrans" cxnId="{F8AC2CC0-E135-49C0-8264-346F6E2E97D1}">
      <dgm:prSet/>
      <dgm:spPr>
        <a:ln>
          <a:solidFill>
            <a:srgbClr val="2CABE1"/>
          </a:solidFill>
        </a:ln>
      </dgm:spPr>
      <dgm:t>
        <a:bodyPr/>
        <a:lstStyle/>
        <a:p>
          <a:endParaRPr lang="en-US"/>
        </a:p>
      </dgm:t>
    </dgm:pt>
    <dgm:pt modelId="{204AAA53-E784-4E2E-A397-A3ECC607BD2A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rgbClr val="005780"/>
              </a:solidFill>
            </a:rPr>
            <a:t>Webinar Series</a:t>
          </a:r>
        </a:p>
      </dgm:t>
    </dgm:pt>
    <dgm:pt modelId="{53688E94-35CA-4284-847D-B72543A1CE77}" type="parTrans" cxnId="{F4BBC3EA-7744-40A5-84F7-8CB49BBCCB56}">
      <dgm:prSet/>
      <dgm:spPr/>
      <dgm:t>
        <a:bodyPr/>
        <a:lstStyle/>
        <a:p>
          <a:endParaRPr lang="en-US"/>
        </a:p>
      </dgm:t>
    </dgm:pt>
    <dgm:pt modelId="{30D3602F-20B6-4B51-BFC9-FB9EC00FAC27}" type="sibTrans" cxnId="{F4BBC3EA-7744-40A5-84F7-8CB49BBCCB56}">
      <dgm:prSet/>
      <dgm:spPr>
        <a:ln>
          <a:solidFill>
            <a:srgbClr val="2CABE1"/>
          </a:solidFill>
        </a:ln>
      </dgm:spPr>
      <dgm:t>
        <a:bodyPr/>
        <a:lstStyle/>
        <a:p>
          <a:endParaRPr lang="en-US"/>
        </a:p>
      </dgm:t>
    </dgm:pt>
    <dgm:pt modelId="{796BCE00-152E-40AE-8891-0CFE8791051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400" dirty="0">
              <a:solidFill>
                <a:srgbClr val="005780"/>
              </a:solidFill>
            </a:rPr>
            <a:t>Review Process </a:t>
          </a:r>
          <a:r>
            <a:rPr lang="en-US" sz="1400" dirty="0"/>
            <a:t> </a:t>
          </a:r>
        </a:p>
      </dgm:t>
    </dgm:pt>
    <dgm:pt modelId="{F93F0027-DDE2-4844-88BB-A91614790F44}" type="parTrans" cxnId="{94EBDF57-FFDC-44BD-AC66-C04229B09E46}">
      <dgm:prSet/>
      <dgm:spPr/>
      <dgm:t>
        <a:bodyPr/>
        <a:lstStyle/>
        <a:p>
          <a:endParaRPr lang="en-US"/>
        </a:p>
      </dgm:t>
    </dgm:pt>
    <dgm:pt modelId="{3EE246EE-D5EE-434E-B50E-1DBD09EB5983}" type="sibTrans" cxnId="{94EBDF57-FFDC-44BD-AC66-C04229B09E46}">
      <dgm:prSet/>
      <dgm:spPr>
        <a:solidFill>
          <a:srgbClr val="2CABE1"/>
        </a:solidFill>
        <a:ln>
          <a:solidFill>
            <a:srgbClr val="2CABE1"/>
          </a:solidFill>
        </a:ln>
      </dgm:spPr>
      <dgm:t>
        <a:bodyPr/>
        <a:lstStyle/>
        <a:p>
          <a:endParaRPr lang="en-US"/>
        </a:p>
      </dgm:t>
    </dgm:pt>
    <dgm:pt modelId="{0183E4A3-AA6A-417E-8FA2-8943332DD8AB}" type="pres">
      <dgm:prSet presAssocID="{1F36D1E5-9EAA-49DE-92EB-B241CB6EBFB8}" presName="cycle" presStyleCnt="0">
        <dgm:presLayoutVars>
          <dgm:dir/>
          <dgm:resizeHandles val="exact"/>
        </dgm:presLayoutVars>
      </dgm:prSet>
      <dgm:spPr/>
    </dgm:pt>
    <dgm:pt modelId="{23B8485A-604E-4659-9AEE-36AE7EDFCEB7}" type="pres">
      <dgm:prSet presAssocID="{751B12A5-6E57-4D51-B1EA-718998C55F65}" presName="node" presStyleLbl="node1" presStyleIdx="0" presStyleCnt="4" custScaleX="151076">
        <dgm:presLayoutVars>
          <dgm:bulletEnabled val="1"/>
        </dgm:presLayoutVars>
      </dgm:prSet>
      <dgm:spPr/>
    </dgm:pt>
    <dgm:pt modelId="{B86B277A-3B7F-421E-B764-A5574B9C9F10}" type="pres">
      <dgm:prSet presAssocID="{751B12A5-6E57-4D51-B1EA-718998C55F65}" presName="spNode" presStyleCnt="0"/>
      <dgm:spPr/>
    </dgm:pt>
    <dgm:pt modelId="{C6E87819-501C-4708-AE62-D630B3B0EB0D}" type="pres">
      <dgm:prSet presAssocID="{F69D0EF4-D5AD-47C4-8D71-1D62149ACF57}" presName="sibTrans" presStyleLbl="sibTrans1D1" presStyleIdx="0" presStyleCnt="4"/>
      <dgm:spPr/>
    </dgm:pt>
    <dgm:pt modelId="{EAD8A3D6-4CC9-443E-98D4-7626E59280D4}" type="pres">
      <dgm:prSet presAssocID="{D7B132A8-7168-403B-B9DA-BCE5235C7C09}" presName="node" presStyleLbl="node1" presStyleIdx="1" presStyleCnt="4" custScaleX="129790">
        <dgm:presLayoutVars>
          <dgm:bulletEnabled val="1"/>
        </dgm:presLayoutVars>
      </dgm:prSet>
      <dgm:spPr/>
    </dgm:pt>
    <dgm:pt modelId="{B1F5997E-5E87-415E-AB67-2C2B4421ADC6}" type="pres">
      <dgm:prSet presAssocID="{D7B132A8-7168-403B-B9DA-BCE5235C7C09}" presName="spNode" presStyleCnt="0"/>
      <dgm:spPr/>
    </dgm:pt>
    <dgm:pt modelId="{E36D3194-E951-4824-854A-B55E592858CF}" type="pres">
      <dgm:prSet presAssocID="{B137BBFB-2CBC-44A9-8553-694433A5407E}" presName="sibTrans" presStyleLbl="sibTrans1D1" presStyleIdx="1" presStyleCnt="4"/>
      <dgm:spPr/>
    </dgm:pt>
    <dgm:pt modelId="{C295238B-26E2-4151-BFCB-9A84262914CB}" type="pres">
      <dgm:prSet presAssocID="{204AAA53-E784-4E2E-A397-A3ECC607BD2A}" presName="node" presStyleLbl="node1" presStyleIdx="2" presStyleCnt="4" custScaleX="133728">
        <dgm:presLayoutVars>
          <dgm:bulletEnabled val="1"/>
        </dgm:presLayoutVars>
      </dgm:prSet>
      <dgm:spPr/>
    </dgm:pt>
    <dgm:pt modelId="{24C9814B-D341-4A4A-B6F7-AD255AF926C4}" type="pres">
      <dgm:prSet presAssocID="{204AAA53-E784-4E2E-A397-A3ECC607BD2A}" presName="spNode" presStyleCnt="0"/>
      <dgm:spPr/>
    </dgm:pt>
    <dgm:pt modelId="{CF1BE820-9A75-47EF-9016-18B57E102AAF}" type="pres">
      <dgm:prSet presAssocID="{30D3602F-20B6-4B51-BFC9-FB9EC00FAC27}" presName="sibTrans" presStyleLbl="sibTrans1D1" presStyleIdx="2" presStyleCnt="4"/>
      <dgm:spPr/>
    </dgm:pt>
    <dgm:pt modelId="{CD5C307D-2F06-41F1-A159-3352E09E5693}" type="pres">
      <dgm:prSet presAssocID="{796BCE00-152E-40AE-8891-0CFE87910512}" presName="node" presStyleLbl="node1" presStyleIdx="3" presStyleCnt="4" custScaleX="134892">
        <dgm:presLayoutVars>
          <dgm:bulletEnabled val="1"/>
        </dgm:presLayoutVars>
      </dgm:prSet>
      <dgm:spPr/>
    </dgm:pt>
    <dgm:pt modelId="{F4DA4CBC-7DD9-4672-BE6C-54CA32908751}" type="pres">
      <dgm:prSet presAssocID="{796BCE00-152E-40AE-8891-0CFE87910512}" presName="spNode" presStyleCnt="0"/>
      <dgm:spPr/>
    </dgm:pt>
    <dgm:pt modelId="{E6FCA32C-E02E-4DF7-A40F-D98618C20DD6}" type="pres">
      <dgm:prSet presAssocID="{3EE246EE-D5EE-434E-B50E-1DBD09EB5983}" presName="sibTrans" presStyleLbl="sibTrans1D1" presStyleIdx="3" presStyleCnt="4"/>
      <dgm:spPr/>
    </dgm:pt>
  </dgm:ptLst>
  <dgm:cxnLst>
    <dgm:cxn modelId="{DFEEE004-3A3C-4DB5-A366-4491232FE546}" type="presOf" srcId="{1F36D1E5-9EAA-49DE-92EB-B241CB6EBFB8}" destId="{0183E4A3-AA6A-417E-8FA2-8943332DD8AB}" srcOrd="0" destOrd="0" presId="urn:microsoft.com/office/officeart/2005/8/layout/cycle5"/>
    <dgm:cxn modelId="{3B88E421-0E8B-4B53-A46F-802BB4C07E75}" type="presOf" srcId="{B137BBFB-2CBC-44A9-8553-694433A5407E}" destId="{E36D3194-E951-4824-854A-B55E592858CF}" srcOrd="0" destOrd="0" presId="urn:microsoft.com/office/officeart/2005/8/layout/cycle5"/>
    <dgm:cxn modelId="{F68DC23C-5328-4EAB-A8DB-C1AFAC1AF660}" srcId="{1F36D1E5-9EAA-49DE-92EB-B241CB6EBFB8}" destId="{751B12A5-6E57-4D51-B1EA-718998C55F65}" srcOrd="0" destOrd="0" parTransId="{8C4DEE6D-95FC-4650-A198-F2A45841E827}" sibTransId="{F69D0EF4-D5AD-47C4-8D71-1D62149ACF57}"/>
    <dgm:cxn modelId="{2BDCA640-AADE-499A-8E10-53EECADA3046}" type="presOf" srcId="{204AAA53-E784-4E2E-A397-A3ECC607BD2A}" destId="{C295238B-26E2-4151-BFCB-9A84262914CB}" srcOrd="0" destOrd="0" presId="urn:microsoft.com/office/officeart/2005/8/layout/cycle5"/>
    <dgm:cxn modelId="{1CA64E5E-B614-402E-93F4-A2436332A6DE}" type="presOf" srcId="{D7B132A8-7168-403B-B9DA-BCE5235C7C09}" destId="{EAD8A3D6-4CC9-443E-98D4-7626E59280D4}" srcOrd="0" destOrd="0" presId="urn:microsoft.com/office/officeart/2005/8/layout/cycle5"/>
    <dgm:cxn modelId="{44444B6E-39F4-4FA8-B497-B266E0C5857E}" type="presOf" srcId="{3EE246EE-D5EE-434E-B50E-1DBD09EB5983}" destId="{E6FCA32C-E02E-4DF7-A40F-D98618C20DD6}" srcOrd="0" destOrd="0" presId="urn:microsoft.com/office/officeart/2005/8/layout/cycle5"/>
    <dgm:cxn modelId="{94EBDF57-FFDC-44BD-AC66-C04229B09E46}" srcId="{1F36D1E5-9EAA-49DE-92EB-B241CB6EBFB8}" destId="{796BCE00-152E-40AE-8891-0CFE87910512}" srcOrd="3" destOrd="0" parTransId="{F93F0027-DDE2-4844-88BB-A91614790F44}" sibTransId="{3EE246EE-D5EE-434E-B50E-1DBD09EB5983}"/>
    <dgm:cxn modelId="{BEFA80A4-F6C3-4127-ADDD-A9D47481E7D0}" type="presOf" srcId="{30D3602F-20B6-4B51-BFC9-FB9EC00FAC27}" destId="{CF1BE820-9A75-47EF-9016-18B57E102AAF}" srcOrd="0" destOrd="0" presId="urn:microsoft.com/office/officeart/2005/8/layout/cycle5"/>
    <dgm:cxn modelId="{F8AC2CC0-E135-49C0-8264-346F6E2E97D1}" srcId="{1F36D1E5-9EAA-49DE-92EB-B241CB6EBFB8}" destId="{D7B132A8-7168-403B-B9DA-BCE5235C7C09}" srcOrd="1" destOrd="0" parTransId="{663584E2-4E84-407E-A8E6-5B3D6EE6E56D}" sibTransId="{B137BBFB-2CBC-44A9-8553-694433A5407E}"/>
    <dgm:cxn modelId="{486589D3-8C81-4E2F-A628-195A42AD8A7E}" type="presOf" srcId="{751B12A5-6E57-4D51-B1EA-718998C55F65}" destId="{23B8485A-604E-4659-9AEE-36AE7EDFCEB7}" srcOrd="0" destOrd="0" presId="urn:microsoft.com/office/officeart/2005/8/layout/cycle5"/>
    <dgm:cxn modelId="{F96386DC-C062-4B3C-8029-3D6E77CD0BAA}" type="presOf" srcId="{F69D0EF4-D5AD-47C4-8D71-1D62149ACF57}" destId="{C6E87819-501C-4708-AE62-D630B3B0EB0D}" srcOrd="0" destOrd="0" presId="urn:microsoft.com/office/officeart/2005/8/layout/cycle5"/>
    <dgm:cxn modelId="{F4BBC3EA-7744-40A5-84F7-8CB49BBCCB56}" srcId="{1F36D1E5-9EAA-49DE-92EB-B241CB6EBFB8}" destId="{204AAA53-E784-4E2E-A397-A3ECC607BD2A}" srcOrd="2" destOrd="0" parTransId="{53688E94-35CA-4284-847D-B72543A1CE77}" sibTransId="{30D3602F-20B6-4B51-BFC9-FB9EC00FAC27}"/>
    <dgm:cxn modelId="{CD9D4AF7-5B01-4ACC-A83C-F30B162DEF06}" type="presOf" srcId="{796BCE00-152E-40AE-8891-0CFE87910512}" destId="{CD5C307D-2F06-41F1-A159-3352E09E5693}" srcOrd="0" destOrd="0" presId="urn:microsoft.com/office/officeart/2005/8/layout/cycle5"/>
    <dgm:cxn modelId="{AA818DFE-E7C5-4139-8857-0925BD6E4CD4}" type="presParOf" srcId="{0183E4A3-AA6A-417E-8FA2-8943332DD8AB}" destId="{23B8485A-604E-4659-9AEE-36AE7EDFCEB7}" srcOrd="0" destOrd="0" presId="urn:microsoft.com/office/officeart/2005/8/layout/cycle5"/>
    <dgm:cxn modelId="{32138E92-9606-4FC3-964B-0A789085E01B}" type="presParOf" srcId="{0183E4A3-AA6A-417E-8FA2-8943332DD8AB}" destId="{B86B277A-3B7F-421E-B764-A5574B9C9F10}" srcOrd="1" destOrd="0" presId="urn:microsoft.com/office/officeart/2005/8/layout/cycle5"/>
    <dgm:cxn modelId="{00BFE78E-B561-411A-ABA0-89A0BA65738C}" type="presParOf" srcId="{0183E4A3-AA6A-417E-8FA2-8943332DD8AB}" destId="{C6E87819-501C-4708-AE62-D630B3B0EB0D}" srcOrd="2" destOrd="0" presId="urn:microsoft.com/office/officeart/2005/8/layout/cycle5"/>
    <dgm:cxn modelId="{F4DF7970-29A3-4DE8-9396-1263898A1F58}" type="presParOf" srcId="{0183E4A3-AA6A-417E-8FA2-8943332DD8AB}" destId="{EAD8A3D6-4CC9-443E-98D4-7626E59280D4}" srcOrd="3" destOrd="0" presId="urn:microsoft.com/office/officeart/2005/8/layout/cycle5"/>
    <dgm:cxn modelId="{F2ED7330-AB5A-4BF1-B975-6DF5126A408A}" type="presParOf" srcId="{0183E4A3-AA6A-417E-8FA2-8943332DD8AB}" destId="{B1F5997E-5E87-415E-AB67-2C2B4421ADC6}" srcOrd="4" destOrd="0" presId="urn:microsoft.com/office/officeart/2005/8/layout/cycle5"/>
    <dgm:cxn modelId="{75A81DA4-98F0-48C0-80D5-9CF4E40844F3}" type="presParOf" srcId="{0183E4A3-AA6A-417E-8FA2-8943332DD8AB}" destId="{E36D3194-E951-4824-854A-B55E592858CF}" srcOrd="5" destOrd="0" presId="urn:microsoft.com/office/officeart/2005/8/layout/cycle5"/>
    <dgm:cxn modelId="{8313EFFD-79B2-4CC6-BCAD-D8BAADBFC145}" type="presParOf" srcId="{0183E4A3-AA6A-417E-8FA2-8943332DD8AB}" destId="{C295238B-26E2-4151-BFCB-9A84262914CB}" srcOrd="6" destOrd="0" presId="urn:microsoft.com/office/officeart/2005/8/layout/cycle5"/>
    <dgm:cxn modelId="{4939B4CB-952A-4751-811B-B69B94229626}" type="presParOf" srcId="{0183E4A3-AA6A-417E-8FA2-8943332DD8AB}" destId="{24C9814B-D341-4A4A-B6F7-AD255AF926C4}" srcOrd="7" destOrd="0" presId="urn:microsoft.com/office/officeart/2005/8/layout/cycle5"/>
    <dgm:cxn modelId="{E6DE56F2-A996-4B8F-B7A2-64B9F43A686F}" type="presParOf" srcId="{0183E4A3-AA6A-417E-8FA2-8943332DD8AB}" destId="{CF1BE820-9A75-47EF-9016-18B57E102AAF}" srcOrd="8" destOrd="0" presId="urn:microsoft.com/office/officeart/2005/8/layout/cycle5"/>
    <dgm:cxn modelId="{5FE0C751-A43B-48B3-9609-0501860F5120}" type="presParOf" srcId="{0183E4A3-AA6A-417E-8FA2-8943332DD8AB}" destId="{CD5C307D-2F06-41F1-A159-3352E09E5693}" srcOrd="9" destOrd="0" presId="urn:microsoft.com/office/officeart/2005/8/layout/cycle5"/>
    <dgm:cxn modelId="{D29A63AC-7F60-4865-B624-1A9DCDDD5D69}" type="presParOf" srcId="{0183E4A3-AA6A-417E-8FA2-8943332DD8AB}" destId="{F4DA4CBC-7DD9-4672-BE6C-54CA32908751}" srcOrd="10" destOrd="0" presId="urn:microsoft.com/office/officeart/2005/8/layout/cycle5"/>
    <dgm:cxn modelId="{8AD15DA7-65D5-4EBF-A99E-6DA15C3004FE}" type="presParOf" srcId="{0183E4A3-AA6A-417E-8FA2-8943332DD8AB}" destId="{E6FCA32C-E02E-4DF7-A40F-D98618C20DD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576175-CA81-403C-990F-A2AE23B520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4A0838-F78D-4A34-867F-B2F30788EEE3}">
      <dgm:prSet custT="1"/>
      <dgm:spPr>
        <a:solidFill>
          <a:schemeClr val="accent6"/>
        </a:solidFill>
      </dgm:spPr>
      <dgm:t>
        <a:bodyPr/>
        <a:lstStyle/>
        <a:p>
          <a:pPr rtl="0">
            <a:spcAft>
              <a:spcPct val="35000"/>
            </a:spcAft>
          </a:pPr>
          <a:r>
            <a:rPr lang="en-US" sz="1800" b="1" dirty="0"/>
            <a:t>Empowerment and Community Building for Young Men and Women of Color; Building a Culture of Inclusion</a:t>
          </a:r>
        </a:p>
      </dgm:t>
    </dgm:pt>
    <dgm:pt modelId="{38C375D8-DFEC-4728-B1E0-846A679B1781}" type="parTrans" cxnId="{A199ED89-08CF-4124-BEC8-596D88398EE7}">
      <dgm:prSet/>
      <dgm:spPr/>
      <dgm:t>
        <a:bodyPr/>
        <a:lstStyle/>
        <a:p>
          <a:endParaRPr lang="en-US" sz="2000"/>
        </a:p>
      </dgm:t>
    </dgm:pt>
    <dgm:pt modelId="{7CD5898E-2A8F-4648-93B3-E28258ED96D0}" type="sibTrans" cxnId="{A199ED89-08CF-4124-BEC8-596D88398EE7}">
      <dgm:prSet/>
      <dgm:spPr/>
      <dgm:t>
        <a:bodyPr/>
        <a:lstStyle/>
        <a:p>
          <a:endParaRPr lang="en-US" sz="2000"/>
        </a:p>
      </dgm:t>
    </dgm:pt>
    <dgm:pt modelId="{8D7A763E-854B-46A9-95AD-EA6D5105EC8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b="1" dirty="0"/>
            <a:t>Faculty Professional Development on Culturally Responsive Classrooms – Restorative Practices </a:t>
          </a:r>
        </a:p>
      </dgm:t>
    </dgm:pt>
    <dgm:pt modelId="{C5AA5DB4-101D-4898-9955-923DE124A2D2}" type="parTrans" cxnId="{6A35A38E-766A-4757-804F-967FC47E1C5C}">
      <dgm:prSet/>
      <dgm:spPr/>
      <dgm:t>
        <a:bodyPr/>
        <a:lstStyle/>
        <a:p>
          <a:endParaRPr lang="en-US" sz="2000"/>
        </a:p>
      </dgm:t>
    </dgm:pt>
    <dgm:pt modelId="{F7D97FB1-2E1D-428E-AAC6-95E2072C80E9}" type="sibTrans" cxnId="{6A35A38E-766A-4757-804F-967FC47E1C5C}">
      <dgm:prSet/>
      <dgm:spPr/>
      <dgm:t>
        <a:bodyPr/>
        <a:lstStyle/>
        <a:p>
          <a:endParaRPr lang="en-US" sz="2000"/>
        </a:p>
      </dgm:t>
    </dgm:pt>
    <dgm:pt modelId="{DEDDBD09-3AB8-4B46-B76D-24E2865A225A}">
      <dgm:prSet custT="1"/>
      <dgm:spPr>
        <a:solidFill>
          <a:schemeClr val="accent6"/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en-US" sz="1600" dirty="0"/>
            <a:t>Expansion of the peer mentoring program launched in 2018 for men of color and creation of Exuberance, an intentional sisterhood,  to promote retention and academic success through community building. </a:t>
          </a:r>
        </a:p>
      </dgm:t>
    </dgm:pt>
    <dgm:pt modelId="{29E2F564-B6B7-4D2F-AC7F-82D40573B013}" type="parTrans" cxnId="{6B5ED6B5-DE1A-41C0-A004-B1980DA16F68}">
      <dgm:prSet/>
      <dgm:spPr/>
      <dgm:t>
        <a:bodyPr/>
        <a:lstStyle/>
        <a:p>
          <a:endParaRPr lang="en-US" sz="2000"/>
        </a:p>
      </dgm:t>
    </dgm:pt>
    <dgm:pt modelId="{4F2A0EB5-9DBE-4092-A59D-461BD59012A8}" type="sibTrans" cxnId="{6B5ED6B5-DE1A-41C0-A004-B1980DA16F68}">
      <dgm:prSet/>
      <dgm:spPr/>
      <dgm:t>
        <a:bodyPr/>
        <a:lstStyle/>
        <a:p>
          <a:endParaRPr lang="en-US" sz="2000"/>
        </a:p>
      </dgm:t>
    </dgm:pt>
    <dgm:pt modelId="{276E6995-91ED-40AE-A34A-BA8F020DA6BD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600" dirty="0"/>
            <a:t>Training for faculty on creating culturally responsive classrooms and implementing restorative justice strategies in order to improve relationships between faculty and students of color and creating safe classroom spaces. </a:t>
          </a:r>
        </a:p>
      </dgm:t>
    </dgm:pt>
    <dgm:pt modelId="{22557FB8-4151-4B78-8296-012DAFD48419}" type="parTrans" cxnId="{8CDBB227-C247-4300-BEDF-F4062C7E7A8A}">
      <dgm:prSet/>
      <dgm:spPr/>
      <dgm:t>
        <a:bodyPr/>
        <a:lstStyle/>
        <a:p>
          <a:endParaRPr lang="en-US" sz="2000"/>
        </a:p>
      </dgm:t>
    </dgm:pt>
    <dgm:pt modelId="{1380BE11-DC32-47CE-89A6-209A497A979F}" type="sibTrans" cxnId="{8CDBB227-C247-4300-BEDF-F4062C7E7A8A}">
      <dgm:prSet/>
      <dgm:spPr/>
      <dgm:t>
        <a:bodyPr/>
        <a:lstStyle/>
        <a:p>
          <a:endParaRPr lang="en-US" sz="2000"/>
        </a:p>
      </dgm:t>
    </dgm:pt>
    <dgm:pt modelId="{C7F69432-FD52-47E2-944C-FF3D40E12D28}">
      <dgm:prSet custT="1"/>
      <dgm:spPr>
        <a:solidFill>
          <a:schemeClr val="accent6"/>
        </a:solidFill>
      </dgm:spPr>
      <dgm:t>
        <a:bodyPr/>
        <a:lstStyle/>
        <a:p>
          <a:pPr rtl="0">
            <a:spcAft>
              <a:spcPct val="15000"/>
            </a:spcAft>
          </a:pPr>
          <a:r>
            <a:rPr lang="en-US" sz="1600" dirty="0"/>
            <a:t>Eagle Brotherhood will aim to serve over 50% of African-American male 1st time freshmen at scale and contribute to reducing the gap in 1st year credit attainment and retention. </a:t>
          </a:r>
        </a:p>
      </dgm:t>
    </dgm:pt>
    <dgm:pt modelId="{CA27EB0B-C7EE-4314-9599-DE970B77031B}" type="parTrans" cxnId="{7E59DE9C-1871-4A98-8C5D-7D4DF5133F36}">
      <dgm:prSet/>
      <dgm:spPr/>
      <dgm:t>
        <a:bodyPr/>
        <a:lstStyle/>
        <a:p>
          <a:endParaRPr lang="en-US" sz="1600"/>
        </a:p>
      </dgm:t>
    </dgm:pt>
    <dgm:pt modelId="{0B2B1DD2-B326-4615-8BFA-D01FB236A2F9}" type="sibTrans" cxnId="{7E59DE9C-1871-4A98-8C5D-7D4DF5133F36}">
      <dgm:prSet/>
      <dgm:spPr/>
      <dgm:t>
        <a:bodyPr/>
        <a:lstStyle/>
        <a:p>
          <a:endParaRPr lang="en-US" sz="1600"/>
        </a:p>
      </dgm:t>
    </dgm:pt>
    <dgm:pt modelId="{4E7256BB-B4A1-4027-AC46-3ADC3E6AD23E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dirty="0"/>
            <a:t>In addition to contributing to positive relationships, the strategy also aims to improve attendance, which we know to be highly correlated to academic performance. </a:t>
          </a:r>
        </a:p>
      </dgm:t>
    </dgm:pt>
    <dgm:pt modelId="{2E63FAB5-B4C2-428A-94AA-627627BD7AEC}" type="parTrans" cxnId="{EBFE26E8-818F-420F-9528-9A9D8C866E65}">
      <dgm:prSet/>
      <dgm:spPr/>
      <dgm:t>
        <a:bodyPr/>
        <a:lstStyle/>
        <a:p>
          <a:endParaRPr lang="en-US" sz="1600"/>
        </a:p>
      </dgm:t>
    </dgm:pt>
    <dgm:pt modelId="{3693F451-D6B7-413C-8234-72457D691558}" type="sibTrans" cxnId="{EBFE26E8-818F-420F-9528-9A9D8C866E65}">
      <dgm:prSet/>
      <dgm:spPr/>
      <dgm:t>
        <a:bodyPr/>
        <a:lstStyle/>
        <a:p>
          <a:endParaRPr lang="en-US" sz="1600"/>
        </a:p>
      </dgm:t>
    </dgm:pt>
    <dgm:pt modelId="{F923330F-D790-45A5-907F-7EED78154122}" type="pres">
      <dgm:prSet presAssocID="{E9576175-CA81-403C-990F-A2AE23B52052}" presName="linear" presStyleCnt="0">
        <dgm:presLayoutVars>
          <dgm:dir/>
          <dgm:resizeHandles val="exact"/>
        </dgm:presLayoutVars>
      </dgm:prSet>
      <dgm:spPr/>
    </dgm:pt>
    <dgm:pt modelId="{9B05CB52-0AB1-4ABF-8192-F4FA639DFFBC}" type="pres">
      <dgm:prSet presAssocID="{3F4A0838-F78D-4A34-867F-B2F30788EEE3}" presName="comp" presStyleCnt="0"/>
      <dgm:spPr/>
    </dgm:pt>
    <dgm:pt modelId="{53F85740-2AB8-48DD-9B02-D033A2358C85}" type="pres">
      <dgm:prSet presAssocID="{3F4A0838-F78D-4A34-867F-B2F30788EEE3}" presName="box" presStyleLbl="node1" presStyleIdx="0" presStyleCnt="2"/>
      <dgm:spPr/>
    </dgm:pt>
    <dgm:pt modelId="{9B1203F2-5E69-4032-BEBE-7880F00337D4}" type="pres">
      <dgm:prSet presAssocID="{3F4A0838-F78D-4A34-867F-B2F30788EEE3}" presName="img" presStyleLbl="fgImgPlace1" presStyleIdx="0" presStyleCnt="2" custScaleX="87341" custScaleY="785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3DA5A0-4517-4D6A-856D-DEDD51C87F12}" type="pres">
      <dgm:prSet presAssocID="{3F4A0838-F78D-4A34-867F-B2F30788EEE3}" presName="text" presStyleLbl="node1" presStyleIdx="0" presStyleCnt="2">
        <dgm:presLayoutVars>
          <dgm:bulletEnabled val="1"/>
        </dgm:presLayoutVars>
      </dgm:prSet>
      <dgm:spPr/>
    </dgm:pt>
    <dgm:pt modelId="{DCB33C81-2F4B-4876-9497-52D558EC66BD}" type="pres">
      <dgm:prSet presAssocID="{7CD5898E-2A8F-4648-93B3-E28258ED96D0}" presName="spacer" presStyleCnt="0"/>
      <dgm:spPr/>
    </dgm:pt>
    <dgm:pt modelId="{66C1AF95-2E75-43EB-BC59-B1C1C45DC759}" type="pres">
      <dgm:prSet presAssocID="{8D7A763E-854B-46A9-95AD-EA6D5105EC8A}" presName="comp" presStyleCnt="0"/>
      <dgm:spPr/>
    </dgm:pt>
    <dgm:pt modelId="{F4D74D77-9A66-439E-BF13-4889CE4408EA}" type="pres">
      <dgm:prSet presAssocID="{8D7A763E-854B-46A9-95AD-EA6D5105EC8A}" presName="box" presStyleLbl="node1" presStyleIdx="1" presStyleCnt="2"/>
      <dgm:spPr/>
    </dgm:pt>
    <dgm:pt modelId="{064DD5A8-DD22-4E87-AAC3-76B412FD8A16}" type="pres">
      <dgm:prSet presAssocID="{8D7A763E-854B-46A9-95AD-EA6D5105EC8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2DDF362-E0FE-410D-889B-581FE48756DD}" type="pres">
      <dgm:prSet presAssocID="{8D7A763E-854B-46A9-95AD-EA6D5105EC8A}" presName="text" presStyleLbl="node1" presStyleIdx="1" presStyleCnt="2">
        <dgm:presLayoutVars>
          <dgm:bulletEnabled val="1"/>
        </dgm:presLayoutVars>
      </dgm:prSet>
      <dgm:spPr/>
    </dgm:pt>
  </dgm:ptLst>
  <dgm:cxnLst>
    <dgm:cxn modelId="{D7337202-EAA7-4B06-A41C-D37EDAF02E3C}" type="presOf" srcId="{4E7256BB-B4A1-4027-AC46-3ADC3E6AD23E}" destId="{F4D74D77-9A66-439E-BF13-4889CE4408EA}" srcOrd="0" destOrd="2" presId="urn:microsoft.com/office/officeart/2005/8/layout/vList4"/>
    <dgm:cxn modelId="{DEE6D309-06D5-4B3D-A7B2-19661A3A79A8}" type="presOf" srcId="{DEDDBD09-3AB8-4B46-B76D-24E2865A225A}" destId="{F13DA5A0-4517-4D6A-856D-DEDD51C87F12}" srcOrd="1" destOrd="1" presId="urn:microsoft.com/office/officeart/2005/8/layout/vList4"/>
    <dgm:cxn modelId="{EF7E410B-FC4F-426A-92F3-03A36B87990B}" type="presOf" srcId="{3F4A0838-F78D-4A34-867F-B2F30788EEE3}" destId="{F13DA5A0-4517-4D6A-856D-DEDD51C87F12}" srcOrd="1" destOrd="0" presId="urn:microsoft.com/office/officeart/2005/8/layout/vList4"/>
    <dgm:cxn modelId="{B4CFFC0F-80F3-4E62-ADF5-C180800FC53A}" type="presOf" srcId="{8D7A763E-854B-46A9-95AD-EA6D5105EC8A}" destId="{F4D74D77-9A66-439E-BF13-4889CE4408EA}" srcOrd="0" destOrd="0" presId="urn:microsoft.com/office/officeart/2005/8/layout/vList4"/>
    <dgm:cxn modelId="{6F063B13-7E1D-4BA1-B151-DBAB35835407}" type="presOf" srcId="{C7F69432-FD52-47E2-944C-FF3D40E12D28}" destId="{53F85740-2AB8-48DD-9B02-D033A2358C85}" srcOrd="0" destOrd="2" presId="urn:microsoft.com/office/officeart/2005/8/layout/vList4"/>
    <dgm:cxn modelId="{54ECD822-7708-4B90-B7B2-AB3F763C3739}" type="presOf" srcId="{E9576175-CA81-403C-990F-A2AE23B52052}" destId="{F923330F-D790-45A5-907F-7EED78154122}" srcOrd="0" destOrd="0" presId="urn:microsoft.com/office/officeart/2005/8/layout/vList4"/>
    <dgm:cxn modelId="{8CDBB227-C247-4300-BEDF-F4062C7E7A8A}" srcId="{8D7A763E-854B-46A9-95AD-EA6D5105EC8A}" destId="{276E6995-91ED-40AE-A34A-BA8F020DA6BD}" srcOrd="0" destOrd="0" parTransId="{22557FB8-4151-4B78-8296-012DAFD48419}" sibTransId="{1380BE11-DC32-47CE-89A6-209A497A979F}"/>
    <dgm:cxn modelId="{3B3C305F-3F19-41C2-B438-324A5CCE2C2C}" type="presOf" srcId="{4E7256BB-B4A1-4027-AC46-3ADC3E6AD23E}" destId="{F2DDF362-E0FE-410D-889B-581FE48756DD}" srcOrd="1" destOrd="2" presId="urn:microsoft.com/office/officeart/2005/8/layout/vList4"/>
    <dgm:cxn modelId="{FC050768-9234-48E2-A180-BE205ABCD688}" type="presOf" srcId="{276E6995-91ED-40AE-A34A-BA8F020DA6BD}" destId="{F2DDF362-E0FE-410D-889B-581FE48756DD}" srcOrd="1" destOrd="1" presId="urn:microsoft.com/office/officeart/2005/8/layout/vList4"/>
    <dgm:cxn modelId="{15C94471-EC1D-49A5-B710-3055AEFFF638}" type="presOf" srcId="{3F4A0838-F78D-4A34-867F-B2F30788EEE3}" destId="{53F85740-2AB8-48DD-9B02-D033A2358C85}" srcOrd="0" destOrd="0" presId="urn:microsoft.com/office/officeart/2005/8/layout/vList4"/>
    <dgm:cxn modelId="{72FE2481-3972-400B-BE05-7A9210935661}" type="presOf" srcId="{276E6995-91ED-40AE-A34A-BA8F020DA6BD}" destId="{F4D74D77-9A66-439E-BF13-4889CE4408EA}" srcOrd="0" destOrd="1" presId="urn:microsoft.com/office/officeart/2005/8/layout/vList4"/>
    <dgm:cxn modelId="{D4028987-76F4-40DC-9342-635426957BA0}" type="presOf" srcId="{DEDDBD09-3AB8-4B46-B76D-24E2865A225A}" destId="{53F85740-2AB8-48DD-9B02-D033A2358C85}" srcOrd="0" destOrd="1" presId="urn:microsoft.com/office/officeart/2005/8/layout/vList4"/>
    <dgm:cxn modelId="{A199ED89-08CF-4124-BEC8-596D88398EE7}" srcId="{E9576175-CA81-403C-990F-A2AE23B52052}" destId="{3F4A0838-F78D-4A34-867F-B2F30788EEE3}" srcOrd="0" destOrd="0" parTransId="{38C375D8-DFEC-4728-B1E0-846A679B1781}" sibTransId="{7CD5898E-2A8F-4648-93B3-E28258ED96D0}"/>
    <dgm:cxn modelId="{6A35A38E-766A-4757-804F-967FC47E1C5C}" srcId="{E9576175-CA81-403C-990F-A2AE23B52052}" destId="{8D7A763E-854B-46A9-95AD-EA6D5105EC8A}" srcOrd="1" destOrd="0" parTransId="{C5AA5DB4-101D-4898-9955-923DE124A2D2}" sibTransId="{F7D97FB1-2E1D-428E-AAC6-95E2072C80E9}"/>
    <dgm:cxn modelId="{7E59DE9C-1871-4A98-8C5D-7D4DF5133F36}" srcId="{3F4A0838-F78D-4A34-867F-B2F30788EEE3}" destId="{C7F69432-FD52-47E2-944C-FF3D40E12D28}" srcOrd="1" destOrd="0" parTransId="{CA27EB0B-C7EE-4314-9599-DE970B77031B}" sibTransId="{0B2B1DD2-B326-4615-8BFA-D01FB236A2F9}"/>
    <dgm:cxn modelId="{6B5ED6B5-DE1A-41C0-A004-B1980DA16F68}" srcId="{3F4A0838-F78D-4A34-867F-B2F30788EEE3}" destId="{DEDDBD09-3AB8-4B46-B76D-24E2865A225A}" srcOrd="0" destOrd="0" parTransId="{29E2F564-B6B7-4D2F-AC7F-82D40573B013}" sibTransId="{4F2A0EB5-9DBE-4092-A59D-461BD59012A8}"/>
    <dgm:cxn modelId="{56E44EBB-20A3-48D6-999B-FB8F1EEA8BF0}" type="presOf" srcId="{C7F69432-FD52-47E2-944C-FF3D40E12D28}" destId="{F13DA5A0-4517-4D6A-856D-DEDD51C87F12}" srcOrd="1" destOrd="2" presId="urn:microsoft.com/office/officeart/2005/8/layout/vList4"/>
    <dgm:cxn modelId="{EBFE26E8-818F-420F-9528-9A9D8C866E65}" srcId="{8D7A763E-854B-46A9-95AD-EA6D5105EC8A}" destId="{4E7256BB-B4A1-4027-AC46-3ADC3E6AD23E}" srcOrd="1" destOrd="0" parTransId="{2E63FAB5-B4C2-428A-94AA-627627BD7AEC}" sibTransId="{3693F451-D6B7-413C-8234-72457D691558}"/>
    <dgm:cxn modelId="{AF7AF4EB-5376-413A-99E4-86D0AA5F02A5}" type="presOf" srcId="{8D7A763E-854B-46A9-95AD-EA6D5105EC8A}" destId="{F2DDF362-E0FE-410D-889B-581FE48756DD}" srcOrd="1" destOrd="0" presId="urn:microsoft.com/office/officeart/2005/8/layout/vList4"/>
    <dgm:cxn modelId="{259B6D3F-7638-4B8E-81AA-BC2DEB027E37}" type="presParOf" srcId="{F923330F-D790-45A5-907F-7EED78154122}" destId="{9B05CB52-0AB1-4ABF-8192-F4FA639DFFBC}" srcOrd="0" destOrd="0" presId="urn:microsoft.com/office/officeart/2005/8/layout/vList4"/>
    <dgm:cxn modelId="{05729FC8-EF74-4109-85E9-D8B1626A2754}" type="presParOf" srcId="{9B05CB52-0AB1-4ABF-8192-F4FA639DFFBC}" destId="{53F85740-2AB8-48DD-9B02-D033A2358C85}" srcOrd="0" destOrd="0" presId="urn:microsoft.com/office/officeart/2005/8/layout/vList4"/>
    <dgm:cxn modelId="{9FAEA537-B746-4D6F-8430-CDE3EFF195A6}" type="presParOf" srcId="{9B05CB52-0AB1-4ABF-8192-F4FA639DFFBC}" destId="{9B1203F2-5E69-4032-BEBE-7880F00337D4}" srcOrd="1" destOrd="0" presId="urn:microsoft.com/office/officeart/2005/8/layout/vList4"/>
    <dgm:cxn modelId="{24A2B47B-EF88-4D66-BA2C-53DBDD0520C9}" type="presParOf" srcId="{9B05CB52-0AB1-4ABF-8192-F4FA639DFFBC}" destId="{F13DA5A0-4517-4D6A-856D-DEDD51C87F12}" srcOrd="2" destOrd="0" presId="urn:microsoft.com/office/officeart/2005/8/layout/vList4"/>
    <dgm:cxn modelId="{FC387B06-45AC-4DE0-9661-4BBE3B2A63F4}" type="presParOf" srcId="{F923330F-D790-45A5-907F-7EED78154122}" destId="{DCB33C81-2F4B-4876-9497-52D558EC66BD}" srcOrd="1" destOrd="0" presId="urn:microsoft.com/office/officeart/2005/8/layout/vList4"/>
    <dgm:cxn modelId="{68536E47-3F99-4DCE-A09E-3BDDAF51D677}" type="presParOf" srcId="{F923330F-D790-45A5-907F-7EED78154122}" destId="{66C1AF95-2E75-43EB-BC59-B1C1C45DC759}" srcOrd="2" destOrd="0" presId="urn:microsoft.com/office/officeart/2005/8/layout/vList4"/>
    <dgm:cxn modelId="{E978577B-DC1F-47B1-95D3-7FCE8D7F31D1}" type="presParOf" srcId="{66C1AF95-2E75-43EB-BC59-B1C1C45DC759}" destId="{F4D74D77-9A66-439E-BF13-4889CE4408EA}" srcOrd="0" destOrd="0" presId="urn:microsoft.com/office/officeart/2005/8/layout/vList4"/>
    <dgm:cxn modelId="{C574901A-716B-430A-9A5E-96FA471E531E}" type="presParOf" srcId="{66C1AF95-2E75-43EB-BC59-B1C1C45DC759}" destId="{064DD5A8-DD22-4E87-AAC3-76B412FD8A16}" srcOrd="1" destOrd="0" presId="urn:microsoft.com/office/officeart/2005/8/layout/vList4"/>
    <dgm:cxn modelId="{FA4884B0-0CF3-43C1-A3F6-C754B341F116}" type="presParOf" srcId="{66C1AF95-2E75-43EB-BC59-B1C1C45DC759}" destId="{F2DDF362-E0FE-410D-889B-581FE48756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76175-CA81-403C-990F-A2AE23B520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4A0838-F78D-4A34-867F-B2F30788EEE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2CABE1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sz="2000" b="1" dirty="0"/>
            <a:t>Curriculum and Instructional Strategies for Serving English Language Learners </a:t>
          </a:r>
        </a:p>
      </dgm:t>
    </dgm:pt>
    <dgm:pt modelId="{38C375D8-DFEC-4728-B1E0-846A679B1781}" type="parTrans" cxnId="{A199ED89-08CF-4124-BEC8-596D88398EE7}">
      <dgm:prSet/>
      <dgm:spPr/>
      <dgm:t>
        <a:bodyPr/>
        <a:lstStyle/>
        <a:p>
          <a:endParaRPr lang="en-US" sz="2400"/>
        </a:p>
      </dgm:t>
    </dgm:pt>
    <dgm:pt modelId="{7CD5898E-2A8F-4648-93B3-E28258ED96D0}" type="sibTrans" cxnId="{A199ED89-08CF-4124-BEC8-596D88398EE7}">
      <dgm:prSet/>
      <dgm:spPr/>
      <dgm:t>
        <a:bodyPr/>
        <a:lstStyle/>
        <a:p>
          <a:endParaRPr lang="en-US" sz="2400"/>
        </a:p>
      </dgm:t>
    </dgm:pt>
    <dgm:pt modelId="{8D7A763E-854B-46A9-95AD-EA6D5105EC8A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2CABE1"/>
        </a:solidFill>
      </dgm:spPr>
      <dgm:t>
        <a:bodyPr/>
        <a:lstStyle/>
        <a:p>
          <a:pPr rtl="0"/>
          <a:r>
            <a:rPr lang="en-US" sz="2000" b="1" dirty="0"/>
            <a:t>Building a Culture of Inclusion in the Student Experience</a:t>
          </a:r>
        </a:p>
      </dgm:t>
    </dgm:pt>
    <dgm:pt modelId="{C5AA5DB4-101D-4898-9955-923DE124A2D2}" type="parTrans" cxnId="{6A35A38E-766A-4757-804F-967FC47E1C5C}">
      <dgm:prSet/>
      <dgm:spPr/>
      <dgm:t>
        <a:bodyPr/>
        <a:lstStyle/>
        <a:p>
          <a:endParaRPr lang="en-US" sz="2400"/>
        </a:p>
      </dgm:t>
    </dgm:pt>
    <dgm:pt modelId="{F7D97FB1-2E1D-428E-AAC6-95E2072C80E9}" type="sibTrans" cxnId="{6A35A38E-766A-4757-804F-967FC47E1C5C}">
      <dgm:prSet/>
      <dgm:spPr/>
      <dgm:t>
        <a:bodyPr/>
        <a:lstStyle/>
        <a:p>
          <a:endParaRPr lang="en-US" sz="2400"/>
        </a:p>
      </dgm:t>
    </dgm:pt>
    <dgm:pt modelId="{DEDDBD09-3AB8-4B46-B76D-24E2865A225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2CABE1"/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en-US" sz="1800" dirty="0"/>
            <a:t>Improving support to English Language Learners through dedicated support specialists and curricular improvements to address the unique needs of non-native speakers. </a:t>
          </a:r>
        </a:p>
      </dgm:t>
    </dgm:pt>
    <dgm:pt modelId="{29E2F564-B6B7-4D2F-AC7F-82D40573B013}" type="parTrans" cxnId="{6B5ED6B5-DE1A-41C0-A004-B1980DA16F68}">
      <dgm:prSet/>
      <dgm:spPr/>
      <dgm:t>
        <a:bodyPr/>
        <a:lstStyle/>
        <a:p>
          <a:endParaRPr lang="en-US" sz="2400"/>
        </a:p>
      </dgm:t>
    </dgm:pt>
    <dgm:pt modelId="{4F2A0EB5-9DBE-4092-A59D-461BD59012A8}" type="sibTrans" cxnId="{6B5ED6B5-DE1A-41C0-A004-B1980DA16F68}">
      <dgm:prSet/>
      <dgm:spPr/>
      <dgm:t>
        <a:bodyPr/>
        <a:lstStyle/>
        <a:p>
          <a:endParaRPr lang="en-US" sz="2400"/>
        </a:p>
      </dgm:t>
    </dgm:pt>
    <dgm:pt modelId="{40E51ED3-F546-489F-A835-F3C0680F8C2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2CABE1"/>
        </a:solidFill>
      </dgm:spPr>
      <dgm:t>
        <a:bodyPr/>
        <a:lstStyle/>
        <a:p>
          <a:pPr rtl="0">
            <a:spcAft>
              <a:spcPct val="15000"/>
            </a:spcAft>
          </a:pPr>
          <a:r>
            <a:rPr lang="en-US" sz="1800" dirty="0"/>
            <a:t>Goals for this strategy include increased success in English Gateway courses and retention in the first year. </a:t>
          </a:r>
        </a:p>
      </dgm:t>
    </dgm:pt>
    <dgm:pt modelId="{721C070F-70B2-4D51-8425-0028D2C4593F}" type="parTrans" cxnId="{F7D71B81-4353-444B-9260-23764F576737}">
      <dgm:prSet/>
      <dgm:spPr/>
      <dgm:t>
        <a:bodyPr/>
        <a:lstStyle/>
        <a:p>
          <a:endParaRPr lang="en-US"/>
        </a:p>
      </dgm:t>
    </dgm:pt>
    <dgm:pt modelId="{8EFA06C2-F62E-4379-B6E3-7FD8D12966B2}" type="sibTrans" cxnId="{F7D71B81-4353-444B-9260-23764F576737}">
      <dgm:prSet/>
      <dgm:spPr/>
      <dgm:t>
        <a:bodyPr/>
        <a:lstStyle/>
        <a:p>
          <a:endParaRPr lang="en-US"/>
        </a:p>
      </dgm:t>
    </dgm:pt>
    <dgm:pt modelId="{276E6995-91ED-40AE-A34A-BA8F020DA6BD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2CABE1"/>
        </a:solidFill>
      </dgm:spPr>
      <dgm:t>
        <a:bodyPr/>
        <a:lstStyle/>
        <a:p>
          <a:pPr rtl="0"/>
          <a:r>
            <a:rPr lang="en-US" sz="1800" dirty="0"/>
            <a:t>Increasing representation of students’ cultural heritage on campus, meaningful experiences that promote inclusion, and intentional events to promote equity focused dialogue between faculty, staff and students through the Centro de </a:t>
          </a:r>
          <a:r>
            <a:rPr lang="en-US" sz="1800" dirty="0" err="1"/>
            <a:t>Excelencia</a:t>
          </a:r>
          <a:r>
            <a:rPr lang="en-US" sz="1800" dirty="0"/>
            <a:t>.  </a:t>
          </a:r>
        </a:p>
      </dgm:t>
    </dgm:pt>
    <dgm:pt modelId="{1380BE11-DC32-47CE-89A6-209A497A979F}" type="sibTrans" cxnId="{8CDBB227-C247-4300-BEDF-F4062C7E7A8A}">
      <dgm:prSet/>
      <dgm:spPr/>
      <dgm:t>
        <a:bodyPr/>
        <a:lstStyle/>
        <a:p>
          <a:endParaRPr lang="en-US" sz="2400"/>
        </a:p>
      </dgm:t>
    </dgm:pt>
    <dgm:pt modelId="{22557FB8-4151-4B78-8296-012DAFD48419}" type="parTrans" cxnId="{8CDBB227-C247-4300-BEDF-F4062C7E7A8A}">
      <dgm:prSet/>
      <dgm:spPr/>
      <dgm:t>
        <a:bodyPr/>
        <a:lstStyle/>
        <a:p>
          <a:endParaRPr lang="en-US" sz="2400"/>
        </a:p>
      </dgm:t>
    </dgm:pt>
    <dgm:pt modelId="{65D9E5ED-24E4-4E99-BE29-E90A620C9146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2CABE1"/>
        </a:solidFill>
      </dgm:spPr>
      <dgm:t>
        <a:bodyPr/>
        <a:lstStyle/>
        <a:p>
          <a:pPr rtl="0"/>
          <a:r>
            <a:rPr lang="en-US" sz="1800" dirty="0"/>
            <a:t>Goals for this initiative include increasing students’ sense of belonging and engagement on campus. </a:t>
          </a:r>
        </a:p>
      </dgm:t>
    </dgm:pt>
    <dgm:pt modelId="{C34B02F3-096C-4445-B7A5-2A323EA1B473}" type="parTrans" cxnId="{BFC7755D-61F2-4811-9A10-7BBE7F9C548A}">
      <dgm:prSet/>
      <dgm:spPr/>
      <dgm:t>
        <a:bodyPr/>
        <a:lstStyle/>
        <a:p>
          <a:endParaRPr lang="en-US"/>
        </a:p>
      </dgm:t>
    </dgm:pt>
    <dgm:pt modelId="{48AE8020-3FF6-40E7-844C-21A49D37D6BC}" type="sibTrans" cxnId="{BFC7755D-61F2-4811-9A10-7BBE7F9C548A}">
      <dgm:prSet/>
      <dgm:spPr/>
      <dgm:t>
        <a:bodyPr/>
        <a:lstStyle/>
        <a:p>
          <a:endParaRPr lang="en-US"/>
        </a:p>
      </dgm:t>
    </dgm:pt>
    <dgm:pt modelId="{F923330F-D790-45A5-907F-7EED78154122}" type="pres">
      <dgm:prSet presAssocID="{E9576175-CA81-403C-990F-A2AE23B52052}" presName="linear" presStyleCnt="0">
        <dgm:presLayoutVars>
          <dgm:dir/>
          <dgm:resizeHandles val="exact"/>
        </dgm:presLayoutVars>
      </dgm:prSet>
      <dgm:spPr/>
    </dgm:pt>
    <dgm:pt modelId="{9B05CB52-0AB1-4ABF-8192-F4FA639DFFBC}" type="pres">
      <dgm:prSet presAssocID="{3F4A0838-F78D-4A34-867F-B2F30788EEE3}" presName="comp" presStyleCnt="0"/>
      <dgm:spPr/>
    </dgm:pt>
    <dgm:pt modelId="{53F85740-2AB8-48DD-9B02-D033A2358C85}" type="pres">
      <dgm:prSet presAssocID="{3F4A0838-F78D-4A34-867F-B2F30788EEE3}" presName="box" presStyleLbl="node1" presStyleIdx="0" presStyleCnt="2"/>
      <dgm:spPr/>
    </dgm:pt>
    <dgm:pt modelId="{9B1203F2-5E69-4032-BEBE-7880F00337D4}" type="pres">
      <dgm:prSet presAssocID="{3F4A0838-F78D-4A34-867F-B2F30788EEE3}" presName="img" presStyleLbl="fgImgPlace1" presStyleIdx="0" presStyleCnt="2" custScaleX="96463" custScaleY="1003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3DA5A0-4517-4D6A-856D-DEDD51C87F12}" type="pres">
      <dgm:prSet presAssocID="{3F4A0838-F78D-4A34-867F-B2F30788EEE3}" presName="text" presStyleLbl="node1" presStyleIdx="0" presStyleCnt="2">
        <dgm:presLayoutVars>
          <dgm:bulletEnabled val="1"/>
        </dgm:presLayoutVars>
      </dgm:prSet>
      <dgm:spPr/>
    </dgm:pt>
    <dgm:pt modelId="{DCB33C81-2F4B-4876-9497-52D558EC66BD}" type="pres">
      <dgm:prSet presAssocID="{7CD5898E-2A8F-4648-93B3-E28258ED96D0}" presName="spacer" presStyleCnt="0"/>
      <dgm:spPr/>
    </dgm:pt>
    <dgm:pt modelId="{66C1AF95-2E75-43EB-BC59-B1C1C45DC759}" type="pres">
      <dgm:prSet presAssocID="{8D7A763E-854B-46A9-95AD-EA6D5105EC8A}" presName="comp" presStyleCnt="0"/>
      <dgm:spPr/>
    </dgm:pt>
    <dgm:pt modelId="{F4D74D77-9A66-439E-BF13-4889CE4408EA}" type="pres">
      <dgm:prSet presAssocID="{8D7A763E-854B-46A9-95AD-EA6D5105EC8A}" presName="box" presStyleLbl="node1" presStyleIdx="1" presStyleCnt="2"/>
      <dgm:spPr/>
    </dgm:pt>
    <dgm:pt modelId="{064DD5A8-DD22-4E87-AAC3-76B412FD8A16}" type="pres">
      <dgm:prSet presAssocID="{8D7A763E-854B-46A9-95AD-EA6D5105EC8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2DDF362-E0FE-410D-889B-581FE48756DD}" type="pres">
      <dgm:prSet presAssocID="{8D7A763E-854B-46A9-95AD-EA6D5105EC8A}" presName="text" presStyleLbl="node1" presStyleIdx="1" presStyleCnt="2">
        <dgm:presLayoutVars>
          <dgm:bulletEnabled val="1"/>
        </dgm:presLayoutVars>
      </dgm:prSet>
      <dgm:spPr/>
    </dgm:pt>
  </dgm:ptLst>
  <dgm:cxnLst>
    <dgm:cxn modelId="{DEE6D309-06D5-4B3D-A7B2-19661A3A79A8}" type="presOf" srcId="{DEDDBD09-3AB8-4B46-B76D-24E2865A225A}" destId="{F13DA5A0-4517-4D6A-856D-DEDD51C87F12}" srcOrd="1" destOrd="1" presId="urn:microsoft.com/office/officeart/2005/8/layout/vList4"/>
    <dgm:cxn modelId="{EF7E410B-FC4F-426A-92F3-03A36B87990B}" type="presOf" srcId="{3F4A0838-F78D-4A34-867F-B2F30788EEE3}" destId="{F13DA5A0-4517-4D6A-856D-DEDD51C87F12}" srcOrd="1" destOrd="0" presId="urn:microsoft.com/office/officeart/2005/8/layout/vList4"/>
    <dgm:cxn modelId="{B4CFFC0F-80F3-4E62-ADF5-C180800FC53A}" type="presOf" srcId="{8D7A763E-854B-46A9-95AD-EA6D5105EC8A}" destId="{F4D74D77-9A66-439E-BF13-4889CE4408EA}" srcOrd="0" destOrd="0" presId="urn:microsoft.com/office/officeart/2005/8/layout/vList4"/>
    <dgm:cxn modelId="{54ECD822-7708-4B90-B7B2-AB3F763C3739}" type="presOf" srcId="{E9576175-CA81-403C-990F-A2AE23B52052}" destId="{F923330F-D790-45A5-907F-7EED78154122}" srcOrd="0" destOrd="0" presId="urn:microsoft.com/office/officeart/2005/8/layout/vList4"/>
    <dgm:cxn modelId="{8CDBB227-C247-4300-BEDF-F4062C7E7A8A}" srcId="{8D7A763E-854B-46A9-95AD-EA6D5105EC8A}" destId="{276E6995-91ED-40AE-A34A-BA8F020DA6BD}" srcOrd="0" destOrd="0" parTransId="{22557FB8-4151-4B78-8296-012DAFD48419}" sibTransId="{1380BE11-DC32-47CE-89A6-209A497A979F}"/>
    <dgm:cxn modelId="{BFC7755D-61F2-4811-9A10-7BBE7F9C548A}" srcId="{8D7A763E-854B-46A9-95AD-EA6D5105EC8A}" destId="{65D9E5ED-24E4-4E99-BE29-E90A620C9146}" srcOrd="1" destOrd="0" parTransId="{C34B02F3-096C-4445-B7A5-2A323EA1B473}" sibTransId="{48AE8020-3FF6-40E7-844C-21A49D37D6BC}"/>
    <dgm:cxn modelId="{FC050768-9234-48E2-A180-BE205ABCD688}" type="presOf" srcId="{276E6995-91ED-40AE-A34A-BA8F020DA6BD}" destId="{F2DDF362-E0FE-410D-889B-581FE48756DD}" srcOrd="1" destOrd="1" presId="urn:microsoft.com/office/officeart/2005/8/layout/vList4"/>
    <dgm:cxn modelId="{2B562B4B-ABF0-4998-A8F2-1AA297C9668B}" type="presOf" srcId="{40E51ED3-F546-489F-A835-F3C0680F8C2D}" destId="{F13DA5A0-4517-4D6A-856D-DEDD51C87F12}" srcOrd="1" destOrd="2" presId="urn:microsoft.com/office/officeart/2005/8/layout/vList4"/>
    <dgm:cxn modelId="{15C94471-EC1D-49A5-B710-3055AEFFF638}" type="presOf" srcId="{3F4A0838-F78D-4A34-867F-B2F30788EEE3}" destId="{53F85740-2AB8-48DD-9B02-D033A2358C85}" srcOrd="0" destOrd="0" presId="urn:microsoft.com/office/officeart/2005/8/layout/vList4"/>
    <dgm:cxn modelId="{56E90281-0444-4B37-81A3-E52F09F547C2}" type="presOf" srcId="{65D9E5ED-24E4-4E99-BE29-E90A620C9146}" destId="{F2DDF362-E0FE-410D-889B-581FE48756DD}" srcOrd="1" destOrd="2" presId="urn:microsoft.com/office/officeart/2005/8/layout/vList4"/>
    <dgm:cxn modelId="{F7D71B81-4353-444B-9260-23764F576737}" srcId="{3F4A0838-F78D-4A34-867F-B2F30788EEE3}" destId="{40E51ED3-F546-489F-A835-F3C0680F8C2D}" srcOrd="1" destOrd="0" parTransId="{721C070F-70B2-4D51-8425-0028D2C4593F}" sibTransId="{8EFA06C2-F62E-4379-B6E3-7FD8D12966B2}"/>
    <dgm:cxn modelId="{72FE2481-3972-400B-BE05-7A9210935661}" type="presOf" srcId="{276E6995-91ED-40AE-A34A-BA8F020DA6BD}" destId="{F4D74D77-9A66-439E-BF13-4889CE4408EA}" srcOrd="0" destOrd="1" presId="urn:microsoft.com/office/officeart/2005/8/layout/vList4"/>
    <dgm:cxn modelId="{D4028987-76F4-40DC-9342-635426957BA0}" type="presOf" srcId="{DEDDBD09-3AB8-4B46-B76D-24E2865A225A}" destId="{53F85740-2AB8-48DD-9B02-D033A2358C85}" srcOrd="0" destOrd="1" presId="urn:microsoft.com/office/officeart/2005/8/layout/vList4"/>
    <dgm:cxn modelId="{A199ED89-08CF-4124-BEC8-596D88398EE7}" srcId="{E9576175-CA81-403C-990F-A2AE23B52052}" destId="{3F4A0838-F78D-4A34-867F-B2F30788EEE3}" srcOrd="0" destOrd="0" parTransId="{38C375D8-DFEC-4728-B1E0-846A679B1781}" sibTransId="{7CD5898E-2A8F-4648-93B3-E28258ED96D0}"/>
    <dgm:cxn modelId="{6A35A38E-766A-4757-804F-967FC47E1C5C}" srcId="{E9576175-CA81-403C-990F-A2AE23B52052}" destId="{8D7A763E-854B-46A9-95AD-EA6D5105EC8A}" srcOrd="1" destOrd="0" parTransId="{C5AA5DB4-101D-4898-9955-923DE124A2D2}" sibTransId="{F7D97FB1-2E1D-428E-AAC6-95E2072C80E9}"/>
    <dgm:cxn modelId="{7BF90BAB-26EF-4277-AD95-883A4916E7CE}" type="presOf" srcId="{40E51ED3-F546-489F-A835-F3C0680F8C2D}" destId="{53F85740-2AB8-48DD-9B02-D033A2358C85}" srcOrd="0" destOrd="2" presId="urn:microsoft.com/office/officeart/2005/8/layout/vList4"/>
    <dgm:cxn modelId="{6B5ED6B5-DE1A-41C0-A004-B1980DA16F68}" srcId="{3F4A0838-F78D-4A34-867F-B2F30788EEE3}" destId="{DEDDBD09-3AB8-4B46-B76D-24E2865A225A}" srcOrd="0" destOrd="0" parTransId="{29E2F564-B6B7-4D2F-AC7F-82D40573B013}" sibTransId="{4F2A0EB5-9DBE-4092-A59D-461BD59012A8}"/>
    <dgm:cxn modelId="{AF7AF4EB-5376-413A-99E4-86D0AA5F02A5}" type="presOf" srcId="{8D7A763E-854B-46A9-95AD-EA6D5105EC8A}" destId="{F2DDF362-E0FE-410D-889B-581FE48756DD}" srcOrd="1" destOrd="0" presId="urn:microsoft.com/office/officeart/2005/8/layout/vList4"/>
    <dgm:cxn modelId="{C5307BF0-27C1-4A4D-8B7E-1703746A36B8}" type="presOf" srcId="{65D9E5ED-24E4-4E99-BE29-E90A620C9146}" destId="{F4D74D77-9A66-439E-BF13-4889CE4408EA}" srcOrd="0" destOrd="2" presId="urn:microsoft.com/office/officeart/2005/8/layout/vList4"/>
    <dgm:cxn modelId="{259B6D3F-7638-4B8E-81AA-BC2DEB027E37}" type="presParOf" srcId="{F923330F-D790-45A5-907F-7EED78154122}" destId="{9B05CB52-0AB1-4ABF-8192-F4FA639DFFBC}" srcOrd="0" destOrd="0" presId="urn:microsoft.com/office/officeart/2005/8/layout/vList4"/>
    <dgm:cxn modelId="{05729FC8-EF74-4109-85E9-D8B1626A2754}" type="presParOf" srcId="{9B05CB52-0AB1-4ABF-8192-F4FA639DFFBC}" destId="{53F85740-2AB8-48DD-9B02-D033A2358C85}" srcOrd="0" destOrd="0" presId="urn:microsoft.com/office/officeart/2005/8/layout/vList4"/>
    <dgm:cxn modelId="{9FAEA537-B746-4D6F-8430-CDE3EFF195A6}" type="presParOf" srcId="{9B05CB52-0AB1-4ABF-8192-F4FA639DFFBC}" destId="{9B1203F2-5E69-4032-BEBE-7880F00337D4}" srcOrd="1" destOrd="0" presId="urn:microsoft.com/office/officeart/2005/8/layout/vList4"/>
    <dgm:cxn modelId="{24A2B47B-EF88-4D66-BA2C-53DBDD0520C9}" type="presParOf" srcId="{9B05CB52-0AB1-4ABF-8192-F4FA639DFFBC}" destId="{F13DA5A0-4517-4D6A-856D-DEDD51C87F12}" srcOrd="2" destOrd="0" presId="urn:microsoft.com/office/officeart/2005/8/layout/vList4"/>
    <dgm:cxn modelId="{FC387B06-45AC-4DE0-9661-4BBE3B2A63F4}" type="presParOf" srcId="{F923330F-D790-45A5-907F-7EED78154122}" destId="{DCB33C81-2F4B-4876-9497-52D558EC66BD}" srcOrd="1" destOrd="0" presId="urn:microsoft.com/office/officeart/2005/8/layout/vList4"/>
    <dgm:cxn modelId="{68536E47-3F99-4DCE-A09E-3BDDAF51D677}" type="presParOf" srcId="{F923330F-D790-45A5-907F-7EED78154122}" destId="{66C1AF95-2E75-43EB-BC59-B1C1C45DC759}" srcOrd="2" destOrd="0" presId="urn:microsoft.com/office/officeart/2005/8/layout/vList4"/>
    <dgm:cxn modelId="{E978577B-DC1F-47B1-95D3-7FCE8D7F31D1}" type="presParOf" srcId="{66C1AF95-2E75-43EB-BC59-B1C1C45DC759}" destId="{F4D74D77-9A66-439E-BF13-4889CE4408EA}" srcOrd="0" destOrd="0" presId="urn:microsoft.com/office/officeart/2005/8/layout/vList4"/>
    <dgm:cxn modelId="{C574901A-716B-430A-9A5E-96FA471E531E}" type="presParOf" srcId="{66C1AF95-2E75-43EB-BC59-B1C1C45DC759}" destId="{064DD5A8-DD22-4E87-AAC3-76B412FD8A16}" srcOrd="1" destOrd="0" presId="urn:microsoft.com/office/officeart/2005/8/layout/vList4"/>
    <dgm:cxn modelId="{FA4884B0-0CF3-43C1-A3F6-C754B341F116}" type="presParOf" srcId="{66C1AF95-2E75-43EB-BC59-B1C1C45DC759}" destId="{F2DDF362-E0FE-410D-889B-581FE48756D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576175-CA81-403C-990F-A2AE23B520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4A0838-F78D-4A34-867F-B2F30788EEE3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2000" b="1" dirty="0"/>
            <a:t>Holistic Student Wellness and Basic Needs Insecurities Support: </a:t>
          </a:r>
        </a:p>
      </dgm:t>
    </dgm:pt>
    <dgm:pt modelId="{38C375D8-DFEC-4728-B1E0-846A679B1781}" type="parTrans" cxnId="{A199ED89-08CF-4124-BEC8-596D88398EE7}">
      <dgm:prSet/>
      <dgm:spPr/>
      <dgm:t>
        <a:bodyPr/>
        <a:lstStyle/>
        <a:p>
          <a:endParaRPr lang="en-US" sz="2400"/>
        </a:p>
      </dgm:t>
    </dgm:pt>
    <dgm:pt modelId="{7CD5898E-2A8F-4648-93B3-E28258ED96D0}" type="sibTrans" cxnId="{A199ED89-08CF-4124-BEC8-596D88398EE7}">
      <dgm:prSet/>
      <dgm:spPr/>
      <dgm:t>
        <a:bodyPr/>
        <a:lstStyle/>
        <a:p>
          <a:endParaRPr lang="en-US" sz="2400"/>
        </a:p>
      </dgm:t>
    </dgm:pt>
    <dgm:pt modelId="{8D7A763E-854B-46A9-95AD-EA6D5105EC8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dirty="0"/>
            <a:t>Satisfactory Academic Progress (SAP) Process Revision</a:t>
          </a:r>
        </a:p>
      </dgm:t>
    </dgm:pt>
    <dgm:pt modelId="{C5AA5DB4-101D-4898-9955-923DE124A2D2}" type="parTrans" cxnId="{6A35A38E-766A-4757-804F-967FC47E1C5C}">
      <dgm:prSet/>
      <dgm:spPr/>
      <dgm:t>
        <a:bodyPr/>
        <a:lstStyle/>
        <a:p>
          <a:endParaRPr lang="en-US" sz="2400"/>
        </a:p>
      </dgm:t>
    </dgm:pt>
    <dgm:pt modelId="{F7D97FB1-2E1D-428E-AAC6-95E2072C80E9}" type="sibTrans" cxnId="{6A35A38E-766A-4757-804F-967FC47E1C5C}">
      <dgm:prSet/>
      <dgm:spPr/>
      <dgm:t>
        <a:bodyPr/>
        <a:lstStyle/>
        <a:p>
          <a:endParaRPr lang="en-US" sz="2400"/>
        </a:p>
      </dgm:t>
    </dgm:pt>
    <dgm:pt modelId="{DEDDBD09-3AB8-4B46-B76D-24E2865A225A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800" dirty="0"/>
            <a:t>Centralize and expand health and wraparound supports, including increasing access to mental health counseling, connections to community-based partners offering legal and social services, and supports to address housing/food insecurities. </a:t>
          </a:r>
        </a:p>
      </dgm:t>
    </dgm:pt>
    <dgm:pt modelId="{29E2F564-B6B7-4D2F-AC7F-82D40573B013}" type="parTrans" cxnId="{6B5ED6B5-DE1A-41C0-A004-B1980DA16F68}">
      <dgm:prSet/>
      <dgm:spPr/>
      <dgm:t>
        <a:bodyPr/>
        <a:lstStyle/>
        <a:p>
          <a:endParaRPr lang="en-US" sz="2400"/>
        </a:p>
      </dgm:t>
    </dgm:pt>
    <dgm:pt modelId="{4F2A0EB5-9DBE-4092-A59D-461BD59012A8}" type="sibTrans" cxnId="{6B5ED6B5-DE1A-41C0-A004-B1980DA16F68}">
      <dgm:prSet/>
      <dgm:spPr/>
      <dgm:t>
        <a:bodyPr/>
        <a:lstStyle/>
        <a:p>
          <a:endParaRPr lang="en-US" sz="2400"/>
        </a:p>
      </dgm:t>
    </dgm:pt>
    <dgm:pt modelId="{276E6995-91ED-40AE-A34A-BA8F020DA6BD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800" dirty="0"/>
            <a:t>Revise our current practices for students who are at-risk of having their financial aid suspended to reduce the barriers for low-income, first-generation students to successfully access and appeal for aid. </a:t>
          </a:r>
        </a:p>
      </dgm:t>
    </dgm:pt>
    <dgm:pt modelId="{22557FB8-4151-4B78-8296-012DAFD48419}" type="parTrans" cxnId="{8CDBB227-C247-4300-BEDF-F4062C7E7A8A}">
      <dgm:prSet/>
      <dgm:spPr/>
      <dgm:t>
        <a:bodyPr/>
        <a:lstStyle/>
        <a:p>
          <a:endParaRPr lang="en-US" sz="2400"/>
        </a:p>
      </dgm:t>
    </dgm:pt>
    <dgm:pt modelId="{1380BE11-DC32-47CE-89A6-209A497A979F}" type="sibTrans" cxnId="{8CDBB227-C247-4300-BEDF-F4062C7E7A8A}">
      <dgm:prSet/>
      <dgm:spPr/>
      <dgm:t>
        <a:bodyPr/>
        <a:lstStyle/>
        <a:p>
          <a:endParaRPr lang="en-US" sz="2400"/>
        </a:p>
      </dgm:t>
    </dgm:pt>
    <dgm:pt modelId="{A986B92F-90BF-4882-8191-23A03BEA998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800" dirty="0"/>
            <a:t>Goals for this initiative include increases to retention for students who are accessing services as basic needs are addressed. </a:t>
          </a:r>
        </a:p>
      </dgm:t>
    </dgm:pt>
    <dgm:pt modelId="{ACC940E6-9264-4496-AB01-72AE03C8F788}" type="parTrans" cxnId="{CC268F17-6027-4BAF-AD9B-693C34F0D2E8}">
      <dgm:prSet/>
      <dgm:spPr/>
      <dgm:t>
        <a:bodyPr/>
        <a:lstStyle/>
        <a:p>
          <a:endParaRPr lang="en-US"/>
        </a:p>
      </dgm:t>
    </dgm:pt>
    <dgm:pt modelId="{74CCC47A-B6A0-42F3-A22F-60C41A261480}" type="sibTrans" cxnId="{CC268F17-6027-4BAF-AD9B-693C34F0D2E8}">
      <dgm:prSet/>
      <dgm:spPr/>
      <dgm:t>
        <a:bodyPr/>
        <a:lstStyle/>
        <a:p>
          <a:endParaRPr lang="en-US"/>
        </a:p>
      </dgm:t>
    </dgm:pt>
    <dgm:pt modelId="{58F60A98-B6B5-476A-9E80-E7DFACA9B0E3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800" dirty="0"/>
            <a:t>Goals for the strategy include increasing the proportion of students who are able to pay for college and continue enrollment. </a:t>
          </a:r>
        </a:p>
      </dgm:t>
    </dgm:pt>
    <dgm:pt modelId="{CB621035-FF1D-47B8-A4C2-CDD8F871FAD3}" type="parTrans" cxnId="{6B0E2AF4-652D-4C85-ABC6-B574A0E3D41D}">
      <dgm:prSet/>
      <dgm:spPr/>
      <dgm:t>
        <a:bodyPr/>
        <a:lstStyle/>
        <a:p>
          <a:endParaRPr lang="en-US"/>
        </a:p>
      </dgm:t>
    </dgm:pt>
    <dgm:pt modelId="{41B575EF-F040-441A-9EB0-33857D9B8352}" type="sibTrans" cxnId="{6B0E2AF4-652D-4C85-ABC6-B574A0E3D41D}">
      <dgm:prSet/>
      <dgm:spPr/>
      <dgm:t>
        <a:bodyPr/>
        <a:lstStyle/>
        <a:p>
          <a:endParaRPr lang="en-US"/>
        </a:p>
      </dgm:t>
    </dgm:pt>
    <dgm:pt modelId="{F923330F-D790-45A5-907F-7EED78154122}" type="pres">
      <dgm:prSet presAssocID="{E9576175-CA81-403C-990F-A2AE23B52052}" presName="linear" presStyleCnt="0">
        <dgm:presLayoutVars>
          <dgm:dir/>
          <dgm:resizeHandles val="exact"/>
        </dgm:presLayoutVars>
      </dgm:prSet>
      <dgm:spPr/>
    </dgm:pt>
    <dgm:pt modelId="{9B05CB52-0AB1-4ABF-8192-F4FA639DFFBC}" type="pres">
      <dgm:prSet presAssocID="{3F4A0838-F78D-4A34-867F-B2F30788EEE3}" presName="comp" presStyleCnt="0"/>
      <dgm:spPr/>
    </dgm:pt>
    <dgm:pt modelId="{53F85740-2AB8-48DD-9B02-D033A2358C85}" type="pres">
      <dgm:prSet presAssocID="{3F4A0838-F78D-4A34-867F-B2F30788EEE3}" presName="box" presStyleLbl="node1" presStyleIdx="0" presStyleCnt="2" custScaleY="103764"/>
      <dgm:spPr/>
    </dgm:pt>
    <dgm:pt modelId="{9B1203F2-5E69-4032-BEBE-7880F00337D4}" type="pres">
      <dgm:prSet presAssocID="{3F4A0838-F78D-4A34-867F-B2F30788EEE3}" presName="img" presStyleLbl="fgImgPlace1" presStyleIdx="0" presStyleCnt="2" custScaleX="100362" custScaleY="1026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13DA5A0-4517-4D6A-856D-DEDD51C87F12}" type="pres">
      <dgm:prSet presAssocID="{3F4A0838-F78D-4A34-867F-B2F30788EEE3}" presName="text" presStyleLbl="node1" presStyleIdx="0" presStyleCnt="2">
        <dgm:presLayoutVars>
          <dgm:bulletEnabled val="1"/>
        </dgm:presLayoutVars>
      </dgm:prSet>
      <dgm:spPr/>
    </dgm:pt>
    <dgm:pt modelId="{DCB33C81-2F4B-4876-9497-52D558EC66BD}" type="pres">
      <dgm:prSet presAssocID="{7CD5898E-2A8F-4648-93B3-E28258ED96D0}" presName="spacer" presStyleCnt="0"/>
      <dgm:spPr/>
    </dgm:pt>
    <dgm:pt modelId="{66C1AF95-2E75-43EB-BC59-B1C1C45DC759}" type="pres">
      <dgm:prSet presAssocID="{8D7A763E-854B-46A9-95AD-EA6D5105EC8A}" presName="comp" presStyleCnt="0"/>
      <dgm:spPr/>
    </dgm:pt>
    <dgm:pt modelId="{F4D74D77-9A66-439E-BF13-4889CE4408EA}" type="pres">
      <dgm:prSet presAssocID="{8D7A763E-854B-46A9-95AD-EA6D5105EC8A}" presName="box" presStyleLbl="node1" presStyleIdx="1" presStyleCnt="2"/>
      <dgm:spPr/>
    </dgm:pt>
    <dgm:pt modelId="{064DD5A8-DD22-4E87-AAC3-76B412FD8A16}" type="pres">
      <dgm:prSet presAssocID="{8D7A763E-854B-46A9-95AD-EA6D5105EC8A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DDF362-E0FE-410D-889B-581FE48756DD}" type="pres">
      <dgm:prSet presAssocID="{8D7A763E-854B-46A9-95AD-EA6D5105EC8A}" presName="text" presStyleLbl="node1" presStyleIdx="1" presStyleCnt="2">
        <dgm:presLayoutVars>
          <dgm:bulletEnabled val="1"/>
        </dgm:presLayoutVars>
      </dgm:prSet>
      <dgm:spPr/>
    </dgm:pt>
  </dgm:ptLst>
  <dgm:cxnLst>
    <dgm:cxn modelId="{C08BE406-C6E4-4357-861D-B2B37D4E557C}" type="presOf" srcId="{A986B92F-90BF-4882-8191-23A03BEA998F}" destId="{53F85740-2AB8-48DD-9B02-D033A2358C85}" srcOrd="0" destOrd="2" presId="urn:microsoft.com/office/officeart/2005/8/layout/vList4"/>
    <dgm:cxn modelId="{DEE6D309-06D5-4B3D-A7B2-19661A3A79A8}" type="presOf" srcId="{DEDDBD09-3AB8-4B46-B76D-24E2865A225A}" destId="{F13DA5A0-4517-4D6A-856D-DEDD51C87F12}" srcOrd="1" destOrd="1" presId="urn:microsoft.com/office/officeart/2005/8/layout/vList4"/>
    <dgm:cxn modelId="{EF7E410B-FC4F-426A-92F3-03A36B87990B}" type="presOf" srcId="{3F4A0838-F78D-4A34-867F-B2F30788EEE3}" destId="{F13DA5A0-4517-4D6A-856D-DEDD51C87F12}" srcOrd="1" destOrd="0" presId="urn:microsoft.com/office/officeart/2005/8/layout/vList4"/>
    <dgm:cxn modelId="{B4CFFC0F-80F3-4E62-ADF5-C180800FC53A}" type="presOf" srcId="{8D7A763E-854B-46A9-95AD-EA6D5105EC8A}" destId="{F4D74D77-9A66-439E-BF13-4889CE4408EA}" srcOrd="0" destOrd="0" presId="urn:microsoft.com/office/officeart/2005/8/layout/vList4"/>
    <dgm:cxn modelId="{CC268F17-6027-4BAF-AD9B-693C34F0D2E8}" srcId="{3F4A0838-F78D-4A34-867F-B2F30788EEE3}" destId="{A986B92F-90BF-4882-8191-23A03BEA998F}" srcOrd="1" destOrd="0" parTransId="{ACC940E6-9264-4496-AB01-72AE03C8F788}" sibTransId="{74CCC47A-B6A0-42F3-A22F-60C41A261480}"/>
    <dgm:cxn modelId="{54ECD822-7708-4B90-B7B2-AB3F763C3739}" type="presOf" srcId="{E9576175-CA81-403C-990F-A2AE23B52052}" destId="{F923330F-D790-45A5-907F-7EED78154122}" srcOrd="0" destOrd="0" presId="urn:microsoft.com/office/officeart/2005/8/layout/vList4"/>
    <dgm:cxn modelId="{8CDBB227-C247-4300-BEDF-F4062C7E7A8A}" srcId="{8D7A763E-854B-46A9-95AD-EA6D5105EC8A}" destId="{276E6995-91ED-40AE-A34A-BA8F020DA6BD}" srcOrd="0" destOrd="0" parTransId="{22557FB8-4151-4B78-8296-012DAFD48419}" sibTransId="{1380BE11-DC32-47CE-89A6-209A497A979F}"/>
    <dgm:cxn modelId="{57F9EB46-8181-49D7-A8DC-38711595940B}" type="presOf" srcId="{58F60A98-B6B5-476A-9E80-E7DFACA9B0E3}" destId="{F2DDF362-E0FE-410D-889B-581FE48756DD}" srcOrd="1" destOrd="2" presId="urn:microsoft.com/office/officeart/2005/8/layout/vList4"/>
    <dgm:cxn modelId="{FC050768-9234-48E2-A180-BE205ABCD688}" type="presOf" srcId="{276E6995-91ED-40AE-A34A-BA8F020DA6BD}" destId="{F2DDF362-E0FE-410D-889B-581FE48756DD}" srcOrd="1" destOrd="1" presId="urn:microsoft.com/office/officeart/2005/8/layout/vList4"/>
    <dgm:cxn modelId="{15C94471-EC1D-49A5-B710-3055AEFFF638}" type="presOf" srcId="{3F4A0838-F78D-4A34-867F-B2F30788EEE3}" destId="{53F85740-2AB8-48DD-9B02-D033A2358C85}" srcOrd="0" destOrd="0" presId="urn:microsoft.com/office/officeart/2005/8/layout/vList4"/>
    <dgm:cxn modelId="{72FE2481-3972-400B-BE05-7A9210935661}" type="presOf" srcId="{276E6995-91ED-40AE-A34A-BA8F020DA6BD}" destId="{F4D74D77-9A66-439E-BF13-4889CE4408EA}" srcOrd="0" destOrd="1" presId="urn:microsoft.com/office/officeart/2005/8/layout/vList4"/>
    <dgm:cxn modelId="{D4028987-76F4-40DC-9342-635426957BA0}" type="presOf" srcId="{DEDDBD09-3AB8-4B46-B76D-24E2865A225A}" destId="{53F85740-2AB8-48DD-9B02-D033A2358C85}" srcOrd="0" destOrd="1" presId="urn:microsoft.com/office/officeart/2005/8/layout/vList4"/>
    <dgm:cxn modelId="{A199ED89-08CF-4124-BEC8-596D88398EE7}" srcId="{E9576175-CA81-403C-990F-A2AE23B52052}" destId="{3F4A0838-F78D-4A34-867F-B2F30788EEE3}" srcOrd="0" destOrd="0" parTransId="{38C375D8-DFEC-4728-B1E0-846A679B1781}" sibTransId="{7CD5898E-2A8F-4648-93B3-E28258ED96D0}"/>
    <dgm:cxn modelId="{6A35A38E-766A-4757-804F-967FC47E1C5C}" srcId="{E9576175-CA81-403C-990F-A2AE23B52052}" destId="{8D7A763E-854B-46A9-95AD-EA6D5105EC8A}" srcOrd="1" destOrd="0" parTransId="{C5AA5DB4-101D-4898-9955-923DE124A2D2}" sibTransId="{F7D97FB1-2E1D-428E-AAC6-95E2072C80E9}"/>
    <dgm:cxn modelId="{6B5ED6B5-DE1A-41C0-A004-B1980DA16F68}" srcId="{3F4A0838-F78D-4A34-867F-B2F30788EEE3}" destId="{DEDDBD09-3AB8-4B46-B76D-24E2865A225A}" srcOrd="0" destOrd="0" parTransId="{29E2F564-B6B7-4D2F-AC7F-82D40573B013}" sibTransId="{4F2A0EB5-9DBE-4092-A59D-461BD59012A8}"/>
    <dgm:cxn modelId="{BEB6BAD8-9FE4-422F-BEA5-B439A9506BF2}" type="presOf" srcId="{A986B92F-90BF-4882-8191-23A03BEA998F}" destId="{F13DA5A0-4517-4D6A-856D-DEDD51C87F12}" srcOrd="1" destOrd="2" presId="urn:microsoft.com/office/officeart/2005/8/layout/vList4"/>
    <dgm:cxn modelId="{2C68C6E4-8465-4E4E-9BE6-3380B4027C30}" type="presOf" srcId="{58F60A98-B6B5-476A-9E80-E7DFACA9B0E3}" destId="{F4D74D77-9A66-439E-BF13-4889CE4408EA}" srcOrd="0" destOrd="2" presId="urn:microsoft.com/office/officeart/2005/8/layout/vList4"/>
    <dgm:cxn modelId="{AF7AF4EB-5376-413A-99E4-86D0AA5F02A5}" type="presOf" srcId="{8D7A763E-854B-46A9-95AD-EA6D5105EC8A}" destId="{F2DDF362-E0FE-410D-889B-581FE48756DD}" srcOrd="1" destOrd="0" presId="urn:microsoft.com/office/officeart/2005/8/layout/vList4"/>
    <dgm:cxn modelId="{6B0E2AF4-652D-4C85-ABC6-B574A0E3D41D}" srcId="{8D7A763E-854B-46A9-95AD-EA6D5105EC8A}" destId="{58F60A98-B6B5-476A-9E80-E7DFACA9B0E3}" srcOrd="1" destOrd="0" parTransId="{CB621035-FF1D-47B8-A4C2-CDD8F871FAD3}" sibTransId="{41B575EF-F040-441A-9EB0-33857D9B8352}"/>
    <dgm:cxn modelId="{259B6D3F-7638-4B8E-81AA-BC2DEB027E37}" type="presParOf" srcId="{F923330F-D790-45A5-907F-7EED78154122}" destId="{9B05CB52-0AB1-4ABF-8192-F4FA639DFFBC}" srcOrd="0" destOrd="0" presId="urn:microsoft.com/office/officeart/2005/8/layout/vList4"/>
    <dgm:cxn modelId="{05729FC8-EF74-4109-85E9-D8B1626A2754}" type="presParOf" srcId="{9B05CB52-0AB1-4ABF-8192-F4FA639DFFBC}" destId="{53F85740-2AB8-48DD-9B02-D033A2358C85}" srcOrd="0" destOrd="0" presId="urn:microsoft.com/office/officeart/2005/8/layout/vList4"/>
    <dgm:cxn modelId="{9FAEA537-B746-4D6F-8430-CDE3EFF195A6}" type="presParOf" srcId="{9B05CB52-0AB1-4ABF-8192-F4FA639DFFBC}" destId="{9B1203F2-5E69-4032-BEBE-7880F00337D4}" srcOrd="1" destOrd="0" presId="urn:microsoft.com/office/officeart/2005/8/layout/vList4"/>
    <dgm:cxn modelId="{24A2B47B-EF88-4D66-BA2C-53DBDD0520C9}" type="presParOf" srcId="{9B05CB52-0AB1-4ABF-8192-F4FA639DFFBC}" destId="{F13DA5A0-4517-4D6A-856D-DEDD51C87F12}" srcOrd="2" destOrd="0" presId="urn:microsoft.com/office/officeart/2005/8/layout/vList4"/>
    <dgm:cxn modelId="{FC387B06-45AC-4DE0-9661-4BBE3B2A63F4}" type="presParOf" srcId="{F923330F-D790-45A5-907F-7EED78154122}" destId="{DCB33C81-2F4B-4876-9497-52D558EC66BD}" srcOrd="1" destOrd="0" presId="urn:microsoft.com/office/officeart/2005/8/layout/vList4"/>
    <dgm:cxn modelId="{68536E47-3F99-4DCE-A09E-3BDDAF51D677}" type="presParOf" srcId="{F923330F-D790-45A5-907F-7EED78154122}" destId="{66C1AF95-2E75-43EB-BC59-B1C1C45DC759}" srcOrd="2" destOrd="0" presId="urn:microsoft.com/office/officeart/2005/8/layout/vList4"/>
    <dgm:cxn modelId="{E978577B-DC1F-47B1-95D3-7FCE8D7F31D1}" type="presParOf" srcId="{66C1AF95-2E75-43EB-BC59-B1C1C45DC759}" destId="{F4D74D77-9A66-439E-BF13-4889CE4408EA}" srcOrd="0" destOrd="0" presId="urn:microsoft.com/office/officeart/2005/8/layout/vList4"/>
    <dgm:cxn modelId="{C574901A-716B-430A-9A5E-96FA471E531E}" type="presParOf" srcId="{66C1AF95-2E75-43EB-BC59-B1C1C45DC759}" destId="{064DD5A8-DD22-4E87-AAC3-76B412FD8A16}" srcOrd="1" destOrd="0" presId="urn:microsoft.com/office/officeart/2005/8/layout/vList4"/>
    <dgm:cxn modelId="{FA4884B0-0CF3-43C1-A3F6-C754B341F116}" type="presParOf" srcId="{66C1AF95-2E75-43EB-BC59-B1C1C45DC759}" destId="{F2DDF362-E0FE-410D-889B-581FE48756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576175-CA81-403C-990F-A2AE23B5205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4A0838-F78D-4A34-867F-B2F30788EEE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2000" b="1" dirty="0"/>
            <a:t>NLU Tuition Completion Program</a:t>
          </a:r>
        </a:p>
      </dgm:t>
    </dgm:pt>
    <dgm:pt modelId="{38C375D8-DFEC-4728-B1E0-846A679B1781}" type="parTrans" cxnId="{A199ED89-08CF-4124-BEC8-596D88398EE7}">
      <dgm:prSet/>
      <dgm:spPr/>
      <dgm:t>
        <a:bodyPr/>
        <a:lstStyle/>
        <a:p>
          <a:endParaRPr lang="en-US" sz="2400"/>
        </a:p>
      </dgm:t>
    </dgm:pt>
    <dgm:pt modelId="{7CD5898E-2A8F-4648-93B3-E28258ED96D0}" type="sibTrans" cxnId="{A199ED89-08CF-4124-BEC8-596D88398EE7}">
      <dgm:prSet/>
      <dgm:spPr/>
      <dgm:t>
        <a:bodyPr/>
        <a:lstStyle/>
        <a:p>
          <a:endParaRPr lang="en-US" sz="2400"/>
        </a:p>
      </dgm:t>
    </dgm:pt>
    <dgm:pt modelId="{8D7A763E-854B-46A9-95AD-EA6D5105EC8A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2000" b="1" dirty="0"/>
            <a:t>Recruitment and Retention of Diverse Faculty and Staff</a:t>
          </a:r>
        </a:p>
      </dgm:t>
    </dgm:pt>
    <dgm:pt modelId="{C5AA5DB4-101D-4898-9955-923DE124A2D2}" type="parTrans" cxnId="{6A35A38E-766A-4757-804F-967FC47E1C5C}">
      <dgm:prSet/>
      <dgm:spPr/>
      <dgm:t>
        <a:bodyPr/>
        <a:lstStyle/>
        <a:p>
          <a:endParaRPr lang="en-US" sz="2400"/>
        </a:p>
      </dgm:t>
    </dgm:pt>
    <dgm:pt modelId="{F7D97FB1-2E1D-428E-AAC6-95E2072C80E9}" type="sibTrans" cxnId="{6A35A38E-766A-4757-804F-967FC47E1C5C}">
      <dgm:prSet/>
      <dgm:spPr/>
      <dgm:t>
        <a:bodyPr/>
        <a:lstStyle/>
        <a:p>
          <a:endParaRPr lang="en-US" sz="2400"/>
        </a:p>
      </dgm:t>
    </dgm:pt>
    <dgm:pt modelId="{276E6995-91ED-40AE-A34A-BA8F020DA6BD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1800" dirty="0"/>
            <a:t>Institutional strategy that will impact all students. NLU will increase efforts to source, attract, hire, and retain diverse candidates to better reflect the community it serves.</a:t>
          </a:r>
        </a:p>
      </dgm:t>
    </dgm:pt>
    <dgm:pt modelId="{22557FB8-4151-4B78-8296-012DAFD48419}" type="parTrans" cxnId="{8CDBB227-C247-4300-BEDF-F4062C7E7A8A}">
      <dgm:prSet/>
      <dgm:spPr/>
      <dgm:t>
        <a:bodyPr/>
        <a:lstStyle/>
        <a:p>
          <a:endParaRPr lang="en-US" sz="2400"/>
        </a:p>
      </dgm:t>
    </dgm:pt>
    <dgm:pt modelId="{1380BE11-DC32-47CE-89A6-209A497A979F}" type="sibTrans" cxnId="{8CDBB227-C247-4300-BEDF-F4062C7E7A8A}">
      <dgm:prSet/>
      <dgm:spPr/>
      <dgm:t>
        <a:bodyPr/>
        <a:lstStyle/>
        <a:p>
          <a:endParaRPr lang="en-US" sz="2400"/>
        </a:p>
      </dgm:t>
    </dgm:pt>
    <dgm:pt modelId="{51006F40-6756-4543-B892-133BE034600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800" dirty="0"/>
            <a:t>This strategy will contribute to increased persistence and graduate rates across both first-time and transfer students. </a:t>
          </a:r>
        </a:p>
      </dgm:t>
    </dgm:pt>
    <dgm:pt modelId="{3E765345-BBE9-4231-BF2C-C03A05EB2AFD}" type="parTrans" cxnId="{510F2B41-00E1-4528-AE3E-7627871ECFED}">
      <dgm:prSet/>
      <dgm:spPr/>
      <dgm:t>
        <a:bodyPr/>
        <a:lstStyle/>
        <a:p>
          <a:endParaRPr lang="en-US"/>
        </a:p>
      </dgm:t>
    </dgm:pt>
    <dgm:pt modelId="{498A288B-A14C-4A6D-87F6-5F4FD7948974}" type="sibTrans" cxnId="{510F2B41-00E1-4528-AE3E-7627871ECFED}">
      <dgm:prSet/>
      <dgm:spPr/>
      <dgm:t>
        <a:bodyPr/>
        <a:lstStyle/>
        <a:p>
          <a:endParaRPr lang="en-US"/>
        </a:p>
      </dgm:t>
    </dgm:pt>
    <dgm:pt modelId="{DEDDBD09-3AB8-4B46-B76D-24E2865A225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800" dirty="0"/>
            <a:t>Expansion of NLU’s successful scholarship program piloted with transfer students, the Eagle Completion Scholarship will target low-income students in their Junior or Senior year (over 90 credit hours) who are on-track to graduate but may experience unexpected financial hardship that prevents degree completion. </a:t>
          </a:r>
        </a:p>
      </dgm:t>
    </dgm:pt>
    <dgm:pt modelId="{4F2A0EB5-9DBE-4092-A59D-461BD59012A8}" type="sibTrans" cxnId="{6B5ED6B5-DE1A-41C0-A004-B1980DA16F68}">
      <dgm:prSet/>
      <dgm:spPr/>
      <dgm:t>
        <a:bodyPr/>
        <a:lstStyle/>
        <a:p>
          <a:endParaRPr lang="en-US" sz="2400"/>
        </a:p>
      </dgm:t>
    </dgm:pt>
    <dgm:pt modelId="{29E2F564-B6B7-4D2F-AC7F-82D40573B013}" type="parTrans" cxnId="{6B5ED6B5-DE1A-41C0-A004-B1980DA16F68}">
      <dgm:prSet/>
      <dgm:spPr/>
      <dgm:t>
        <a:bodyPr/>
        <a:lstStyle/>
        <a:p>
          <a:endParaRPr lang="en-US" sz="2400"/>
        </a:p>
      </dgm:t>
    </dgm:pt>
    <dgm:pt modelId="{CB12BE58-37B3-4AF2-899D-D12039CB4F85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1800" dirty="0"/>
            <a:t>Strategy includes developing a leadership academy for mid-level managers to create a culture of growth and learning, and improve mangers’ skills in leading and developing their teams.</a:t>
          </a:r>
        </a:p>
      </dgm:t>
    </dgm:pt>
    <dgm:pt modelId="{D3EAC345-BD84-4F5E-A620-6A7821582331}" type="parTrans" cxnId="{64FFA669-2984-445C-BCBE-2765921E45DA}">
      <dgm:prSet/>
      <dgm:spPr/>
      <dgm:t>
        <a:bodyPr/>
        <a:lstStyle/>
        <a:p>
          <a:endParaRPr lang="en-US"/>
        </a:p>
      </dgm:t>
    </dgm:pt>
    <dgm:pt modelId="{F500842B-B7B2-47F6-8FF1-7AF4980CB537}" type="sibTrans" cxnId="{64FFA669-2984-445C-BCBE-2765921E45DA}">
      <dgm:prSet/>
      <dgm:spPr/>
      <dgm:t>
        <a:bodyPr/>
        <a:lstStyle/>
        <a:p>
          <a:endParaRPr lang="en-US"/>
        </a:p>
      </dgm:t>
    </dgm:pt>
    <dgm:pt modelId="{F923330F-D790-45A5-907F-7EED78154122}" type="pres">
      <dgm:prSet presAssocID="{E9576175-CA81-403C-990F-A2AE23B52052}" presName="linear" presStyleCnt="0">
        <dgm:presLayoutVars>
          <dgm:dir/>
          <dgm:resizeHandles val="exact"/>
        </dgm:presLayoutVars>
      </dgm:prSet>
      <dgm:spPr/>
    </dgm:pt>
    <dgm:pt modelId="{9B05CB52-0AB1-4ABF-8192-F4FA639DFFBC}" type="pres">
      <dgm:prSet presAssocID="{3F4A0838-F78D-4A34-867F-B2F30788EEE3}" presName="comp" presStyleCnt="0"/>
      <dgm:spPr/>
    </dgm:pt>
    <dgm:pt modelId="{53F85740-2AB8-48DD-9B02-D033A2358C85}" type="pres">
      <dgm:prSet presAssocID="{3F4A0838-F78D-4A34-867F-B2F30788EEE3}" presName="box" presStyleLbl="node1" presStyleIdx="0" presStyleCnt="2"/>
      <dgm:spPr/>
    </dgm:pt>
    <dgm:pt modelId="{9B1203F2-5E69-4032-BEBE-7880F00337D4}" type="pres">
      <dgm:prSet presAssocID="{3F4A0838-F78D-4A34-867F-B2F30788EEE3}" presName="img" presStyleLbl="fgImgPlace1" presStyleIdx="0" presStyleCnt="2" custScaleX="96445" custScaleY="978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3DA5A0-4517-4D6A-856D-DEDD51C87F12}" type="pres">
      <dgm:prSet presAssocID="{3F4A0838-F78D-4A34-867F-B2F30788EEE3}" presName="text" presStyleLbl="node1" presStyleIdx="0" presStyleCnt="2">
        <dgm:presLayoutVars>
          <dgm:bulletEnabled val="1"/>
        </dgm:presLayoutVars>
      </dgm:prSet>
      <dgm:spPr/>
    </dgm:pt>
    <dgm:pt modelId="{DCB33C81-2F4B-4876-9497-52D558EC66BD}" type="pres">
      <dgm:prSet presAssocID="{7CD5898E-2A8F-4648-93B3-E28258ED96D0}" presName="spacer" presStyleCnt="0"/>
      <dgm:spPr/>
    </dgm:pt>
    <dgm:pt modelId="{66C1AF95-2E75-43EB-BC59-B1C1C45DC759}" type="pres">
      <dgm:prSet presAssocID="{8D7A763E-854B-46A9-95AD-EA6D5105EC8A}" presName="comp" presStyleCnt="0"/>
      <dgm:spPr/>
    </dgm:pt>
    <dgm:pt modelId="{F4D74D77-9A66-439E-BF13-4889CE4408EA}" type="pres">
      <dgm:prSet presAssocID="{8D7A763E-854B-46A9-95AD-EA6D5105EC8A}" presName="box" presStyleLbl="node1" presStyleIdx="1" presStyleCnt="2"/>
      <dgm:spPr/>
    </dgm:pt>
    <dgm:pt modelId="{064DD5A8-DD22-4E87-AAC3-76B412FD8A16}" type="pres">
      <dgm:prSet presAssocID="{8D7A763E-854B-46A9-95AD-EA6D5105EC8A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DDF362-E0FE-410D-889B-581FE48756DD}" type="pres">
      <dgm:prSet presAssocID="{8D7A763E-854B-46A9-95AD-EA6D5105EC8A}" presName="text" presStyleLbl="node1" presStyleIdx="1" presStyleCnt="2">
        <dgm:presLayoutVars>
          <dgm:bulletEnabled val="1"/>
        </dgm:presLayoutVars>
      </dgm:prSet>
      <dgm:spPr/>
    </dgm:pt>
  </dgm:ptLst>
  <dgm:cxnLst>
    <dgm:cxn modelId="{DEE6D309-06D5-4B3D-A7B2-19661A3A79A8}" type="presOf" srcId="{DEDDBD09-3AB8-4B46-B76D-24E2865A225A}" destId="{F13DA5A0-4517-4D6A-856D-DEDD51C87F12}" srcOrd="1" destOrd="1" presId="urn:microsoft.com/office/officeart/2005/8/layout/vList4"/>
    <dgm:cxn modelId="{EF7E410B-FC4F-426A-92F3-03A36B87990B}" type="presOf" srcId="{3F4A0838-F78D-4A34-867F-B2F30788EEE3}" destId="{F13DA5A0-4517-4D6A-856D-DEDD51C87F12}" srcOrd="1" destOrd="0" presId="urn:microsoft.com/office/officeart/2005/8/layout/vList4"/>
    <dgm:cxn modelId="{B4CFFC0F-80F3-4E62-ADF5-C180800FC53A}" type="presOf" srcId="{8D7A763E-854B-46A9-95AD-EA6D5105EC8A}" destId="{F4D74D77-9A66-439E-BF13-4889CE4408EA}" srcOrd="0" destOrd="0" presId="urn:microsoft.com/office/officeart/2005/8/layout/vList4"/>
    <dgm:cxn modelId="{54ECD822-7708-4B90-B7B2-AB3F763C3739}" type="presOf" srcId="{E9576175-CA81-403C-990F-A2AE23B52052}" destId="{F923330F-D790-45A5-907F-7EED78154122}" srcOrd="0" destOrd="0" presId="urn:microsoft.com/office/officeart/2005/8/layout/vList4"/>
    <dgm:cxn modelId="{8CDBB227-C247-4300-BEDF-F4062C7E7A8A}" srcId="{8D7A763E-854B-46A9-95AD-EA6D5105EC8A}" destId="{276E6995-91ED-40AE-A34A-BA8F020DA6BD}" srcOrd="0" destOrd="0" parTransId="{22557FB8-4151-4B78-8296-012DAFD48419}" sibTransId="{1380BE11-DC32-47CE-89A6-209A497A979F}"/>
    <dgm:cxn modelId="{510F2B41-00E1-4528-AE3E-7627871ECFED}" srcId="{3F4A0838-F78D-4A34-867F-B2F30788EEE3}" destId="{51006F40-6756-4543-B892-133BE034600E}" srcOrd="1" destOrd="0" parTransId="{3E765345-BBE9-4231-BF2C-C03A05EB2AFD}" sibTransId="{498A288B-A14C-4A6D-87F6-5F4FD7948974}"/>
    <dgm:cxn modelId="{FC050768-9234-48E2-A180-BE205ABCD688}" type="presOf" srcId="{276E6995-91ED-40AE-A34A-BA8F020DA6BD}" destId="{F2DDF362-E0FE-410D-889B-581FE48756DD}" srcOrd="1" destOrd="1" presId="urn:microsoft.com/office/officeart/2005/8/layout/vList4"/>
    <dgm:cxn modelId="{64FFA669-2984-445C-BCBE-2765921E45DA}" srcId="{8D7A763E-854B-46A9-95AD-EA6D5105EC8A}" destId="{CB12BE58-37B3-4AF2-899D-D12039CB4F85}" srcOrd="1" destOrd="0" parTransId="{D3EAC345-BD84-4F5E-A620-6A7821582331}" sibTransId="{F500842B-B7B2-47F6-8FF1-7AF4980CB537}"/>
    <dgm:cxn modelId="{9BE33C71-998E-407F-84BC-0F004CEEE5F7}" type="presOf" srcId="{51006F40-6756-4543-B892-133BE034600E}" destId="{53F85740-2AB8-48DD-9B02-D033A2358C85}" srcOrd="0" destOrd="2" presId="urn:microsoft.com/office/officeart/2005/8/layout/vList4"/>
    <dgm:cxn modelId="{15C94471-EC1D-49A5-B710-3055AEFFF638}" type="presOf" srcId="{3F4A0838-F78D-4A34-867F-B2F30788EEE3}" destId="{53F85740-2AB8-48DD-9B02-D033A2358C85}" srcOrd="0" destOrd="0" presId="urn:microsoft.com/office/officeart/2005/8/layout/vList4"/>
    <dgm:cxn modelId="{72FE2481-3972-400B-BE05-7A9210935661}" type="presOf" srcId="{276E6995-91ED-40AE-A34A-BA8F020DA6BD}" destId="{F4D74D77-9A66-439E-BF13-4889CE4408EA}" srcOrd="0" destOrd="1" presId="urn:microsoft.com/office/officeart/2005/8/layout/vList4"/>
    <dgm:cxn modelId="{94EB8783-0017-4526-AC6F-B287A8D46C10}" type="presOf" srcId="{51006F40-6756-4543-B892-133BE034600E}" destId="{F13DA5A0-4517-4D6A-856D-DEDD51C87F12}" srcOrd="1" destOrd="2" presId="urn:microsoft.com/office/officeart/2005/8/layout/vList4"/>
    <dgm:cxn modelId="{D4028987-76F4-40DC-9342-635426957BA0}" type="presOf" srcId="{DEDDBD09-3AB8-4B46-B76D-24E2865A225A}" destId="{53F85740-2AB8-48DD-9B02-D033A2358C85}" srcOrd="0" destOrd="1" presId="urn:microsoft.com/office/officeart/2005/8/layout/vList4"/>
    <dgm:cxn modelId="{A199ED89-08CF-4124-BEC8-596D88398EE7}" srcId="{E9576175-CA81-403C-990F-A2AE23B52052}" destId="{3F4A0838-F78D-4A34-867F-B2F30788EEE3}" srcOrd="0" destOrd="0" parTransId="{38C375D8-DFEC-4728-B1E0-846A679B1781}" sibTransId="{7CD5898E-2A8F-4648-93B3-E28258ED96D0}"/>
    <dgm:cxn modelId="{C610978C-23B3-44D5-8640-6419925A7BB3}" type="presOf" srcId="{CB12BE58-37B3-4AF2-899D-D12039CB4F85}" destId="{F2DDF362-E0FE-410D-889B-581FE48756DD}" srcOrd="1" destOrd="2" presId="urn:microsoft.com/office/officeart/2005/8/layout/vList4"/>
    <dgm:cxn modelId="{6A35A38E-766A-4757-804F-967FC47E1C5C}" srcId="{E9576175-CA81-403C-990F-A2AE23B52052}" destId="{8D7A763E-854B-46A9-95AD-EA6D5105EC8A}" srcOrd="1" destOrd="0" parTransId="{C5AA5DB4-101D-4898-9955-923DE124A2D2}" sibTransId="{F7D97FB1-2E1D-428E-AAC6-95E2072C80E9}"/>
    <dgm:cxn modelId="{1CEB1E9E-33E7-4C57-9A21-7A2E315994EB}" type="presOf" srcId="{CB12BE58-37B3-4AF2-899D-D12039CB4F85}" destId="{F4D74D77-9A66-439E-BF13-4889CE4408EA}" srcOrd="0" destOrd="2" presId="urn:microsoft.com/office/officeart/2005/8/layout/vList4"/>
    <dgm:cxn modelId="{6B5ED6B5-DE1A-41C0-A004-B1980DA16F68}" srcId="{3F4A0838-F78D-4A34-867F-B2F30788EEE3}" destId="{DEDDBD09-3AB8-4B46-B76D-24E2865A225A}" srcOrd="0" destOrd="0" parTransId="{29E2F564-B6B7-4D2F-AC7F-82D40573B013}" sibTransId="{4F2A0EB5-9DBE-4092-A59D-461BD59012A8}"/>
    <dgm:cxn modelId="{AF7AF4EB-5376-413A-99E4-86D0AA5F02A5}" type="presOf" srcId="{8D7A763E-854B-46A9-95AD-EA6D5105EC8A}" destId="{F2DDF362-E0FE-410D-889B-581FE48756DD}" srcOrd="1" destOrd="0" presId="urn:microsoft.com/office/officeart/2005/8/layout/vList4"/>
    <dgm:cxn modelId="{259B6D3F-7638-4B8E-81AA-BC2DEB027E37}" type="presParOf" srcId="{F923330F-D790-45A5-907F-7EED78154122}" destId="{9B05CB52-0AB1-4ABF-8192-F4FA639DFFBC}" srcOrd="0" destOrd="0" presId="urn:microsoft.com/office/officeart/2005/8/layout/vList4"/>
    <dgm:cxn modelId="{05729FC8-EF74-4109-85E9-D8B1626A2754}" type="presParOf" srcId="{9B05CB52-0AB1-4ABF-8192-F4FA639DFFBC}" destId="{53F85740-2AB8-48DD-9B02-D033A2358C85}" srcOrd="0" destOrd="0" presId="urn:microsoft.com/office/officeart/2005/8/layout/vList4"/>
    <dgm:cxn modelId="{9FAEA537-B746-4D6F-8430-CDE3EFF195A6}" type="presParOf" srcId="{9B05CB52-0AB1-4ABF-8192-F4FA639DFFBC}" destId="{9B1203F2-5E69-4032-BEBE-7880F00337D4}" srcOrd="1" destOrd="0" presId="urn:microsoft.com/office/officeart/2005/8/layout/vList4"/>
    <dgm:cxn modelId="{24A2B47B-EF88-4D66-BA2C-53DBDD0520C9}" type="presParOf" srcId="{9B05CB52-0AB1-4ABF-8192-F4FA639DFFBC}" destId="{F13DA5A0-4517-4D6A-856D-DEDD51C87F12}" srcOrd="2" destOrd="0" presId="urn:microsoft.com/office/officeart/2005/8/layout/vList4"/>
    <dgm:cxn modelId="{FC387B06-45AC-4DE0-9661-4BBE3B2A63F4}" type="presParOf" srcId="{F923330F-D790-45A5-907F-7EED78154122}" destId="{DCB33C81-2F4B-4876-9497-52D558EC66BD}" srcOrd="1" destOrd="0" presId="urn:microsoft.com/office/officeart/2005/8/layout/vList4"/>
    <dgm:cxn modelId="{68536E47-3F99-4DCE-A09E-3BDDAF51D677}" type="presParOf" srcId="{F923330F-D790-45A5-907F-7EED78154122}" destId="{66C1AF95-2E75-43EB-BC59-B1C1C45DC759}" srcOrd="2" destOrd="0" presId="urn:microsoft.com/office/officeart/2005/8/layout/vList4"/>
    <dgm:cxn modelId="{E978577B-DC1F-47B1-95D3-7FCE8D7F31D1}" type="presParOf" srcId="{66C1AF95-2E75-43EB-BC59-B1C1C45DC759}" destId="{F4D74D77-9A66-439E-BF13-4889CE4408EA}" srcOrd="0" destOrd="0" presId="urn:microsoft.com/office/officeart/2005/8/layout/vList4"/>
    <dgm:cxn modelId="{C574901A-716B-430A-9A5E-96FA471E531E}" type="presParOf" srcId="{66C1AF95-2E75-43EB-BC59-B1C1C45DC759}" destId="{064DD5A8-DD22-4E87-AAC3-76B412FD8A16}" srcOrd="1" destOrd="0" presId="urn:microsoft.com/office/officeart/2005/8/layout/vList4"/>
    <dgm:cxn modelId="{FA4884B0-0CF3-43C1-A3F6-C754B341F116}" type="presParOf" srcId="{66C1AF95-2E75-43EB-BC59-B1C1C45DC759}" destId="{F2DDF362-E0FE-410D-889B-581FE48756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F3CF7-A5DD-8C46-84A7-FB73C6DD6D21}">
      <dsp:nvSpPr>
        <dsp:cNvPr id="0" name=""/>
        <dsp:cNvSpPr/>
      </dsp:nvSpPr>
      <dsp:spPr>
        <a:xfrm>
          <a:off x="4158362" y="2149230"/>
          <a:ext cx="2626837" cy="2626837"/>
        </a:xfrm>
        <a:prstGeom prst="gear9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Partnerships </a:t>
          </a:r>
        </a:p>
      </dsp:txBody>
      <dsp:txXfrm>
        <a:off x="4686473" y="2764554"/>
        <a:ext cx="1570615" cy="1350248"/>
      </dsp:txXfrm>
    </dsp:sp>
    <dsp:sp modelId="{6F24029D-7FD6-AF4D-BAAF-487257D95732}">
      <dsp:nvSpPr>
        <dsp:cNvPr id="0" name=""/>
        <dsp:cNvSpPr/>
      </dsp:nvSpPr>
      <dsp:spPr>
        <a:xfrm>
          <a:off x="2401841" y="1333850"/>
          <a:ext cx="2156471" cy="2207746"/>
        </a:xfrm>
        <a:prstGeom prst="gear6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Public Policy</a:t>
          </a:r>
        </a:p>
      </dsp:txBody>
      <dsp:txXfrm>
        <a:off x="2944739" y="1887594"/>
        <a:ext cx="1070675" cy="1100258"/>
      </dsp:txXfrm>
    </dsp:sp>
    <dsp:sp modelId="{DA8B02BF-A29B-2542-8349-116657F276D1}">
      <dsp:nvSpPr>
        <dsp:cNvPr id="0" name=""/>
        <dsp:cNvSpPr/>
      </dsp:nvSpPr>
      <dsp:spPr>
        <a:xfrm rot="20700000">
          <a:off x="3711433" y="210341"/>
          <a:ext cx="1871828" cy="1871828"/>
        </a:xfrm>
        <a:prstGeom prst="gear6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Public Awareness</a:t>
          </a:r>
        </a:p>
      </dsp:txBody>
      <dsp:txXfrm rot="-20700000">
        <a:off x="4121980" y="620888"/>
        <a:ext cx="1050734" cy="1050734"/>
      </dsp:txXfrm>
    </dsp:sp>
    <dsp:sp modelId="{381057EB-CEEE-AD43-8A47-BA67C7BE5762}">
      <dsp:nvSpPr>
        <dsp:cNvPr id="0" name=""/>
        <dsp:cNvSpPr/>
      </dsp:nvSpPr>
      <dsp:spPr>
        <a:xfrm>
          <a:off x="3842372" y="1749175"/>
          <a:ext cx="3362351" cy="3362351"/>
        </a:xfrm>
        <a:prstGeom prst="circularArrow">
          <a:avLst>
            <a:gd name="adj1" fmla="val 4687"/>
            <a:gd name="adj2" fmla="val 299029"/>
            <a:gd name="adj3" fmla="val 2528502"/>
            <a:gd name="adj4" fmla="val 15834953"/>
            <a:gd name="adj5" fmla="val 5469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5E8F76-780C-6A4C-8763-F69C4E462284}">
      <dsp:nvSpPr>
        <dsp:cNvPr id="0" name=""/>
        <dsp:cNvSpPr/>
      </dsp:nvSpPr>
      <dsp:spPr>
        <a:xfrm>
          <a:off x="1951649" y="795717"/>
          <a:ext cx="2442958" cy="24429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1E4D4C-DC9A-7D44-A34A-B8577D698FA2}">
      <dsp:nvSpPr>
        <dsp:cNvPr id="0" name=""/>
        <dsp:cNvSpPr/>
      </dsp:nvSpPr>
      <dsp:spPr>
        <a:xfrm rot="4501750">
          <a:off x="3108658" y="-344813"/>
          <a:ext cx="2634001" cy="26340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8485A-604E-4659-9AEE-36AE7EDFCEB7}">
      <dsp:nvSpPr>
        <dsp:cNvPr id="0" name=""/>
        <dsp:cNvSpPr/>
      </dsp:nvSpPr>
      <dsp:spPr>
        <a:xfrm>
          <a:off x="3376932" y="1397"/>
          <a:ext cx="3166030" cy="13621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780"/>
              </a:solidFill>
            </a:rPr>
            <a:t>Instruction Guide </a:t>
          </a:r>
        </a:p>
      </dsp:txBody>
      <dsp:txXfrm>
        <a:off x="3443428" y="67893"/>
        <a:ext cx="3033038" cy="1229183"/>
      </dsp:txXfrm>
    </dsp:sp>
    <dsp:sp modelId="{C6E87819-501C-4708-AE62-D630B3B0EB0D}">
      <dsp:nvSpPr>
        <dsp:cNvPr id="0" name=""/>
        <dsp:cNvSpPr/>
      </dsp:nvSpPr>
      <dsp:spPr>
        <a:xfrm>
          <a:off x="2710869" y="682484"/>
          <a:ext cx="4498156" cy="4498156"/>
        </a:xfrm>
        <a:custGeom>
          <a:avLst/>
          <a:gdLst/>
          <a:ahLst/>
          <a:cxnLst/>
          <a:rect l="0" t="0" r="0" b="0"/>
          <a:pathLst>
            <a:path>
              <a:moveTo>
                <a:pt x="3977271" y="809736"/>
              </a:moveTo>
              <a:arcTo wR="2249078" hR="2249078" stAng="19212627" swAng="1001293"/>
            </a:path>
          </a:pathLst>
        </a:custGeom>
        <a:noFill/>
        <a:ln w="6350" cap="flat" cmpd="sng" algn="ctr">
          <a:solidFill>
            <a:srgbClr val="2CABE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8A3D6-4CC9-443E-98D4-7626E59280D4}">
      <dsp:nvSpPr>
        <dsp:cNvPr id="0" name=""/>
        <dsp:cNvSpPr/>
      </dsp:nvSpPr>
      <dsp:spPr>
        <a:xfrm>
          <a:off x="5849051" y="2250475"/>
          <a:ext cx="2719949" cy="13621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780"/>
              </a:solidFill>
            </a:rPr>
            <a:t>Template Guide</a:t>
          </a:r>
          <a:endParaRPr lang="en-US" sz="1400" kern="1200" dirty="0">
            <a:solidFill>
              <a:srgbClr val="005780"/>
            </a:solidFill>
          </a:endParaRPr>
        </a:p>
      </dsp:txBody>
      <dsp:txXfrm>
        <a:off x="5915547" y="2316971"/>
        <a:ext cx="2586957" cy="1229183"/>
      </dsp:txXfrm>
    </dsp:sp>
    <dsp:sp modelId="{E36D3194-E951-4824-854A-B55E592858CF}">
      <dsp:nvSpPr>
        <dsp:cNvPr id="0" name=""/>
        <dsp:cNvSpPr/>
      </dsp:nvSpPr>
      <dsp:spPr>
        <a:xfrm>
          <a:off x="2710869" y="682484"/>
          <a:ext cx="4498156" cy="4498156"/>
        </a:xfrm>
        <a:custGeom>
          <a:avLst/>
          <a:gdLst/>
          <a:ahLst/>
          <a:cxnLst/>
          <a:rect l="0" t="0" r="0" b="0"/>
          <a:pathLst>
            <a:path>
              <a:moveTo>
                <a:pt x="4298949" y="3174488"/>
              </a:moveTo>
              <a:arcTo wR="2249078" hR="2249078" stAng="1457802" swAng="1229800"/>
            </a:path>
          </a:pathLst>
        </a:custGeom>
        <a:noFill/>
        <a:ln w="6350" cap="flat" cmpd="sng" algn="ctr">
          <a:solidFill>
            <a:srgbClr val="2CABE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5238B-26E2-4151-BFCB-9A84262914CB}">
      <dsp:nvSpPr>
        <dsp:cNvPr id="0" name=""/>
        <dsp:cNvSpPr/>
      </dsp:nvSpPr>
      <dsp:spPr>
        <a:xfrm>
          <a:off x="3558709" y="4499553"/>
          <a:ext cx="2802476" cy="13621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780"/>
              </a:solidFill>
            </a:rPr>
            <a:t>Webinar Series</a:t>
          </a:r>
        </a:p>
      </dsp:txBody>
      <dsp:txXfrm>
        <a:off x="3625205" y="4566049"/>
        <a:ext cx="2669484" cy="1229183"/>
      </dsp:txXfrm>
    </dsp:sp>
    <dsp:sp modelId="{CF1BE820-9A75-47EF-9016-18B57E102AAF}">
      <dsp:nvSpPr>
        <dsp:cNvPr id="0" name=""/>
        <dsp:cNvSpPr/>
      </dsp:nvSpPr>
      <dsp:spPr>
        <a:xfrm>
          <a:off x="2710869" y="682484"/>
          <a:ext cx="4498156" cy="4498156"/>
        </a:xfrm>
        <a:custGeom>
          <a:avLst/>
          <a:gdLst/>
          <a:ahLst/>
          <a:cxnLst/>
          <a:rect l="0" t="0" r="0" b="0"/>
          <a:pathLst>
            <a:path>
              <a:moveTo>
                <a:pt x="653014" y="3833671"/>
              </a:moveTo>
              <a:arcTo wR="2249078" hR="2249078" stAng="8112398" swAng="1229800"/>
            </a:path>
          </a:pathLst>
        </a:custGeom>
        <a:noFill/>
        <a:ln w="6350" cap="flat" cmpd="sng" algn="ctr">
          <a:solidFill>
            <a:srgbClr val="2CABE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C307D-2F06-41F1-A159-3352E09E5693}">
      <dsp:nvSpPr>
        <dsp:cNvPr id="0" name=""/>
        <dsp:cNvSpPr/>
      </dsp:nvSpPr>
      <dsp:spPr>
        <a:xfrm>
          <a:off x="1297434" y="2250475"/>
          <a:ext cx="2826869" cy="13621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780"/>
              </a:solidFill>
            </a:rPr>
            <a:t>Review Process </a:t>
          </a:r>
          <a:r>
            <a:rPr lang="en-US" sz="1400" kern="1200" dirty="0"/>
            <a:t> </a:t>
          </a:r>
        </a:p>
      </dsp:txBody>
      <dsp:txXfrm>
        <a:off x="1363930" y="2316971"/>
        <a:ext cx="2693877" cy="1229183"/>
      </dsp:txXfrm>
    </dsp:sp>
    <dsp:sp modelId="{E6FCA32C-E02E-4DF7-A40F-D98618C20DD6}">
      <dsp:nvSpPr>
        <dsp:cNvPr id="0" name=""/>
        <dsp:cNvSpPr/>
      </dsp:nvSpPr>
      <dsp:spPr>
        <a:xfrm>
          <a:off x="2710869" y="682484"/>
          <a:ext cx="4498156" cy="4498156"/>
        </a:xfrm>
        <a:custGeom>
          <a:avLst/>
          <a:gdLst/>
          <a:ahLst/>
          <a:cxnLst/>
          <a:rect l="0" t="0" r="0" b="0"/>
          <a:pathLst>
            <a:path>
              <a:moveTo>
                <a:pt x="180348" y="1366633"/>
              </a:moveTo>
              <a:arcTo wR="2249078" hR="2249078" stAng="12186080" swAng="1001293"/>
            </a:path>
          </a:pathLst>
        </a:custGeom>
        <a:noFill/>
        <a:ln w="6350" cap="flat" cmpd="sng" algn="ctr">
          <a:solidFill>
            <a:srgbClr val="2CABE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5740-2AB8-48DD-9B02-D033A2358C85}">
      <dsp:nvSpPr>
        <dsp:cNvPr id="0" name=""/>
        <dsp:cNvSpPr/>
      </dsp:nvSpPr>
      <dsp:spPr>
        <a:xfrm>
          <a:off x="0" y="0"/>
          <a:ext cx="8533162" cy="217539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Empowerment and Community Building for Young Men and Women of Color; Building a Culture of Inclusion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/>
            <a:t>Expansion of the peer mentoring program launched in 2018 for men of color and creation of Exuberance, an intentional sisterhood,  to promote retention and academic success through community building.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Eagle Brotherhood will aim to serve over 50% of African-American male 1st time freshmen at scale and contribute to reducing the gap in 1st year credit attainment and retention. </a:t>
          </a:r>
        </a:p>
      </dsp:txBody>
      <dsp:txXfrm>
        <a:off x="1924171" y="0"/>
        <a:ext cx="6608990" cy="2175395"/>
      </dsp:txXfrm>
    </dsp:sp>
    <dsp:sp modelId="{9B1203F2-5E69-4032-BEBE-7880F00337D4}">
      <dsp:nvSpPr>
        <dsp:cNvPr id="0" name=""/>
        <dsp:cNvSpPr/>
      </dsp:nvSpPr>
      <dsp:spPr>
        <a:xfrm>
          <a:off x="325560" y="403988"/>
          <a:ext cx="1490589" cy="13674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74D77-9A66-439E-BF13-4889CE4408EA}">
      <dsp:nvSpPr>
        <dsp:cNvPr id="0" name=""/>
        <dsp:cNvSpPr/>
      </dsp:nvSpPr>
      <dsp:spPr>
        <a:xfrm>
          <a:off x="0" y="2392935"/>
          <a:ext cx="8533162" cy="217539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Faculty Professional Development on Culturally Responsive Classrooms – Restorative Practices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Training for faculty on creating culturally responsive classrooms and implementing restorative justice strategies in order to improve relationships between faculty and students of color and creating safe classroom spaces.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addition to contributing to positive relationships, the strategy also aims to improve attendance, which we know to be highly correlated to academic performance. </a:t>
          </a:r>
        </a:p>
      </dsp:txBody>
      <dsp:txXfrm>
        <a:off x="1924171" y="2392935"/>
        <a:ext cx="6608990" cy="2175395"/>
      </dsp:txXfrm>
    </dsp:sp>
    <dsp:sp modelId="{064DD5A8-DD22-4E87-AAC3-76B412FD8A16}">
      <dsp:nvSpPr>
        <dsp:cNvPr id="0" name=""/>
        <dsp:cNvSpPr/>
      </dsp:nvSpPr>
      <dsp:spPr>
        <a:xfrm>
          <a:off x="217539" y="2610475"/>
          <a:ext cx="1706632" cy="1740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5740-2AB8-48DD-9B02-D033A2358C85}">
      <dsp:nvSpPr>
        <dsp:cNvPr id="0" name=""/>
        <dsp:cNvSpPr/>
      </dsp:nvSpPr>
      <dsp:spPr>
        <a:xfrm>
          <a:off x="0" y="0"/>
          <a:ext cx="8544048" cy="2142680"/>
        </a:xfrm>
        <a:prstGeom prst="roundRect">
          <a:avLst>
            <a:gd name="adj" fmla="val 10000"/>
          </a:avLst>
        </a:prstGeom>
        <a:solidFill>
          <a:srgbClr val="2CABE1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Curriculum and Instructional Strategies for Serving English Language Learners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/>
            <a:t>Improving support to English Language Learners through dedicated support specialists and curricular improvements to address the unique needs of non-native speakers.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Goals for this strategy include increased success in English Gateway courses and retention in the first year. </a:t>
          </a:r>
        </a:p>
      </dsp:txBody>
      <dsp:txXfrm>
        <a:off x="1923077" y="0"/>
        <a:ext cx="6620970" cy="2142680"/>
      </dsp:txXfrm>
    </dsp:sp>
    <dsp:sp modelId="{9B1203F2-5E69-4032-BEBE-7880F00337D4}">
      <dsp:nvSpPr>
        <dsp:cNvPr id="0" name=""/>
        <dsp:cNvSpPr/>
      </dsp:nvSpPr>
      <dsp:spPr>
        <a:xfrm>
          <a:off x="244488" y="211499"/>
          <a:ext cx="1648369" cy="17196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74D77-9A66-439E-BF13-4889CE4408EA}">
      <dsp:nvSpPr>
        <dsp:cNvPr id="0" name=""/>
        <dsp:cNvSpPr/>
      </dsp:nvSpPr>
      <dsp:spPr>
        <a:xfrm>
          <a:off x="0" y="2356948"/>
          <a:ext cx="8544048" cy="2142680"/>
        </a:xfrm>
        <a:prstGeom prst="roundRect">
          <a:avLst>
            <a:gd name="adj" fmla="val 10000"/>
          </a:avLst>
        </a:prstGeom>
        <a:solidFill>
          <a:srgbClr val="2CABE1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Building a Culture of Inclusion in the Student Experience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Increasing representation of students’ cultural heritage on campus, meaningful experiences that promote inclusion, and intentional events to promote equity focused dialogue between faculty, staff and students through the Centro de </a:t>
          </a:r>
          <a:r>
            <a:rPr lang="en-US" sz="1800" kern="1200" dirty="0" err="1"/>
            <a:t>Excelencia</a:t>
          </a:r>
          <a:r>
            <a:rPr lang="en-US" sz="1800" kern="1200" dirty="0"/>
            <a:t>. 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Goals for this initiative include increasing students’ sense of belonging and engagement on campus. </a:t>
          </a:r>
        </a:p>
      </dsp:txBody>
      <dsp:txXfrm>
        <a:off x="1923077" y="2356948"/>
        <a:ext cx="6620970" cy="2142680"/>
      </dsp:txXfrm>
    </dsp:sp>
    <dsp:sp modelId="{064DD5A8-DD22-4E87-AAC3-76B412FD8A16}">
      <dsp:nvSpPr>
        <dsp:cNvPr id="0" name=""/>
        <dsp:cNvSpPr/>
      </dsp:nvSpPr>
      <dsp:spPr>
        <a:xfrm>
          <a:off x="214268" y="2571216"/>
          <a:ext cx="1708809" cy="1714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5740-2AB8-48DD-9B02-D033A2358C85}">
      <dsp:nvSpPr>
        <dsp:cNvPr id="0" name=""/>
        <dsp:cNvSpPr/>
      </dsp:nvSpPr>
      <dsp:spPr>
        <a:xfrm>
          <a:off x="0" y="0"/>
          <a:ext cx="8621485" cy="227199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Holistic Student Wellness and Basic Needs Insecurities Support: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Centralize and expand health and wraparound supports, including increasing access to mental health counseling, connections to community-based partners offering legal and social services, and supports to address housing/food insecurities.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Goals for this initiative include increases to retention for students who are accessing services as basic needs are addressed. </a:t>
          </a:r>
        </a:p>
      </dsp:txBody>
      <dsp:txXfrm>
        <a:off x="1943255" y="0"/>
        <a:ext cx="6678229" cy="2271996"/>
      </dsp:txXfrm>
    </dsp:sp>
    <dsp:sp modelId="{9B1203F2-5E69-4032-BEBE-7880F00337D4}">
      <dsp:nvSpPr>
        <dsp:cNvPr id="0" name=""/>
        <dsp:cNvSpPr/>
      </dsp:nvSpPr>
      <dsp:spPr>
        <a:xfrm>
          <a:off x="215837" y="236763"/>
          <a:ext cx="1730538" cy="17984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74D77-9A66-439E-BF13-4889CE4408EA}">
      <dsp:nvSpPr>
        <dsp:cNvPr id="0" name=""/>
        <dsp:cNvSpPr/>
      </dsp:nvSpPr>
      <dsp:spPr>
        <a:xfrm>
          <a:off x="0" y="2490954"/>
          <a:ext cx="8621485" cy="218958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Satisfactory Academic Progress (SAP) Process Revision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Revise our current practices for students who are at-risk of having their financial aid suspended to reduce the barriers for low-income, first-generation students to successfully access and appeal for aid.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Goals for the strategy include increasing the proportion of students who are able to pay for college and continue enrollment. </a:t>
          </a:r>
        </a:p>
      </dsp:txBody>
      <dsp:txXfrm>
        <a:off x="1943255" y="2490954"/>
        <a:ext cx="6678229" cy="2189580"/>
      </dsp:txXfrm>
    </dsp:sp>
    <dsp:sp modelId="{064DD5A8-DD22-4E87-AAC3-76B412FD8A16}">
      <dsp:nvSpPr>
        <dsp:cNvPr id="0" name=""/>
        <dsp:cNvSpPr/>
      </dsp:nvSpPr>
      <dsp:spPr>
        <a:xfrm>
          <a:off x="218958" y="2709912"/>
          <a:ext cx="1724297" cy="17516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5740-2AB8-48DD-9B02-D033A2358C85}">
      <dsp:nvSpPr>
        <dsp:cNvPr id="0" name=""/>
        <dsp:cNvSpPr/>
      </dsp:nvSpPr>
      <dsp:spPr>
        <a:xfrm>
          <a:off x="0" y="0"/>
          <a:ext cx="8621486" cy="229418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NLU Tuition Completion Program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Expansion of NLU’s successful scholarship program piloted with transfer students, the Eagle Completion Scholarship will target low-income students in their Junior or Senior year (over 90 credit hours) who are on-track to graduate but may experience unexpected financial hardship that prevents degree completion.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strategy will contribute to increased persistence and graduate rates across both first-time and transfer students. </a:t>
          </a:r>
        </a:p>
      </dsp:txBody>
      <dsp:txXfrm>
        <a:off x="1953715" y="0"/>
        <a:ext cx="6667770" cy="2294185"/>
      </dsp:txXfrm>
    </dsp:sp>
    <dsp:sp modelId="{9B1203F2-5E69-4032-BEBE-7880F00337D4}">
      <dsp:nvSpPr>
        <dsp:cNvPr id="0" name=""/>
        <dsp:cNvSpPr/>
      </dsp:nvSpPr>
      <dsp:spPr>
        <a:xfrm>
          <a:off x="260067" y="249093"/>
          <a:ext cx="1662998" cy="17959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74D77-9A66-439E-BF13-4889CE4408EA}">
      <dsp:nvSpPr>
        <dsp:cNvPr id="0" name=""/>
        <dsp:cNvSpPr/>
      </dsp:nvSpPr>
      <dsp:spPr>
        <a:xfrm>
          <a:off x="0" y="2523604"/>
          <a:ext cx="8621486" cy="2294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Recruitment and Retention of Diverse Faculty and Staff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/>
            <a:t>Institutional strategy that will impact all students. NLU will increase efforts to source, attract, hire, and retain diverse candidates to better reflect the community it serves.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Strategy includes developing a leadership academy for mid-level managers to create a culture of growth and learning, and improve mangers’ skills in leading and developing their teams.</a:t>
          </a:r>
        </a:p>
      </dsp:txBody>
      <dsp:txXfrm>
        <a:off x="1953715" y="2523604"/>
        <a:ext cx="6667770" cy="2294185"/>
      </dsp:txXfrm>
    </dsp:sp>
    <dsp:sp modelId="{064DD5A8-DD22-4E87-AAC3-76B412FD8A16}">
      <dsp:nvSpPr>
        <dsp:cNvPr id="0" name=""/>
        <dsp:cNvSpPr/>
      </dsp:nvSpPr>
      <dsp:spPr>
        <a:xfrm>
          <a:off x="229418" y="2753022"/>
          <a:ext cx="1724297" cy="1835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C5C7998-8D81-4F4A-8EEA-B9EA772D8A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9AB4616-A5B7-4A47-B0FE-6CF6234C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85DF0-C707-BF40-AE71-C7422B2DDEC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E3E36C-8B26-0A4B-B1A5-435106B455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D</a:t>
            </a:r>
          </a:p>
        </p:txBody>
      </p:sp>
    </p:spTree>
    <p:extLst>
      <p:ext uri="{BB962C8B-B14F-4D97-AF65-F5344CB8AC3E}">
        <p14:creationId xmlns:p14="http://schemas.microsoft.com/office/powerpoint/2010/main" val="41203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6EF6-6358-804A-8A84-EEF2035DDC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9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739775"/>
            <a:ext cx="4930775" cy="36972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0994" y="4572733"/>
            <a:ext cx="6116691" cy="4569180"/>
          </a:xfrm>
        </p:spPr>
        <p:txBody>
          <a:bodyPr>
            <a:normAutofit/>
          </a:bodyPr>
          <a:lstStyle/>
          <a:p>
            <a:pPr defTabSz="996810">
              <a:defRPr/>
            </a:pPr>
            <a:endParaRPr lang="en-US" sz="4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732">
              <a:defRPr/>
            </a:pPr>
            <a:fld id="{8999D193-5C37-4FC8-9FA0-06BF451E9C77}" type="slidenum">
              <a:rPr lang="en-US">
                <a:solidFill>
                  <a:prstClr val="black"/>
                </a:solidFill>
                <a:latin typeface="Calibri"/>
              </a:rPr>
              <a:pPr defTabSz="46273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17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525" indent="-1735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6FAC-6A9B-487F-A0E1-0038824A4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4098" indent="-694098">
              <a:buFont typeface="Arial" panose="020B0604020202020204" pitchFamily="34" charset="0"/>
              <a:buChar char="•"/>
            </a:pPr>
            <a:endParaRPr lang="en-US" sz="4900" dirty="0"/>
          </a:p>
          <a:p>
            <a:pPr marL="694098" indent="-694098">
              <a:buFont typeface="Arial" panose="020B0604020202020204" pitchFamily="34" charset="0"/>
              <a:buChar char="•"/>
            </a:pPr>
            <a:endParaRPr lang="en-US" sz="4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Attachment 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85DF0-C707-BF40-AE71-C7422B2DD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FD45-AB2A-974C-92A0-5734DDD6DB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FD45-AB2A-974C-92A0-5734DDD6D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00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FD45-AB2A-974C-92A0-5734DDD6DB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1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FD45-AB2A-974C-92A0-5734DDD6DB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Attachment 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85DF0-C707-BF40-AE71-C7422B2DD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Attachment 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85DF0-C707-BF40-AE71-C7422B2DD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995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85DF0-C707-BF40-AE71-C7422B2DDEC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E3E36C-8B26-0A4B-B1A5-435106B455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D</a:t>
            </a:r>
          </a:p>
        </p:txBody>
      </p:sp>
    </p:spTree>
    <p:extLst>
      <p:ext uri="{BB962C8B-B14F-4D97-AF65-F5344CB8AC3E}">
        <p14:creationId xmlns:p14="http://schemas.microsoft.com/office/powerpoint/2010/main" val="41203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5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289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06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81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666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052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518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53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38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sz="7300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33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72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24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88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31" tIns="46253" rIns="92531" bIns="46253" anchor="t" anchorCtr="0">
            <a:noAutofit/>
          </a:bodyPr>
          <a:lstStyle/>
          <a:p>
            <a:endParaRPr lang="en-US"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33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85DF0-C707-BF40-AE71-C7422B2DDEC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E3E36C-8B26-0A4B-B1A5-435106B455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D</a:t>
            </a:r>
          </a:p>
        </p:txBody>
      </p:sp>
    </p:spTree>
    <p:extLst>
      <p:ext uri="{BB962C8B-B14F-4D97-AF65-F5344CB8AC3E}">
        <p14:creationId xmlns:p14="http://schemas.microsoft.com/office/powerpoint/2010/main" val="4120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EFE7-C349-D84A-935C-EF7FE708CB82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699-2AE9-3144-B9EC-219E976DC0A3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BE31-7D54-D944-B71F-9F736E9BA84C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85D4-FB6E-B34C-90D3-459C90E8C2FD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AEDD-405C-9C42-97C3-06B0C47166D3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E69-08C7-0141-A2D8-A39FC7CAEA85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B866-8BC0-0948-936E-B2D241B965DF}" type="datetime1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0809-2176-F748-87CD-E71DCD2F57F6}" type="datetime1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47A3-C969-BC47-A998-A933AD4D9112}" type="datetime1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6A98-5435-7B4A-8800-656A8169253B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F240-4689-7846-AAA7-160D110B70DD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1E0CD-AC57-714A-93DE-A2C1D64F9665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16255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36494" y="2190354"/>
            <a:ext cx="9198011" cy="202260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</a:rPr>
              <a:t>Touching the Third Rail: Creating Campus Equity Plans to Eliminate Gaps in Degree Completion by Race and Pell-status at National Louis University and Moraine Valley Community College through the Illinois Equity in Attainment Initiative</a:t>
            </a:r>
            <a:r>
              <a:rPr lang="en-US" sz="2600" b="1" dirty="0">
                <a:solidFill>
                  <a:srgbClr val="002060"/>
                </a:solidFill>
                <a:latin typeface="Trajan Pro 3"/>
              </a:rPr>
              <a:t> </a:t>
            </a:r>
          </a:p>
          <a:p>
            <a:endParaRPr lang="en-US" sz="2300" dirty="0">
              <a:latin typeface="Trajan Pro 3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08F9486-4078-524D-817F-A9506473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7633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7C36E14-23BD-42B4-8081-34E81E99A22B}"/>
              </a:ext>
            </a:extLst>
          </p:cNvPr>
          <p:cNvSpPr txBox="1">
            <a:spLocks/>
          </p:cNvSpPr>
          <p:nvPr/>
        </p:nvSpPr>
        <p:spPr>
          <a:xfrm>
            <a:off x="152400" y="4500197"/>
            <a:ext cx="8851900" cy="16076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rajan Pro 3"/>
              </a:rPr>
              <a:t>Dr.  Julian Williams, Partnership for College Completion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Tracy Templin, National Louis University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rajan Pro 3"/>
              </a:rPr>
              <a:t>Dr. Scott Friedman, Moraine Valley Community College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B4567C-6696-42B5-93B8-8EB633F7A280}"/>
              </a:ext>
            </a:extLst>
          </p:cNvPr>
          <p:cNvSpPr txBox="1">
            <a:spLocks/>
          </p:cNvSpPr>
          <p:nvPr/>
        </p:nvSpPr>
        <p:spPr>
          <a:xfrm>
            <a:off x="0" y="343902"/>
            <a:ext cx="9144000" cy="15640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rajan Pro 3"/>
              </a:rPr>
              <a:t>College Changes Everything Conference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rajan Pro 3"/>
              </a:rPr>
              <a:t>Thursday July 30, 2020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rajan Pro 3"/>
              </a:rPr>
              <a:t>12:00 pm – 1:00 pm</a:t>
            </a:r>
          </a:p>
          <a:p>
            <a:endParaRPr lang="en-US" sz="3000" b="1" dirty="0">
              <a:solidFill>
                <a:srgbClr val="002060"/>
              </a:solidFill>
              <a:latin typeface="Trajan Pro 3"/>
            </a:endParaRPr>
          </a:p>
          <a:p>
            <a:endParaRPr lang="en-US" sz="3000" b="1" dirty="0">
              <a:solidFill>
                <a:srgbClr val="002060"/>
              </a:solidFill>
              <a:latin typeface="Trajan Pro 3"/>
            </a:endParaRPr>
          </a:p>
          <a:p>
            <a:endParaRPr lang="en-US" sz="2300" dirty="0">
              <a:latin typeface="Trajan Pro 3"/>
            </a:endParaRPr>
          </a:p>
          <a:p>
            <a:endParaRPr lang="en-US" sz="2300" dirty="0">
              <a:latin typeface="Trajan Pro 3"/>
            </a:endParaRPr>
          </a:p>
          <a:p>
            <a:endParaRPr lang="en-US" sz="2300" dirty="0">
              <a:latin typeface="Trajan Pro 3"/>
            </a:endParaRPr>
          </a:p>
          <a:p>
            <a:endParaRPr lang="en-US" sz="2300" u="sng" dirty="0">
              <a:latin typeface="Trajan Pro 3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16F125-4C4A-4D4D-968C-F3A2824AA9CC}"/>
              </a:ext>
            </a:extLst>
          </p:cNvPr>
          <p:cNvCxnSpPr>
            <a:cxnSpLocks/>
          </p:cNvCxnSpPr>
          <p:nvPr/>
        </p:nvCxnSpPr>
        <p:spPr>
          <a:xfrm>
            <a:off x="0" y="44031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27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9438" y="1808303"/>
            <a:ext cx="6455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44546A"/>
                </a:solidFill>
                <a:latin typeface="+mj-lt"/>
              </a:rPr>
              <a:t>Our Solution: Being Student-Ready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94" y="359900"/>
            <a:ext cx="8765721" cy="132556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National Louis University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Undergraduate College (UGC) Vision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2168" y="4458511"/>
            <a:ext cx="7875639" cy="21478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i="1" dirty="0">
                <a:solidFill>
                  <a:schemeClr val="accent6"/>
                </a:solidFill>
                <a:latin typeface="+mj-lt"/>
              </a:rPr>
              <a:t>The Undergraduate College at National Louis University will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b="1" i="1" dirty="0">
                <a:solidFill>
                  <a:schemeClr val="tx2"/>
                </a:solidFill>
                <a:latin typeface="+mj-lt"/>
              </a:rPr>
              <a:t>be a national leader in driving equity in bachelor's degree attainment and employment. </a:t>
            </a:r>
            <a:r>
              <a:rPr lang="en-US" sz="1950" b="1" i="1" dirty="0">
                <a:solidFill>
                  <a:schemeClr val="accent6"/>
                </a:solidFill>
                <a:latin typeface="+mj-lt"/>
              </a:rPr>
              <a:t>Our graduates will </a:t>
            </a:r>
            <a:r>
              <a:rPr lang="en-US" sz="1950" b="1" i="1" dirty="0">
                <a:solidFill>
                  <a:schemeClr val="tx2"/>
                </a:solidFill>
                <a:latin typeface="+mj-lt"/>
              </a:rPr>
              <a:t>possess the knowledge and skills to succeed as professionals and engaged citizens, leading to positive outcomes for themselves, their families, and communities.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9797C-9A3F-4963-A774-47ADF86764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52" y="2463268"/>
            <a:ext cx="2392134" cy="1871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9" r="3771"/>
          <a:stretch/>
        </p:blipFill>
        <p:spPr>
          <a:xfrm>
            <a:off x="5586500" y="2463267"/>
            <a:ext cx="2475143" cy="1875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265" y="2446334"/>
            <a:ext cx="1897348" cy="18745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49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99457" y="1730676"/>
            <a:ext cx="3230332" cy="787816"/>
          </a:xfrm>
          <a:custGeom>
            <a:avLst/>
            <a:gdLst>
              <a:gd name="connsiteX0" fmla="*/ 0 w 3881177"/>
              <a:gd name="connsiteY0" fmla="*/ 0 h 748458"/>
              <a:gd name="connsiteX1" fmla="*/ 3881177 w 3881177"/>
              <a:gd name="connsiteY1" fmla="*/ 0 h 748458"/>
              <a:gd name="connsiteX2" fmla="*/ 3881177 w 3881177"/>
              <a:gd name="connsiteY2" fmla="*/ 748458 h 748458"/>
              <a:gd name="connsiteX3" fmla="*/ 0 w 3881177"/>
              <a:gd name="connsiteY3" fmla="*/ 748458 h 748458"/>
              <a:gd name="connsiteX4" fmla="*/ 0 w 3881177"/>
              <a:gd name="connsiteY4" fmla="*/ 0 h 7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177" h="748458">
                <a:moveTo>
                  <a:pt x="0" y="0"/>
                </a:moveTo>
                <a:lnTo>
                  <a:pt x="3881177" y="0"/>
                </a:lnTo>
                <a:lnTo>
                  <a:pt x="3881177" y="748458"/>
                </a:lnTo>
                <a:lnTo>
                  <a:pt x="0" y="7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Students Don’t  Access/Succeed in College</a:t>
            </a:r>
          </a:p>
        </p:txBody>
      </p:sp>
      <p:sp>
        <p:nvSpPr>
          <p:cNvPr id="5" name="Freeform 4"/>
          <p:cNvSpPr/>
          <p:nvPr/>
        </p:nvSpPr>
        <p:spPr>
          <a:xfrm>
            <a:off x="1099457" y="2518492"/>
            <a:ext cx="3230332" cy="3689682"/>
          </a:xfrm>
          <a:custGeom>
            <a:avLst/>
            <a:gdLst>
              <a:gd name="connsiteX0" fmla="*/ 0 w 3881177"/>
              <a:gd name="connsiteY0" fmla="*/ 0 h 4468859"/>
              <a:gd name="connsiteX1" fmla="*/ 3881177 w 3881177"/>
              <a:gd name="connsiteY1" fmla="*/ 0 h 4468859"/>
              <a:gd name="connsiteX2" fmla="*/ 3881177 w 3881177"/>
              <a:gd name="connsiteY2" fmla="*/ 4468859 h 4468859"/>
              <a:gd name="connsiteX3" fmla="*/ 0 w 3881177"/>
              <a:gd name="connsiteY3" fmla="*/ 4468859 h 4468859"/>
              <a:gd name="connsiteX4" fmla="*/ 0 w 3881177"/>
              <a:gd name="connsiteY4" fmla="*/ 0 h 446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177" h="4468859">
                <a:moveTo>
                  <a:pt x="0" y="0"/>
                </a:moveTo>
                <a:lnTo>
                  <a:pt x="3881177" y="0"/>
                </a:lnTo>
                <a:lnTo>
                  <a:pt x="3881177" y="4468859"/>
                </a:lnTo>
                <a:lnTo>
                  <a:pt x="0" y="446885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9" tIns="72009" rIns="96012" bIns="108014" numCol="1" spcCol="1270" anchor="t" anchorCtr="0">
            <a:noAutofit/>
          </a:bodyPr>
          <a:lstStyle/>
          <a:p>
            <a:pPr marL="128588" lvl="1" indent="-128588" defTabSz="600075"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barriers</a:t>
            </a:r>
          </a:p>
          <a:p>
            <a:pPr marL="128588" lvl="1" indent="-128588" defTabSz="600075"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quality college options if not a top academic performer</a:t>
            </a:r>
          </a:p>
          <a:p>
            <a:pPr marL="128588" lvl="1" indent="-128588" defTabSz="600075">
              <a:spcBef>
                <a:spcPct val="0"/>
              </a:spcBef>
              <a:spcAft>
                <a:spcPts val="18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work or take care of family</a:t>
            </a:r>
          </a:p>
          <a:p>
            <a:pPr marL="128588" lvl="1" indent="-128588" defTabSz="600075"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readiness in terms of academic or non-cognitive skills</a:t>
            </a:r>
          </a:p>
          <a:p>
            <a:pPr marL="128588" lvl="1" indent="-128588" defTabSz="600075"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course-taking and career guidance</a:t>
            </a:r>
          </a:p>
          <a:p>
            <a:pPr marL="128588" lvl="1" indent="-128588" defTabSz="600075"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academic and personal support, often first-generation</a:t>
            </a:r>
          </a:p>
          <a:p>
            <a:pPr marL="128588" lvl="1" indent="-128588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006746" y="1730677"/>
            <a:ext cx="3299054" cy="787816"/>
          </a:xfrm>
          <a:custGeom>
            <a:avLst/>
            <a:gdLst>
              <a:gd name="connsiteX0" fmla="*/ 0 w 3881177"/>
              <a:gd name="connsiteY0" fmla="*/ 0 h 748458"/>
              <a:gd name="connsiteX1" fmla="*/ 3881177 w 3881177"/>
              <a:gd name="connsiteY1" fmla="*/ 0 h 748458"/>
              <a:gd name="connsiteX2" fmla="*/ 3881177 w 3881177"/>
              <a:gd name="connsiteY2" fmla="*/ 748458 h 748458"/>
              <a:gd name="connsiteX3" fmla="*/ 0 w 3881177"/>
              <a:gd name="connsiteY3" fmla="*/ 748458 h 748458"/>
              <a:gd name="connsiteX4" fmla="*/ 0 w 3881177"/>
              <a:gd name="connsiteY4" fmla="*/ 0 h 7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177" h="748458">
                <a:moveTo>
                  <a:pt x="0" y="0"/>
                </a:moveTo>
                <a:lnTo>
                  <a:pt x="3881177" y="0"/>
                </a:lnTo>
                <a:lnTo>
                  <a:pt x="3881177" y="748458"/>
                </a:lnTo>
                <a:lnTo>
                  <a:pt x="0" y="7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NLU Pathways (Daytime)            Program Design</a:t>
            </a:r>
          </a:p>
        </p:txBody>
      </p:sp>
      <p:sp>
        <p:nvSpPr>
          <p:cNvPr id="11" name="Freeform 10"/>
          <p:cNvSpPr/>
          <p:nvPr/>
        </p:nvSpPr>
        <p:spPr>
          <a:xfrm>
            <a:off x="5006746" y="2518493"/>
            <a:ext cx="3299054" cy="3676286"/>
          </a:xfrm>
          <a:custGeom>
            <a:avLst/>
            <a:gdLst>
              <a:gd name="connsiteX0" fmla="*/ 0 w 3881177"/>
              <a:gd name="connsiteY0" fmla="*/ 0 h 4468859"/>
              <a:gd name="connsiteX1" fmla="*/ 3881177 w 3881177"/>
              <a:gd name="connsiteY1" fmla="*/ 0 h 4468859"/>
              <a:gd name="connsiteX2" fmla="*/ 3881177 w 3881177"/>
              <a:gd name="connsiteY2" fmla="*/ 4468859 h 4468859"/>
              <a:gd name="connsiteX3" fmla="*/ 0 w 3881177"/>
              <a:gd name="connsiteY3" fmla="*/ 4468859 h 4468859"/>
              <a:gd name="connsiteX4" fmla="*/ 0 w 3881177"/>
              <a:gd name="connsiteY4" fmla="*/ 0 h 446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177" h="4468859">
                <a:moveTo>
                  <a:pt x="0" y="0"/>
                </a:moveTo>
                <a:lnTo>
                  <a:pt x="3881177" y="0"/>
                </a:lnTo>
                <a:lnTo>
                  <a:pt x="3881177" y="4468859"/>
                </a:lnTo>
                <a:lnTo>
                  <a:pt x="0" y="446885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011" tIns="88011" rIns="117348" bIns="132017" numCol="1" spcCol="1270" anchor="t" anchorCtr="0">
            <a:noAutofit/>
          </a:bodyPr>
          <a:lstStyle/>
          <a:p>
            <a:pPr marL="257175" lvl="1" indent="-257175" defTabSz="733425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at $10K/year</a:t>
            </a:r>
          </a:p>
          <a:p>
            <a:pPr marL="257175" lvl="1" indent="-257175" defTabSz="733425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2.0+ GPA requirement</a:t>
            </a:r>
          </a:p>
          <a:p>
            <a:pPr marL="257175" lvl="1" indent="-257175" defTabSz="733425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and convenient</a:t>
            </a:r>
          </a:p>
          <a:p>
            <a:pPr marL="257175" lvl="1" indent="-257175" defTabSz="733425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Personalized, flipped, adaptive model, leveraging technology and data-driven support</a:t>
            </a:r>
          </a:p>
          <a:p>
            <a:pPr marL="257175" lvl="1" indent="-257175" defTabSz="733425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pathway to a degree</a:t>
            </a:r>
          </a:p>
          <a:p>
            <a:pPr marL="257175" lvl="1" indent="-257175" defTabSz="733425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readiness focus</a:t>
            </a:r>
          </a:p>
          <a:p>
            <a:pPr marL="257175" lvl="1" indent="-257175" defTabSz="733425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High-touch, supportive environment with Success Coach</a:t>
            </a:r>
          </a:p>
          <a:p>
            <a:pPr marL="257175" lvl="1" indent="-257175" defTabSz="7334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defTabSz="7334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defTabSz="7334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378098" y="3236372"/>
            <a:ext cx="571500" cy="188595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3678" y="3156874"/>
            <a:ext cx="161531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59612" y="5086465"/>
            <a:ext cx="1878075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507214"/>
          </a:xfrm>
        </p:spPr>
        <p:txBody>
          <a:bodyPr anchor="t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2F5597"/>
                </a:solidFill>
              </a:rPr>
              <a:t>The NLU Pathways Approach </a:t>
            </a:r>
            <a:br>
              <a:rPr lang="en-US" sz="2800" b="1" dirty="0">
                <a:solidFill>
                  <a:srgbClr val="2F5597"/>
                </a:solidFill>
              </a:rPr>
            </a:br>
            <a:r>
              <a:rPr lang="en-US" sz="2800" b="1" dirty="0">
                <a:solidFill>
                  <a:srgbClr val="2F5597"/>
                </a:solidFill>
              </a:rPr>
              <a:t>(for first-time full-time freshmen) </a:t>
            </a:r>
            <a:br>
              <a:rPr lang="en-US" sz="2800" b="1" dirty="0">
                <a:solidFill>
                  <a:srgbClr val="2F5597"/>
                </a:solidFill>
              </a:rPr>
            </a:br>
            <a:r>
              <a:rPr lang="en-US" sz="2800" b="1" i="1" dirty="0">
                <a:solidFill>
                  <a:srgbClr val="2F5597"/>
                </a:solidFill>
              </a:rPr>
              <a:t>Directly Addressing Barriers To and Through College</a:t>
            </a:r>
            <a:br>
              <a:rPr lang="en-US" sz="2800" b="1" i="1" dirty="0">
                <a:solidFill>
                  <a:srgbClr val="2F5597"/>
                </a:solidFill>
                <a:latin typeface="Calibri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25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US" cap="none" dirty="0">
                <a:solidFill>
                  <a:srgbClr val="002060"/>
                </a:solidFill>
              </a:rPr>
              <a:t>NLU ILEA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331" r="19125"/>
          <a:stretch/>
        </p:blipFill>
        <p:spPr>
          <a:xfrm>
            <a:off x="492990" y="1900473"/>
            <a:ext cx="881744" cy="94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3682" y="2857645"/>
            <a:ext cx="13003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2060"/>
                </a:solidFill>
              </a:rPr>
              <a:t>Nivine</a:t>
            </a:r>
            <a:r>
              <a:rPr lang="en-US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 err="1">
                <a:solidFill>
                  <a:srgbClr val="002060"/>
                </a:solidFill>
              </a:rPr>
              <a:t>Megahed</a:t>
            </a:r>
            <a:r>
              <a:rPr lang="en-US" sz="1350" b="1" dirty="0">
                <a:solidFill>
                  <a:srgbClr val="002060"/>
                </a:solidFill>
              </a:rPr>
              <a:t> President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52" y="1900472"/>
            <a:ext cx="939221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47774" y="2857645"/>
            <a:ext cx="166277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Aarti Dhupelia,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Vice President,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Dean, Undergraduate College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65" y="1900473"/>
            <a:ext cx="926974" cy="926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84964" y="2857645"/>
            <a:ext cx="166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2060"/>
                </a:solidFill>
              </a:rPr>
              <a:t>Aurélio</a:t>
            </a:r>
            <a:r>
              <a:rPr lang="en-US" sz="1350" b="1" dirty="0">
                <a:solidFill>
                  <a:srgbClr val="002060"/>
                </a:solidFill>
              </a:rPr>
              <a:t> Valente,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Vice President, Student Affairs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Dean of Students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27" y="4163385"/>
            <a:ext cx="939546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6448" y="5120558"/>
            <a:ext cx="163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Stephen Neer,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Vice Provost, Advising and Registrar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291" y="4174636"/>
            <a:ext cx="939546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660417" y="5191189"/>
            <a:ext cx="142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Stephanie Poczos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Associate Dean, General Education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t="4542" b="15091"/>
          <a:stretch/>
        </p:blipFill>
        <p:spPr>
          <a:xfrm>
            <a:off x="3330242" y="4174636"/>
            <a:ext cx="938987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038230" y="5114987"/>
            <a:ext cx="1523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2060"/>
                </a:solidFill>
              </a:rPr>
              <a:t>Wytress</a:t>
            </a:r>
            <a:r>
              <a:rPr lang="en-US" sz="1350" b="1" dirty="0">
                <a:solidFill>
                  <a:srgbClr val="002060"/>
                </a:solidFill>
              </a:rPr>
              <a:t> Richardson,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Associate Professor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5233" y="4174636"/>
            <a:ext cx="939546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433618" y="5114987"/>
            <a:ext cx="16627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Jon </a:t>
            </a:r>
            <a:r>
              <a:rPr lang="en-US" sz="1350" b="1" dirty="0" err="1">
                <a:solidFill>
                  <a:srgbClr val="002060"/>
                </a:solidFill>
              </a:rPr>
              <a:t>Oelke</a:t>
            </a:r>
            <a:r>
              <a:rPr lang="en-US" sz="135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Assistant Professor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9642" y="1876854"/>
            <a:ext cx="939546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614905" y="2817205"/>
            <a:ext cx="14490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Jennifer Robin,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Director, Student Success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5041" y="4170439"/>
            <a:ext cx="950119" cy="950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7303160" y="5127611"/>
            <a:ext cx="157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solidFill>
                  <a:srgbClr val="002060"/>
                </a:solidFill>
              </a:rPr>
              <a:t>Serah</a:t>
            </a:r>
            <a:r>
              <a:rPr lang="en-US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 err="1">
                <a:solidFill>
                  <a:srgbClr val="002060"/>
                </a:solidFill>
              </a:rPr>
              <a:t>Fatani</a:t>
            </a:r>
            <a:r>
              <a:rPr lang="en-US" sz="135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Director, Enrollment and Strategic Growth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3649" y="4174636"/>
            <a:ext cx="939546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5923739" y="5114987"/>
            <a:ext cx="145936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Aurora Flores Garcia,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Associate Director, Student Success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599" y="1876854"/>
            <a:ext cx="939546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/>
          <a:srcRect l="29137" r="7369"/>
          <a:stretch/>
        </p:blipFill>
        <p:spPr>
          <a:xfrm>
            <a:off x="7589861" y="1900472"/>
            <a:ext cx="925489" cy="939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7281413" y="2857645"/>
            <a:ext cx="15456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Melanie Flores,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Director, HSI Programs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48661" y="2821901"/>
            <a:ext cx="145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Tracy Templin,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</a:rPr>
              <a:t>Executive Director, Strategy and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04" y="438280"/>
            <a:ext cx="2540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 Campus-Wide Effort with Multiple Engagement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164" y="1690691"/>
            <a:ext cx="1929493" cy="672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044"/>
          <a:stretch/>
        </p:blipFill>
        <p:spPr>
          <a:xfrm>
            <a:off x="163286" y="2813053"/>
            <a:ext cx="3444648" cy="3543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029" y="2474499"/>
            <a:ext cx="3493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INSTITUTIONAL CAPACITY FRAMEWORK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575" y="4746372"/>
            <a:ext cx="2397448" cy="124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11955"/>
          <a:stretch/>
        </p:blipFill>
        <p:spPr>
          <a:xfrm>
            <a:off x="5896160" y="1656484"/>
            <a:ext cx="3180979" cy="23131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82512" y="3881740"/>
            <a:ext cx="241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+mj-ea"/>
                <a:cs typeface="+mj-cs"/>
              </a:rPr>
              <a:t>Student</a:t>
            </a:r>
            <a:r>
              <a:rPr lang="en-US" sz="1050" dirty="0"/>
              <a:t> </a:t>
            </a:r>
            <a:r>
              <a:rPr lang="en-US" sz="2000" dirty="0">
                <a:latin typeface="+mj-lt"/>
                <a:ea typeface="+mj-ea"/>
                <a:cs typeface="+mj-cs"/>
              </a:rPr>
              <a:t>Focus Groups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1008" y="4444432"/>
            <a:ext cx="2191200" cy="1471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4486" y="5915622"/>
            <a:ext cx="26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Faculty &amp; Staff Debriefs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1584" y="2099256"/>
            <a:ext cx="1803895" cy="1829487"/>
          </a:xfrm>
          <a:prstGeom prst="round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NLU Equity Plan</a:t>
            </a:r>
          </a:p>
        </p:txBody>
      </p:sp>
      <p:sp>
        <p:nvSpPr>
          <p:cNvPr id="16" name="Right Arrow 15"/>
          <p:cNvSpPr/>
          <p:nvPr/>
        </p:nvSpPr>
        <p:spPr>
          <a:xfrm rot="20399089">
            <a:off x="3296905" y="3303691"/>
            <a:ext cx="530352" cy="58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7119600">
            <a:off x="4280259" y="4044387"/>
            <a:ext cx="530352" cy="58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362838">
            <a:off x="5776241" y="2351513"/>
            <a:ext cx="530352" cy="58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491707">
            <a:off x="5672638" y="3858998"/>
            <a:ext cx="530352" cy="58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1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Strategies to Close Completion Gaps – African-American Students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5781" y="1613639"/>
          <a:ext cx="8533162" cy="456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41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Strategies to Close Completion Gaps – </a:t>
            </a:r>
            <a:r>
              <a:rPr lang="en-US" sz="4000" dirty="0" err="1">
                <a:solidFill>
                  <a:srgbClr val="002060"/>
                </a:solidFill>
              </a:rPr>
              <a:t>Latinx</a:t>
            </a:r>
            <a:r>
              <a:rPr lang="en-US" sz="4000" dirty="0">
                <a:solidFill>
                  <a:srgbClr val="002060"/>
                </a:solidFill>
              </a:rPr>
              <a:t> Students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2238" y="1704129"/>
          <a:ext cx="8544048" cy="450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400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Strategies to Close Completion Gaps – Pell Eligible Students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9229" y="1589314"/>
          <a:ext cx="8621485" cy="468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673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Strategies to Close Completion Gaps – Pell Eligible &amp; Institutional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2771" y="1603605"/>
          <a:ext cx="8621486" cy="48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9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75303"/>
          </a:xfrm>
        </p:spPr>
        <p:txBody>
          <a:bodyPr anchor="t"/>
          <a:lstStyle/>
          <a:p>
            <a:r>
              <a:rPr lang="en-US" dirty="0">
                <a:solidFill>
                  <a:srgbClr val="002060"/>
                </a:solidFill>
              </a:rPr>
              <a:t>Future State: Degree Attainment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489806" y="2567651"/>
          <a:ext cx="4582274" cy="360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2567651"/>
          <a:ext cx="4489806" cy="356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231168" y="1102389"/>
            <a:ext cx="884091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Baseline data shows significant gaps between African-American and White students and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Latinx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White students. Goals were set across all populations to eliminate gaps while increasing the 4-year graduation rate to 75% for transfer students and the 6-year graduation rate to 60% for first-time freshmen.</a:t>
            </a:r>
          </a:p>
        </p:txBody>
      </p:sp>
    </p:spTree>
    <p:extLst>
      <p:ext uri="{BB962C8B-B14F-4D97-AF65-F5344CB8AC3E}">
        <p14:creationId xmlns:p14="http://schemas.microsoft.com/office/powerpoint/2010/main" val="401940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F713-CC6C-7247-9470-2515D72B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06" y="542134"/>
            <a:ext cx="8565512" cy="7596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Success, Challenges, and Learnings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19389-D255-E942-9E27-D5B48F7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76B83C-6083-D347-A78A-E4AEA7D34322}"/>
              </a:ext>
            </a:extLst>
          </p:cNvPr>
          <p:cNvCxnSpPr>
            <a:cxnSpLocks/>
          </p:cNvCxnSpPr>
          <p:nvPr/>
        </p:nvCxnSpPr>
        <p:spPr>
          <a:xfrm>
            <a:off x="506159" y="1176251"/>
            <a:ext cx="8270608" cy="2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3230" y="1451350"/>
            <a:ext cx="8233536" cy="4671483"/>
            <a:chOff x="543230" y="1451350"/>
            <a:chExt cx="8233536" cy="4671483"/>
          </a:xfrm>
        </p:grpSpPr>
        <p:sp>
          <p:nvSpPr>
            <p:cNvPr id="7" name="Freeform 6"/>
            <p:cNvSpPr/>
            <p:nvPr/>
          </p:nvSpPr>
          <p:spPr>
            <a:xfrm>
              <a:off x="2917863" y="1550706"/>
              <a:ext cx="5761226" cy="2076072"/>
            </a:xfrm>
            <a:custGeom>
              <a:avLst/>
              <a:gdLst>
                <a:gd name="connsiteX0" fmla="*/ 317289 w 1903695"/>
                <a:gd name="connsiteY0" fmla="*/ 0 h 5457435"/>
                <a:gd name="connsiteX1" fmla="*/ 1586406 w 1903695"/>
                <a:gd name="connsiteY1" fmla="*/ 0 h 5457435"/>
                <a:gd name="connsiteX2" fmla="*/ 1903695 w 1903695"/>
                <a:gd name="connsiteY2" fmla="*/ 317289 h 5457435"/>
                <a:gd name="connsiteX3" fmla="*/ 1903695 w 1903695"/>
                <a:gd name="connsiteY3" fmla="*/ 5457435 h 5457435"/>
                <a:gd name="connsiteX4" fmla="*/ 1903695 w 1903695"/>
                <a:gd name="connsiteY4" fmla="*/ 5457435 h 5457435"/>
                <a:gd name="connsiteX5" fmla="*/ 0 w 1903695"/>
                <a:gd name="connsiteY5" fmla="*/ 5457435 h 5457435"/>
                <a:gd name="connsiteX6" fmla="*/ 0 w 1903695"/>
                <a:gd name="connsiteY6" fmla="*/ 5457435 h 5457435"/>
                <a:gd name="connsiteX7" fmla="*/ 0 w 1903695"/>
                <a:gd name="connsiteY7" fmla="*/ 317289 h 5457435"/>
                <a:gd name="connsiteX8" fmla="*/ 317289 w 1903695"/>
                <a:gd name="connsiteY8" fmla="*/ 0 h 54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3695" h="5457435">
                  <a:moveTo>
                    <a:pt x="1903695" y="909591"/>
                  </a:moveTo>
                  <a:lnTo>
                    <a:pt x="1903695" y="4547844"/>
                  </a:lnTo>
                  <a:cubicBezTo>
                    <a:pt x="1903695" y="5050198"/>
                    <a:pt x="1854143" y="5457435"/>
                    <a:pt x="1793016" y="5457435"/>
                  </a:cubicBezTo>
                  <a:lnTo>
                    <a:pt x="0" y="5457435"/>
                  </a:lnTo>
                  <a:lnTo>
                    <a:pt x="0" y="54574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93016" y="0"/>
                  </a:lnTo>
                  <a:cubicBezTo>
                    <a:pt x="1854143" y="0"/>
                    <a:pt x="1903695" y="407237"/>
                    <a:pt x="1903695" y="90959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16755" rIns="340580" bIns="216757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Learnings from ICAT, Promise54, and community engagement to inform institutional priorities (e.g., focus on diverse hiring and retention)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Implementation of initiatives across each population (beginning to learn more and see outcomes, e.g., SAP Appeals, Tuition Completion Program) 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43230" y="1451350"/>
              <a:ext cx="2374632" cy="2291996"/>
            </a:xfrm>
            <a:custGeom>
              <a:avLst/>
              <a:gdLst>
                <a:gd name="connsiteX0" fmla="*/ 0 w 2666703"/>
                <a:gd name="connsiteY0" fmla="*/ 350289 h 2101691"/>
                <a:gd name="connsiteX1" fmla="*/ 350289 w 2666703"/>
                <a:gd name="connsiteY1" fmla="*/ 0 h 2101691"/>
                <a:gd name="connsiteX2" fmla="*/ 2316414 w 2666703"/>
                <a:gd name="connsiteY2" fmla="*/ 0 h 2101691"/>
                <a:gd name="connsiteX3" fmla="*/ 2666703 w 2666703"/>
                <a:gd name="connsiteY3" fmla="*/ 350289 h 2101691"/>
                <a:gd name="connsiteX4" fmla="*/ 2666703 w 2666703"/>
                <a:gd name="connsiteY4" fmla="*/ 1751402 h 2101691"/>
                <a:gd name="connsiteX5" fmla="*/ 2316414 w 2666703"/>
                <a:gd name="connsiteY5" fmla="*/ 2101691 h 2101691"/>
                <a:gd name="connsiteX6" fmla="*/ 350289 w 2666703"/>
                <a:gd name="connsiteY6" fmla="*/ 2101691 h 2101691"/>
                <a:gd name="connsiteX7" fmla="*/ 0 w 2666703"/>
                <a:gd name="connsiteY7" fmla="*/ 1751402 h 2101691"/>
                <a:gd name="connsiteX8" fmla="*/ 0 w 2666703"/>
                <a:gd name="connsiteY8" fmla="*/ 350289 h 21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703" h="2101691">
                  <a:moveTo>
                    <a:pt x="0" y="350289"/>
                  </a:moveTo>
                  <a:cubicBezTo>
                    <a:pt x="0" y="156830"/>
                    <a:pt x="156830" y="0"/>
                    <a:pt x="350289" y="0"/>
                  </a:cubicBezTo>
                  <a:lnTo>
                    <a:pt x="2316414" y="0"/>
                  </a:lnTo>
                  <a:cubicBezTo>
                    <a:pt x="2509873" y="0"/>
                    <a:pt x="2666703" y="156830"/>
                    <a:pt x="2666703" y="350289"/>
                  </a:cubicBezTo>
                  <a:lnTo>
                    <a:pt x="2666703" y="1751402"/>
                  </a:lnTo>
                  <a:cubicBezTo>
                    <a:pt x="2666703" y="1944861"/>
                    <a:pt x="2509873" y="2101691"/>
                    <a:pt x="2316414" y="2101691"/>
                  </a:cubicBezTo>
                  <a:lnTo>
                    <a:pt x="350289" y="2101691"/>
                  </a:lnTo>
                  <a:cubicBezTo>
                    <a:pt x="156830" y="2101691"/>
                    <a:pt x="0" y="1944861"/>
                    <a:pt x="0" y="1751402"/>
                  </a:cubicBezTo>
                  <a:lnTo>
                    <a:pt x="0" y="350289"/>
                  </a:lnTo>
                  <a:close/>
                </a:path>
              </a:pathLst>
            </a:custGeom>
            <a:solidFill>
              <a:srgbClr val="44546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566" tIns="173081" rIns="243566" bIns="173081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/>
                <a:t>Success &amp; Learnings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0496" y="3892939"/>
              <a:ext cx="5857454" cy="2229894"/>
            </a:xfrm>
            <a:prstGeom prst="roundRect">
              <a:avLst/>
            </a:prstGeom>
            <a:solidFill>
              <a:schemeClr val="bg1">
                <a:lumMod val="85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32679" rIns="356504" bIns="232679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Continuing to build awareness and integration into larger NLU initiatives (2030 Strategic Planning, President’s Diversity, Equity, and Inclusion (DEI) Council)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Addressing the shifting demographics of the undergraduate population (growing online, new culinary and hospitality students) 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52435" y="3957040"/>
              <a:ext cx="2624331" cy="2101691"/>
            </a:xfrm>
            <a:custGeom>
              <a:avLst/>
              <a:gdLst>
                <a:gd name="connsiteX0" fmla="*/ 0 w 2644590"/>
                <a:gd name="connsiteY0" fmla="*/ 350289 h 2101691"/>
                <a:gd name="connsiteX1" fmla="*/ 350289 w 2644590"/>
                <a:gd name="connsiteY1" fmla="*/ 0 h 2101691"/>
                <a:gd name="connsiteX2" fmla="*/ 2294301 w 2644590"/>
                <a:gd name="connsiteY2" fmla="*/ 0 h 2101691"/>
                <a:gd name="connsiteX3" fmla="*/ 2644590 w 2644590"/>
                <a:gd name="connsiteY3" fmla="*/ 350289 h 2101691"/>
                <a:gd name="connsiteX4" fmla="*/ 2644590 w 2644590"/>
                <a:gd name="connsiteY4" fmla="*/ 1751402 h 2101691"/>
                <a:gd name="connsiteX5" fmla="*/ 2294301 w 2644590"/>
                <a:gd name="connsiteY5" fmla="*/ 2101691 h 2101691"/>
                <a:gd name="connsiteX6" fmla="*/ 350289 w 2644590"/>
                <a:gd name="connsiteY6" fmla="*/ 2101691 h 2101691"/>
                <a:gd name="connsiteX7" fmla="*/ 0 w 2644590"/>
                <a:gd name="connsiteY7" fmla="*/ 1751402 h 2101691"/>
                <a:gd name="connsiteX8" fmla="*/ 0 w 2644590"/>
                <a:gd name="connsiteY8" fmla="*/ 350289 h 210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4590" h="2101691">
                  <a:moveTo>
                    <a:pt x="0" y="350289"/>
                  </a:moveTo>
                  <a:cubicBezTo>
                    <a:pt x="0" y="156830"/>
                    <a:pt x="156830" y="0"/>
                    <a:pt x="350289" y="0"/>
                  </a:cubicBezTo>
                  <a:lnTo>
                    <a:pt x="2294301" y="0"/>
                  </a:lnTo>
                  <a:cubicBezTo>
                    <a:pt x="2487760" y="0"/>
                    <a:pt x="2644590" y="156830"/>
                    <a:pt x="2644590" y="350289"/>
                  </a:cubicBezTo>
                  <a:lnTo>
                    <a:pt x="2644590" y="1751402"/>
                  </a:lnTo>
                  <a:cubicBezTo>
                    <a:pt x="2644590" y="1944861"/>
                    <a:pt x="2487760" y="2101691"/>
                    <a:pt x="2294301" y="2101691"/>
                  </a:cubicBezTo>
                  <a:lnTo>
                    <a:pt x="350289" y="2101691"/>
                  </a:lnTo>
                  <a:cubicBezTo>
                    <a:pt x="156830" y="2101691"/>
                    <a:pt x="0" y="1944861"/>
                    <a:pt x="0" y="1751402"/>
                  </a:cubicBezTo>
                  <a:lnTo>
                    <a:pt x="0" y="35028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566" tIns="173081" rIns="243566" bIns="173081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/>
                <a:t>Challenges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53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465494"/>
            <a:ext cx="79724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Julian Williams, Ph.D. 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Equity Program Manager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Partnership for College Completion | Chicago, Illinois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Tracy Templin 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Executive Director, Strategy and Operations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National Louis University | Chicago, Illinois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Scott N. Friedman, Ph.D.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Dean of Student Engagement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Moraine Valley Community College | Palos Hills, Illinois </a:t>
            </a: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46851" y="3872183"/>
            <a:ext cx="5628737" cy="3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789317" y="4187341"/>
            <a:ext cx="7543800" cy="16235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002060"/>
                </a:solidFill>
                <a:latin typeface="Trajan Pro 3"/>
              </a:rPr>
              <a:t>Moraine Valley Community College</a:t>
            </a:r>
          </a:p>
          <a:p>
            <a:r>
              <a:rPr lang="en-US" sz="2300" dirty="0">
                <a:solidFill>
                  <a:srgbClr val="002060"/>
                </a:solidFill>
                <a:latin typeface="Trajan Pro 3"/>
              </a:rPr>
              <a:t>Scott Friedman, Ph.D.</a:t>
            </a:r>
          </a:p>
          <a:p>
            <a:r>
              <a:rPr lang="en-US" sz="2300" dirty="0">
                <a:solidFill>
                  <a:srgbClr val="002060"/>
                </a:solidFill>
                <a:latin typeface="Trajan Pro 3"/>
              </a:rPr>
              <a:t>Dean of Student Engagement and ILEA Core Team Lead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A0BEB-ADD2-644B-97BA-99032B9E2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9" y="1295075"/>
            <a:ext cx="8312726" cy="146922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08F9486-4078-524D-817F-A9506473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7633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658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Institutional Overview 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465494"/>
            <a:ext cx="855821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One of the largest comprehensive community colleges in Illinois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Serves the southwest suburbs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More traditional student 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Higher proportion of lower income 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High student and faculty/staff diversity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Many awards for diversity and equity work</a:t>
            </a:r>
          </a:p>
          <a:p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5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Equity Plan Overview 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404301"/>
            <a:ext cx="855821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Data summary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Trend-indicated and stretch goals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Strategies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Evaluation plan, resources, and timeline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List of major stakeholders involved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DEI definitions for the campus</a:t>
            </a: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Process  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404301"/>
            <a:ext cx="855821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Multiple campus-wide communications, presentations, and working sessions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Students were invited to participate in most faculty/staff working sessions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Verbal feedback plus over 2,000 written comments helped inform our Equity Plan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Core Team narrowed to strategies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Lead drafted the Equity Plan</a:t>
            </a:r>
          </a:p>
          <a:p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0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Stakeholder in the Plan Development   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395063"/>
            <a:ext cx="855821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Core Team (President, VPAA, VPSD, me, Director of IR, Coordinator of Multicultural Student Affairs, faculty representative)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IR support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Completion Commitment Committee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Student Trustees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Stakeholders leading strategies</a:t>
            </a:r>
          </a:p>
          <a:p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66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Challenges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395063"/>
            <a:ext cx="85582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Never enough 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 dedicated position or institutional structure for DEI 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 new budget provided, so strategies needed to already have funding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Recognizing some equity gaps were wider than expected and that our past efforts may not have had large enough scale and impact</a:t>
            </a: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0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Successes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395063"/>
            <a:ext cx="855821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Very high campus-wide engagement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Student voice included frequently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Strong, regular communications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Many volunteers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Developed internal DEI definition set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Equity Plan discussions helped us with strategic planning, Perkins grant, Aspen Institute, and other documents</a:t>
            </a:r>
          </a:p>
          <a:p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4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Lessons Learned 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395063"/>
            <a:ext cx="85582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Acknowledge we do not have all the answers or solutions to these HUGE issues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Celebrate the wins for our 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Equity Plan is just the beginning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Keep chasing the light at the end of the tunnel </a:t>
            </a: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28650" y="240328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Question &amp; Answer   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28</a:t>
            </a:fld>
            <a:endParaRPr/>
          </a:p>
        </p:txBody>
      </p:sp>
      <p:cxnSp>
        <p:nvCxnSpPr>
          <p:cNvPr id="6" name="Google Shape;123;p17">
            <a:extLst>
              <a:ext uri="{FF2B5EF4-FFF2-40B4-BE49-F238E27FC236}">
                <a16:creationId xmlns:a16="http://schemas.microsoft.com/office/drawing/2014/main" id="{7815132B-BF85-4903-9B99-0E5B77E6D875}"/>
              </a:ext>
            </a:extLst>
          </p:cNvPr>
          <p:cNvCxnSpPr/>
          <p:nvPr/>
        </p:nvCxnSpPr>
        <p:spPr>
          <a:xfrm rot="10800000" flipH="1">
            <a:off x="492003" y="3429802"/>
            <a:ext cx="7886700" cy="1736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23;p17">
            <a:extLst>
              <a:ext uri="{FF2B5EF4-FFF2-40B4-BE49-F238E27FC236}">
                <a16:creationId xmlns:a16="http://schemas.microsoft.com/office/drawing/2014/main" id="{97972EBB-6A19-44EF-BD19-4F209097BE65}"/>
              </a:ext>
            </a:extLst>
          </p:cNvPr>
          <p:cNvCxnSpPr/>
          <p:nvPr/>
        </p:nvCxnSpPr>
        <p:spPr>
          <a:xfrm rot="10800000" flipH="1">
            <a:off x="628650" y="2175432"/>
            <a:ext cx="7886700" cy="1736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2291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Agenda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465494"/>
            <a:ext cx="797242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Partnership for College Completion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Illinois Equity in Attainment (ILEA)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ILEA Equity Plan &amp; Development Process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ILEA Equity Plan Experience - National Louis University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ILEA Equity Plan Experience – Moraine Valley Community College 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Question &amp; Answer </a:t>
            </a:r>
          </a:p>
          <a:p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9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4" y="430535"/>
            <a:ext cx="8015287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Partnership for College Completion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698781B-BEF2-4A80-9F26-7A34CF57382D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1656879"/>
          <a:ext cx="8553450" cy="477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2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Illinois Equity in Attainment (ILEA)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B902E667-2332-4CC7-A38B-EAD5FA244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79" y="1399231"/>
            <a:ext cx="5886841" cy="49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ILEA Supports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08BBF-8B58-7340-AEE2-9DC52C6933C1}"/>
              </a:ext>
            </a:extLst>
          </p:cNvPr>
          <p:cNvSpPr/>
          <p:nvPr/>
        </p:nvSpPr>
        <p:spPr>
          <a:xfrm>
            <a:off x="585787" y="1465494"/>
            <a:ext cx="79724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Summits 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Webinars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Academies  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Equity Program Managers </a:t>
            </a:r>
          </a:p>
          <a:p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350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9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ILEA Equity Plan 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AB7708-F544-4CDC-B1BF-D0FF88B73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51466"/>
              </p:ext>
            </p:extLst>
          </p:nvPr>
        </p:nvGraphicFramePr>
        <p:xfrm>
          <a:off x="1738994" y="1424707"/>
          <a:ext cx="5747656" cy="478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>
                  <a:extLst>
                    <a:ext uri="{9D8B030D-6E8A-4147-A177-3AD203B41FA5}">
                      <a16:colId xmlns:a16="http://schemas.microsoft.com/office/drawing/2014/main" val="1869183033"/>
                    </a:ext>
                  </a:extLst>
                </a:gridCol>
                <a:gridCol w="5366657">
                  <a:extLst>
                    <a:ext uri="{9D8B030D-6E8A-4147-A177-3AD203B41FA5}">
                      <a16:colId xmlns:a16="http://schemas.microsoft.com/office/drawing/2014/main" val="2482167181"/>
                    </a:ext>
                  </a:extLst>
                </a:gridCol>
              </a:tblGrid>
              <a:tr h="46050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0" dirty="0">
                          <a:solidFill>
                            <a:srgbClr val="005780"/>
                          </a:solidFill>
                        </a:rPr>
                        <a:t>Table of Contents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59251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Signature/Endorsement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02281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Introduction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650540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Current 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184084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Future Vision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21329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Institutional Strategies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001661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Evaluation Plan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50971"/>
                  </a:ext>
                </a:extLst>
              </a:tr>
              <a:tr h="6174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780"/>
                          </a:solidFill>
                        </a:rPr>
                        <a:t>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15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7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2925" y="4305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ILEA Equity Plan Supports 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 rot="10800000" flipH="1">
            <a:off x="585788" y="1237929"/>
            <a:ext cx="7886700" cy="173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B81A29-DAEA-47BC-9AEA-D2A6DF070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916357"/>
              </p:ext>
            </p:extLst>
          </p:nvPr>
        </p:nvGraphicFramePr>
        <p:xfrm>
          <a:off x="-361218" y="1028394"/>
          <a:ext cx="9866435" cy="586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920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46851" y="3872183"/>
            <a:ext cx="5628737" cy="3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789317" y="4187341"/>
            <a:ext cx="7543800" cy="16235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002060"/>
                </a:solidFill>
                <a:latin typeface="Trajan Pro 3"/>
              </a:rPr>
              <a:t>National Louis University</a:t>
            </a:r>
          </a:p>
          <a:p>
            <a:r>
              <a:rPr lang="en-US" sz="2300" dirty="0">
                <a:solidFill>
                  <a:srgbClr val="002060"/>
                </a:solidFill>
                <a:latin typeface="Trajan Pro 3"/>
              </a:rPr>
              <a:t>Tracy Templin</a:t>
            </a:r>
          </a:p>
          <a:p>
            <a:r>
              <a:rPr lang="en-US" sz="2300" dirty="0">
                <a:solidFill>
                  <a:srgbClr val="002060"/>
                </a:solidFill>
              </a:rPr>
              <a:t>Executive Director, Strategy and Operations</a:t>
            </a:r>
            <a:r>
              <a:rPr lang="en-US" sz="2300" b="1" dirty="0">
                <a:solidFill>
                  <a:srgbClr val="002060"/>
                </a:solidFill>
                <a:latin typeface="Trajan Pro 3"/>
              </a:rPr>
              <a:t> </a:t>
            </a:r>
          </a:p>
          <a:p>
            <a:endParaRPr lang="en-US" sz="2300" b="1" dirty="0">
              <a:latin typeface="Trajan Pro 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A0BEB-ADD2-644B-97BA-99032B9E2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9" y="1295075"/>
            <a:ext cx="8312726" cy="146922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08F9486-4078-524D-817F-A9506473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7633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52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1688</Words>
  <Application>Microsoft Office PowerPoint</Application>
  <PresentationFormat>On-screen Show (4:3)</PresentationFormat>
  <Paragraphs>284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Trajan Pro 3</vt:lpstr>
      <vt:lpstr>Wingdings</vt:lpstr>
      <vt:lpstr>Office Theme</vt:lpstr>
      <vt:lpstr>PowerPoint Presentation</vt:lpstr>
      <vt:lpstr>Introduction</vt:lpstr>
      <vt:lpstr>Agenda </vt:lpstr>
      <vt:lpstr>Partnership for College Completion </vt:lpstr>
      <vt:lpstr>Illinois Equity in Attainment (ILEA) </vt:lpstr>
      <vt:lpstr>ILEA Supports </vt:lpstr>
      <vt:lpstr>ILEA Equity Plan  </vt:lpstr>
      <vt:lpstr>ILEA Equity Plan Supports  </vt:lpstr>
      <vt:lpstr>PowerPoint Presentation</vt:lpstr>
      <vt:lpstr>National Louis University Undergraduate College (UGC) Vision</vt:lpstr>
      <vt:lpstr>The NLU Pathways Approach  (for first-time full-time freshmen)  Directly Addressing Barriers To and Through College </vt:lpstr>
      <vt:lpstr>NLU ILEA Team</vt:lpstr>
      <vt:lpstr>A Campus-Wide Effort with Multiple Engagement Opportunities</vt:lpstr>
      <vt:lpstr>Strategies to Close Completion Gaps – African-American Students</vt:lpstr>
      <vt:lpstr>Strategies to Close Completion Gaps – Latinx Students</vt:lpstr>
      <vt:lpstr>Strategies to Close Completion Gaps – Pell Eligible Students</vt:lpstr>
      <vt:lpstr>Strategies to Close Completion Gaps – Pell Eligible &amp; Institutional </vt:lpstr>
      <vt:lpstr>Future State: Degree Attainment</vt:lpstr>
      <vt:lpstr>Success, Challenges, and Learnings</vt:lpstr>
      <vt:lpstr>PowerPoint Presentation</vt:lpstr>
      <vt:lpstr>Institutional Overview  </vt:lpstr>
      <vt:lpstr>Equity Plan Overview  </vt:lpstr>
      <vt:lpstr>Process   </vt:lpstr>
      <vt:lpstr>Stakeholder in the Plan Development   </vt:lpstr>
      <vt:lpstr>Challenges   </vt:lpstr>
      <vt:lpstr>Successes   </vt:lpstr>
      <vt:lpstr>Lessons Learned    </vt:lpstr>
      <vt:lpstr>Question &amp; Answer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Williams</dc:creator>
  <cp:lastModifiedBy>Julian Williams</cp:lastModifiedBy>
  <cp:revision>24</cp:revision>
  <cp:lastPrinted>2020-07-30T15:45:52Z</cp:lastPrinted>
  <dcterms:created xsi:type="dcterms:W3CDTF">2020-07-22T18:27:18Z</dcterms:created>
  <dcterms:modified xsi:type="dcterms:W3CDTF">2020-07-30T16:28:07Z</dcterms:modified>
</cp:coreProperties>
</file>