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8288000" cy="10287000"/>
  <p:notesSz cx="6858000" cy="9144000"/>
  <p:embeddedFontLst>
    <p:embeddedFont>
      <p:font typeface="Authenia" panose="020B0604020202020204" charset="0"/>
      <p:regular r:id="rId13"/>
    </p:embeddedFont>
    <p:embeddedFont>
      <p:font typeface="Bebas Neue" panose="020B0606020202050201" pitchFamily="34" charset="0"/>
      <p:regular r:id="rId14"/>
    </p:embeddedFont>
    <p:embeddedFont>
      <p:font typeface="Calibri" panose="020F0502020204030204" pitchFamily="34" charset="0"/>
      <p:regular r:id="rId15"/>
      <p:bold r:id="rId16"/>
      <p:italic r:id="rId17"/>
      <p:boldItalic r:id="rId18"/>
    </p:embeddedFont>
    <p:embeddedFont>
      <p:font typeface="Poppins" panose="00000500000000000000" pitchFamily="2" charset="0"/>
      <p:regular r:id="rId19"/>
    </p:embeddedFont>
    <p:embeddedFont>
      <p:font typeface="Poppins Bold" panose="020B0604020202020204"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2" d="100"/>
          <a:sy n="72" d="100"/>
        </p:scale>
        <p:origin x="65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hyperlink" Target="https://aefla.ed.gov/media/53/download" TargetMode="External"/><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038469">
            <a:off x="4141058" y="-4344282"/>
            <a:ext cx="10005885" cy="18975564"/>
            <a:chOff x="0" y="0"/>
            <a:chExt cx="2635295" cy="4997679"/>
          </a:xfrm>
        </p:grpSpPr>
        <p:sp>
          <p:nvSpPr>
            <p:cNvPr id="3" name="Freeform 3"/>
            <p:cNvSpPr/>
            <p:nvPr/>
          </p:nvSpPr>
          <p:spPr>
            <a:xfrm>
              <a:off x="0" y="0"/>
              <a:ext cx="2635295" cy="4997679"/>
            </a:xfrm>
            <a:custGeom>
              <a:avLst/>
              <a:gdLst/>
              <a:ahLst/>
              <a:cxnLst/>
              <a:rect l="l" t="t" r="r" b="b"/>
              <a:pathLst>
                <a:path w="2635295" h="4997679">
                  <a:moveTo>
                    <a:pt x="0" y="0"/>
                  </a:moveTo>
                  <a:lnTo>
                    <a:pt x="2635295" y="0"/>
                  </a:lnTo>
                  <a:lnTo>
                    <a:pt x="2635295" y="4997679"/>
                  </a:lnTo>
                  <a:lnTo>
                    <a:pt x="0" y="4997679"/>
                  </a:lnTo>
                  <a:close/>
                </a:path>
              </a:pathLst>
            </a:custGeom>
            <a:solidFill>
              <a:srgbClr val="DFD8CA"/>
            </a:solidFill>
          </p:spPr>
        </p:sp>
        <p:sp>
          <p:nvSpPr>
            <p:cNvPr id="4" name="TextBox 4"/>
            <p:cNvSpPr txBox="1"/>
            <p:nvPr/>
          </p:nvSpPr>
          <p:spPr>
            <a:xfrm>
              <a:off x="0" y="-66675"/>
              <a:ext cx="812800" cy="879475"/>
            </a:xfrm>
            <a:prstGeom prst="rect">
              <a:avLst/>
            </a:prstGeom>
          </p:spPr>
          <p:txBody>
            <a:bodyPr lIns="50800" tIns="50800" rIns="50800" bIns="50800" rtlCol="0" anchor="ctr"/>
            <a:lstStyle/>
            <a:p>
              <a:pPr algn="ctr">
                <a:lnSpc>
                  <a:spcPts val="3360"/>
                </a:lnSpc>
              </a:pPr>
              <a:endParaRPr/>
            </a:p>
          </p:txBody>
        </p:sp>
      </p:grpSp>
      <p:grpSp>
        <p:nvGrpSpPr>
          <p:cNvPr id="5" name="Group 5"/>
          <p:cNvGrpSpPr/>
          <p:nvPr/>
        </p:nvGrpSpPr>
        <p:grpSpPr>
          <a:xfrm>
            <a:off x="1120184" y="1698990"/>
            <a:ext cx="16078146" cy="6889020"/>
            <a:chOff x="0" y="0"/>
            <a:chExt cx="18324648" cy="7851581"/>
          </a:xfrm>
        </p:grpSpPr>
        <p:sp>
          <p:nvSpPr>
            <p:cNvPr id="6" name="Freeform 6"/>
            <p:cNvSpPr/>
            <p:nvPr/>
          </p:nvSpPr>
          <p:spPr>
            <a:xfrm>
              <a:off x="0" y="0"/>
              <a:ext cx="18324647" cy="7851581"/>
            </a:xfrm>
            <a:custGeom>
              <a:avLst/>
              <a:gdLst/>
              <a:ahLst/>
              <a:cxnLst/>
              <a:rect l="l" t="t" r="r" b="b"/>
              <a:pathLst>
                <a:path w="18324647" h="7851581">
                  <a:moveTo>
                    <a:pt x="0" y="0"/>
                  </a:moveTo>
                  <a:lnTo>
                    <a:pt x="0" y="7851581"/>
                  </a:lnTo>
                  <a:lnTo>
                    <a:pt x="18324647" y="7851581"/>
                  </a:lnTo>
                  <a:lnTo>
                    <a:pt x="18324647" y="0"/>
                  </a:lnTo>
                  <a:lnTo>
                    <a:pt x="0" y="0"/>
                  </a:lnTo>
                  <a:close/>
                  <a:moveTo>
                    <a:pt x="18263688" y="7790621"/>
                  </a:moveTo>
                  <a:lnTo>
                    <a:pt x="59690" y="7790621"/>
                  </a:lnTo>
                  <a:lnTo>
                    <a:pt x="59690" y="59690"/>
                  </a:lnTo>
                  <a:lnTo>
                    <a:pt x="18263688" y="59690"/>
                  </a:lnTo>
                  <a:lnTo>
                    <a:pt x="18263688" y="7790621"/>
                  </a:lnTo>
                  <a:close/>
                </a:path>
              </a:pathLst>
            </a:custGeom>
            <a:solidFill>
              <a:srgbClr val="9D6C53"/>
            </a:solidFill>
          </p:spPr>
        </p:sp>
      </p:grpSp>
      <p:grpSp>
        <p:nvGrpSpPr>
          <p:cNvPr id="7" name="Group 7"/>
          <p:cNvGrpSpPr/>
          <p:nvPr/>
        </p:nvGrpSpPr>
        <p:grpSpPr>
          <a:xfrm>
            <a:off x="1921963" y="1028700"/>
            <a:ext cx="304908" cy="304908"/>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FD8CA"/>
            </a:solidFill>
          </p:spPr>
        </p:sp>
      </p:grpSp>
      <p:grpSp>
        <p:nvGrpSpPr>
          <p:cNvPr id="9" name="Group 9"/>
          <p:cNvGrpSpPr/>
          <p:nvPr/>
        </p:nvGrpSpPr>
        <p:grpSpPr>
          <a:xfrm>
            <a:off x="1475332" y="1028700"/>
            <a:ext cx="304908" cy="304908"/>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9D6C53"/>
            </a:solidFill>
          </p:spPr>
        </p:sp>
      </p:grpSp>
      <p:grpSp>
        <p:nvGrpSpPr>
          <p:cNvPr id="11" name="Group 11"/>
          <p:cNvGrpSpPr/>
          <p:nvPr/>
        </p:nvGrpSpPr>
        <p:grpSpPr>
          <a:xfrm>
            <a:off x="1028700" y="1028700"/>
            <a:ext cx="304908" cy="304908"/>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FD8CA"/>
            </a:solidFill>
          </p:spPr>
        </p:sp>
      </p:grpSp>
      <p:sp>
        <p:nvSpPr>
          <p:cNvPr id="13" name="Freeform 13"/>
          <p:cNvSpPr/>
          <p:nvPr/>
        </p:nvSpPr>
        <p:spPr>
          <a:xfrm>
            <a:off x="328679" y="8455408"/>
            <a:ext cx="4518600" cy="1605784"/>
          </a:xfrm>
          <a:custGeom>
            <a:avLst/>
            <a:gdLst/>
            <a:ahLst/>
            <a:cxnLst/>
            <a:rect l="l" t="t" r="r" b="b"/>
            <a:pathLst>
              <a:path w="4518600" h="1605784">
                <a:moveTo>
                  <a:pt x="0" y="0"/>
                </a:moveTo>
                <a:lnTo>
                  <a:pt x="4518600" y="0"/>
                </a:lnTo>
                <a:lnTo>
                  <a:pt x="4518600" y="1605784"/>
                </a:lnTo>
                <a:lnTo>
                  <a:pt x="0" y="1605784"/>
                </a:lnTo>
                <a:lnTo>
                  <a:pt x="0" y="0"/>
                </a:lnTo>
                <a:close/>
              </a:path>
            </a:pathLst>
          </a:custGeom>
          <a:blipFill>
            <a:blip r:embed="rId2"/>
            <a:stretch>
              <a:fillRect/>
            </a:stretch>
          </a:blipFill>
        </p:spPr>
      </p:sp>
      <p:sp>
        <p:nvSpPr>
          <p:cNvPr id="14" name="Freeform 14"/>
          <p:cNvSpPr/>
          <p:nvPr/>
        </p:nvSpPr>
        <p:spPr>
          <a:xfrm>
            <a:off x="14574611" y="203297"/>
            <a:ext cx="3399780" cy="1699890"/>
          </a:xfrm>
          <a:custGeom>
            <a:avLst/>
            <a:gdLst/>
            <a:ahLst/>
            <a:cxnLst/>
            <a:rect l="l" t="t" r="r" b="b"/>
            <a:pathLst>
              <a:path w="3399780" h="1699890">
                <a:moveTo>
                  <a:pt x="0" y="0"/>
                </a:moveTo>
                <a:lnTo>
                  <a:pt x="3399781" y="0"/>
                </a:lnTo>
                <a:lnTo>
                  <a:pt x="3399781" y="1699890"/>
                </a:lnTo>
                <a:lnTo>
                  <a:pt x="0" y="1699890"/>
                </a:lnTo>
                <a:lnTo>
                  <a:pt x="0" y="0"/>
                </a:lnTo>
                <a:close/>
              </a:path>
            </a:pathLst>
          </a:custGeom>
          <a:blipFill>
            <a:blip r:embed="rId3"/>
            <a:stretch>
              <a:fillRect/>
            </a:stretch>
          </a:blipFill>
        </p:spPr>
      </p:sp>
      <p:sp>
        <p:nvSpPr>
          <p:cNvPr id="15" name="TextBox 15"/>
          <p:cNvSpPr txBox="1"/>
          <p:nvPr/>
        </p:nvSpPr>
        <p:spPr>
          <a:xfrm>
            <a:off x="1401963" y="5372100"/>
            <a:ext cx="15514588" cy="1670051"/>
          </a:xfrm>
          <a:prstGeom prst="rect">
            <a:avLst/>
          </a:prstGeom>
        </p:spPr>
        <p:txBody>
          <a:bodyPr lIns="0" tIns="0" rIns="0" bIns="0" rtlCol="0" anchor="t">
            <a:spAutoFit/>
          </a:bodyPr>
          <a:lstStyle/>
          <a:p>
            <a:pPr algn="ctr">
              <a:lnSpc>
                <a:spcPts val="12500"/>
              </a:lnSpc>
            </a:pPr>
            <a:r>
              <a:rPr lang="en-US" sz="12500">
                <a:solidFill>
                  <a:srgbClr val="9D6C53"/>
                </a:solidFill>
                <a:latin typeface="Bebas Neue"/>
              </a:rPr>
              <a:t>A COACHING EXPERIENCE</a:t>
            </a:r>
          </a:p>
        </p:txBody>
      </p:sp>
      <p:sp>
        <p:nvSpPr>
          <p:cNvPr id="16" name="TextBox 16"/>
          <p:cNvSpPr txBox="1"/>
          <p:nvPr/>
        </p:nvSpPr>
        <p:spPr>
          <a:xfrm>
            <a:off x="1150640" y="1927590"/>
            <a:ext cx="16108660" cy="3291840"/>
          </a:xfrm>
          <a:prstGeom prst="rect">
            <a:avLst/>
          </a:prstGeom>
        </p:spPr>
        <p:txBody>
          <a:bodyPr lIns="0" tIns="0" rIns="0" bIns="0" rtlCol="0" anchor="t">
            <a:spAutoFit/>
          </a:bodyPr>
          <a:lstStyle/>
          <a:p>
            <a:pPr marL="0" lvl="0" indent="0" algn="ctr">
              <a:lnSpc>
                <a:spcPts val="12600"/>
              </a:lnSpc>
            </a:pPr>
            <a:r>
              <a:rPr lang="en-US" sz="12600">
                <a:solidFill>
                  <a:srgbClr val="9D6C53"/>
                </a:solidFill>
                <a:latin typeface="Authenia"/>
              </a:rPr>
              <a:t>Working with, for, and about Adult Education Students</a:t>
            </a:r>
          </a:p>
        </p:txBody>
      </p:sp>
      <p:sp>
        <p:nvSpPr>
          <p:cNvPr id="17" name="TextBox 17"/>
          <p:cNvSpPr txBox="1"/>
          <p:nvPr/>
        </p:nvSpPr>
        <p:spPr>
          <a:xfrm>
            <a:off x="3728646" y="7056503"/>
            <a:ext cx="10861222" cy="1398905"/>
          </a:xfrm>
          <a:prstGeom prst="rect">
            <a:avLst/>
          </a:prstGeom>
        </p:spPr>
        <p:txBody>
          <a:bodyPr lIns="0" tIns="0" rIns="0" bIns="0" rtlCol="0" anchor="t">
            <a:spAutoFit/>
          </a:bodyPr>
          <a:lstStyle/>
          <a:p>
            <a:pPr algn="ctr">
              <a:lnSpc>
                <a:spcPts val="3535"/>
              </a:lnSpc>
            </a:pPr>
            <a:r>
              <a:rPr lang="en-US" sz="3500">
                <a:solidFill>
                  <a:srgbClr val="9D6C53"/>
                </a:solidFill>
                <a:latin typeface="Poppins"/>
              </a:rPr>
              <a:t>Sandy González, M.Ed. (She/Ella)</a:t>
            </a:r>
          </a:p>
          <a:p>
            <a:pPr algn="ctr">
              <a:lnSpc>
                <a:spcPts val="3535"/>
              </a:lnSpc>
            </a:pPr>
            <a:r>
              <a:rPr lang="en-US" sz="3500">
                <a:solidFill>
                  <a:srgbClr val="9D6C53"/>
                </a:solidFill>
                <a:latin typeface="Poppins"/>
              </a:rPr>
              <a:t>Academic Support Coach &amp; Navigator</a:t>
            </a:r>
          </a:p>
          <a:p>
            <a:pPr marL="0" lvl="0" indent="0" algn="ctr">
              <a:lnSpc>
                <a:spcPts val="3535"/>
              </a:lnSpc>
            </a:pPr>
            <a:r>
              <a:rPr lang="en-US" sz="3500">
                <a:solidFill>
                  <a:srgbClr val="9D6C53"/>
                </a:solidFill>
                <a:latin typeface="Poppins"/>
              </a:rPr>
              <a:t>Waubonsee Community College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66750" y="704850"/>
            <a:ext cx="16954500" cy="8877300"/>
            <a:chOff x="0" y="0"/>
            <a:chExt cx="4465383" cy="2338054"/>
          </a:xfrm>
        </p:grpSpPr>
        <p:sp>
          <p:nvSpPr>
            <p:cNvPr id="3" name="Freeform 3"/>
            <p:cNvSpPr/>
            <p:nvPr/>
          </p:nvSpPr>
          <p:spPr>
            <a:xfrm>
              <a:off x="0" y="0"/>
              <a:ext cx="4465383" cy="2338054"/>
            </a:xfrm>
            <a:custGeom>
              <a:avLst/>
              <a:gdLst/>
              <a:ahLst/>
              <a:cxnLst/>
              <a:rect l="l" t="t" r="r" b="b"/>
              <a:pathLst>
                <a:path w="4465383" h="2338054">
                  <a:moveTo>
                    <a:pt x="0" y="0"/>
                  </a:moveTo>
                  <a:lnTo>
                    <a:pt x="4465383" y="0"/>
                  </a:lnTo>
                  <a:lnTo>
                    <a:pt x="4465383" y="2338054"/>
                  </a:lnTo>
                  <a:lnTo>
                    <a:pt x="0" y="2338054"/>
                  </a:lnTo>
                  <a:close/>
                </a:path>
              </a:pathLst>
            </a:custGeom>
            <a:solidFill>
              <a:srgbClr val="DFD8CA"/>
            </a:solidFill>
          </p:spPr>
        </p:sp>
        <p:sp>
          <p:nvSpPr>
            <p:cNvPr id="4" name="TextBox 4"/>
            <p:cNvSpPr txBox="1"/>
            <p:nvPr/>
          </p:nvSpPr>
          <p:spPr>
            <a:xfrm>
              <a:off x="0" y="-66675"/>
              <a:ext cx="812800" cy="879475"/>
            </a:xfrm>
            <a:prstGeom prst="rect">
              <a:avLst/>
            </a:prstGeom>
          </p:spPr>
          <p:txBody>
            <a:bodyPr lIns="50800" tIns="50800" rIns="50800" bIns="50800" rtlCol="0" anchor="ctr"/>
            <a:lstStyle/>
            <a:p>
              <a:pPr algn="ctr">
                <a:lnSpc>
                  <a:spcPts val="3360"/>
                </a:lnSpc>
              </a:pPr>
              <a:endParaRPr/>
            </a:p>
          </p:txBody>
        </p:sp>
      </p:grpSp>
      <p:sp>
        <p:nvSpPr>
          <p:cNvPr id="5" name="TextBox 5"/>
          <p:cNvSpPr txBox="1"/>
          <p:nvPr/>
        </p:nvSpPr>
        <p:spPr>
          <a:xfrm>
            <a:off x="2743171" y="3475355"/>
            <a:ext cx="12801657" cy="3524892"/>
          </a:xfrm>
          <a:prstGeom prst="rect">
            <a:avLst/>
          </a:prstGeom>
        </p:spPr>
        <p:txBody>
          <a:bodyPr lIns="0" tIns="0" rIns="0" bIns="0" rtlCol="0" anchor="t">
            <a:spAutoFit/>
          </a:bodyPr>
          <a:lstStyle/>
          <a:p>
            <a:pPr marL="0" lvl="0" indent="0" algn="ctr">
              <a:lnSpc>
                <a:spcPts val="14139"/>
              </a:lnSpc>
              <a:spcBef>
                <a:spcPct val="0"/>
              </a:spcBef>
            </a:pPr>
            <a:r>
              <a:rPr lang="en-US" sz="10099">
                <a:solidFill>
                  <a:srgbClr val="9D6C53"/>
                </a:solidFill>
                <a:latin typeface="Authenia"/>
              </a:rPr>
              <a:t>Working with, for, and about Adult Education Students</a:t>
            </a:r>
          </a:p>
        </p:txBody>
      </p:sp>
      <p:sp>
        <p:nvSpPr>
          <p:cNvPr id="6" name="TextBox 6"/>
          <p:cNvSpPr txBox="1"/>
          <p:nvPr/>
        </p:nvSpPr>
        <p:spPr>
          <a:xfrm>
            <a:off x="4026492" y="2263520"/>
            <a:ext cx="10235016" cy="1335660"/>
          </a:xfrm>
          <a:prstGeom prst="rect">
            <a:avLst/>
          </a:prstGeom>
        </p:spPr>
        <p:txBody>
          <a:bodyPr lIns="0" tIns="0" rIns="0" bIns="0" rtlCol="0" anchor="t">
            <a:spAutoFit/>
          </a:bodyPr>
          <a:lstStyle/>
          <a:p>
            <a:pPr marL="0" lvl="0" indent="0" algn="ctr">
              <a:lnSpc>
                <a:spcPts val="9163"/>
              </a:lnSpc>
              <a:spcBef>
                <a:spcPct val="0"/>
              </a:spcBef>
            </a:pPr>
            <a:r>
              <a:rPr lang="en-US" sz="11900">
                <a:solidFill>
                  <a:srgbClr val="9D6C53"/>
                </a:solidFill>
                <a:latin typeface="Bebas Neue"/>
              </a:rPr>
              <a:t>Considerations</a:t>
            </a:r>
          </a:p>
        </p:txBody>
      </p:sp>
      <p:sp>
        <p:nvSpPr>
          <p:cNvPr id="7" name="TextBox 7"/>
          <p:cNvSpPr txBox="1"/>
          <p:nvPr/>
        </p:nvSpPr>
        <p:spPr>
          <a:xfrm>
            <a:off x="3926745" y="7196528"/>
            <a:ext cx="10434510" cy="1734928"/>
          </a:xfrm>
          <a:prstGeom prst="rect">
            <a:avLst/>
          </a:prstGeom>
        </p:spPr>
        <p:txBody>
          <a:bodyPr lIns="0" tIns="0" rIns="0" bIns="0" rtlCol="0" anchor="t">
            <a:spAutoFit/>
          </a:bodyPr>
          <a:lstStyle/>
          <a:p>
            <a:pPr algn="ctr">
              <a:lnSpc>
                <a:spcPts val="4605"/>
              </a:lnSpc>
            </a:pPr>
            <a:r>
              <a:rPr lang="en-US" sz="3289">
                <a:solidFill>
                  <a:srgbClr val="9D6C53"/>
                </a:solidFill>
                <a:latin typeface="Poppins"/>
              </a:rPr>
              <a:t>Wrap-around services</a:t>
            </a:r>
          </a:p>
          <a:p>
            <a:pPr algn="ctr">
              <a:lnSpc>
                <a:spcPts val="4605"/>
              </a:lnSpc>
            </a:pPr>
            <a:r>
              <a:rPr lang="en-US" sz="3289">
                <a:solidFill>
                  <a:srgbClr val="9D6C53"/>
                </a:solidFill>
                <a:latin typeface="Poppins"/>
              </a:rPr>
              <a:t>More collaboration across divisions and offices</a:t>
            </a:r>
          </a:p>
          <a:p>
            <a:pPr marL="0" lvl="0" indent="0" algn="ctr">
              <a:lnSpc>
                <a:spcPts val="4605"/>
              </a:lnSpc>
              <a:spcBef>
                <a:spcPct val="0"/>
              </a:spcBef>
            </a:pPr>
            <a:r>
              <a:rPr lang="en-US" sz="3289">
                <a:solidFill>
                  <a:srgbClr val="9D6C53"/>
                </a:solidFill>
                <a:latin typeface="Poppins"/>
              </a:rPr>
              <a:t>Community services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037376" y="638175"/>
            <a:ext cx="7486650" cy="7486650"/>
            <a:chOff x="0" y="0"/>
            <a:chExt cx="812800" cy="812800"/>
          </a:xfrm>
        </p:grpSpPr>
        <p:sp>
          <p:nvSpPr>
            <p:cNvPr id="3" name="Freeform 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FD8CA"/>
            </a:solidFill>
          </p:spPr>
        </p:sp>
        <p:sp>
          <p:nvSpPr>
            <p:cNvPr id="4" name="TextBox 4"/>
            <p:cNvSpPr txBox="1"/>
            <p:nvPr/>
          </p:nvSpPr>
          <p:spPr>
            <a:xfrm>
              <a:off x="76200" y="9525"/>
              <a:ext cx="660400" cy="727075"/>
            </a:xfrm>
            <a:prstGeom prst="rect">
              <a:avLst/>
            </a:prstGeom>
          </p:spPr>
          <p:txBody>
            <a:bodyPr lIns="50800" tIns="50800" rIns="50800" bIns="50800" rtlCol="0" anchor="ctr"/>
            <a:lstStyle/>
            <a:p>
              <a:pPr algn="ctr">
                <a:lnSpc>
                  <a:spcPts val="3360"/>
                </a:lnSpc>
              </a:pPr>
              <a:endParaRPr/>
            </a:p>
          </p:txBody>
        </p:sp>
      </p:grpSp>
      <p:grpSp>
        <p:nvGrpSpPr>
          <p:cNvPr id="5" name="Group 5"/>
          <p:cNvGrpSpPr/>
          <p:nvPr/>
        </p:nvGrpSpPr>
        <p:grpSpPr>
          <a:xfrm>
            <a:off x="0" y="0"/>
            <a:ext cx="666750" cy="10401300"/>
            <a:chOff x="0" y="0"/>
            <a:chExt cx="175605" cy="2739437"/>
          </a:xfrm>
        </p:grpSpPr>
        <p:sp>
          <p:nvSpPr>
            <p:cNvPr id="6" name="Freeform 6"/>
            <p:cNvSpPr/>
            <p:nvPr/>
          </p:nvSpPr>
          <p:spPr>
            <a:xfrm>
              <a:off x="0" y="0"/>
              <a:ext cx="175605" cy="2739437"/>
            </a:xfrm>
            <a:custGeom>
              <a:avLst/>
              <a:gdLst/>
              <a:ahLst/>
              <a:cxnLst/>
              <a:rect l="l" t="t" r="r" b="b"/>
              <a:pathLst>
                <a:path w="175605" h="2739437">
                  <a:moveTo>
                    <a:pt x="0" y="0"/>
                  </a:moveTo>
                  <a:lnTo>
                    <a:pt x="175605" y="0"/>
                  </a:lnTo>
                  <a:lnTo>
                    <a:pt x="175605" y="2739437"/>
                  </a:lnTo>
                  <a:lnTo>
                    <a:pt x="0" y="2739437"/>
                  </a:lnTo>
                  <a:close/>
                </a:path>
              </a:pathLst>
            </a:custGeom>
            <a:solidFill>
              <a:srgbClr val="9D6C53"/>
            </a:solidFill>
          </p:spPr>
        </p:sp>
        <p:sp>
          <p:nvSpPr>
            <p:cNvPr id="7" name="TextBox 7"/>
            <p:cNvSpPr txBox="1"/>
            <p:nvPr/>
          </p:nvSpPr>
          <p:spPr>
            <a:xfrm>
              <a:off x="0" y="-66675"/>
              <a:ext cx="812800" cy="879475"/>
            </a:xfrm>
            <a:prstGeom prst="rect">
              <a:avLst/>
            </a:prstGeom>
          </p:spPr>
          <p:txBody>
            <a:bodyPr lIns="50800" tIns="50800" rIns="50800" bIns="50800" rtlCol="0" anchor="ctr"/>
            <a:lstStyle/>
            <a:p>
              <a:pPr algn="ctr">
                <a:lnSpc>
                  <a:spcPts val="3360"/>
                </a:lnSpc>
              </a:pPr>
              <a:endParaRPr/>
            </a:p>
          </p:txBody>
        </p:sp>
      </p:grpSp>
      <p:sp>
        <p:nvSpPr>
          <p:cNvPr id="8" name="TextBox 8"/>
          <p:cNvSpPr txBox="1"/>
          <p:nvPr/>
        </p:nvSpPr>
        <p:spPr>
          <a:xfrm>
            <a:off x="1387397" y="3443509"/>
            <a:ext cx="8786608" cy="1335660"/>
          </a:xfrm>
          <a:prstGeom prst="rect">
            <a:avLst/>
          </a:prstGeom>
        </p:spPr>
        <p:txBody>
          <a:bodyPr lIns="0" tIns="0" rIns="0" bIns="0" rtlCol="0" anchor="t">
            <a:spAutoFit/>
          </a:bodyPr>
          <a:lstStyle/>
          <a:p>
            <a:pPr marL="0" lvl="0" indent="0" algn="ctr">
              <a:lnSpc>
                <a:spcPts val="9163"/>
              </a:lnSpc>
              <a:spcBef>
                <a:spcPct val="0"/>
              </a:spcBef>
            </a:pPr>
            <a:r>
              <a:rPr lang="en-US" sz="11900">
                <a:solidFill>
                  <a:srgbClr val="9D6C53"/>
                </a:solidFill>
                <a:latin typeface="Bebas Neue"/>
              </a:rPr>
              <a:t>Get in</a:t>
            </a:r>
          </a:p>
        </p:txBody>
      </p:sp>
      <p:sp>
        <p:nvSpPr>
          <p:cNvPr id="9" name="TextBox 9"/>
          <p:cNvSpPr txBox="1"/>
          <p:nvPr/>
        </p:nvSpPr>
        <p:spPr>
          <a:xfrm>
            <a:off x="8104801" y="6575782"/>
            <a:ext cx="9154499" cy="2682518"/>
          </a:xfrm>
          <a:prstGeom prst="rect">
            <a:avLst/>
          </a:prstGeom>
        </p:spPr>
        <p:txBody>
          <a:bodyPr lIns="0" tIns="0" rIns="0" bIns="0" rtlCol="0" anchor="t">
            <a:spAutoFit/>
          </a:bodyPr>
          <a:lstStyle/>
          <a:p>
            <a:pPr algn="r">
              <a:lnSpc>
                <a:spcPts val="4261"/>
              </a:lnSpc>
            </a:pPr>
            <a:r>
              <a:rPr lang="en-US" sz="3278">
                <a:solidFill>
                  <a:srgbClr val="9D6C53"/>
                </a:solidFill>
                <a:latin typeface="Poppins"/>
              </a:rPr>
              <a:t>Sandy González, M.Ed. (She/Ella)</a:t>
            </a:r>
          </a:p>
          <a:p>
            <a:pPr marL="0" lvl="0" indent="0" algn="r">
              <a:lnSpc>
                <a:spcPts val="4261"/>
              </a:lnSpc>
            </a:pPr>
            <a:r>
              <a:rPr lang="en-US" sz="3278">
                <a:solidFill>
                  <a:srgbClr val="9D6C53"/>
                </a:solidFill>
                <a:latin typeface="Poppins"/>
              </a:rPr>
              <a:t>Academic Support Coach &amp; Navigator</a:t>
            </a:r>
          </a:p>
          <a:p>
            <a:pPr marL="0" lvl="0" indent="0" algn="r">
              <a:lnSpc>
                <a:spcPts val="4261"/>
              </a:lnSpc>
            </a:pPr>
            <a:r>
              <a:rPr lang="en-US" sz="3278" u="none">
                <a:solidFill>
                  <a:srgbClr val="9D6C53"/>
                </a:solidFill>
                <a:latin typeface="Poppins"/>
              </a:rPr>
              <a:t>sgonzalez@waubonsee.edu</a:t>
            </a:r>
          </a:p>
          <a:p>
            <a:pPr marL="0" lvl="0" indent="0" algn="r">
              <a:lnSpc>
                <a:spcPts val="4261"/>
              </a:lnSpc>
            </a:pPr>
            <a:r>
              <a:rPr lang="en-US" sz="3278" u="none">
                <a:solidFill>
                  <a:srgbClr val="9D6C53"/>
                </a:solidFill>
                <a:latin typeface="Poppins"/>
              </a:rPr>
              <a:t>331-666-1482</a:t>
            </a:r>
          </a:p>
          <a:p>
            <a:pPr marL="0" lvl="0" indent="0" algn="r">
              <a:lnSpc>
                <a:spcPts val="4261"/>
              </a:lnSpc>
            </a:pPr>
            <a:r>
              <a:rPr lang="en-US" sz="3278" u="none">
                <a:solidFill>
                  <a:srgbClr val="9D6C53"/>
                </a:solidFill>
                <a:latin typeface="Poppins"/>
              </a:rPr>
              <a:t>bit.ly/wcc-sandy</a:t>
            </a:r>
          </a:p>
        </p:txBody>
      </p:sp>
      <p:sp>
        <p:nvSpPr>
          <p:cNvPr id="10" name="TextBox 10"/>
          <p:cNvSpPr txBox="1"/>
          <p:nvPr/>
        </p:nvSpPr>
        <p:spPr>
          <a:xfrm>
            <a:off x="2466313" y="4250189"/>
            <a:ext cx="6628775" cy="1708156"/>
          </a:xfrm>
          <a:prstGeom prst="rect">
            <a:avLst/>
          </a:prstGeom>
        </p:spPr>
        <p:txBody>
          <a:bodyPr lIns="0" tIns="0" rIns="0" bIns="0" rtlCol="0" anchor="t">
            <a:spAutoFit/>
          </a:bodyPr>
          <a:lstStyle/>
          <a:p>
            <a:pPr marL="0" lvl="0" indent="0" algn="ctr">
              <a:lnSpc>
                <a:spcPts val="13999"/>
              </a:lnSpc>
              <a:spcBef>
                <a:spcPct val="0"/>
              </a:spcBef>
            </a:pPr>
            <a:r>
              <a:rPr lang="en-US" sz="9999">
                <a:solidFill>
                  <a:srgbClr val="9D6C53"/>
                </a:solidFill>
                <a:latin typeface="Authenia"/>
              </a:rPr>
              <a:t>Touch</a:t>
            </a:r>
          </a:p>
        </p:txBody>
      </p:sp>
      <p:sp>
        <p:nvSpPr>
          <p:cNvPr id="11" name="Freeform 11"/>
          <p:cNvSpPr/>
          <p:nvPr/>
        </p:nvSpPr>
        <p:spPr>
          <a:xfrm>
            <a:off x="328679" y="8455408"/>
            <a:ext cx="4518600" cy="1605784"/>
          </a:xfrm>
          <a:custGeom>
            <a:avLst/>
            <a:gdLst/>
            <a:ahLst/>
            <a:cxnLst/>
            <a:rect l="l" t="t" r="r" b="b"/>
            <a:pathLst>
              <a:path w="4518600" h="1605784">
                <a:moveTo>
                  <a:pt x="0" y="0"/>
                </a:moveTo>
                <a:lnTo>
                  <a:pt x="4518600" y="0"/>
                </a:lnTo>
                <a:lnTo>
                  <a:pt x="4518600" y="1605784"/>
                </a:lnTo>
                <a:lnTo>
                  <a:pt x="0" y="1605784"/>
                </a:lnTo>
                <a:lnTo>
                  <a:pt x="0" y="0"/>
                </a:lnTo>
                <a:close/>
              </a:path>
            </a:pathLst>
          </a:custGeom>
          <a:blipFill>
            <a:blip r:embed="rId2"/>
            <a:stretch>
              <a:fillRect/>
            </a:stretch>
          </a:blipFill>
        </p:spPr>
      </p:sp>
      <p:sp>
        <p:nvSpPr>
          <p:cNvPr id="12" name="Freeform 12"/>
          <p:cNvSpPr/>
          <p:nvPr/>
        </p:nvSpPr>
        <p:spPr>
          <a:xfrm>
            <a:off x="14574611" y="203297"/>
            <a:ext cx="3399780" cy="1699890"/>
          </a:xfrm>
          <a:custGeom>
            <a:avLst/>
            <a:gdLst/>
            <a:ahLst/>
            <a:cxnLst/>
            <a:rect l="l" t="t" r="r" b="b"/>
            <a:pathLst>
              <a:path w="3399780" h="1699890">
                <a:moveTo>
                  <a:pt x="0" y="0"/>
                </a:moveTo>
                <a:lnTo>
                  <a:pt x="3399781" y="0"/>
                </a:lnTo>
                <a:lnTo>
                  <a:pt x="3399781" y="1699890"/>
                </a:lnTo>
                <a:lnTo>
                  <a:pt x="0" y="1699890"/>
                </a:lnTo>
                <a:lnTo>
                  <a:pt x="0" y="0"/>
                </a:lnTo>
                <a:close/>
              </a:path>
            </a:pathLst>
          </a:custGeom>
          <a:blipFill>
            <a:blip r:embed="rId3"/>
            <a:stretch>
              <a:fillRect/>
            </a:stretch>
          </a:blipFill>
        </p:spPr>
      </p:sp>
      <p:grpSp>
        <p:nvGrpSpPr>
          <p:cNvPr id="13" name="Group 13"/>
          <p:cNvGrpSpPr/>
          <p:nvPr/>
        </p:nvGrpSpPr>
        <p:grpSpPr>
          <a:xfrm>
            <a:off x="10337842" y="1520427"/>
            <a:ext cx="3422952" cy="4705573"/>
            <a:chOff x="0" y="0"/>
            <a:chExt cx="4563937" cy="6274097"/>
          </a:xfrm>
        </p:grpSpPr>
        <p:pic>
          <p:nvPicPr>
            <p:cNvPr id="14" name="Picture 1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0" y="0"/>
              <a:ext cx="4563937" cy="6274097"/>
            </a:xfrm>
            <a:prstGeom prst="rect">
              <a:avLst/>
            </a:prstGeom>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5897880" y="3871913"/>
            <a:ext cx="12390120" cy="0"/>
          </a:xfrm>
          <a:prstGeom prst="line">
            <a:avLst/>
          </a:prstGeom>
          <a:ln w="47625" cap="flat">
            <a:solidFill>
              <a:srgbClr val="9D6C53"/>
            </a:solidFill>
            <a:prstDash val="solid"/>
            <a:headEnd type="none" w="sm" len="sm"/>
            <a:tailEnd type="none" w="sm" len="sm"/>
          </a:ln>
        </p:spPr>
      </p:sp>
      <p:grpSp>
        <p:nvGrpSpPr>
          <p:cNvPr id="3" name="Group 3"/>
          <p:cNvGrpSpPr/>
          <p:nvPr/>
        </p:nvGrpSpPr>
        <p:grpSpPr>
          <a:xfrm>
            <a:off x="0" y="0"/>
            <a:ext cx="6845141" cy="10287000"/>
            <a:chOff x="0" y="0"/>
            <a:chExt cx="9126855" cy="13716000"/>
          </a:xfrm>
        </p:grpSpPr>
        <p:pic>
          <p:nvPicPr>
            <p:cNvPr id="4" name="Picture 4"/>
            <p:cNvPicPr>
              <a:picLocks noChangeAspect="1"/>
            </p:cNvPicPr>
            <p:nvPr/>
          </p:nvPicPr>
          <p:blipFill>
            <a:blip r:embed="rId2" cstate="screen">
              <a:extLst>
                <a:ext uri="{28A0092B-C50C-407E-A947-70E740481C1C}">
                  <a14:useLocalDpi xmlns:a14="http://schemas.microsoft.com/office/drawing/2010/main"/>
                </a:ext>
              </a:extLst>
            </a:blip>
            <a:srcRect l="93" r="93"/>
            <a:stretch>
              <a:fillRect/>
            </a:stretch>
          </p:blipFill>
          <p:spPr>
            <a:xfrm>
              <a:off x="0" y="0"/>
              <a:ext cx="9126855" cy="13716000"/>
            </a:xfrm>
            <a:prstGeom prst="rect">
              <a:avLst/>
            </a:prstGeom>
          </p:spPr>
        </p:pic>
      </p:grpSp>
      <p:sp>
        <p:nvSpPr>
          <p:cNvPr id="5" name="TextBox 5"/>
          <p:cNvSpPr txBox="1"/>
          <p:nvPr/>
        </p:nvSpPr>
        <p:spPr>
          <a:xfrm>
            <a:off x="7666408" y="1555114"/>
            <a:ext cx="10076476" cy="2073911"/>
          </a:xfrm>
          <a:prstGeom prst="rect">
            <a:avLst/>
          </a:prstGeom>
        </p:spPr>
        <p:txBody>
          <a:bodyPr lIns="0" tIns="0" rIns="0" bIns="0" rtlCol="0" anchor="t">
            <a:spAutoFit/>
          </a:bodyPr>
          <a:lstStyle/>
          <a:p>
            <a:pPr marL="0" lvl="0" indent="0">
              <a:lnSpc>
                <a:spcPts val="16939"/>
              </a:lnSpc>
              <a:spcBef>
                <a:spcPct val="0"/>
              </a:spcBef>
            </a:pPr>
            <a:r>
              <a:rPr lang="en-US" sz="12099">
                <a:solidFill>
                  <a:srgbClr val="9D6C53"/>
                </a:solidFill>
                <a:latin typeface="Authenia"/>
              </a:rPr>
              <a:t>I'm Sandy Gonzalez!</a:t>
            </a:r>
          </a:p>
        </p:txBody>
      </p:sp>
      <p:sp>
        <p:nvSpPr>
          <p:cNvPr id="6" name="TextBox 6"/>
          <p:cNvSpPr txBox="1"/>
          <p:nvPr/>
        </p:nvSpPr>
        <p:spPr>
          <a:xfrm>
            <a:off x="7666408" y="833231"/>
            <a:ext cx="9291730" cy="1350645"/>
          </a:xfrm>
          <a:prstGeom prst="rect">
            <a:avLst/>
          </a:prstGeom>
        </p:spPr>
        <p:txBody>
          <a:bodyPr lIns="0" tIns="0" rIns="0" bIns="0" rtlCol="0" anchor="t">
            <a:spAutoFit/>
          </a:bodyPr>
          <a:lstStyle/>
          <a:p>
            <a:pPr>
              <a:lnSpc>
                <a:spcPts val="9240"/>
              </a:lnSpc>
            </a:pPr>
            <a:r>
              <a:rPr lang="en-US" sz="12000">
                <a:solidFill>
                  <a:srgbClr val="9D6C53"/>
                </a:solidFill>
                <a:latin typeface="Bebas Neue"/>
              </a:rPr>
              <a:t>Hello everyone,</a:t>
            </a:r>
          </a:p>
        </p:txBody>
      </p:sp>
      <p:sp>
        <p:nvSpPr>
          <p:cNvPr id="7" name="TextBox 7"/>
          <p:cNvSpPr txBox="1"/>
          <p:nvPr/>
        </p:nvSpPr>
        <p:spPr>
          <a:xfrm>
            <a:off x="7182824" y="4238625"/>
            <a:ext cx="10861222" cy="5457825"/>
          </a:xfrm>
          <a:prstGeom prst="rect">
            <a:avLst/>
          </a:prstGeom>
        </p:spPr>
        <p:txBody>
          <a:bodyPr lIns="0" tIns="0" rIns="0" bIns="0" rtlCol="0" anchor="t">
            <a:spAutoFit/>
          </a:bodyPr>
          <a:lstStyle/>
          <a:p>
            <a:pPr marL="0" lvl="0" indent="0">
              <a:lnSpc>
                <a:spcPts val="2850"/>
              </a:lnSpc>
            </a:pPr>
            <a:r>
              <a:rPr lang="en-US" sz="2500">
                <a:solidFill>
                  <a:srgbClr val="9D6C53"/>
                </a:solidFill>
                <a:latin typeface="Poppins"/>
              </a:rPr>
              <a:t>I am the first in my family to go to college in the United States and am the oldest daughter of Salvadoran migrants. I have a bachelor's in Spanish Language and Literature with a K-12 educator license, a Latin American Studies minor, and a graduate certificate in ELL/Bilingual Education, from Northern Illinois University. For five years, I taught high school Spanish to native speakers and along the way discovered my passion for helping students through community work. Through all that, I received my master's in Diversity and Equity in Education from the University of Illinois at Urbana-Champaign and am currently working on a doctorate in Educational Administration and Foundations at Illinois State University. When I am not focusing on my Ph.D. program and work, I'm at home with my three cats, my husband, and occasionally fostering kittens. Otherwise, I enjoy digital photography and playing video and board games to de-stress."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657446" cy="2983539"/>
            <a:chOff x="0" y="0"/>
            <a:chExt cx="2543525" cy="785788"/>
          </a:xfrm>
        </p:grpSpPr>
        <p:sp>
          <p:nvSpPr>
            <p:cNvPr id="3" name="Freeform 3"/>
            <p:cNvSpPr/>
            <p:nvPr/>
          </p:nvSpPr>
          <p:spPr>
            <a:xfrm>
              <a:off x="0" y="0"/>
              <a:ext cx="2543525" cy="785788"/>
            </a:xfrm>
            <a:custGeom>
              <a:avLst/>
              <a:gdLst/>
              <a:ahLst/>
              <a:cxnLst/>
              <a:rect l="l" t="t" r="r" b="b"/>
              <a:pathLst>
                <a:path w="2543525" h="785788">
                  <a:moveTo>
                    <a:pt x="0" y="0"/>
                  </a:moveTo>
                  <a:lnTo>
                    <a:pt x="2543525" y="0"/>
                  </a:lnTo>
                  <a:lnTo>
                    <a:pt x="2543525" y="785788"/>
                  </a:lnTo>
                  <a:lnTo>
                    <a:pt x="0" y="785788"/>
                  </a:lnTo>
                  <a:close/>
                </a:path>
              </a:pathLst>
            </a:custGeom>
            <a:solidFill>
              <a:srgbClr val="DFD8CA"/>
            </a:solidFill>
          </p:spPr>
        </p:sp>
        <p:sp>
          <p:nvSpPr>
            <p:cNvPr id="4" name="TextBox 4"/>
            <p:cNvSpPr txBox="1"/>
            <p:nvPr/>
          </p:nvSpPr>
          <p:spPr>
            <a:xfrm>
              <a:off x="0" y="-66675"/>
              <a:ext cx="812800" cy="879475"/>
            </a:xfrm>
            <a:prstGeom prst="rect">
              <a:avLst/>
            </a:prstGeom>
          </p:spPr>
          <p:txBody>
            <a:bodyPr lIns="50800" tIns="50800" rIns="50800" bIns="50800" rtlCol="0" anchor="ctr"/>
            <a:lstStyle/>
            <a:p>
              <a:pPr algn="ctr">
                <a:lnSpc>
                  <a:spcPts val="3360"/>
                </a:lnSpc>
              </a:pPr>
              <a:endParaRPr/>
            </a:p>
          </p:txBody>
        </p:sp>
      </p:grpSp>
      <p:sp>
        <p:nvSpPr>
          <p:cNvPr id="5" name="AutoShape 5"/>
          <p:cNvSpPr/>
          <p:nvPr/>
        </p:nvSpPr>
        <p:spPr>
          <a:xfrm>
            <a:off x="5383434" y="7067622"/>
            <a:ext cx="6727394" cy="47625"/>
          </a:xfrm>
          <a:prstGeom prst="line">
            <a:avLst/>
          </a:prstGeom>
          <a:ln w="47625" cap="flat">
            <a:solidFill>
              <a:srgbClr val="9D6C53"/>
            </a:solidFill>
            <a:prstDash val="solid"/>
            <a:headEnd type="none" w="sm" len="sm"/>
            <a:tailEnd type="none" w="sm" len="sm"/>
          </a:ln>
        </p:spPr>
      </p:sp>
      <p:grpSp>
        <p:nvGrpSpPr>
          <p:cNvPr id="6" name="Group 6"/>
          <p:cNvGrpSpPr/>
          <p:nvPr/>
        </p:nvGrpSpPr>
        <p:grpSpPr>
          <a:xfrm>
            <a:off x="8580120" y="3420738"/>
            <a:ext cx="334022" cy="307000"/>
            <a:chOff x="0" y="0"/>
            <a:chExt cx="984009" cy="904403"/>
          </a:xfrm>
        </p:grpSpPr>
        <p:sp>
          <p:nvSpPr>
            <p:cNvPr id="7" name="Freeform 7"/>
            <p:cNvSpPr/>
            <p:nvPr/>
          </p:nvSpPr>
          <p:spPr>
            <a:xfrm>
              <a:off x="72390" y="72390"/>
              <a:ext cx="839229" cy="759623"/>
            </a:xfrm>
            <a:custGeom>
              <a:avLst/>
              <a:gdLst/>
              <a:ahLst/>
              <a:cxnLst/>
              <a:rect l="l" t="t" r="r" b="b"/>
              <a:pathLst>
                <a:path w="839229" h="759623">
                  <a:moveTo>
                    <a:pt x="0" y="0"/>
                  </a:moveTo>
                  <a:lnTo>
                    <a:pt x="839229" y="0"/>
                  </a:lnTo>
                  <a:lnTo>
                    <a:pt x="839229" y="759623"/>
                  </a:lnTo>
                  <a:lnTo>
                    <a:pt x="0" y="759623"/>
                  </a:lnTo>
                  <a:lnTo>
                    <a:pt x="0" y="0"/>
                  </a:lnTo>
                  <a:close/>
                </a:path>
              </a:pathLst>
            </a:custGeom>
            <a:solidFill>
              <a:srgbClr val="DFD8CA"/>
            </a:solidFill>
          </p:spPr>
        </p:sp>
        <p:sp>
          <p:nvSpPr>
            <p:cNvPr id="8" name="Freeform 8"/>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9D6C53"/>
            </a:solidFill>
          </p:spPr>
        </p:sp>
      </p:grpSp>
      <p:grpSp>
        <p:nvGrpSpPr>
          <p:cNvPr id="9" name="Group 9"/>
          <p:cNvGrpSpPr/>
          <p:nvPr/>
        </p:nvGrpSpPr>
        <p:grpSpPr>
          <a:xfrm>
            <a:off x="8552381" y="5644374"/>
            <a:ext cx="389500" cy="357990"/>
            <a:chOff x="0" y="0"/>
            <a:chExt cx="984009" cy="904403"/>
          </a:xfrm>
        </p:grpSpPr>
        <p:sp>
          <p:nvSpPr>
            <p:cNvPr id="10" name="Freeform 10"/>
            <p:cNvSpPr/>
            <p:nvPr/>
          </p:nvSpPr>
          <p:spPr>
            <a:xfrm>
              <a:off x="72390" y="72390"/>
              <a:ext cx="839229" cy="759623"/>
            </a:xfrm>
            <a:custGeom>
              <a:avLst/>
              <a:gdLst/>
              <a:ahLst/>
              <a:cxnLst/>
              <a:rect l="l" t="t" r="r" b="b"/>
              <a:pathLst>
                <a:path w="839229" h="759623">
                  <a:moveTo>
                    <a:pt x="0" y="0"/>
                  </a:moveTo>
                  <a:lnTo>
                    <a:pt x="839229" y="0"/>
                  </a:lnTo>
                  <a:lnTo>
                    <a:pt x="839229" y="759623"/>
                  </a:lnTo>
                  <a:lnTo>
                    <a:pt x="0" y="759623"/>
                  </a:lnTo>
                  <a:lnTo>
                    <a:pt x="0" y="0"/>
                  </a:lnTo>
                  <a:close/>
                </a:path>
              </a:pathLst>
            </a:custGeom>
            <a:solidFill>
              <a:srgbClr val="DFD8CA"/>
            </a:solidFill>
          </p:spPr>
        </p:sp>
        <p:sp>
          <p:nvSpPr>
            <p:cNvPr id="11" name="Freeform 11"/>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9D6C53"/>
            </a:solidFill>
          </p:spPr>
        </p:sp>
      </p:grpSp>
      <p:grpSp>
        <p:nvGrpSpPr>
          <p:cNvPr id="12" name="Group 12"/>
          <p:cNvGrpSpPr/>
          <p:nvPr/>
        </p:nvGrpSpPr>
        <p:grpSpPr>
          <a:xfrm>
            <a:off x="8530367" y="7899950"/>
            <a:ext cx="433529" cy="398457"/>
            <a:chOff x="0" y="0"/>
            <a:chExt cx="984009" cy="904403"/>
          </a:xfrm>
        </p:grpSpPr>
        <p:sp>
          <p:nvSpPr>
            <p:cNvPr id="13" name="Freeform 13"/>
            <p:cNvSpPr/>
            <p:nvPr/>
          </p:nvSpPr>
          <p:spPr>
            <a:xfrm>
              <a:off x="72390" y="72390"/>
              <a:ext cx="839229" cy="759623"/>
            </a:xfrm>
            <a:custGeom>
              <a:avLst/>
              <a:gdLst/>
              <a:ahLst/>
              <a:cxnLst/>
              <a:rect l="l" t="t" r="r" b="b"/>
              <a:pathLst>
                <a:path w="839229" h="759623">
                  <a:moveTo>
                    <a:pt x="0" y="0"/>
                  </a:moveTo>
                  <a:lnTo>
                    <a:pt x="839229" y="0"/>
                  </a:lnTo>
                  <a:lnTo>
                    <a:pt x="839229" y="759623"/>
                  </a:lnTo>
                  <a:lnTo>
                    <a:pt x="0" y="759623"/>
                  </a:lnTo>
                  <a:lnTo>
                    <a:pt x="0" y="0"/>
                  </a:lnTo>
                  <a:close/>
                </a:path>
              </a:pathLst>
            </a:custGeom>
            <a:solidFill>
              <a:srgbClr val="DFD8CA"/>
            </a:solidFill>
          </p:spPr>
        </p:sp>
        <p:sp>
          <p:nvSpPr>
            <p:cNvPr id="14" name="Freeform 14"/>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9D6C53"/>
            </a:solidFill>
          </p:spPr>
        </p:sp>
      </p:grpSp>
      <p:grpSp>
        <p:nvGrpSpPr>
          <p:cNvPr id="15" name="Group 15"/>
          <p:cNvGrpSpPr/>
          <p:nvPr/>
        </p:nvGrpSpPr>
        <p:grpSpPr>
          <a:xfrm>
            <a:off x="10656570" y="-179178"/>
            <a:ext cx="6602730" cy="10645357"/>
            <a:chOff x="0" y="0"/>
            <a:chExt cx="19451259" cy="31360604"/>
          </a:xfrm>
        </p:grpSpPr>
        <p:sp>
          <p:nvSpPr>
            <p:cNvPr id="16" name="Freeform 16"/>
            <p:cNvSpPr/>
            <p:nvPr/>
          </p:nvSpPr>
          <p:spPr>
            <a:xfrm>
              <a:off x="72390" y="72390"/>
              <a:ext cx="19306480" cy="31215824"/>
            </a:xfrm>
            <a:custGeom>
              <a:avLst/>
              <a:gdLst/>
              <a:ahLst/>
              <a:cxnLst/>
              <a:rect l="l" t="t" r="r" b="b"/>
              <a:pathLst>
                <a:path w="19306480" h="31215824">
                  <a:moveTo>
                    <a:pt x="0" y="0"/>
                  </a:moveTo>
                  <a:lnTo>
                    <a:pt x="19306480" y="0"/>
                  </a:lnTo>
                  <a:lnTo>
                    <a:pt x="19306480" y="31215824"/>
                  </a:lnTo>
                  <a:lnTo>
                    <a:pt x="0" y="31215824"/>
                  </a:lnTo>
                  <a:lnTo>
                    <a:pt x="0" y="0"/>
                  </a:lnTo>
                  <a:close/>
                </a:path>
              </a:pathLst>
            </a:custGeom>
            <a:solidFill>
              <a:srgbClr val="DFD8CA"/>
            </a:solidFill>
          </p:spPr>
        </p:sp>
        <p:sp>
          <p:nvSpPr>
            <p:cNvPr id="17" name="Freeform 17"/>
            <p:cNvSpPr/>
            <p:nvPr/>
          </p:nvSpPr>
          <p:spPr>
            <a:xfrm>
              <a:off x="0" y="0"/>
              <a:ext cx="19451259" cy="31360604"/>
            </a:xfrm>
            <a:custGeom>
              <a:avLst/>
              <a:gdLst/>
              <a:ahLst/>
              <a:cxnLst/>
              <a:rect l="l" t="t" r="r" b="b"/>
              <a:pathLst>
                <a:path w="19451259" h="31360604">
                  <a:moveTo>
                    <a:pt x="19306479" y="31215825"/>
                  </a:moveTo>
                  <a:lnTo>
                    <a:pt x="19451259" y="31215825"/>
                  </a:lnTo>
                  <a:lnTo>
                    <a:pt x="19451259" y="31360604"/>
                  </a:lnTo>
                  <a:lnTo>
                    <a:pt x="19306479" y="31360604"/>
                  </a:lnTo>
                  <a:lnTo>
                    <a:pt x="19306479" y="31215825"/>
                  </a:lnTo>
                  <a:close/>
                  <a:moveTo>
                    <a:pt x="0" y="144780"/>
                  </a:moveTo>
                  <a:lnTo>
                    <a:pt x="144780" y="144780"/>
                  </a:lnTo>
                  <a:lnTo>
                    <a:pt x="144780" y="31215825"/>
                  </a:lnTo>
                  <a:lnTo>
                    <a:pt x="0" y="31215825"/>
                  </a:lnTo>
                  <a:lnTo>
                    <a:pt x="0" y="144780"/>
                  </a:lnTo>
                  <a:close/>
                  <a:moveTo>
                    <a:pt x="0" y="31215825"/>
                  </a:moveTo>
                  <a:lnTo>
                    <a:pt x="144780" y="31215825"/>
                  </a:lnTo>
                  <a:lnTo>
                    <a:pt x="144780" y="31360604"/>
                  </a:lnTo>
                  <a:lnTo>
                    <a:pt x="0" y="31360604"/>
                  </a:lnTo>
                  <a:lnTo>
                    <a:pt x="0" y="31215825"/>
                  </a:lnTo>
                  <a:close/>
                  <a:moveTo>
                    <a:pt x="19306479" y="144780"/>
                  </a:moveTo>
                  <a:lnTo>
                    <a:pt x="19451259" y="144780"/>
                  </a:lnTo>
                  <a:lnTo>
                    <a:pt x="19451259" y="31215825"/>
                  </a:lnTo>
                  <a:lnTo>
                    <a:pt x="19306479" y="31215825"/>
                  </a:lnTo>
                  <a:lnTo>
                    <a:pt x="19306479" y="144780"/>
                  </a:lnTo>
                  <a:close/>
                  <a:moveTo>
                    <a:pt x="144780" y="31215825"/>
                  </a:moveTo>
                  <a:lnTo>
                    <a:pt x="19306479" y="31215825"/>
                  </a:lnTo>
                  <a:lnTo>
                    <a:pt x="19306479" y="31360604"/>
                  </a:lnTo>
                  <a:lnTo>
                    <a:pt x="144780" y="31360604"/>
                  </a:lnTo>
                  <a:lnTo>
                    <a:pt x="144780" y="31215825"/>
                  </a:lnTo>
                  <a:close/>
                  <a:moveTo>
                    <a:pt x="19306479" y="0"/>
                  </a:moveTo>
                  <a:lnTo>
                    <a:pt x="19451259" y="0"/>
                  </a:lnTo>
                  <a:lnTo>
                    <a:pt x="19451259" y="144780"/>
                  </a:lnTo>
                  <a:lnTo>
                    <a:pt x="19306479" y="144780"/>
                  </a:lnTo>
                  <a:lnTo>
                    <a:pt x="19306479" y="0"/>
                  </a:lnTo>
                  <a:close/>
                  <a:moveTo>
                    <a:pt x="0" y="0"/>
                  </a:moveTo>
                  <a:lnTo>
                    <a:pt x="144780" y="0"/>
                  </a:lnTo>
                  <a:lnTo>
                    <a:pt x="144780" y="144780"/>
                  </a:lnTo>
                  <a:lnTo>
                    <a:pt x="0" y="144780"/>
                  </a:lnTo>
                  <a:lnTo>
                    <a:pt x="0" y="0"/>
                  </a:lnTo>
                  <a:close/>
                  <a:moveTo>
                    <a:pt x="144780" y="0"/>
                  </a:moveTo>
                  <a:lnTo>
                    <a:pt x="19306479" y="0"/>
                  </a:lnTo>
                  <a:lnTo>
                    <a:pt x="19306479" y="144780"/>
                  </a:lnTo>
                  <a:lnTo>
                    <a:pt x="144780" y="144780"/>
                  </a:lnTo>
                  <a:lnTo>
                    <a:pt x="144780" y="0"/>
                  </a:lnTo>
                  <a:close/>
                </a:path>
              </a:pathLst>
            </a:custGeom>
            <a:solidFill>
              <a:srgbClr val="9D6C53"/>
            </a:solidFill>
          </p:spPr>
        </p:sp>
      </p:grpSp>
      <p:grpSp>
        <p:nvGrpSpPr>
          <p:cNvPr id="18" name="Group 18"/>
          <p:cNvGrpSpPr/>
          <p:nvPr/>
        </p:nvGrpSpPr>
        <p:grpSpPr>
          <a:xfrm>
            <a:off x="10963318" y="0"/>
            <a:ext cx="5989234" cy="10287000"/>
            <a:chOff x="0" y="0"/>
            <a:chExt cx="7985645" cy="13716000"/>
          </a:xfrm>
        </p:grpSpPr>
        <p:pic>
          <p:nvPicPr>
            <p:cNvPr id="19" name="Picture 19"/>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0"/>
              <a:ext cx="7985645" cy="13716000"/>
            </a:xfrm>
            <a:prstGeom prst="rect">
              <a:avLst/>
            </a:prstGeom>
          </p:spPr>
        </p:pic>
      </p:grpSp>
      <p:grpSp>
        <p:nvGrpSpPr>
          <p:cNvPr id="20" name="Group 20"/>
          <p:cNvGrpSpPr/>
          <p:nvPr/>
        </p:nvGrpSpPr>
        <p:grpSpPr>
          <a:xfrm>
            <a:off x="0" y="-9525"/>
            <a:ext cx="666750" cy="10296525"/>
            <a:chOff x="0" y="0"/>
            <a:chExt cx="175605" cy="2711842"/>
          </a:xfrm>
        </p:grpSpPr>
        <p:sp>
          <p:nvSpPr>
            <p:cNvPr id="21" name="Freeform 21"/>
            <p:cNvSpPr/>
            <p:nvPr/>
          </p:nvSpPr>
          <p:spPr>
            <a:xfrm>
              <a:off x="0" y="0"/>
              <a:ext cx="175605" cy="2711842"/>
            </a:xfrm>
            <a:custGeom>
              <a:avLst/>
              <a:gdLst/>
              <a:ahLst/>
              <a:cxnLst/>
              <a:rect l="l" t="t" r="r" b="b"/>
              <a:pathLst>
                <a:path w="175605" h="2711842">
                  <a:moveTo>
                    <a:pt x="0" y="0"/>
                  </a:moveTo>
                  <a:lnTo>
                    <a:pt x="175605" y="0"/>
                  </a:lnTo>
                  <a:lnTo>
                    <a:pt x="175605" y="2711842"/>
                  </a:lnTo>
                  <a:lnTo>
                    <a:pt x="0" y="2711842"/>
                  </a:lnTo>
                  <a:close/>
                </a:path>
              </a:pathLst>
            </a:custGeom>
            <a:solidFill>
              <a:srgbClr val="9D6C53"/>
            </a:solidFill>
          </p:spPr>
        </p:sp>
        <p:sp>
          <p:nvSpPr>
            <p:cNvPr id="22" name="TextBox 22"/>
            <p:cNvSpPr txBox="1"/>
            <p:nvPr/>
          </p:nvSpPr>
          <p:spPr>
            <a:xfrm>
              <a:off x="0" y="-66675"/>
              <a:ext cx="812800" cy="879475"/>
            </a:xfrm>
            <a:prstGeom prst="rect">
              <a:avLst/>
            </a:prstGeom>
          </p:spPr>
          <p:txBody>
            <a:bodyPr lIns="50800" tIns="50800" rIns="50800" bIns="50800" rtlCol="0" anchor="ctr"/>
            <a:lstStyle/>
            <a:p>
              <a:pPr algn="ctr">
                <a:lnSpc>
                  <a:spcPts val="3360"/>
                </a:lnSpc>
              </a:pPr>
              <a:endParaRPr/>
            </a:p>
          </p:txBody>
        </p:sp>
      </p:grpSp>
      <p:sp>
        <p:nvSpPr>
          <p:cNvPr id="23" name="TextBox 23"/>
          <p:cNvSpPr txBox="1"/>
          <p:nvPr/>
        </p:nvSpPr>
        <p:spPr>
          <a:xfrm>
            <a:off x="1028700" y="981075"/>
            <a:ext cx="8115300" cy="1859661"/>
          </a:xfrm>
          <a:prstGeom prst="rect">
            <a:avLst/>
          </a:prstGeom>
        </p:spPr>
        <p:txBody>
          <a:bodyPr lIns="0" tIns="0" rIns="0" bIns="0" rtlCol="0" anchor="t">
            <a:spAutoFit/>
          </a:bodyPr>
          <a:lstStyle/>
          <a:p>
            <a:pPr marL="0" lvl="0" indent="0">
              <a:lnSpc>
                <a:spcPts val="14637"/>
              </a:lnSpc>
            </a:pPr>
            <a:r>
              <a:rPr lang="en-US" sz="11900">
                <a:solidFill>
                  <a:srgbClr val="9D6C53"/>
                </a:solidFill>
                <a:latin typeface="Bebas Neue"/>
              </a:rPr>
              <a:t>Focus for today</a:t>
            </a:r>
          </a:p>
        </p:txBody>
      </p:sp>
      <p:sp>
        <p:nvSpPr>
          <p:cNvPr id="24" name="TextBox 24"/>
          <p:cNvSpPr txBox="1"/>
          <p:nvPr/>
        </p:nvSpPr>
        <p:spPr>
          <a:xfrm>
            <a:off x="1028700" y="3791332"/>
            <a:ext cx="6599434" cy="424813"/>
          </a:xfrm>
          <a:prstGeom prst="rect">
            <a:avLst/>
          </a:prstGeom>
        </p:spPr>
        <p:txBody>
          <a:bodyPr lIns="0" tIns="0" rIns="0" bIns="0" rtlCol="0" anchor="t">
            <a:spAutoFit/>
          </a:bodyPr>
          <a:lstStyle/>
          <a:p>
            <a:pPr marL="0" lvl="0" indent="0">
              <a:lnSpc>
                <a:spcPts val="3360"/>
              </a:lnSpc>
              <a:spcBef>
                <a:spcPct val="0"/>
              </a:spcBef>
            </a:pPr>
            <a:r>
              <a:rPr lang="en-US" sz="2400">
                <a:solidFill>
                  <a:srgbClr val="9D6C53"/>
                </a:solidFill>
                <a:latin typeface="Poppins"/>
              </a:rPr>
              <a:t>Defining and reframing who they are.</a:t>
            </a:r>
          </a:p>
        </p:txBody>
      </p:sp>
      <p:sp>
        <p:nvSpPr>
          <p:cNvPr id="25" name="TextBox 25"/>
          <p:cNvSpPr txBox="1"/>
          <p:nvPr/>
        </p:nvSpPr>
        <p:spPr>
          <a:xfrm>
            <a:off x="1028700" y="3328568"/>
            <a:ext cx="7501667" cy="424813"/>
          </a:xfrm>
          <a:prstGeom prst="rect">
            <a:avLst/>
          </a:prstGeom>
        </p:spPr>
        <p:txBody>
          <a:bodyPr lIns="0" tIns="0" rIns="0" bIns="0" rtlCol="0" anchor="t">
            <a:spAutoFit/>
          </a:bodyPr>
          <a:lstStyle/>
          <a:p>
            <a:pPr marL="0" lvl="0" indent="0">
              <a:lnSpc>
                <a:spcPts val="3360"/>
              </a:lnSpc>
              <a:spcBef>
                <a:spcPct val="0"/>
              </a:spcBef>
            </a:pPr>
            <a:r>
              <a:rPr lang="en-US" sz="2400">
                <a:solidFill>
                  <a:srgbClr val="9D6C53"/>
                </a:solidFill>
                <a:latin typeface="Poppins Bold"/>
              </a:rPr>
              <a:t>WHO IS AN ADULT EDUCATION STUDENT</a:t>
            </a:r>
          </a:p>
        </p:txBody>
      </p:sp>
      <p:sp>
        <p:nvSpPr>
          <p:cNvPr id="26" name="TextBox 26"/>
          <p:cNvSpPr txBox="1"/>
          <p:nvPr/>
        </p:nvSpPr>
        <p:spPr>
          <a:xfrm>
            <a:off x="1028700" y="5521473"/>
            <a:ext cx="6599434" cy="1682113"/>
          </a:xfrm>
          <a:prstGeom prst="rect">
            <a:avLst/>
          </a:prstGeom>
        </p:spPr>
        <p:txBody>
          <a:bodyPr lIns="0" tIns="0" rIns="0" bIns="0" rtlCol="0" anchor="t">
            <a:spAutoFit/>
          </a:bodyPr>
          <a:lstStyle/>
          <a:p>
            <a:pPr marL="0" lvl="0" indent="0">
              <a:lnSpc>
                <a:spcPts val="3360"/>
              </a:lnSpc>
              <a:spcBef>
                <a:spcPct val="0"/>
              </a:spcBef>
            </a:pPr>
            <a:r>
              <a:rPr lang="en-US" sz="2400">
                <a:solidFill>
                  <a:srgbClr val="9D6C53"/>
                </a:solidFill>
                <a:latin typeface="Poppins"/>
              </a:rPr>
              <a:t>Outlining the roles specific to Waubonsee Community College (WCC) and how it bridges Adult Education and Academic Support.</a:t>
            </a:r>
          </a:p>
        </p:txBody>
      </p:sp>
      <p:sp>
        <p:nvSpPr>
          <p:cNvPr id="27" name="TextBox 27"/>
          <p:cNvSpPr txBox="1"/>
          <p:nvPr/>
        </p:nvSpPr>
        <p:spPr>
          <a:xfrm>
            <a:off x="1028700" y="4589769"/>
            <a:ext cx="6599434" cy="843913"/>
          </a:xfrm>
          <a:prstGeom prst="rect">
            <a:avLst/>
          </a:prstGeom>
        </p:spPr>
        <p:txBody>
          <a:bodyPr lIns="0" tIns="0" rIns="0" bIns="0" rtlCol="0" anchor="t">
            <a:spAutoFit/>
          </a:bodyPr>
          <a:lstStyle/>
          <a:p>
            <a:pPr marL="0" lvl="0" indent="0">
              <a:lnSpc>
                <a:spcPts val="3360"/>
              </a:lnSpc>
              <a:spcBef>
                <a:spcPct val="0"/>
              </a:spcBef>
            </a:pPr>
            <a:r>
              <a:rPr lang="en-US" sz="2400">
                <a:solidFill>
                  <a:srgbClr val="9D6C53"/>
                </a:solidFill>
                <a:latin typeface="Poppins Bold"/>
              </a:rPr>
              <a:t>WHO IS AN ACADEMIC SUPPORT COACH &amp; NAVIGATOR</a:t>
            </a:r>
          </a:p>
        </p:txBody>
      </p:sp>
      <p:sp>
        <p:nvSpPr>
          <p:cNvPr id="28" name="TextBox 28"/>
          <p:cNvSpPr txBox="1"/>
          <p:nvPr/>
        </p:nvSpPr>
        <p:spPr>
          <a:xfrm>
            <a:off x="1028700" y="8506848"/>
            <a:ext cx="6599434" cy="843913"/>
          </a:xfrm>
          <a:prstGeom prst="rect">
            <a:avLst/>
          </a:prstGeom>
        </p:spPr>
        <p:txBody>
          <a:bodyPr lIns="0" tIns="0" rIns="0" bIns="0" rtlCol="0" anchor="t">
            <a:spAutoFit/>
          </a:bodyPr>
          <a:lstStyle/>
          <a:p>
            <a:pPr marL="0" lvl="0" indent="0">
              <a:lnSpc>
                <a:spcPts val="3360"/>
              </a:lnSpc>
              <a:spcBef>
                <a:spcPct val="0"/>
              </a:spcBef>
            </a:pPr>
            <a:r>
              <a:rPr lang="en-US" sz="2400">
                <a:solidFill>
                  <a:srgbClr val="9D6C53"/>
                </a:solidFill>
                <a:latin typeface="Poppins"/>
              </a:rPr>
              <a:t>Discussing my experiences at WCC and considerations.</a:t>
            </a:r>
          </a:p>
        </p:txBody>
      </p:sp>
      <p:sp>
        <p:nvSpPr>
          <p:cNvPr id="29" name="TextBox 29"/>
          <p:cNvSpPr txBox="1"/>
          <p:nvPr/>
        </p:nvSpPr>
        <p:spPr>
          <a:xfrm>
            <a:off x="1028700" y="7577209"/>
            <a:ext cx="6599434" cy="843913"/>
          </a:xfrm>
          <a:prstGeom prst="rect">
            <a:avLst/>
          </a:prstGeom>
        </p:spPr>
        <p:txBody>
          <a:bodyPr lIns="0" tIns="0" rIns="0" bIns="0" rtlCol="0" anchor="t">
            <a:spAutoFit/>
          </a:bodyPr>
          <a:lstStyle/>
          <a:p>
            <a:pPr marL="0" lvl="0" indent="0">
              <a:lnSpc>
                <a:spcPts val="3360"/>
              </a:lnSpc>
              <a:spcBef>
                <a:spcPct val="0"/>
              </a:spcBef>
            </a:pPr>
            <a:r>
              <a:rPr lang="en-US" sz="2400">
                <a:solidFill>
                  <a:srgbClr val="9D6C53"/>
                </a:solidFill>
                <a:latin typeface="Poppins Bold"/>
              </a:rPr>
              <a:t>HOW WE CAN WORK WITH, FOR, AND ABOUT ADULT EDUCATION STUDENTS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933450" y="5162550"/>
            <a:ext cx="13266420" cy="0"/>
          </a:xfrm>
          <a:prstGeom prst="line">
            <a:avLst/>
          </a:prstGeom>
          <a:ln w="47625" cap="flat">
            <a:solidFill>
              <a:srgbClr val="9D6C53"/>
            </a:solidFill>
            <a:prstDash val="solid"/>
            <a:headEnd type="none" w="sm" len="sm"/>
            <a:tailEnd type="none" w="sm" len="sm"/>
          </a:ln>
        </p:spPr>
      </p:sp>
      <p:grpSp>
        <p:nvGrpSpPr>
          <p:cNvPr id="3" name="Group 3"/>
          <p:cNvGrpSpPr/>
          <p:nvPr/>
        </p:nvGrpSpPr>
        <p:grpSpPr>
          <a:xfrm>
            <a:off x="12332970" y="1890987"/>
            <a:ext cx="5390601" cy="6590751"/>
            <a:chOff x="0" y="0"/>
            <a:chExt cx="15880397" cy="19415970"/>
          </a:xfrm>
        </p:grpSpPr>
        <p:sp>
          <p:nvSpPr>
            <p:cNvPr id="4" name="Freeform 4"/>
            <p:cNvSpPr/>
            <p:nvPr/>
          </p:nvSpPr>
          <p:spPr>
            <a:xfrm>
              <a:off x="72390" y="72390"/>
              <a:ext cx="15735617" cy="19271191"/>
            </a:xfrm>
            <a:custGeom>
              <a:avLst/>
              <a:gdLst/>
              <a:ahLst/>
              <a:cxnLst/>
              <a:rect l="l" t="t" r="r" b="b"/>
              <a:pathLst>
                <a:path w="15735617" h="19271191">
                  <a:moveTo>
                    <a:pt x="0" y="0"/>
                  </a:moveTo>
                  <a:lnTo>
                    <a:pt x="15735617" y="0"/>
                  </a:lnTo>
                  <a:lnTo>
                    <a:pt x="15735617" y="19271191"/>
                  </a:lnTo>
                  <a:lnTo>
                    <a:pt x="0" y="19271191"/>
                  </a:lnTo>
                  <a:lnTo>
                    <a:pt x="0" y="0"/>
                  </a:lnTo>
                  <a:close/>
                </a:path>
              </a:pathLst>
            </a:custGeom>
            <a:solidFill>
              <a:srgbClr val="DFD8CA"/>
            </a:solidFill>
          </p:spPr>
        </p:sp>
        <p:sp>
          <p:nvSpPr>
            <p:cNvPr id="5" name="Freeform 5"/>
            <p:cNvSpPr/>
            <p:nvPr/>
          </p:nvSpPr>
          <p:spPr>
            <a:xfrm>
              <a:off x="0" y="0"/>
              <a:ext cx="15880398" cy="19415970"/>
            </a:xfrm>
            <a:custGeom>
              <a:avLst/>
              <a:gdLst/>
              <a:ahLst/>
              <a:cxnLst/>
              <a:rect l="l" t="t" r="r" b="b"/>
              <a:pathLst>
                <a:path w="15880398" h="19415970">
                  <a:moveTo>
                    <a:pt x="15735618" y="19271190"/>
                  </a:moveTo>
                  <a:lnTo>
                    <a:pt x="15880398" y="19271190"/>
                  </a:lnTo>
                  <a:lnTo>
                    <a:pt x="15880398" y="19415970"/>
                  </a:lnTo>
                  <a:lnTo>
                    <a:pt x="15735618" y="19415970"/>
                  </a:lnTo>
                  <a:lnTo>
                    <a:pt x="15735618" y="19271190"/>
                  </a:lnTo>
                  <a:close/>
                  <a:moveTo>
                    <a:pt x="0" y="144780"/>
                  </a:moveTo>
                  <a:lnTo>
                    <a:pt x="144780" y="144780"/>
                  </a:lnTo>
                  <a:lnTo>
                    <a:pt x="144780" y="19271190"/>
                  </a:lnTo>
                  <a:lnTo>
                    <a:pt x="0" y="19271190"/>
                  </a:lnTo>
                  <a:lnTo>
                    <a:pt x="0" y="144780"/>
                  </a:lnTo>
                  <a:close/>
                  <a:moveTo>
                    <a:pt x="0" y="19271190"/>
                  </a:moveTo>
                  <a:lnTo>
                    <a:pt x="144780" y="19271190"/>
                  </a:lnTo>
                  <a:lnTo>
                    <a:pt x="144780" y="19415970"/>
                  </a:lnTo>
                  <a:lnTo>
                    <a:pt x="0" y="19415970"/>
                  </a:lnTo>
                  <a:lnTo>
                    <a:pt x="0" y="19271190"/>
                  </a:lnTo>
                  <a:close/>
                  <a:moveTo>
                    <a:pt x="15735618" y="144780"/>
                  </a:moveTo>
                  <a:lnTo>
                    <a:pt x="15880398" y="144780"/>
                  </a:lnTo>
                  <a:lnTo>
                    <a:pt x="15880398" y="19271190"/>
                  </a:lnTo>
                  <a:lnTo>
                    <a:pt x="15735618" y="19271190"/>
                  </a:lnTo>
                  <a:lnTo>
                    <a:pt x="15735618" y="144780"/>
                  </a:lnTo>
                  <a:close/>
                  <a:moveTo>
                    <a:pt x="144780" y="19271190"/>
                  </a:moveTo>
                  <a:lnTo>
                    <a:pt x="15735618" y="19271190"/>
                  </a:lnTo>
                  <a:lnTo>
                    <a:pt x="15735618" y="19415970"/>
                  </a:lnTo>
                  <a:lnTo>
                    <a:pt x="144780" y="19415970"/>
                  </a:lnTo>
                  <a:lnTo>
                    <a:pt x="144780" y="19271190"/>
                  </a:lnTo>
                  <a:close/>
                  <a:moveTo>
                    <a:pt x="15735618" y="0"/>
                  </a:moveTo>
                  <a:lnTo>
                    <a:pt x="15880398" y="0"/>
                  </a:lnTo>
                  <a:lnTo>
                    <a:pt x="15880398" y="144780"/>
                  </a:lnTo>
                  <a:lnTo>
                    <a:pt x="15735618" y="144780"/>
                  </a:lnTo>
                  <a:lnTo>
                    <a:pt x="15735618" y="0"/>
                  </a:lnTo>
                  <a:close/>
                  <a:moveTo>
                    <a:pt x="0" y="0"/>
                  </a:moveTo>
                  <a:lnTo>
                    <a:pt x="144780" y="0"/>
                  </a:lnTo>
                  <a:lnTo>
                    <a:pt x="144780" y="144780"/>
                  </a:lnTo>
                  <a:lnTo>
                    <a:pt x="0" y="144780"/>
                  </a:lnTo>
                  <a:lnTo>
                    <a:pt x="0" y="0"/>
                  </a:lnTo>
                  <a:close/>
                  <a:moveTo>
                    <a:pt x="144780" y="0"/>
                  </a:moveTo>
                  <a:lnTo>
                    <a:pt x="15735618" y="0"/>
                  </a:lnTo>
                  <a:lnTo>
                    <a:pt x="15735618" y="144780"/>
                  </a:lnTo>
                  <a:lnTo>
                    <a:pt x="144780" y="144780"/>
                  </a:lnTo>
                  <a:lnTo>
                    <a:pt x="144780" y="0"/>
                  </a:lnTo>
                  <a:close/>
                </a:path>
              </a:pathLst>
            </a:custGeom>
            <a:solidFill>
              <a:srgbClr val="9D6C53"/>
            </a:solidFill>
          </p:spPr>
        </p:sp>
      </p:grpSp>
      <p:grpSp>
        <p:nvGrpSpPr>
          <p:cNvPr id="6" name="Group 6"/>
          <p:cNvGrpSpPr/>
          <p:nvPr/>
        </p:nvGrpSpPr>
        <p:grpSpPr>
          <a:xfrm>
            <a:off x="0" y="9582150"/>
            <a:ext cx="18288000" cy="1049378"/>
            <a:chOff x="0" y="0"/>
            <a:chExt cx="4816593" cy="276379"/>
          </a:xfrm>
        </p:grpSpPr>
        <p:sp>
          <p:nvSpPr>
            <p:cNvPr id="7" name="Freeform 7"/>
            <p:cNvSpPr/>
            <p:nvPr/>
          </p:nvSpPr>
          <p:spPr>
            <a:xfrm>
              <a:off x="0" y="0"/>
              <a:ext cx="4816592" cy="276379"/>
            </a:xfrm>
            <a:custGeom>
              <a:avLst/>
              <a:gdLst/>
              <a:ahLst/>
              <a:cxnLst/>
              <a:rect l="l" t="t" r="r" b="b"/>
              <a:pathLst>
                <a:path w="4816592" h="276379">
                  <a:moveTo>
                    <a:pt x="0" y="0"/>
                  </a:moveTo>
                  <a:lnTo>
                    <a:pt x="4816592" y="0"/>
                  </a:lnTo>
                  <a:lnTo>
                    <a:pt x="4816592" y="276379"/>
                  </a:lnTo>
                  <a:lnTo>
                    <a:pt x="0" y="276379"/>
                  </a:lnTo>
                  <a:close/>
                </a:path>
              </a:pathLst>
            </a:custGeom>
            <a:solidFill>
              <a:srgbClr val="DFD8CA"/>
            </a:solidFill>
          </p:spPr>
        </p:sp>
        <p:sp>
          <p:nvSpPr>
            <p:cNvPr id="8" name="TextBox 8"/>
            <p:cNvSpPr txBox="1"/>
            <p:nvPr/>
          </p:nvSpPr>
          <p:spPr>
            <a:xfrm>
              <a:off x="0" y="-66675"/>
              <a:ext cx="812800" cy="879475"/>
            </a:xfrm>
            <a:prstGeom prst="rect">
              <a:avLst/>
            </a:prstGeom>
          </p:spPr>
          <p:txBody>
            <a:bodyPr lIns="50800" tIns="50800" rIns="50800" bIns="50800" rtlCol="0" anchor="ctr"/>
            <a:lstStyle/>
            <a:p>
              <a:pPr algn="ctr">
                <a:lnSpc>
                  <a:spcPts val="3360"/>
                </a:lnSpc>
              </a:pPr>
              <a:endParaRPr/>
            </a:p>
          </p:txBody>
        </p:sp>
      </p:grpSp>
      <p:grpSp>
        <p:nvGrpSpPr>
          <p:cNvPr id="9" name="Group 9"/>
          <p:cNvGrpSpPr/>
          <p:nvPr/>
        </p:nvGrpSpPr>
        <p:grpSpPr>
          <a:xfrm>
            <a:off x="0" y="-324261"/>
            <a:ext cx="18288000" cy="1029111"/>
            <a:chOff x="0" y="0"/>
            <a:chExt cx="4816593" cy="271042"/>
          </a:xfrm>
        </p:grpSpPr>
        <p:sp>
          <p:nvSpPr>
            <p:cNvPr id="10" name="Freeform 10"/>
            <p:cNvSpPr/>
            <p:nvPr/>
          </p:nvSpPr>
          <p:spPr>
            <a:xfrm>
              <a:off x="0" y="0"/>
              <a:ext cx="4816592" cy="271042"/>
            </a:xfrm>
            <a:custGeom>
              <a:avLst/>
              <a:gdLst/>
              <a:ahLst/>
              <a:cxnLst/>
              <a:rect l="l" t="t" r="r" b="b"/>
              <a:pathLst>
                <a:path w="4816592" h="271042">
                  <a:moveTo>
                    <a:pt x="0" y="0"/>
                  </a:moveTo>
                  <a:lnTo>
                    <a:pt x="4816592" y="0"/>
                  </a:lnTo>
                  <a:lnTo>
                    <a:pt x="4816592" y="271042"/>
                  </a:lnTo>
                  <a:lnTo>
                    <a:pt x="0" y="271042"/>
                  </a:lnTo>
                  <a:close/>
                </a:path>
              </a:pathLst>
            </a:custGeom>
            <a:solidFill>
              <a:srgbClr val="DFD8CA"/>
            </a:solidFill>
          </p:spPr>
        </p:sp>
        <p:sp>
          <p:nvSpPr>
            <p:cNvPr id="11" name="TextBox 11"/>
            <p:cNvSpPr txBox="1"/>
            <p:nvPr/>
          </p:nvSpPr>
          <p:spPr>
            <a:xfrm>
              <a:off x="0" y="-66675"/>
              <a:ext cx="812800" cy="879475"/>
            </a:xfrm>
            <a:prstGeom prst="rect">
              <a:avLst/>
            </a:prstGeom>
          </p:spPr>
          <p:txBody>
            <a:bodyPr lIns="50800" tIns="50800" rIns="50800" bIns="50800" rtlCol="0" anchor="ctr"/>
            <a:lstStyle/>
            <a:p>
              <a:pPr algn="ctr">
                <a:lnSpc>
                  <a:spcPts val="3360"/>
                </a:lnSpc>
              </a:pPr>
              <a:endParaRPr/>
            </a:p>
          </p:txBody>
        </p:sp>
      </p:grpSp>
      <p:sp>
        <p:nvSpPr>
          <p:cNvPr id="12" name="Freeform 12"/>
          <p:cNvSpPr/>
          <p:nvPr/>
        </p:nvSpPr>
        <p:spPr>
          <a:xfrm>
            <a:off x="12609726" y="2382135"/>
            <a:ext cx="4837090" cy="5608456"/>
          </a:xfrm>
          <a:custGeom>
            <a:avLst/>
            <a:gdLst/>
            <a:ahLst/>
            <a:cxnLst/>
            <a:rect l="l" t="t" r="r" b="b"/>
            <a:pathLst>
              <a:path w="4837090" h="5608456">
                <a:moveTo>
                  <a:pt x="0" y="0"/>
                </a:moveTo>
                <a:lnTo>
                  <a:pt x="4837089" y="0"/>
                </a:lnTo>
                <a:lnTo>
                  <a:pt x="4837089" y="5608455"/>
                </a:lnTo>
                <a:lnTo>
                  <a:pt x="0" y="5608455"/>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sp>
      <p:sp>
        <p:nvSpPr>
          <p:cNvPr id="13" name="TextBox 13"/>
          <p:cNvSpPr txBox="1"/>
          <p:nvPr/>
        </p:nvSpPr>
        <p:spPr>
          <a:xfrm>
            <a:off x="1028700" y="2500587"/>
            <a:ext cx="10235016" cy="3045171"/>
          </a:xfrm>
          <a:prstGeom prst="rect">
            <a:avLst/>
          </a:prstGeom>
        </p:spPr>
        <p:txBody>
          <a:bodyPr lIns="0" tIns="0" rIns="0" bIns="0" rtlCol="0" anchor="t">
            <a:spAutoFit/>
          </a:bodyPr>
          <a:lstStyle/>
          <a:p>
            <a:pPr marL="0" lvl="0" indent="0">
              <a:lnSpc>
                <a:spcPts val="11241"/>
              </a:lnSpc>
              <a:spcBef>
                <a:spcPct val="0"/>
              </a:spcBef>
            </a:pPr>
            <a:r>
              <a:rPr lang="en-US" sz="14599">
                <a:solidFill>
                  <a:srgbClr val="9D6C53"/>
                </a:solidFill>
                <a:latin typeface="Bebas Neue"/>
              </a:rPr>
              <a:t>How do you make rice?</a:t>
            </a:r>
          </a:p>
        </p:txBody>
      </p:sp>
      <p:sp>
        <p:nvSpPr>
          <p:cNvPr id="14" name="TextBox 14"/>
          <p:cNvSpPr txBox="1"/>
          <p:nvPr/>
        </p:nvSpPr>
        <p:spPr>
          <a:xfrm>
            <a:off x="1028700" y="5559428"/>
            <a:ext cx="10235016" cy="3863969"/>
          </a:xfrm>
          <a:prstGeom prst="rect">
            <a:avLst/>
          </a:prstGeom>
        </p:spPr>
        <p:txBody>
          <a:bodyPr lIns="0" tIns="0" rIns="0" bIns="0" rtlCol="0" anchor="t">
            <a:spAutoFit/>
          </a:bodyPr>
          <a:lstStyle/>
          <a:p>
            <a:pPr marL="0" lvl="0" indent="0">
              <a:lnSpc>
                <a:spcPts val="9999"/>
              </a:lnSpc>
            </a:pPr>
            <a:r>
              <a:rPr lang="en-US" sz="9999">
                <a:solidFill>
                  <a:srgbClr val="9D6C53"/>
                </a:solidFill>
                <a:latin typeface="Authenia"/>
              </a:rPr>
              <a:t>Keep this in mind: how does this relate to Adult Education students?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933450" y="5162550"/>
            <a:ext cx="13266420" cy="0"/>
          </a:xfrm>
          <a:prstGeom prst="line">
            <a:avLst/>
          </a:prstGeom>
          <a:ln w="47625" cap="flat">
            <a:solidFill>
              <a:srgbClr val="9D6C53"/>
            </a:solidFill>
            <a:prstDash val="solid"/>
            <a:headEnd type="none" w="sm" len="sm"/>
            <a:tailEnd type="none" w="sm" len="sm"/>
          </a:ln>
        </p:spPr>
      </p:sp>
      <p:grpSp>
        <p:nvGrpSpPr>
          <p:cNvPr id="3" name="Group 3"/>
          <p:cNvGrpSpPr/>
          <p:nvPr/>
        </p:nvGrpSpPr>
        <p:grpSpPr>
          <a:xfrm>
            <a:off x="15409545" y="1028700"/>
            <a:ext cx="2878455" cy="8229600"/>
            <a:chOff x="0" y="0"/>
            <a:chExt cx="758112" cy="2167467"/>
          </a:xfrm>
        </p:grpSpPr>
        <p:sp>
          <p:nvSpPr>
            <p:cNvPr id="4" name="Freeform 4"/>
            <p:cNvSpPr/>
            <p:nvPr/>
          </p:nvSpPr>
          <p:spPr>
            <a:xfrm>
              <a:off x="0" y="0"/>
              <a:ext cx="758112" cy="2167467"/>
            </a:xfrm>
            <a:custGeom>
              <a:avLst/>
              <a:gdLst/>
              <a:ahLst/>
              <a:cxnLst/>
              <a:rect l="l" t="t" r="r" b="b"/>
              <a:pathLst>
                <a:path w="758112" h="2167467">
                  <a:moveTo>
                    <a:pt x="0" y="0"/>
                  </a:moveTo>
                  <a:lnTo>
                    <a:pt x="758112" y="0"/>
                  </a:lnTo>
                  <a:lnTo>
                    <a:pt x="758112" y="2167467"/>
                  </a:lnTo>
                  <a:lnTo>
                    <a:pt x="0" y="2167467"/>
                  </a:lnTo>
                  <a:close/>
                </a:path>
              </a:pathLst>
            </a:custGeom>
            <a:solidFill>
              <a:srgbClr val="DFD8CA"/>
            </a:solidFill>
          </p:spPr>
        </p:sp>
        <p:sp>
          <p:nvSpPr>
            <p:cNvPr id="5" name="TextBox 5"/>
            <p:cNvSpPr txBox="1"/>
            <p:nvPr/>
          </p:nvSpPr>
          <p:spPr>
            <a:xfrm>
              <a:off x="0" y="-66675"/>
              <a:ext cx="812800" cy="879475"/>
            </a:xfrm>
            <a:prstGeom prst="rect">
              <a:avLst/>
            </a:prstGeom>
          </p:spPr>
          <p:txBody>
            <a:bodyPr lIns="50800" tIns="50800" rIns="50800" bIns="50800" rtlCol="0" anchor="ctr"/>
            <a:lstStyle/>
            <a:p>
              <a:pPr algn="ctr">
                <a:lnSpc>
                  <a:spcPts val="3360"/>
                </a:lnSpc>
              </a:pPr>
              <a:endParaRPr/>
            </a:p>
          </p:txBody>
        </p:sp>
      </p:grpSp>
      <p:grpSp>
        <p:nvGrpSpPr>
          <p:cNvPr id="6" name="Group 6"/>
          <p:cNvGrpSpPr/>
          <p:nvPr/>
        </p:nvGrpSpPr>
        <p:grpSpPr>
          <a:xfrm>
            <a:off x="11101791" y="1890987"/>
            <a:ext cx="5390601" cy="6590751"/>
            <a:chOff x="0" y="0"/>
            <a:chExt cx="15880397" cy="19415970"/>
          </a:xfrm>
        </p:grpSpPr>
        <p:sp>
          <p:nvSpPr>
            <p:cNvPr id="7" name="Freeform 7"/>
            <p:cNvSpPr/>
            <p:nvPr/>
          </p:nvSpPr>
          <p:spPr>
            <a:xfrm>
              <a:off x="72390" y="72390"/>
              <a:ext cx="15735617" cy="19271191"/>
            </a:xfrm>
            <a:custGeom>
              <a:avLst/>
              <a:gdLst/>
              <a:ahLst/>
              <a:cxnLst/>
              <a:rect l="l" t="t" r="r" b="b"/>
              <a:pathLst>
                <a:path w="15735617" h="19271191">
                  <a:moveTo>
                    <a:pt x="0" y="0"/>
                  </a:moveTo>
                  <a:lnTo>
                    <a:pt x="15735617" y="0"/>
                  </a:lnTo>
                  <a:lnTo>
                    <a:pt x="15735617" y="19271191"/>
                  </a:lnTo>
                  <a:lnTo>
                    <a:pt x="0" y="19271191"/>
                  </a:lnTo>
                  <a:lnTo>
                    <a:pt x="0" y="0"/>
                  </a:lnTo>
                  <a:close/>
                </a:path>
              </a:pathLst>
            </a:custGeom>
            <a:solidFill>
              <a:srgbClr val="DFD8CA"/>
            </a:solidFill>
          </p:spPr>
        </p:sp>
        <p:sp>
          <p:nvSpPr>
            <p:cNvPr id="8" name="Freeform 8"/>
            <p:cNvSpPr/>
            <p:nvPr/>
          </p:nvSpPr>
          <p:spPr>
            <a:xfrm>
              <a:off x="0" y="0"/>
              <a:ext cx="15880398" cy="19415970"/>
            </a:xfrm>
            <a:custGeom>
              <a:avLst/>
              <a:gdLst/>
              <a:ahLst/>
              <a:cxnLst/>
              <a:rect l="l" t="t" r="r" b="b"/>
              <a:pathLst>
                <a:path w="15880398" h="19415970">
                  <a:moveTo>
                    <a:pt x="15735618" y="19271190"/>
                  </a:moveTo>
                  <a:lnTo>
                    <a:pt x="15880398" y="19271190"/>
                  </a:lnTo>
                  <a:lnTo>
                    <a:pt x="15880398" y="19415970"/>
                  </a:lnTo>
                  <a:lnTo>
                    <a:pt x="15735618" y="19415970"/>
                  </a:lnTo>
                  <a:lnTo>
                    <a:pt x="15735618" y="19271190"/>
                  </a:lnTo>
                  <a:close/>
                  <a:moveTo>
                    <a:pt x="0" y="144780"/>
                  </a:moveTo>
                  <a:lnTo>
                    <a:pt x="144780" y="144780"/>
                  </a:lnTo>
                  <a:lnTo>
                    <a:pt x="144780" y="19271190"/>
                  </a:lnTo>
                  <a:lnTo>
                    <a:pt x="0" y="19271190"/>
                  </a:lnTo>
                  <a:lnTo>
                    <a:pt x="0" y="144780"/>
                  </a:lnTo>
                  <a:close/>
                  <a:moveTo>
                    <a:pt x="0" y="19271190"/>
                  </a:moveTo>
                  <a:lnTo>
                    <a:pt x="144780" y="19271190"/>
                  </a:lnTo>
                  <a:lnTo>
                    <a:pt x="144780" y="19415970"/>
                  </a:lnTo>
                  <a:lnTo>
                    <a:pt x="0" y="19415970"/>
                  </a:lnTo>
                  <a:lnTo>
                    <a:pt x="0" y="19271190"/>
                  </a:lnTo>
                  <a:close/>
                  <a:moveTo>
                    <a:pt x="15735618" y="144780"/>
                  </a:moveTo>
                  <a:lnTo>
                    <a:pt x="15880398" y="144780"/>
                  </a:lnTo>
                  <a:lnTo>
                    <a:pt x="15880398" y="19271190"/>
                  </a:lnTo>
                  <a:lnTo>
                    <a:pt x="15735618" y="19271190"/>
                  </a:lnTo>
                  <a:lnTo>
                    <a:pt x="15735618" y="144780"/>
                  </a:lnTo>
                  <a:close/>
                  <a:moveTo>
                    <a:pt x="144780" y="19271190"/>
                  </a:moveTo>
                  <a:lnTo>
                    <a:pt x="15735618" y="19271190"/>
                  </a:lnTo>
                  <a:lnTo>
                    <a:pt x="15735618" y="19415970"/>
                  </a:lnTo>
                  <a:lnTo>
                    <a:pt x="144780" y="19415970"/>
                  </a:lnTo>
                  <a:lnTo>
                    <a:pt x="144780" y="19271190"/>
                  </a:lnTo>
                  <a:close/>
                  <a:moveTo>
                    <a:pt x="15735618" y="0"/>
                  </a:moveTo>
                  <a:lnTo>
                    <a:pt x="15880398" y="0"/>
                  </a:lnTo>
                  <a:lnTo>
                    <a:pt x="15880398" y="144780"/>
                  </a:lnTo>
                  <a:lnTo>
                    <a:pt x="15735618" y="144780"/>
                  </a:lnTo>
                  <a:lnTo>
                    <a:pt x="15735618" y="0"/>
                  </a:lnTo>
                  <a:close/>
                  <a:moveTo>
                    <a:pt x="0" y="0"/>
                  </a:moveTo>
                  <a:lnTo>
                    <a:pt x="144780" y="0"/>
                  </a:lnTo>
                  <a:lnTo>
                    <a:pt x="144780" y="144780"/>
                  </a:lnTo>
                  <a:lnTo>
                    <a:pt x="0" y="144780"/>
                  </a:lnTo>
                  <a:lnTo>
                    <a:pt x="0" y="0"/>
                  </a:lnTo>
                  <a:close/>
                  <a:moveTo>
                    <a:pt x="144780" y="0"/>
                  </a:moveTo>
                  <a:lnTo>
                    <a:pt x="15735618" y="0"/>
                  </a:lnTo>
                  <a:lnTo>
                    <a:pt x="15735618" y="144780"/>
                  </a:lnTo>
                  <a:lnTo>
                    <a:pt x="144780" y="144780"/>
                  </a:lnTo>
                  <a:lnTo>
                    <a:pt x="144780" y="0"/>
                  </a:lnTo>
                  <a:close/>
                </a:path>
              </a:pathLst>
            </a:custGeom>
            <a:solidFill>
              <a:srgbClr val="9D6C53"/>
            </a:solidFill>
          </p:spPr>
        </p:sp>
      </p:grpSp>
      <p:grpSp>
        <p:nvGrpSpPr>
          <p:cNvPr id="9" name="Group 9"/>
          <p:cNvGrpSpPr>
            <a:grpSpLocks noChangeAspect="1"/>
          </p:cNvGrpSpPr>
          <p:nvPr/>
        </p:nvGrpSpPr>
        <p:grpSpPr>
          <a:xfrm>
            <a:off x="-3328035" y="7038975"/>
            <a:ext cx="5246370" cy="5246370"/>
            <a:chOff x="0" y="0"/>
            <a:chExt cx="2787650" cy="2787650"/>
          </a:xfrm>
        </p:grpSpPr>
        <p:sp>
          <p:nvSpPr>
            <p:cNvPr id="10" name="Freeform 10"/>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DFD8CA"/>
            </a:solidFill>
          </p:spPr>
        </p:sp>
      </p:grpSp>
      <p:grpSp>
        <p:nvGrpSpPr>
          <p:cNvPr id="11" name="Group 11"/>
          <p:cNvGrpSpPr/>
          <p:nvPr/>
        </p:nvGrpSpPr>
        <p:grpSpPr>
          <a:xfrm>
            <a:off x="11373974" y="2176462"/>
            <a:ext cx="4846234" cy="6019800"/>
            <a:chOff x="0" y="0"/>
            <a:chExt cx="6461645" cy="8026400"/>
          </a:xfrm>
        </p:grpSpPr>
        <p:pic>
          <p:nvPicPr>
            <p:cNvPr id="12" name="Picture 1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0"/>
              <a:ext cx="6461645" cy="8026400"/>
            </a:xfrm>
            <a:prstGeom prst="rect">
              <a:avLst/>
            </a:prstGeom>
          </p:spPr>
        </p:pic>
      </p:grpSp>
      <p:grpSp>
        <p:nvGrpSpPr>
          <p:cNvPr id="13" name="Group 13"/>
          <p:cNvGrpSpPr/>
          <p:nvPr/>
        </p:nvGrpSpPr>
        <p:grpSpPr>
          <a:xfrm>
            <a:off x="3409950" y="0"/>
            <a:ext cx="5734050" cy="10287000"/>
            <a:chOff x="0" y="0"/>
            <a:chExt cx="1510202" cy="2709333"/>
          </a:xfrm>
        </p:grpSpPr>
        <p:sp>
          <p:nvSpPr>
            <p:cNvPr id="14" name="Freeform 14"/>
            <p:cNvSpPr/>
            <p:nvPr/>
          </p:nvSpPr>
          <p:spPr>
            <a:xfrm>
              <a:off x="0" y="0"/>
              <a:ext cx="1510202" cy="2709333"/>
            </a:xfrm>
            <a:custGeom>
              <a:avLst/>
              <a:gdLst/>
              <a:ahLst/>
              <a:cxnLst/>
              <a:rect l="l" t="t" r="r" b="b"/>
              <a:pathLst>
                <a:path w="1510202" h="2709333">
                  <a:moveTo>
                    <a:pt x="0" y="0"/>
                  </a:moveTo>
                  <a:lnTo>
                    <a:pt x="1510202" y="0"/>
                  </a:lnTo>
                  <a:lnTo>
                    <a:pt x="1510202" y="2709333"/>
                  </a:lnTo>
                  <a:lnTo>
                    <a:pt x="0" y="2709333"/>
                  </a:lnTo>
                  <a:close/>
                </a:path>
              </a:pathLst>
            </a:custGeom>
            <a:solidFill>
              <a:srgbClr val="DFD8CA"/>
            </a:solidFill>
          </p:spPr>
        </p:sp>
        <p:sp>
          <p:nvSpPr>
            <p:cNvPr id="15" name="TextBox 15"/>
            <p:cNvSpPr txBox="1"/>
            <p:nvPr/>
          </p:nvSpPr>
          <p:spPr>
            <a:xfrm>
              <a:off x="0" y="-66675"/>
              <a:ext cx="812800" cy="879475"/>
            </a:xfrm>
            <a:prstGeom prst="rect">
              <a:avLst/>
            </a:prstGeom>
          </p:spPr>
          <p:txBody>
            <a:bodyPr lIns="50800" tIns="50800" rIns="50800" bIns="50800" rtlCol="0" anchor="ctr"/>
            <a:lstStyle/>
            <a:p>
              <a:pPr algn="ctr">
                <a:lnSpc>
                  <a:spcPts val="3360"/>
                </a:lnSpc>
              </a:pPr>
              <a:endParaRPr/>
            </a:p>
          </p:txBody>
        </p:sp>
      </p:grpSp>
      <p:sp>
        <p:nvSpPr>
          <p:cNvPr id="16" name="TextBox 16"/>
          <p:cNvSpPr txBox="1"/>
          <p:nvPr/>
        </p:nvSpPr>
        <p:spPr>
          <a:xfrm>
            <a:off x="3702551" y="3374452"/>
            <a:ext cx="5148847" cy="4821810"/>
          </a:xfrm>
          <a:prstGeom prst="rect">
            <a:avLst/>
          </a:prstGeom>
        </p:spPr>
        <p:txBody>
          <a:bodyPr lIns="0" tIns="0" rIns="0" bIns="0" rtlCol="0" anchor="t">
            <a:spAutoFit/>
          </a:bodyPr>
          <a:lstStyle/>
          <a:p>
            <a:pPr marL="0" lvl="0" indent="0" algn="ctr">
              <a:lnSpc>
                <a:spcPts val="9163"/>
              </a:lnSpc>
              <a:spcBef>
                <a:spcPct val="0"/>
              </a:spcBef>
            </a:pPr>
            <a:r>
              <a:rPr lang="en-US" sz="11900">
                <a:solidFill>
                  <a:srgbClr val="9D6C53"/>
                </a:solidFill>
                <a:latin typeface="Bebas Neue"/>
              </a:rPr>
              <a:t>Who is an adult education student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2255381" y="4920615"/>
            <a:ext cx="3836670" cy="3836670"/>
            <a:chOff x="0" y="0"/>
            <a:chExt cx="2787650" cy="2787650"/>
          </a:xfrm>
        </p:grpSpPr>
        <p:sp>
          <p:nvSpPr>
            <p:cNvPr id="3" name="Freeform 3"/>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DFD8CA"/>
            </a:solidFill>
          </p:spPr>
        </p:sp>
      </p:grpSp>
      <p:grpSp>
        <p:nvGrpSpPr>
          <p:cNvPr id="4" name="Group 4"/>
          <p:cNvGrpSpPr/>
          <p:nvPr/>
        </p:nvGrpSpPr>
        <p:grpSpPr>
          <a:xfrm>
            <a:off x="13699139" y="-304525"/>
            <a:ext cx="5390601" cy="6590751"/>
            <a:chOff x="0" y="0"/>
            <a:chExt cx="15880397" cy="19415970"/>
          </a:xfrm>
        </p:grpSpPr>
        <p:sp>
          <p:nvSpPr>
            <p:cNvPr id="5" name="Freeform 5"/>
            <p:cNvSpPr/>
            <p:nvPr/>
          </p:nvSpPr>
          <p:spPr>
            <a:xfrm>
              <a:off x="72390" y="72390"/>
              <a:ext cx="15735617" cy="19271191"/>
            </a:xfrm>
            <a:custGeom>
              <a:avLst/>
              <a:gdLst/>
              <a:ahLst/>
              <a:cxnLst/>
              <a:rect l="l" t="t" r="r" b="b"/>
              <a:pathLst>
                <a:path w="15735617" h="19271191">
                  <a:moveTo>
                    <a:pt x="0" y="0"/>
                  </a:moveTo>
                  <a:lnTo>
                    <a:pt x="15735617" y="0"/>
                  </a:lnTo>
                  <a:lnTo>
                    <a:pt x="15735617" y="19271191"/>
                  </a:lnTo>
                  <a:lnTo>
                    <a:pt x="0" y="19271191"/>
                  </a:lnTo>
                  <a:lnTo>
                    <a:pt x="0" y="0"/>
                  </a:lnTo>
                  <a:close/>
                </a:path>
              </a:pathLst>
            </a:custGeom>
            <a:solidFill>
              <a:srgbClr val="DFD8CA"/>
            </a:solidFill>
          </p:spPr>
        </p:sp>
        <p:sp>
          <p:nvSpPr>
            <p:cNvPr id="6" name="Freeform 6"/>
            <p:cNvSpPr/>
            <p:nvPr/>
          </p:nvSpPr>
          <p:spPr>
            <a:xfrm>
              <a:off x="0" y="0"/>
              <a:ext cx="15880398" cy="19415970"/>
            </a:xfrm>
            <a:custGeom>
              <a:avLst/>
              <a:gdLst/>
              <a:ahLst/>
              <a:cxnLst/>
              <a:rect l="l" t="t" r="r" b="b"/>
              <a:pathLst>
                <a:path w="15880398" h="19415970">
                  <a:moveTo>
                    <a:pt x="15735618" y="19271190"/>
                  </a:moveTo>
                  <a:lnTo>
                    <a:pt x="15880398" y="19271190"/>
                  </a:lnTo>
                  <a:lnTo>
                    <a:pt x="15880398" y="19415970"/>
                  </a:lnTo>
                  <a:lnTo>
                    <a:pt x="15735618" y="19415970"/>
                  </a:lnTo>
                  <a:lnTo>
                    <a:pt x="15735618" y="19271190"/>
                  </a:lnTo>
                  <a:close/>
                  <a:moveTo>
                    <a:pt x="0" y="144780"/>
                  </a:moveTo>
                  <a:lnTo>
                    <a:pt x="144780" y="144780"/>
                  </a:lnTo>
                  <a:lnTo>
                    <a:pt x="144780" y="19271190"/>
                  </a:lnTo>
                  <a:lnTo>
                    <a:pt x="0" y="19271190"/>
                  </a:lnTo>
                  <a:lnTo>
                    <a:pt x="0" y="144780"/>
                  </a:lnTo>
                  <a:close/>
                  <a:moveTo>
                    <a:pt x="0" y="19271190"/>
                  </a:moveTo>
                  <a:lnTo>
                    <a:pt x="144780" y="19271190"/>
                  </a:lnTo>
                  <a:lnTo>
                    <a:pt x="144780" y="19415970"/>
                  </a:lnTo>
                  <a:lnTo>
                    <a:pt x="0" y="19415970"/>
                  </a:lnTo>
                  <a:lnTo>
                    <a:pt x="0" y="19271190"/>
                  </a:lnTo>
                  <a:close/>
                  <a:moveTo>
                    <a:pt x="15735618" y="144780"/>
                  </a:moveTo>
                  <a:lnTo>
                    <a:pt x="15880398" y="144780"/>
                  </a:lnTo>
                  <a:lnTo>
                    <a:pt x="15880398" y="19271190"/>
                  </a:lnTo>
                  <a:lnTo>
                    <a:pt x="15735618" y="19271190"/>
                  </a:lnTo>
                  <a:lnTo>
                    <a:pt x="15735618" y="144780"/>
                  </a:lnTo>
                  <a:close/>
                  <a:moveTo>
                    <a:pt x="144780" y="19271190"/>
                  </a:moveTo>
                  <a:lnTo>
                    <a:pt x="15735618" y="19271190"/>
                  </a:lnTo>
                  <a:lnTo>
                    <a:pt x="15735618" y="19415970"/>
                  </a:lnTo>
                  <a:lnTo>
                    <a:pt x="144780" y="19415970"/>
                  </a:lnTo>
                  <a:lnTo>
                    <a:pt x="144780" y="19271190"/>
                  </a:lnTo>
                  <a:close/>
                  <a:moveTo>
                    <a:pt x="15735618" y="0"/>
                  </a:moveTo>
                  <a:lnTo>
                    <a:pt x="15880398" y="0"/>
                  </a:lnTo>
                  <a:lnTo>
                    <a:pt x="15880398" y="144780"/>
                  </a:lnTo>
                  <a:lnTo>
                    <a:pt x="15735618" y="144780"/>
                  </a:lnTo>
                  <a:lnTo>
                    <a:pt x="15735618" y="0"/>
                  </a:lnTo>
                  <a:close/>
                  <a:moveTo>
                    <a:pt x="0" y="0"/>
                  </a:moveTo>
                  <a:lnTo>
                    <a:pt x="144780" y="0"/>
                  </a:lnTo>
                  <a:lnTo>
                    <a:pt x="144780" y="144780"/>
                  </a:lnTo>
                  <a:lnTo>
                    <a:pt x="0" y="144780"/>
                  </a:lnTo>
                  <a:lnTo>
                    <a:pt x="0" y="0"/>
                  </a:lnTo>
                  <a:close/>
                  <a:moveTo>
                    <a:pt x="144780" y="0"/>
                  </a:moveTo>
                  <a:lnTo>
                    <a:pt x="15735618" y="0"/>
                  </a:lnTo>
                  <a:lnTo>
                    <a:pt x="15735618" y="144780"/>
                  </a:lnTo>
                  <a:lnTo>
                    <a:pt x="144780" y="144780"/>
                  </a:lnTo>
                  <a:lnTo>
                    <a:pt x="144780" y="0"/>
                  </a:lnTo>
                  <a:close/>
                </a:path>
              </a:pathLst>
            </a:custGeom>
            <a:solidFill>
              <a:srgbClr val="9D6C53"/>
            </a:solidFill>
          </p:spPr>
        </p:sp>
      </p:grpSp>
      <p:grpSp>
        <p:nvGrpSpPr>
          <p:cNvPr id="7" name="Group 7"/>
          <p:cNvGrpSpPr/>
          <p:nvPr/>
        </p:nvGrpSpPr>
        <p:grpSpPr>
          <a:xfrm>
            <a:off x="13971323" y="-19050"/>
            <a:ext cx="4846234" cy="6019800"/>
            <a:chOff x="0" y="0"/>
            <a:chExt cx="6461645" cy="8026400"/>
          </a:xfrm>
        </p:grpSpPr>
        <p:pic>
          <p:nvPicPr>
            <p:cNvPr id="8" name="Picture 8"/>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0"/>
              <a:ext cx="6461645" cy="8026400"/>
            </a:xfrm>
            <a:prstGeom prst="rect">
              <a:avLst/>
            </a:prstGeom>
          </p:spPr>
        </p:pic>
      </p:grpSp>
      <p:sp>
        <p:nvSpPr>
          <p:cNvPr id="9" name="TextBox 9"/>
          <p:cNvSpPr txBox="1"/>
          <p:nvPr/>
        </p:nvSpPr>
        <p:spPr>
          <a:xfrm>
            <a:off x="1028700" y="3462011"/>
            <a:ext cx="11226681" cy="5873113"/>
          </a:xfrm>
          <a:prstGeom prst="rect">
            <a:avLst/>
          </a:prstGeom>
        </p:spPr>
        <p:txBody>
          <a:bodyPr lIns="0" tIns="0" rIns="0" bIns="0" rtlCol="0" anchor="t">
            <a:spAutoFit/>
          </a:bodyPr>
          <a:lstStyle/>
          <a:p>
            <a:pPr>
              <a:lnSpc>
                <a:spcPts val="3360"/>
              </a:lnSpc>
            </a:pPr>
            <a:r>
              <a:rPr lang="en-US" sz="2400">
                <a:solidFill>
                  <a:srgbClr val="9D6C53"/>
                </a:solidFill>
                <a:latin typeface="Poppins"/>
              </a:rPr>
              <a:t>Under the Adult Education and Family Literacy Act, the program of Basic Grants to States is the major source of federal support for basic skills programs. The purpose of the program is to provide educational opportunities below the postsecondary level for individuals 16 or older,</a:t>
            </a:r>
          </a:p>
          <a:p>
            <a:pPr>
              <a:lnSpc>
                <a:spcPts val="3360"/>
              </a:lnSpc>
            </a:pPr>
            <a:endParaRPr lang="en-US" sz="2400">
              <a:solidFill>
                <a:srgbClr val="9D6C53"/>
              </a:solidFill>
              <a:latin typeface="Poppins"/>
            </a:endParaRPr>
          </a:p>
          <a:p>
            <a:pPr>
              <a:lnSpc>
                <a:spcPts val="3360"/>
              </a:lnSpc>
            </a:pPr>
            <a:r>
              <a:rPr lang="en-US" sz="2400">
                <a:solidFill>
                  <a:srgbClr val="9D6C53"/>
                </a:solidFill>
                <a:latin typeface="Poppins"/>
              </a:rPr>
              <a:t>• who are not currently enrolled in school,</a:t>
            </a:r>
          </a:p>
          <a:p>
            <a:pPr>
              <a:lnSpc>
                <a:spcPts val="3360"/>
              </a:lnSpc>
            </a:pPr>
            <a:r>
              <a:rPr lang="en-US" sz="2400">
                <a:solidFill>
                  <a:srgbClr val="9D6C53"/>
                </a:solidFill>
                <a:latin typeface="Poppins"/>
              </a:rPr>
              <a:t>• who lack a high school diploma, or</a:t>
            </a:r>
          </a:p>
          <a:p>
            <a:pPr>
              <a:lnSpc>
                <a:spcPts val="3360"/>
              </a:lnSpc>
            </a:pPr>
            <a:r>
              <a:rPr lang="en-US" sz="2400">
                <a:solidFill>
                  <a:srgbClr val="9D6C53"/>
                </a:solidFill>
                <a:latin typeface="Poppins"/>
              </a:rPr>
              <a:t>• who lack the basic skills to function effectively in the workplace and in their daily lives.</a:t>
            </a:r>
          </a:p>
          <a:p>
            <a:pPr>
              <a:lnSpc>
                <a:spcPts val="3360"/>
              </a:lnSpc>
            </a:pPr>
            <a:endParaRPr lang="en-US" sz="2400">
              <a:solidFill>
                <a:srgbClr val="9D6C53"/>
              </a:solidFill>
              <a:latin typeface="Poppins"/>
            </a:endParaRPr>
          </a:p>
          <a:p>
            <a:pPr>
              <a:lnSpc>
                <a:spcPts val="3360"/>
              </a:lnSpc>
            </a:pPr>
            <a:r>
              <a:rPr lang="en-US" sz="2400">
                <a:solidFill>
                  <a:srgbClr val="9D6C53"/>
                </a:solidFill>
                <a:latin typeface="Poppins"/>
              </a:rPr>
              <a:t>Instructional services are offered in four program areas: ABE – basic skills instruction below the high school level; ASE – high school level instruction; IELCE – integrated English literacy and civics education; and ELA –</a:t>
            </a:r>
          </a:p>
          <a:p>
            <a:pPr marL="0" lvl="0" indent="0">
              <a:lnSpc>
                <a:spcPts val="3360"/>
              </a:lnSpc>
              <a:spcBef>
                <a:spcPct val="0"/>
              </a:spcBef>
            </a:pPr>
            <a:r>
              <a:rPr lang="en-US" sz="2400">
                <a:solidFill>
                  <a:srgbClr val="9D6C53"/>
                </a:solidFill>
                <a:latin typeface="Poppins"/>
              </a:rPr>
              <a:t>English language acquisition instruction.</a:t>
            </a:r>
          </a:p>
        </p:txBody>
      </p:sp>
      <p:grpSp>
        <p:nvGrpSpPr>
          <p:cNvPr id="10" name="Group 10"/>
          <p:cNvGrpSpPr/>
          <p:nvPr/>
        </p:nvGrpSpPr>
        <p:grpSpPr>
          <a:xfrm>
            <a:off x="0" y="9582150"/>
            <a:ext cx="18288000" cy="704850"/>
            <a:chOff x="0" y="0"/>
            <a:chExt cx="4816593" cy="185640"/>
          </a:xfrm>
        </p:grpSpPr>
        <p:sp>
          <p:nvSpPr>
            <p:cNvPr id="11" name="Freeform 11"/>
            <p:cNvSpPr/>
            <p:nvPr/>
          </p:nvSpPr>
          <p:spPr>
            <a:xfrm>
              <a:off x="0" y="0"/>
              <a:ext cx="4816592" cy="185640"/>
            </a:xfrm>
            <a:custGeom>
              <a:avLst/>
              <a:gdLst/>
              <a:ahLst/>
              <a:cxnLst/>
              <a:rect l="l" t="t" r="r" b="b"/>
              <a:pathLst>
                <a:path w="4816592" h="185640">
                  <a:moveTo>
                    <a:pt x="0" y="0"/>
                  </a:moveTo>
                  <a:lnTo>
                    <a:pt x="4816592" y="0"/>
                  </a:lnTo>
                  <a:lnTo>
                    <a:pt x="4816592" y="185640"/>
                  </a:lnTo>
                  <a:lnTo>
                    <a:pt x="0" y="185640"/>
                  </a:lnTo>
                  <a:close/>
                </a:path>
              </a:pathLst>
            </a:custGeom>
            <a:solidFill>
              <a:srgbClr val="9D6C53"/>
            </a:solidFill>
          </p:spPr>
        </p:sp>
        <p:sp>
          <p:nvSpPr>
            <p:cNvPr id="12" name="TextBox 12"/>
            <p:cNvSpPr txBox="1"/>
            <p:nvPr/>
          </p:nvSpPr>
          <p:spPr>
            <a:xfrm>
              <a:off x="0" y="-66675"/>
              <a:ext cx="812800" cy="879475"/>
            </a:xfrm>
            <a:prstGeom prst="rect">
              <a:avLst/>
            </a:prstGeom>
          </p:spPr>
          <p:txBody>
            <a:bodyPr lIns="50800" tIns="50800" rIns="50800" bIns="50800" rtlCol="0" anchor="ctr"/>
            <a:lstStyle/>
            <a:p>
              <a:pPr algn="ctr">
                <a:lnSpc>
                  <a:spcPts val="3360"/>
                </a:lnSpc>
              </a:pPr>
              <a:endParaRPr/>
            </a:p>
          </p:txBody>
        </p:sp>
      </p:grpSp>
      <p:sp>
        <p:nvSpPr>
          <p:cNvPr id="13" name="Freeform 13"/>
          <p:cNvSpPr/>
          <p:nvPr/>
        </p:nvSpPr>
        <p:spPr>
          <a:xfrm>
            <a:off x="484968" y="3028950"/>
            <a:ext cx="1558806" cy="1363955"/>
          </a:xfrm>
          <a:custGeom>
            <a:avLst/>
            <a:gdLst/>
            <a:ahLst/>
            <a:cxnLst/>
            <a:rect l="l" t="t" r="r" b="b"/>
            <a:pathLst>
              <a:path w="1558806" h="1363955">
                <a:moveTo>
                  <a:pt x="0" y="0"/>
                </a:moveTo>
                <a:lnTo>
                  <a:pt x="1558805" y="0"/>
                </a:lnTo>
                <a:lnTo>
                  <a:pt x="1558805" y="1363955"/>
                </a:lnTo>
                <a:lnTo>
                  <a:pt x="0" y="1363955"/>
                </a:lnTo>
                <a:lnTo>
                  <a:pt x="0" y="0"/>
                </a:lnTo>
                <a:close/>
              </a:path>
            </a:pathLst>
          </a:custGeom>
          <a: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p:spPr>
      </p:sp>
      <p:sp>
        <p:nvSpPr>
          <p:cNvPr id="14" name="TextBox 14"/>
          <p:cNvSpPr txBox="1"/>
          <p:nvPr/>
        </p:nvSpPr>
        <p:spPr>
          <a:xfrm>
            <a:off x="1028700" y="330201"/>
            <a:ext cx="11967355" cy="2622549"/>
          </a:xfrm>
          <a:prstGeom prst="rect">
            <a:avLst/>
          </a:prstGeom>
        </p:spPr>
        <p:txBody>
          <a:bodyPr lIns="0" tIns="0" rIns="0" bIns="0" rtlCol="0" anchor="t">
            <a:spAutoFit/>
          </a:bodyPr>
          <a:lstStyle/>
          <a:p>
            <a:pPr marL="0" lvl="0" indent="0">
              <a:lnSpc>
                <a:spcPts val="10099"/>
              </a:lnSpc>
            </a:pPr>
            <a:r>
              <a:rPr lang="en-US" sz="9999" u="sng" dirty="0">
                <a:solidFill>
                  <a:srgbClr val="9D6C53"/>
                </a:solidFill>
                <a:latin typeface="Bebas Neue"/>
                <a:hlinkClick r:id="rId5" tooltip="https://aefla.ed.gov/media/53/download"/>
              </a:rPr>
              <a:t>ADULT EDUCATION AND FAMILY LITERACY ACT GRANT PROGRAM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351303" y="9245731"/>
            <a:ext cx="334022" cy="307000"/>
            <a:chOff x="0" y="0"/>
            <a:chExt cx="984009" cy="904403"/>
          </a:xfrm>
        </p:grpSpPr>
        <p:sp>
          <p:nvSpPr>
            <p:cNvPr id="3" name="Freeform 3"/>
            <p:cNvSpPr/>
            <p:nvPr/>
          </p:nvSpPr>
          <p:spPr>
            <a:xfrm>
              <a:off x="72390" y="72390"/>
              <a:ext cx="839229" cy="759623"/>
            </a:xfrm>
            <a:custGeom>
              <a:avLst/>
              <a:gdLst/>
              <a:ahLst/>
              <a:cxnLst/>
              <a:rect l="l" t="t" r="r" b="b"/>
              <a:pathLst>
                <a:path w="839229" h="759623">
                  <a:moveTo>
                    <a:pt x="0" y="0"/>
                  </a:moveTo>
                  <a:lnTo>
                    <a:pt x="839229" y="0"/>
                  </a:lnTo>
                  <a:lnTo>
                    <a:pt x="839229" y="759623"/>
                  </a:lnTo>
                  <a:lnTo>
                    <a:pt x="0" y="759623"/>
                  </a:lnTo>
                  <a:lnTo>
                    <a:pt x="0" y="0"/>
                  </a:lnTo>
                  <a:close/>
                </a:path>
              </a:pathLst>
            </a:custGeom>
            <a:solidFill>
              <a:srgbClr val="DFD8CA"/>
            </a:solidFill>
          </p:spPr>
        </p:sp>
        <p:sp>
          <p:nvSpPr>
            <p:cNvPr id="4" name="Freeform 4"/>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9D6C53"/>
            </a:solidFill>
          </p:spPr>
        </p:sp>
      </p:grpSp>
      <p:sp>
        <p:nvSpPr>
          <p:cNvPr id="5" name="Freeform 5"/>
          <p:cNvSpPr/>
          <p:nvPr/>
        </p:nvSpPr>
        <p:spPr>
          <a:xfrm>
            <a:off x="5366095" y="495300"/>
            <a:ext cx="12447063" cy="9296400"/>
          </a:xfrm>
          <a:custGeom>
            <a:avLst/>
            <a:gdLst/>
            <a:ahLst/>
            <a:cxnLst/>
            <a:rect l="l" t="t" r="r" b="b"/>
            <a:pathLst>
              <a:path w="12447063" h="9296400">
                <a:moveTo>
                  <a:pt x="0" y="0"/>
                </a:moveTo>
                <a:lnTo>
                  <a:pt x="12447063" y="0"/>
                </a:lnTo>
                <a:lnTo>
                  <a:pt x="12447063" y="9296400"/>
                </a:lnTo>
                <a:lnTo>
                  <a:pt x="0" y="9296400"/>
                </a:lnTo>
                <a:lnTo>
                  <a:pt x="0" y="0"/>
                </a:lnTo>
                <a:close/>
              </a:path>
            </a:pathLst>
          </a:custGeom>
          <a:blipFill>
            <a:blip r:embed="rId2"/>
            <a:stretch>
              <a:fillRect/>
            </a:stretch>
          </a:blipFill>
        </p:spPr>
      </p:sp>
      <p:sp>
        <p:nvSpPr>
          <p:cNvPr id="6" name="TextBox 6"/>
          <p:cNvSpPr txBox="1"/>
          <p:nvPr/>
        </p:nvSpPr>
        <p:spPr>
          <a:xfrm>
            <a:off x="622838" y="2019300"/>
            <a:ext cx="5801960" cy="6210300"/>
          </a:xfrm>
          <a:prstGeom prst="rect">
            <a:avLst/>
          </a:prstGeom>
        </p:spPr>
        <p:txBody>
          <a:bodyPr lIns="0" tIns="0" rIns="0" bIns="0" rtlCol="0" anchor="t">
            <a:spAutoFit/>
          </a:bodyPr>
          <a:lstStyle/>
          <a:p>
            <a:pPr marL="0" lvl="0" indent="0">
              <a:lnSpc>
                <a:spcPts val="12299"/>
              </a:lnSpc>
            </a:pPr>
            <a:r>
              <a:rPr lang="en-US" sz="9999">
                <a:solidFill>
                  <a:srgbClr val="9D6C53"/>
                </a:solidFill>
                <a:latin typeface="Bebas Neue"/>
              </a:rPr>
              <a:t>Community cultural wealth (YossO, 2005)</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9050" y="8789165"/>
            <a:ext cx="12332970" cy="0"/>
          </a:xfrm>
          <a:prstGeom prst="line">
            <a:avLst/>
          </a:prstGeom>
          <a:ln w="47625" cap="flat">
            <a:solidFill>
              <a:srgbClr val="9D6C53"/>
            </a:solidFill>
            <a:prstDash val="solid"/>
            <a:headEnd type="none" w="sm" len="sm"/>
            <a:tailEnd type="none" w="sm" len="sm"/>
          </a:ln>
        </p:spPr>
      </p:sp>
      <p:sp>
        <p:nvSpPr>
          <p:cNvPr id="3" name="AutoShape 3"/>
          <p:cNvSpPr/>
          <p:nvPr/>
        </p:nvSpPr>
        <p:spPr>
          <a:xfrm rot="-5400000">
            <a:off x="-2328862" y="6057900"/>
            <a:ext cx="8410575" cy="0"/>
          </a:xfrm>
          <a:prstGeom prst="line">
            <a:avLst/>
          </a:prstGeom>
          <a:ln w="47625" cap="flat">
            <a:solidFill>
              <a:srgbClr val="9D6C53"/>
            </a:solidFill>
            <a:prstDash val="solid"/>
            <a:headEnd type="none" w="sm" len="sm"/>
            <a:tailEnd type="none" w="sm" len="sm"/>
          </a:ln>
        </p:spPr>
      </p:sp>
      <p:grpSp>
        <p:nvGrpSpPr>
          <p:cNvPr id="4" name="Group 4"/>
          <p:cNvGrpSpPr/>
          <p:nvPr/>
        </p:nvGrpSpPr>
        <p:grpSpPr>
          <a:xfrm>
            <a:off x="10984585" y="573640"/>
            <a:ext cx="6738986" cy="8239337"/>
            <a:chOff x="0" y="0"/>
            <a:chExt cx="15880397" cy="19415970"/>
          </a:xfrm>
        </p:grpSpPr>
        <p:sp>
          <p:nvSpPr>
            <p:cNvPr id="5" name="Freeform 5"/>
            <p:cNvSpPr/>
            <p:nvPr/>
          </p:nvSpPr>
          <p:spPr>
            <a:xfrm>
              <a:off x="72390" y="72390"/>
              <a:ext cx="15735617" cy="19271191"/>
            </a:xfrm>
            <a:custGeom>
              <a:avLst/>
              <a:gdLst/>
              <a:ahLst/>
              <a:cxnLst/>
              <a:rect l="l" t="t" r="r" b="b"/>
              <a:pathLst>
                <a:path w="15735617" h="19271191">
                  <a:moveTo>
                    <a:pt x="0" y="0"/>
                  </a:moveTo>
                  <a:lnTo>
                    <a:pt x="15735617" y="0"/>
                  </a:lnTo>
                  <a:lnTo>
                    <a:pt x="15735617" y="19271191"/>
                  </a:lnTo>
                  <a:lnTo>
                    <a:pt x="0" y="19271191"/>
                  </a:lnTo>
                  <a:lnTo>
                    <a:pt x="0" y="0"/>
                  </a:lnTo>
                  <a:close/>
                </a:path>
              </a:pathLst>
            </a:custGeom>
            <a:solidFill>
              <a:srgbClr val="DFD8CA"/>
            </a:solidFill>
          </p:spPr>
        </p:sp>
        <p:sp>
          <p:nvSpPr>
            <p:cNvPr id="6" name="Freeform 6"/>
            <p:cNvSpPr/>
            <p:nvPr/>
          </p:nvSpPr>
          <p:spPr>
            <a:xfrm>
              <a:off x="0" y="0"/>
              <a:ext cx="15880398" cy="19415970"/>
            </a:xfrm>
            <a:custGeom>
              <a:avLst/>
              <a:gdLst/>
              <a:ahLst/>
              <a:cxnLst/>
              <a:rect l="l" t="t" r="r" b="b"/>
              <a:pathLst>
                <a:path w="15880398" h="19415970">
                  <a:moveTo>
                    <a:pt x="15735618" y="19271190"/>
                  </a:moveTo>
                  <a:lnTo>
                    <a:pt x="15880398" y="19271190"/>
                  </a:lnTo>
                  <a:lnTo>
                    <a:pt x="15880398" y="19415970"/>
                  </a:lnTo>
                  <a:lnTo>
                    <a:pt x="15735618" y="19415970"/>
                  </a:lnTo>
                  <a:lnTo>
                    <a:pt x="15735618" y="19271190"/>
                  </a:lnTo>
                  <a:close/>
                  <a:moveTo>
                    <a:pt x="0" y="144780"/>
                  </a:moveTo>
                  <a:lnTo>
                    <a:pt x="144780" y="144780"/>
                  </a:lnTo>
                  <a:lnTo>
                    <a:pt x="144780" y="19271190"/>
                  </a:lnTo>
                  <a:lnTo>
                    <a:pt x="0" y="19271190"/>
                  </a:lnTo>
                  <a:lnTo>
                    <a:pt x="0" y="144780"/>
                  </a:lnTo>
                  <a:close/>
                  <a:moveTo>
                    <a:pt x="0" y="19271190"/>
                  </a:moveTo>
                  <a:lnTo>
                    <a:pt x="144780" y="19271190"/>
                  </a:lnTo>
                  <a:lnTo>
                    <a:pt x="144780" y="19415970"/>
                  </a:lnTo>
                  <a:lnTo>
                    <a:pt x="0" y="19415970"/>
                  </a:lnTo>
                  <a:lnTo>
                    <a:pt x="0" y="19271190"/>
                  </a:lnTo>
                  <a:close/>
                  <a:moveTo>
                    <a:pt x="15735618" y="144780"/>
                  </a:moveTo>
                  <a:lnTo>
                    <a:pt x="15880398" y="144780"/>
                  </a:lnTo>
                  <a:lnTo>
                    <a:pt x="15880398" y="19271190"/>
                  </a:lnTo>
                  <a:lnTo>
                    <a:pt x="15735618" y="19271190"/>
                  </a:lnTo>
                  <a:lnTo>
                    <a:pt x="15735618" y="144780"/>
                  </a:lnTo>
                  <a:close/>
                  <a:moveTo>
                    <a:pt x="144780" y="19271190"/>
                  </a:moveTo>
                  <a:lnTo>
                    <a:pt x="15735618" y="19271190"/>
                  </a:lnTo>
                  <a:lnTo>
                    <a:pt x="15735618" y="19415970"/>
                  </a:lnTo>
                  <a:lnTo>
                    <a:pt x="144780" y="19415970"/>
                  </a:lnTo>
                  <a:lnTo>
                    <a:pt x="144780" y="19271190"/>
                  </a:lnTo>
                  <a:close/>
                  <a:moveTo>
                    <a:pt x="15735618" y="0"/>
                  </a:moveTo>
                  <a:lnTo>
                    <a:pt x="15880398" y="0"/>
                  </a:lnTo>
                  <a:lnTo>
                    <a:pt x="15880398" y="144780"/>
                  </a:lnTo>
                  <a:lnTo>
                    <a:pt x="15735618" y="144780"/>
                  </a:lnTo>
                  <a:lnTo>
                    <a:pt x="15735618" y="0"/>
                  </a:lnTo>
                  <a:close/>
                  <a:moveTo>
                    <a:pt x="0" y="0"/>
                  </a:moveTo>
                  <a:lnTo>
                    <a:pt x="144780" y="0"/>
                  </a:lnTo>
                  <a:lnTo>
                    <a:pt x="144780" y="144780"/>
                  </a:lnTo>
                  <a:lnTo>
                    <a:pt x="0" y="144780"/>
                  </a:lnTo>
                  <a:lnTo>
                    <a:pt x="0" y="0"/>
                  </a:lnTo>
                  <a:close/>
                  <a:moveTo>
                    <a:pt x="144780" y="0"/>
                  </a:moveTo>
                  <a:lnTo>
                    <a:pt x="15735618" y="0"/>
                  </a:lnTo>
                  <a:lnTo>
                    <a:pt x="15735618" y="144780"/>
                  </a:lnTo>
                  <a:lnTo>
                    <a:pt x="144780" y="144780"/>
                  </a:lnTo>
                  <a:lnTo>
                    <a:pt x="144780" y="0"/>
                  </a:lnTo>
                  <a:close/>
                </a:path>
              </a:pathLst>
            </a:custGeom>
            <a:solidFill>
              <a:srgbClr val="9D6C53"/>
            </a:solidFill>
          </p:spPr>
        </p:sp>
      </p:grpSp>
      <p:grpSp>
        <p:nvGrpSpPr>
          <p:cNvPr id="7" name="Group 7"/>
          <p:cNvGrpSpPr/>
          <p:nvPr/>
        </p:nvGrpSpPr>
        <p:grpSpPr>
          <a:xfrm>
            <a:off x="11324851" y="930523"/>
            <a:ext cx="6058453" cy="7525571"/>
            <a:chOff x="0" y="0"/>
            <a:chExt cx="8077937" cy="10034094"/>
          </a:xfrm>
        </p:grpSpPr>
        <p:pic>
          <p:nvPicPr>
            <p:cNvPr id="8" name="Picture 8"/>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0"/>
              <a:ext cx="8077937" cy="10034094"/>
            </a:xfrm>
            <a:prstGeom prst="rect">
              <a:avLst/>
            </a:prstGeom>
          </p:spPr>
        </p:pic>
      </p:grpSp>
      <p:grpSp>
        <p:nvGrpSpPr>
          <p:cNvPr id="9" name="Group 9"/>
          <p:cNvGrpSpPr/>
          <p:nvPr/>
        </p:nvGrpSpPr>
        <p:grpSpPr>
          <a:xfrm>
            <a:off x="1028700" y="1028700"/>
            <a:ext cx="1695450" cy="1695450"/>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DFD8CA"/>
            </a:solidFill>
          </p:spPr>
        </p:sp>
        <p:sp>
          <p:nvSpPr>
            <p:cNvPr id="11" name="TextBox 11"/>
            <p:cNvSpPr txBox="1"/>
            <p:nvPr/>
          </p:nvSpPr>
          <p:spPr>
            <a:xfrm>
              <a:off x="139700" y="73025"/>
              <a:ext cx="533400" cy="600075"/>
            </a:xfrm>
            <a:prstGeom prst="rect">
              <a:avLst/>
            </a:prstGeom>
          </p:spPr>
          <p:txBody>
            <a:bodyPr lIns="50800" tIns="50800" rIns="50800" bIns="50800" rtlCol="0" anchor="ctr"/>
            <a:lstStyle/>
            <a:p>
              <a:pPr algn="ctr">
                <a:lnSpc>
                  <a:spcPts val="3360"/>
                </a:lnSpc>
              </a:pPr>
              <a:endParaRPr/>
            </a:p>
          </p:txBody>
        </p:sp>
      </p:grpSp>
      <p:grpSp>
        <p:nvGrpSpPr>
          <p:cNvPr id="12" name="Group 12"/>
          <p:cNvGrpSpPr/>
          <p:nvPr/>
        </p:nvGrpSpPr>
        <p:grpSpPr>
          <a:xfrm>
            <a:off x="1028700" y="1028700"/>
            <a:ext cx="1695450" cy="1695450"/>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DFD8CA"/>
            </a:solidFill>
          </p:spPr>
        </p:sp>
        <p:sp>
          <p:nvSpPr>
            <p:cNvPr id="14" name="TextBox 14"/>
            <p:cNvSpPr txBox="1"/>
            <p:nvPr/>
          </p:nvSpPr>
          <p:spPr>
            <a:xfrm>
              <a:off x="139700" y="73025"/>
              <a:ext cx="533400" cy="600075"/>
            </a:xfrm>
            <a:prstGeom prst="rect">
              <a:avLst/>
            </a:prstGeom>
          </p:spPr>
          <p:txBody>
            <a:bodyPr lIns="50800" tIns="50800" rIns="50800" bIns="50800" rtlCol="0" anchor="ctr"/>
            <a:lstStyle/>
            <a:p>
              <a:pPr algn="ctr">
                <a:lnSpc>
                  <a:spcPts val="3360"/>
                </a:lnSpc>
              </a:pPr>
              <a:endParaRPr/>
            </a:p>
          </p:txBody>
        </p:sp>
      </p:grpSp>
      <p:grpSp>
        <p:nvGrpSpPr>
          <p:cNvPr id="15" name="Group 15"/>
          <p:cNvGrpSpPr/>
          <p:nvPr/>
        </p:nvGrpSpPr>
        <p:grpSpPr>
          <a:xfrm>
            <a:off x="1285875" y="1285875"/>
            <a:ext cx="1181100" cy="1181100"/>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9D6C53"/>
            </a:solidFill>
          </p:spPr>
        </p:sp>
        <p:sp>
          <p:nvSpPr>
            <p:cNvPr id="17" name="TextBox 17"/>
            <p:cNvSpPr txBox="1"/>
            <p:nvPr/>
          </p:nvSpPr>
          <p:spPr>
            <a:xfrm>
              <a:off x="139700" y="73025"/>
              <a:ext cx="533400" cy="600075"/>
            </a:xfrm>
            <a:prstGeom prst="rect">
              <a:avLst/>
            </a:prstGeom>
          </p:spPr>
          <p:txBody>
            <a:bodyPr lIns="50800" tIns="50800" rIns="50800" bIns="50800" rtlCol="0" anchor="ctr"/>
            <a:lstStyle/>
            <a:p>
              <a:pPr algn="ctr">
                <a:lnSpc>
                  <a:spcPts val="3360"/>
                </a:lnSpc>
              </a:pPr>
              <a:endParaRPr/>
            </a:p>
          </p:txBody>
        </p:sp>
      </p:grpSp>
      <p:grpSp>
        <p:nvGrpSpPr>
          <p:cNvPr id="18" name="Group 18"/>
          <p:cNvGrpSpPr/>
          <p:nvPr/>
        </p:nvGrpSpPr>
        <p:grpSpPr>
          <a:xfrm>
            <a:off x="1545256" y="1545256"/>
            <a:ext cx="662338" cy="662338"/>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FFFFFF"/>
            </a:solidFill>
          </p:spPr>
        </p:sp>
        <p:sp>
          <p:nvSpPr>
            <p:cNvPr id="20" name="TextBox 20"/>
            <p:cNvSpPr txBox="1"/>
            <p:nvPr/>
          </p:nvSpPr>
          <p:spPr>
            <a:xfrm>
              <a:off x="139700" y="73025"/>
              <a:ext cx="533400" cy="600075"/>
            </a:xfrm>
            <a:prstGeom prst="rect">
              <a:avLst/>
            </a:prstGeom>
          </p:spPr>
          <p:txBody>
            <a:bodyPr lIns="50800" tIns="50800" rIns="50800" bIns="50800" rtlCol="0" anchor="ctr"/>
            <a:lstStyle/>
            <a:p>
              <a:pPr algn="ctr">
                <a:lnSpc>
                  <a:spcPts val="3360"/>
                </a:lnSpc>
              </a:pPr>
              <a:endParaRPr/>
            </a:p>
          </p:txBody>
        </p:sp>
      </p:grpSp>
      <p:grpSp>
        <p:nvGrpSpPr>
          <p:cNvPr id="21" name="Group 21"/>
          <p:cNvGrpSpPr/>
          <p:nvPr/>
        </p:nvGrpSpPr>
        <p:grpSpPr>
          <a:xfrm>
            <a:off x="-561975" y="8822502"/>
            <a:ext cx="2405063" cy="1693098"/>
            <a:chOff x="0" y="0"/>
            <a:chExt cx="633432" cy="445919"/>
          </a:xfrm>
        </p:grpSpPr>
        <p:sp>
          <p:nvSpPr>
            <p:cNvPr id="22" name="Freeform 22"/>
            <p:cNvSpPr/>
            <p:nvPr/>
          </p:nvSpPr>
          <p:spPr>
            <a:xfrm>
              <a:off x="0" y="0"/>
              <a:ext cx="633432" cy="445919"/>
            </a:xfrm>
            <a:custGeom>
              <a:avLst/>
              <a:gdLst/>
              <a:ahLst/>
              <a:cxnLst/>
              <a:rect l="l" t="t" r="r" b="b"/>
              <a:pathLst>
                <a:path w="633432" h="445919">
                  <a:moveTo>
                    <a:pt x="0" y="0"/>
                  </a:moveTo>
                  <a:lnTo>
                    <a:pt x="633432" y="0"/>
                  </a:lnTo>
                  <a:lnTo>
                    <a:pt x="633432" y="445919"/>
                  </a:lnTo>
                  <a:lnTo>
                    <a:pt x="0" y="445919"/>
                  </a:lnTo>
                  <a:close/>
                </a:path>
              </a:pathLst>
            </a:custGeom>
            <a:solidFill>
              <a:srgbClr val="DFD8CA"/>
            </a:solidFill>
          </p:spPr>
        </p:sp>
        <p:sp>
          <p:nvSpPr>
            <p:cNvPr id="23" name="TextBox 23"/>
            <p:cNvSpPr txBox="1"/>
            <p:nvPr/>
          </p:nvSpPr>
          <p:spPr>
            <a:xfrm>
              <a:off x="0" y="-66675"/>
              <a:ext cx="812800" cy="879475"/>
            </a:xfrm>
            <a:prstGeom prst="rect">
              <a:avLst/>
            </a:prstGeom>
          </p:spPr>
          <p:txBody>
            <a:bodyPr lIns="50800" tIns="50800" rIns="50800" bIns="50800" rtlCol="0" anchor="ctr"/>
            <a:lstStyle/>
            <a:p>
              <a:pPr algn="ctr">
                <a:lnSpc>
                  <a:spcPts val="3360"/>
                </a:lnSpc>
              </a:pPr>
              <a:endParaRPr/>
            </a:p>
          </p:txBody>
        </p:sp>
      </p:grpSp>
      <p:sp>
        <p:nvSpPr>
          <p:cNvPr id="24" name="TextBox 24"/>
          <p:cNvSpPr txBox="1"/>
          <p:nvPr/>
        </p:nvSpPr>
        <p:spPr>
          <a:xfrm>
            <a:off x="2724150" y="754615"/>
            <a:ext cx="8260435" cy="3873499"/>
          </a:xfrm>
          <a:prstGeom prst="rect">
            <a:avLst/>
          </a:prstGeom>
        </p:spPr>
        <p:txBody>
          <a:bodyPr lIns="0" tIns="0" rIns="0" bIns="0" rtlCol="0" anchor="t">
            <a:spAutoFit/>
          </a:bodyPr>
          <a:lstStyle/>
          <a:p>
            <a:pPr marL="0" lvl="0" indent="0">
              <a:lnSpc>
                <a:spcPts val="9999"/>
              </a:lnSpc>
            </a:pPr>
            <a:r>
              <a:rPr lang="en-US" sz="9999">
                <a:solidFill>
                  <a:srgbClr val="9D6C53"/>
                </a:solidFill>
                <a:latin typeface="Bebas Neue"/>
              </a:rPr>
              <a:t>Who is an academic support coach &amp; Navigator </a:t>
            </a:r>
          </a:p>
        </p:txBody>
      </p:sp>
      <p:sp>
        <p:nvSpPr>
          <p:cNvPr id="25" name="TextBox 25"/>
          <p:cNvSpPr txBox="1"/>
          <p:nvPr/>
        </p:nvSpPr>
        <p:spPr>
          <a:xfrm>
            <a:off x="2366782" y="4655209"/>
            <a:ext cx="8151258" cy="3900488"/>
          </a:xfrm>
          <a:prstGeom prst="rect">
            <a:avLst/>
          </a:prstGeom>
        </p:spPr>
        <p:txBody>
          <a:bodyPr lIns="0" tIns="0" rIns="0" bIns="0" rtlCol="0" anchor="t">
            <a:spAutoFit/>
          </a:bodyPr>
          <a:lstStyle/>
          <a:p>
            <a:pPr>
              <a:lnSpc>
                <a:spcPts val="2812"/>
              </a:lnSpc>
            </a:pPr>
            <a:r>
              <a:rPr lang="en-US" sz="2250">
                <a:solidFill>
                  <a:srgbClr val="9D6C53"/>
                </a:solidFill>
                <a:latin typeface="Poppins Bold"/>
              </a:rPr>
              <a:t>Academic Support Coach:</a:t>
            </a:r>
            <a:r>
              <a:rPr lang="en-US" sz="2250">
                <a:solidFill>
                  <a:srgbClr val="9D6C53"/>
                </a:solidFill>
                <a:latin typeface="Poppins"/>
              </a:rPr>
              <a:t> Assists students with time management, study skills, executive functioning skills, organization, and other academic skills.</a:t>
            </a:r>
          </a:p>
          <a:p>
            <a:pPr>
              <a:lnSpc>
                <a:spcPts val="2812"/>
              </a:lnSpc>
            </a:pPr>
            <a:endParaRPr lang="en-US" sz="2250">
              <a:solidFill>
                <a:srgbClr val="9D6C53"/>
              </a:solidFill>
              <a:latin typeface="Poppins"/>
            </a:endParaRPr>
          </a:p>
          <a:p>
            <a:pPr>
              <a:lnSpc>
                <a:spcPts val="2812"/>
              </a:lnSpc>
            </a:pPr>
            <a:r>
              <a:rPr lang="en-US" sz="2250">
                <a:solidFill>
                  <a:srgbClr val="9D6C53"/>
                </a:solidFill>
                <a:latin typeface="Poppins Bold"/>
              </a:rPr>
              <a:t>Navigator:</a:t>
            </a:r>
            <a:r>
              <a:rPr lang="en-US" sz="2250">
                <a:solidFill>
                  <a:srgbClr val="9D6C53"/>
                </a:solidFill>
                <a:latin typeface="Poppins"/>
              </a:rPr>
              <a:t> are assigned to courses and embedded in the learning management system (Canvas). Supports students by connecting to college and community resources.</a:t>
            </a:r>
          </a:p>
          <a:p>
            <a:pPr>
              <a:lnSpc>
                <a:spcPts val="2812"/>
              </a:lnSpc>
            </a:pPr>
            <a:endParaRPr lang="en-US" sz="2250">
              <a:solidFill>
                <a:srgbClr val="9D6C53"/>
              </a:solidFill>
              <a:latin typeface="Poppins"/>
            </a:endParaRPr>
          </a:p>
          <a:p>
            <a:pPr marL="0" lvl="0" indent="0">
              <a:lnSpc>
                <a:spcPts val="2812"/>
              </a:lnSpc>
            </a:pPr>
            <a:r>
              <a:rPr lang="en-US" sz="2250">
                <a:solidFill>
                  <a:srgbClr val="9D6C53"/>
                </a:solidFill>
                <a:latin typeface="Poppins Bold"/>
              </a:rPr>
              <a:t>*At Waubonsee Community College, all coaches are navigator, but not all navigators are coaches!*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8765352"/>
            <a:ext cx="12332970" cy="0"/>
          </a:xfrm>
          <a:prstGeom prst="line">
            <a:avLst/>
          </a:prstGeom>
          <a:ln w="47625" cap="flat">
            <a:solidFill>
              <a:srgbClr val="9D6C53"/>
            </a:solidFill>
            <a:prstDash val="solid"/>
            <a:headEnd type="none" w="sm" len="sm"/>
            <a:tailEnd type="none" w="sm" len="sm"/>
          </a:ln>
        </p:spPr>
      </p:sp>
      <p:sp>
        <p:nvSpPr>
          <p:cNvPr id="3" name="AutoShape 3"/>
          <p:cNvSpPr/>
          <p:nvPr/>
        </p:nvSpPr>
        <p:spPr>
          <a:xfrm rot="-5400000">
            <a:off x="-2328862" y="6057900"/>
            <a:ext cx="8410575" cy="0"/>
          </a:xfrm>
          <a:prstGeom prst="line">
            <a:avLst/>
          </a:prstGeom>
          <a:ln w="47625" cap="flat">
            <a:solidFill>
              <a:srgbClr val="9D6C53"/>
            </a:solidFill>
            <a:prstDash val="solid"/>
            <a:headEnd type="none" w="sm" len="sm"/>
            <a:tailEnd type="none" w="sm" len="sm"/>
          </a:ln>
        </p:spPr>
      </p:sp>
      <p:grpSp>
        <p:nvGrpSpPr>
          <p:cNvPr id="4" name="Group 4"/>
          <p:cNvGrpSpPr/>
          <p:nvPr/>
        </p:nvGrpSpPr>
        <p:grpSpPr>
          <a:xfrm>
            <a:off x="10984585" y="573640"/>
            <a:ext cx="6738986" cy="8239337"/>
            <a:chOff x="0" y="0"/>
            <a:chExt cx="15880397" cy="19415970"/>
          </a:xfrm>
        </p:grpSpPr>
        <p:sp>
          <p:nvSpPr>
            <p:cNvPr id="5" name="Freeform 5"/>
            <p:cNvSpPr/>
            <p:nvPr/>
          </p:nvSpPr>
          <p:spPr>
            <a:xfrm>
              <a:off x="72390" y="72390"/>
              <a:ext cx="15735617" cy="19271191"/>
            </a:xfrm>
            <a:custGeom>
              <a:avLst/>
              <a:gdLst/>
              <a:ahLst/>
              <a:cxnLst/>
              <a:rect l="l" t="t" r="r" b="b"/>
              <a:pathLst>
                <a:path w="15735617" h="19271191">
                  <a:moveTo>
                    <a:pt x="0" y="0"/>
                  </a:moveTo>
                  <a:lnTo>
                    <a:pt x="15735617" y="0"/>
                  </a:lnTo>
                  <a:lnTo>
                    <a:pt x="15735617" y="19271191"/>
                  </a:lnTo>
                  <a:lnTo>
                    <a:pt x="0" y="19271191"/>
                  </a:lnTo>
                  <a:lnTo>
                    <a:pt x="0" y="0"/>
                  </a:lnTo>
                  <a:close/>
                </a:path>
              </a:pathLst>
            </a:custGeom>
            <a:solidFill>
              <a:srgbClr val="DFD8CA"/>
            </a:solidFill>
          </p:spPr>
        </p:sp>
        <p:sp>
          <p:nvSpPr>
            <p:cNvPr id="6" name="Freeform 6"/>
            <p:cNvSpPr/>
            <p:nvPr/>
          </p:nvSpPr>
          <p:spPr>
            <a:xfrm>
              <a:off x="0" y="0"/>
              <a:ext cx="15880398" cy="19415970"/>
            </a:xfrm>
            <a:custGeom>
              <a:avLst/>
              <a:gdLst/>
              <a:ahLst/>
              <a:cxnLst/>
              <a:rect l="l" t="t" r="r" b="b"/>
              <a:pathLst>
                <a:path w="15880398" h="19415970">
                  <a:moveTo>
                    <a:pt x="15735618" y="19271190"/>
                  </a:moveTo>
                  <a:lnTo>
                    <a:pt x="15880398" y="19271190"/>
                  </a:lnTo>
                  <a:lnTo>
                    <a:pt x="15880398" y="19415970"/>
                  </a:lnTo>
                  <a:lnTo>
                    <a:pt x="15735618" y="19415970"/>
                  </a:lnTo>
                  <a:lnTo>
                    <a:pt x="15735618" y="19271190"/>
                  </a:lnTo>
                  <a:close/>
                  <a:moveTo>
                    <a:pt x="0" y="144780"/>
                  </a:moveTo>
                  <a:lnTo>
                    <a:pt x="144780" y="144780"/>
                  </a:lnTo>
                  <a:lnTo>
                    <a:pt x="144780" y="19271190"/>
                  </a:lnTo>
                  <a:lnTo>
                    <a:pt x="0" y="19271190"/>
                  </a:lnTo>
                  <a:lnTo>
                    <a:pt x="0" y="144780"/>
                  </a:lnTo>
                  <a:close/>
                  <a:moveTo>
                    <a:pt x="0" y="19271190"/>
                  </a:moveTo>
                  <a:lnTo>
                    <a:pt x="144780" y="19271190"/>
                  </a:lnTo>
                  <a:lnTo>
                    <a:pt x="144780" y="19415970"/>
                  </a:lnTo>
                  <a:lnTo>
                    <a:pt x="0" y="19415970"/>
                  </a:lnTo>
                  <a:lnTo>
                    <a:pt x="0" y="19271190"/>
                  </a:lnTo>
                  <a:close/>
                  <a:moveTo>
                    <a:pt x="15735618" y="144780"/>
                  </a:moveTo>
                  <a:lnTo>
                    <a:pt x="15880398" y="144780"/>
                  </a:lnTo>
                  <a:lnTo>
                    <a:pt x="15880398" y="19271190"/>
                  </a:lnTo>
                  <a:lnTo>
                    <a:pt x="15735618" y="19271190"/>
                  </a:lnTo>
                  <a:lnTo>
                    <a:pt x="15735618" y="144780"/>
                  </a:lnTo>
                  <a:close/>
                  <a:moveTo>
                    <a:pt x="144780" y="19271190"/>
                  </a:moveTo>
                  <a:lnTo>
                    <a:pt x="15735618" y="19271190"/>
                  </a:lnTo>
                  <a:lnTo>
                    <a:pt x="15735618" y="19415970"/>
                  </a:lnTo>
                  <a:lnTo>
                    <a:pt x="144780" y="19415970"/>
                  </a:lnTo>
                  <a:lnTo>
                    <a:pt x="144780" y="19271190"/>
                  </a:lnTo>
                  <a:close/>
                  <a:moveTo>
                    <a:pt x="15735618" y="0"/>
                  </a:moveTo>
                  <a:lnTo>
                    <a:pt x="15880398" y="0"/>
                  </a:lnTo>
                  <a:lnTo>
                    <a:pt x="15880398" y="144780"/>
                  </a:lnTo>
                  <a:lnTo>
                    <a:pt x="15735618" y="144780"/>
                  </a:lnTo>
                  <a:lnTo>
                    <a:pt x="15735618" y="0"/>
                  </a:lnTo>
                  <a:close/>
                  <a:moveTo>
                    <a:pt x="0" y="0"/>
                  </a:moveTo>
                  <a:lnTo>
                    <a:pt x="144780" y="0"/>
                  </a:lnTo>
                  <a:lnTo>
                    <a:pt x="144780" y="144780"/>
                  </a:lnTo>
                  <a:lnTo>
                    <a:pt x="0" y="144780"/>
                  </a:lnTo>
                  <a:lnTo>
                    <a:pt x="0" y="0"/>
                  </a:lnTo>
                  <a:close/>
                  <a:moveTo>
                    <a:pt x="144780" y="0"/>
                  </a:moveTo>
                  <a:lnTo>
                    <a:pt x="15735618" y="0"/>
                  </a:lnTo>
                  <a:lnTo>
                    <a:pt x="15735618" y="144780"/>
                  </a:lnTo>
                  <a:lnTo>
                    <a:pt x="144780" y="144780"/>
                  </a:lnTo>
                  <a:lnTo>
                    <a:pt x="144780" y="0"/>
                  </a:lnTo>
                  <a:close/>
                </a:path>
              </a:pathLst>
            </a:custGeom>
            <a:solidFill>
              <a:srgbClr val="9D6C53"/>
            </a:solidFill>
          </p:spPr>
        </p:sp>
      </p:grpSp>
      <p:grpSp>
        <p:nvGrpSpPr>
          <p:cNvPr id="7" name="Group 7"/>
          <p:cNvGrpSpPr/>
          <p:nvPr/>
        </p:nvGrpSpPr>
        <p:grpSpPr>
          <a:xfrm>
            <a:off x="11324851" y="930523"/>
            <a:ext cx="6058453" cy="7525571"/>
            <a:chOff x="0" y="0"/>
            <a:chExt cx="8077937" cy="10034094"/>
          </a:xfrm>
        </p:grpSpPr>
        <p:pic>
          <p:nvPicPr>
            <p:cNvPr id="8" name="Picture 8"/>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0"/>
              <a:ext cx="8077937" cy="10034094"/>
            </a:xfrm>
            <a:prstGeom prst="rect">
              <a:avLst/>
            </a:prstGeom>
          </p:spPr>
        </p:pic>
      </p:grpSp>
      <p:grpSp>
        <p:nvGrpSpPr>
          <p:cNvPr id="9" name="Group 9"/>
          <p:cNvGrpSpPr/>
          <p:nvPr/>
        </p:nvGrpSpPr>
        <p:grpSpPr>
          <a:xfrm>
            <a:off x="1028700" y="1028700"/>
            <a:ext cx="1695450" cy="1695450"/>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DFD8CA"/>
            </a:solidFill>
          </p:spPr>
        </p:sp>
        <p:sp>
          <p:nvSpPr>
            <p:cNvPr id="11" name="TextBox 11"/>
            <p:cNvSpPr txBox="1"/>
            <p:nvPr/>
          </p:nvSpPr>
          <p:spPr>
            <a:xfrm>
              <a:off x="139700" y="73025"/>
              <a:ext cx="533400" cy="600075"/>
            </a:xfrm>
            <a:prstGeom prst="rect">
              <a:avLst/>
            </a:prstGeom>
          </p:spPr>
          <p:txBody>
            <a:bodyPr lIns="50800" tIns="50800" rIns="50800" bIns="50800" rtlCol="0" anchor="ctr"/>
            <a:lstStyle/>
            <a:p>
              <a:pPr algn="ctr">
                <a:lnSpc>
                  <a:spcPts val="3360"/>
                </a:lnSpc>
              </a:pPr>
              <a:endParaRPr/>
            </a:p>
          </p:txBody>
        </p:sp>
      </p:grpSp>
      <p:grpSp>
        <p:nvGrpSpPr>
          <p:cNvPr id="12" name="Group 12"/>
          <p:cNvGrpSpPr/>
          <p:nvPr/>
        </p:nvGrpSpPr>
        <p:grpSpPr>
          <a:xfrm>
            <a:off x="1028700" y="1028700"/>
            <a:ext cx="1695450" cy="1695450"/>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DFD8CA"/>
            </a:solidFill>
          </p:spPr>
        </p:sp>
        <p:sp>
          <p:nvSpPr>
            <p:cNvPr id="14" name="TextBox 14"/>
            <p:cNvSpPr txBox="1"/>
            <p:nvPr/>
          </p:nvSpPr>
          <p:spPr>
            <a:xfrm>
              <a:off x="139700" y="73025"/>
              <a:ext cx="533400" cy="600075"/>
            </a:xfrm>
            <a:prstGeom prst="rect">
              <a:avLst/>
            </a:prstGeom>
          </p:spPr>
          <p:txBody>
            <a:bodyPr lIns="50800" tIns="50800" rIns="50800" bIns="50800" rtlCol="0" anchor="ctr"/>
            <a:lstStyle/>
            <a:p>
              <a:pPr algn="ctr">
                <a:lnSpc>
                  <a:spcPts val="3360"/>
                </a:lnSpc>
              </a:pPr>
              <a:endParaRPr/>
            </a:p>
          </p:txBody>
        </p:sp>
      </p:grpSp>
      <p:grpSp>
        <p:nvGrpSpPr>
          <p:cNvPr id="15" name="Group 15"/>
          <p:cNvGrpSpPr/>
          <p:nvPr/>
        </p:nvGrpSpPr>
        <p:grpSpPr>
          <a:xfrm>
            <a:off x="1285875" y="1285875"/>
            <a:ext cx="1181100" cy="1181100"/>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9D6C53"/>
            </a:solidFill>
          </p:spPr>
        </p:sp>
        <p:sp>
          <p:nvSpPr>
            <p:cNvPr id="17" name="TextBox 17"/>
            <p:cNvSpPr txBox="1"/>
            <p:nvPr/>
          </p:nvSpPr>
          <p:spPr>
            <a:xfrm>
              <a:off x="139700" y="73025"/>
              <a:ext cx="533400" cy="600075"/>
            </a:xfrm>
            <a:prstGeom prst="rect">
              <a:avLst/>
            </a:prstGeom>
          </p:spPr>
          <p:txBody>
            <a:bodyPr lIns="50800" tIns="50800" rIns="50800" bIns="50800" rtlCol="0" anchor="ctr"/>
            <a:lstStyle/>
            <a:p>
              <a:pPr algn="ctr">
                <a:lnSpc>
                  <a:spcPts val="3360"/>
                </a:lnSpc>
              </a:pPr>
              <a:endParaRPr/>
            </a:p>
          </p:txBody>
        </p:sp>
      </p:grpSp>
      <p:grpSp>
        <p:nvGrpSpPr>
          <p:cNvPr id="18" name="Group 18"/>
          <p:cNvGrpSpPr/>
          <p:nvPr/>
        </p:nvGrpSpPr>
        <p:grpSpPr>
          <a:xfrm>
            <a:off x="1545256" y="1545256"/>
            <a:ext cx="662338" cy="662338"/>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FFFFFF"/>
            </a:solidFill>
          </p:spPr>
        </p:sp>
        <p:sp>
          <p:nvSpPr>
            <p:cNvPr id="20" name="TextBox 20"/>
            <p:cNvSpPr txBox="1"/>
            <p:nvPr/>
          </p:nvSpPr>
          <p:spPr>
            <a:xfrm>
              <a:off x="139700" y="73025"/>
              <a:ext cx="533400" cy="600075"/>
            </a:xfrm>
            <a:prstGeom prst="rect">
              <a:avLst/>
            </a:prstGeom>
          </p:spPr>
          <p:txBody>
            <a:bodyPr lIns="50800" tIns="50800" rIns="50800" bIns="50800" rtlCol="0" anchor="ctr"/>
            <a:lstStyle/>
            <a:p>
              <a:pPr algn="ctr">
                <a:lnSpc>
                  <a:spcPts val="3360"/>
                </a:lnSpc>
              </a:pPr>
              <a:endParaRPr/>
            </a:p>
          </p:txBody>
        </p:sp>
      </p:grpSp>
      <p:grpSp>
        <p:nvGrpSpPr>
          <p:cNvPr id="21" name="Group 21"/>
          <p:cNvGrpSpPr/>
          <p:nvPr/>
        </p:nvGrpSpPr>
        <p:grpSpPr>
          <a:xfrm>
            <a:off x="-561975" y="8822502"/>
            <a:ext cx="2405063" cy="1693098"/>
            <a:chOff x="0" y="0"/>
            <a:chExt cx="633432" cy="445919"/>
          </a:xfrm>
        </p:grpSpPr>
        <p:sp>
          <p:nvSpPr>
            <p:cNvPr id="22" name="Freeform 22"/>
            <p:cNvSpPr/>
            <p:nvPr/>
          </p:nvSpPr>
          <p:spPr>
            <a:xfrm>
              <a:off x="0" y="0"/>
              <a:ext cx="633432" cy="445919"/>
            </a:xfrm>
            <a:custGeom>
              <a:avLst/>
              <a:gdLst/>
              <a:ahLst/>
              <a:cxnLst/>
              <a:rect l="l" t="t" r="r" b="b"/>
              <a:pathLst>
                <a:path w="633432" h="445919">
                  <a:moveTo>
                    <a:pt x="0" y="0"/>
                  </a:moveTo>
                  <a:lnTo>
                    <a:pt x="633432" y="0"/>
                  </a:lnTo>
                  <a:lnTo>
                    <a:pt x="633432" y="445919"/>
                  </a:lnTo>
                  <a:lnTo>
                    <a:pt x="0" y="445919"/>
                  </a:lnTo>
                  <a:close/>
                </a:path>
              </a:pathLst>
            </a:custGeom>
            <a:solidFill>
              <a:srgbClr val="DFD8CA"/>
            </a:solidFill>
          </p:spPr>
        </p:sp>
        <p:sp>
          <p:nvSpPr>
            <p:cNvPr id="23" name="TextBox 23"/>
            <p:cNvSpPr txBox="1"/>
            <p:nvPr/>
          </p:nvSpPr>
          <p:spPr>
            <a:xfrm>
              <a:off x="0" y="-66675"/>
              <a:ext cx="812800" cy="879475"/>
            </a:xfrm>
            <a:prstGeom prst="rect">
              <a:avLst/>
            </a:prstGeom>
          </p:spPr>
          <p:txBody>
            <a:bodyPr lIns="50800" tIns="50800" rIns="50800" bIns="50800" rtlCol="0" anchor="ctr"/>
            <a:lstStyle/>
            <a:p>
              <a:pPr algn="ctr">
                <a:lnSpc>
                  <a:spcPts val="3360"/>
                </a:lnSpc>
              </a:pPr>
              <a:endParaRPr/>
            </a:p>
          </p:txBody>
        </p:sp>
      </p:grpSp>
      <p:sp>
        <p:nvSpPr>
          <p:cNvPr id="24" name="TextBox 24"/>
          <p:cNvSpPr txBox="1"/>
          <p:nvPr/>
        </p:nvSpPr>
        <p:spPr>
          <a:xfrm>
            <a:off x="2724150" y="495300"/>
            <a:ext cx="8260435" cy="3873499"/>
          </a:xfrm>
          <a:prstGeom prst="rect">
            <a:avLst/>
          </a:prstGeom>
        </p:spPr>
        <p:txBody>
          <a:bodyPr lIns="0" tIns="0" rIns="0" bIns="0" rtlCol="0" anchor="t">
            <a:spAutoFit/>
          </a:bodyPr>
          <a:lstStyle/>
          <a:p>
            <a:pPr marL="0" lvl="0" indent="0">
              <a:lnSpc>
                <a:spcPts val="9999"/>
              </a:lnSpc>
            </a:pPr>
            <a:r>
              <a:rPr lang="en-US" sz="9999" dirty="0">
                <a:solidFill>
                  <a:srgbClr val="9D6C53"/>
                </a:solidFill>
                <a:latin typeface="Bebas Neue"/>
              </a:rPr>
              <a:t>My experiences coaching adult education students</a:t>
            </a:r>
          </a:p>
        </p:txBody>
      </p:sp>
      <p:sp>
        <p:nvSpPr>
          <p:cNvPr id="25" name="TextBox 25"/>
          <p:cNvSpPr txBox="1"/>
          <p:nvPr/>
        </p:nvSpPr>
        <p:spPr>
          <a:xfrm>
            <a:off x="2148340" y="4361627"/>
            <a:ext cx="8588142" cy="4356100"/>
          </a:xfrm>
          <a:prstGeom prst="rect">
            <a:avLst/>
          </a:prstGeom>
        </p:spPr>
        <p:txBody>
          <a:bodyPr lIns="0" tIns="0" rIns="0" bIns="0" rtlCol="0" anchor="t">
            <a:spAutoFit/>
          </a:bodyPr>
          <a:lstStyle/>
          <a:p>
            <a:pPr marL="431815" lvl="1" indent="-215908">
              <a:lnSpc>
                <a:spcPts val="2300"/>
              </a:lnSpc>
              <a:buFont typeface="Arial"/>
              <a:buChar char="•"/>
            </a:pPr>
            <a:r>
              <a:rPr lang="en-US" sz="2000" dirty="0">
                <a:solidFill>
                  <a:srgbClr val="9D6C53"/>
                </a:solidFill>
                <a:latin typeface="Poppins Bold"/>
              </a:rPr>
              <a:t>Working with students using a translation app to overcome linguistic barriers.</a:t>
            </a:r>
          </a:p>
          <a:p>
            <a:pPr marL="863630" lvl="2" indent="-287877">
              <a:lnSpc>
                <a:spcPts val="2300"/>
              </a:lnSpc>
              <a:buFont typeface="Arial"/>
              <a:buChar char="⚬"/>
            </a:pPr>
            <a:r>
              <a:rPr lang="en-US" sz="2000" dirty="0">
                <a:solidFill>
                  <a:srgbClr val="9D6C53"/>
                </a:solidFill>
                <a:latin typeface="Poppins"/>
              </a:rPr>
              <a:t>I've messaged students in Mandarin, Urdu, French despite not knowing those languages to support them.</a:t>
            </a:r>
          </a:p>
          <a:p>
            <a:pPr marL="431815" lvl="1" indent="-215908">
              <a:lnSpc>
                <a:spcPts val="2300"/>
              </a:lnSpc>
              <a:buFont typeface="Arial"/>
              <a:buChar char="•"/>
            </a:pPr>
            <a:r>
              <a:rPr lang="en-US" sz="2000" dirty="0">
                <a:solidFill>
                  <a:srgbClr val="9D6C53"/>
                </a:solidFill>
                <a:latin typeface="Poppins Bold"/>
              </a:rPr>
              <a:t>Adult Education instructors connecting students to me about immigration resources.</a:t>
            </a:r>
          </a:p>
          <a:p>
            <a:pPr marL="863630" lvl="2" indent="-287877">
              <a:lnSpc>
                <a:spcPts val="2300"/>
              </a:lnSpc>
              <a:buFont typeface="Arial"/>
              <a:buChar char="⚬"/>
            </a:pPr>
            <a:r>
              <a:rPr lang="en-US" sz="2000" dirty="0">
                <a:solidFill>
                  <a:srgbClr val="9D6C53"/>
                </a:solidFill>
                <a:latin typeface="Poppins"/>
              </a:rPr>
              <a:t>I spent an hour and a half with a student who shared their migration story and discussed local lawyers with whom I've had positive interactions.</a:t>
            </a:r>
          </a:p>
          <a:p>
            <a:pPr marL="431815" lvl="1" indent="-215908">
              <a:lnSpc>
                <a:spcPts val="2300"/>
              </a:lnSpc>
              <a:buFont typeface="Arial"/>
              <a:buChar char="•"/>
            </a:pPr>
            <a:r>
              <a:rPr lang="en-US" sz="2000" dirty="0">
                <a:solidFill>
                  <a:srgbClr val="9D6C53"/>
                </a:solidFill>
                <a:latin typeface="Poppins Bold"/>
              </a:rPr>
              <a:t>Coaching students on using the Canvas learning management system.</a:t>
            </a:r>
          </a:p>
          <a:p>
            <a:pPr marL="863630" lvl="2" indent="-287877">
              <a:lnSpc>
                <a:spcPts val="2300"/>
              </a:lnSpc>
              <a:buFont typeface="Arial"/>
              <a:buChar char="⚬"/>
            </a:pPr>
            <a:r>
              <a:rPr lang="en-US" sz="2000" dirty="0">
                <a:solidFill>
                  <a:srgbClr val="9D6C53"/>
                </a:solidFill>
                <a:latin typeface="Poppins"/>
              </a:rPr>
              <a:t>I held space for student twice a month to learn how to navigate Canvas, especially for those students who are thinking about getting a degree after completing the Adult Education program.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690</Words>
  <Application>Microsoft Office PowerPoint</Application>
  <PresentationFormat>Custom</PresentationFormat>
  <Paragraphs>53</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Poppins</vt:lpstr>
      <vt:lpstr>Calibri</vt:lpstr>
      <vt:lpstr>Arial</vt:lpstr>
      <vt:lpstr>Bebas Neue</vt:lpstr>
      <vt:lpstr>Poppins Bold</vt:lpstr>
      <vt:lpstr>Authenia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Adult Ed Coaching WCC CCE 2023</dc:title>
  <cp:lastModifiedBy>Pierson, Chris</cp:lastModifiedBy>
  <cp:revision>4</cp:revision>
  <dcterms:created xsi:type="dcterms:W3CDTF">2006-08-16T00:00:00Z</dcterms:created>
  <dcterms:modified xsi:type="dcterms:W3CDTF">2023-07-25T19:28:55Z</dcterms:modified>
  <dc:identifier>DAFohEiKs18</dc:identifier>
</cp:coreProperties>
</file>